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0058400" cy="7772400"/>
  <p:notesSz cx="10058400" cy="7772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presProps" Target="presProps.xml"/><Relationship Id="rId9" Type="http://schemas.openxmlformats.org/officeDocument/2006/relationships/slide" Target="slides/slide4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585858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515"/>
              </a:lnSpc>
            </a:pPr>
            <a:r>
              <a:rPr dirty="0" spc="-5"/>
              <a:t>14 </a:t>
            </a:r>
            <a:r>
              <a:rPr dirty="0" spc="-20"/>
              <a:t>September</a:t>
            </a:r>
            <a:r>
              <a:rPr dirty="0" spc="-100"/>
              <a:t> </a:t>
            </a:r>
            <a:r>
              <a:rPr dirty="0" spc="-20"/>
              <a:t>2016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585858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51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585858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515"/>
              </a:lnSpc>
            </a:pPr>
            <a:r>
              <a:rPr dirty="0" spc="-5"/>
              <a:t>14 </a:t>
            </a:r>
            <a:r>
              <a:rPr dirty="0" spc="-20"/>
              <a:t>September</a:t>
            </a:r>
            <a:r>
              <a:rPr dirty="0" spc="-100"/>
              <a:t> </a:t>
            </a:r>
            <a:r>
              <a:rPr dirty="0" spc="-20"/>
              <a:t>2016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585858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51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1900886" y="1762618"/>
            <a:ext cx="2491740" cy="4704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585858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515"/>
              </a:lnSpc>
            </a:pPr>
            <a:r>
              <a:rPr dirty="0" spc="-5"/>
              <a:t>14 </a:t>
            </a:r>
            <a:r>
              <a:rPr dirty="0" spc="-20"/>
              <a:t>September</a:t>
            </a:r>
            <a:r>
              <a:rPr dirty="0" spc="-100"/>
              <a:t> </a:t>
            </a:r>
            <a:r>
              <a:rPr dirty="0" spc="-20"/>
              <a:t>2016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585858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51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40080" y="6797040"/>
            <a:ext cx="8778238" cy="1097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55447" y="228600"/>
            <a:ext cx="9750551" cy="7147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82311" y="6947916"/>
            <a:ext cx="493775" cy="5074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152400" y="1914144"/>
            <a:ext cx="9753599" cy="49529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3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585858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515"/>
              </a:lnSpc>
            </a:pPr>
            <a:r>
              <a:rPr dirty="0" spc="-5"/>
              <a:t>14 </a:t>
            </a:r>
            <a:r>
              <a:rPr dirty="0" spc="-20"/>
              <a:t>September</a:t>
            </a:r>
            <a:r>
              <a:rPr dirty="0" spc="-100"/>
              <a:t> </a:t>
            </a:r>
            <a:r>
              <a:rPr dirty="0" spc="-20"/>
              <a:t>2016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585858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51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40080" y="6797040"/>
            <a:ext cx="8778238" cy="1097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782311" y="6947916"/>
            <a:ext cx="493775" cy="5074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155063" y="228600"/>
            <a:ext cx="9750935" cy="618573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585858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515"/>
              </a:lnSpc>
            </a:pPr>
            <a:r>
              <a:rPr dirty="0" spc="-5"/>
              <a:t>14 </a:t>
            </a:r>
            <a:r>
              <a:rPr dirty="0" spc="-20"/>
              <a:t>September</a:t>
            </a:r>
            <a:r>
              <a:rPr dirty="0" spc="-100"/>
              <a:t> </a:t>
            </a:r>
            <a:r>
              <a:rPr dirty="0" spc="-20"/>
              <a:t>2016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rgbClr val="585858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51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40080" y="6797040"/>
            <a:ext cx="8778238" cy="10972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155447" y="228600"/>
            <a:ext cx="9750551" cy="71475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82311" y="6947916"/>
            <a:ext cx="493775" cy="50749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80711" y="1122685"/>
            <a:ext cx="7896976" cy="6807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3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23265" y="2125496"/>
            <a:ext cx="8611869" cy="4318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724408" y="7091502"/>
            <a:ext cx="1278889" cy="208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rgbClr val="585858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515"/>
              </a:lnSpc>
            </a:pPr>
            <a:r>
              <a:rPr dirty="0" spc="-5"/>
              <a:t>14 </a:t>
            </a:r>
            <a:r>
              <a:rPr dirty="0" spc="-20"/>
              <a:t>September</a:t>
            </a:r>
            <a:r>
              <a:rPr dirty="0" spc="-100"/>
              <a:t> </a:t>
            </a:r>
            <a:r>
              <a:rPr dirty="0" spc="-20"/>
              <a:t>2016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205286" y="7091502"/>
            <a:ext cx="158750" cy="208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rgbClr val="585858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515"/>
              </a:lnSpc>
            </a:pPr>
            <a:fld id="{81D60167-4931-47E6-BA6A-407CBD079E47}" type="slidenum">
              <a:rPr dirty="0" spc="-5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7.jpg"/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5" Type="http://schemas.openxmlformats.org/officeDocument/2006/relationships/image" Target="../media/image10.jpg"/><Relationship Id="rId6" Type="http://schemas.openxmlformats.org/officeDocument/2006/relationships/image" Target="../media/image11.jpg"/><Relationship Id="rId7" Type="http://schemas.openxmlformats.org/officeDocument/2006/relationships/image" Target="../media/image12.jpg"/><Relationship Id="rId8" Type="http://schemas.openxmlformats.org/officeDocument/2006/relationships/image" Target="../media/image13.jpg"/><Relationship Id="rId9" Type="http://schemas.openxmlformats.org/officeDocument/2006/relationships/image" Target="../media/image14.jpg"/><Relationship Id="rId10" Type="http://schemas.openxmlformats.org/officeDocument/2006/relationships/image" Target="../media/image15.jpg"/><Relationship Id="rId11" Type="http://schemas.openxmlformats.org/officeDocument/2006/relationships/image" Target="../media/image16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2071" y="1422539"/>
            <a:ext cx="8507730" cy="60515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800" b="1">
                <a:solidFill>
                  <a:srgbClr val="17453A"/>
                </a:solidFill>
                <a:latin typeface="Times New Roman"/>
                <a:cs typeface="Times New Roman"/>
              </a:rPr>
              <a:t>MSU’s </a:t>
            </a:r>
            <a:r>
              <a:rPr dirty="0" sz="3800" spc="15" b="1">
                <a:solidFill>
                  <a:srgbClr val="17453A"/>
                </a:solidFill>
                <a:latin typeface="Times New Roman"/>
                <a:cs typeface="Times New Roman"/>
              </a:rPr>
              <a:t>Academic </a:t>
            </a:r>
            <a:r>
              <a:rPr dirty="0" sz="3800" spc="20" b="1">
                <a:solidFill>
                  <a:srgbClr val="17453A"/>
                </a:solidFill>
                <a:latin typeface="Times New Roman"/>
                <a:cs typeface="Times New Roman"/>
              </a:rPr>
              <a:t>Advancement</a:t>
            </a:r>
            <a:r>
              <a:rPr dirty="0" sz="3800" spc="-490" b="1">
                <a:solidFill>
                  <a:srgbClr val="17453A"/>
                </a:solidFill>
                <a:latin typeface="Times New Roman"/>
                <a:cs typeface="Times New Roman"/>
              </a:rPr>
              <a:t> </a:t>
            </a:r>
            <a:r>
              <a:rPr dirty="0" sz="3800" spc="25" b="1">
                <a:solidFill>
                  <a:srgbClr val="17453A"/>
                </a:solidFill>
                <a:latin typeface="Times New Roman"/>
                <a:cs typeface="Times New Roman"/>
              </a:rPr>
              <a:t>Network</a:t>
            </a:r>
            <a:endParaRPr sz="3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29684" y="2627376"/>
            <a:ext cx="1399031" cy="14386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218604" y="4505261"/>
            <a:ext cx="7633970" cy="15506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6985">
              <a:lnSpc>
                <a:spcPct val="100000"/>
              </a:lnSpc>
              <a:spcBef>
                <a:spcPts val="100"/>
              </a:spcBef>
            </a:pPr>
            <a:r>
              <a:rPr dirty="0" sz="3000" spc="-20" b="1">
                <a:solidFill>
                  <a:srgbClr val="585858"/>
                </a:solidFill>
                <a:latin typeface="Times New Roman"/>
                <a:cs typeface="Times New Roman"/>
              </a:rPr>
              <a:t>Elizabeth </a:t>
            </a:r>
            <a:r>
              <a:rPr dirty="0" sz="3000" spc="-5" b="1">
                <a:solidFill>
                  <a:srgbClr val="585858"/>
                </a:solidFill>
                <a:latin typeface="Times New Roman"/>
                <a:cs typeface="Times New Roman"/>
              </a:rPr>
              <a:t>H.</a:t>
            </a:r>
            <a:r>
              <a:rPr dirty="0" sz="3000" spc="50" b="1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3000" spc="-5" b="1">
                <a:solidFill>
                  <a:srgbClr val="585858"/>
                </a:solidFill>
                <a:latin typeface="Times New Roman"/>
                <a:cs typeface="Times New Roman"/>
              </a:rPr>
              <a:t>Simmons</a:t>
            </a:r>
            <a:endParaRPr sz="3000">
              <a:latin typeface="Times New Roman"/>
              <a:cs typeface="Times New Roman"/>
            </a:endParaRPr>
          </a:p>
          <a:p>
            <a:pPr algn="ctr" marL="12700" marR="5080">
              <a:lnSpc>
                <a:spcPts val="2860"/>
              </a:lnSpc>
              <a:spcBef>
                <a:spcPts val="40"/>
              </a:spcBef>
            </a:pPr>
            <a:r>
              <a:rPr dirty="0" sz="2300" spc="10">
                <a:solidFill>
                  <a:srgbClr val="585858"/>
                </a:solidFill>
                <a:latin typeface="Times New Roman"/>
                <a:cs typeface="Times New Roman"/>
              </a:rPr>
              <a:t>Associate Provost </a:t>
            </a:r>
            <a:r>
              <a:rPr dirty="0" sz="2300" spc="5">
                <a:solidFill>
                  <a:srgbClr val="585858"/>
                </a:solidFill>
                <a:latin typeface="Times New Roman"/>
                <a:cs typeface="Times New Roman"/>
              </a:rPr>
              <a:t>for Faculty and </a:t>
            </a:r>
            <a:r>
              <a:rPr dirty="0" sz="2300" spc="15">
                <a:solidFill>
                  <a:srgbClr val="585858"/>
                </a:solidFill>
                <a:latin typeface="Times New Roman"/>
                <a:cs typeface="Times New Roman"/>
              </a:rPr>
              <a:t>Academic </a:t>
            </a:r>
            <a:r>
              <a:rPr dirty="0" sz="2300" spc="-10">
                <a:solidFill>
                  <a:srgbClr val="585858"/>
                </a:solidFill>
                <a:latin typeface="Times New Roman"/>
                <a:cs typeface="Times New Roman"/>
              </a:rPr>
              <a:t>Staff </a:t>
            </a:r>
            <a:r>
              <a:rPr dirty="0" sz="2300" spc="15">
                <a:solidFill>
                  <a:srgbClr val="585858"/>
                </a:solidFill>
                <a:latin typeface="Times New Roman"/>
                <a:cs typeface="Times New Roman"/>
              </a:rPr>
              <a:t>Development  Dean, </a:t>
            </a:r>
            <a:r>
              <a:rPr dirty="0" sz="2300" spc="-30">
                <a:solidFill>
                  <a:srgbClr val="585858"/>
                </a:solidFill>
                <a:latin typeface="Times New Roman"/>
                <a:cs typeface="Times New Roman"/>
              </a:rPr>
              <a:t>Lyman </a:t>
            </a:r>
            <a:r>
              <a:rPr dirty="0" sz="2300" spc="5">
                <a:solidFill>
                  <a:srgbClr val="585858"/>
                </a:solidFill>
                <a:latin typeface="Times New Roman"/>
                <a:cs typeface="Times New Roman"/>
              </a:rPr>
              <a:t>Briggs</a:t>
            </a:r>
            <a:r>
              <a:rPr dirty="0" sz="2300" spc="10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2300" spc="5">
                <a:solidFill>
                  <a:srgbClr val="585858"/>
                </a:solidFill>
                <a:latin typeface="Times New Roman"/>
                <a:cs typeface="Times New Roman"/>
              </a:rPr>
              <a:t>College</a:t>
            </a:r>
            <a:endParaRPr sz="2300">
              <a:latin typeface="Times New Roman"/>
              <a:cs typeface="Times New Roman"/>
            </a:endParaRPr>
          </a:p>
          <a:p>
            <a:pPr algn="ctr" marL="3175">
              <a:lnSpc>
                <a:spcPts val="2645"/>
              </a:lnSpc>
            </a:pPr>
            <a:r>
              <a:rPr dirty="0" sz="2300" spc="5">
                <a:solidFill>
                  <a:srgbClr val="585858"/>
                </a:solidFill>
                <a:latin typeface="Times New Roman"/>
                <a:cs typeface="Times New Roman"/>
              </a:rPr>
              <a:t>University </a:t>
            </a:r>
            <a:r>
              <a:rPr dirty="0" sz="2300" spc="10">
                <a:solidFill>
                  <a:srgbClr val="585858"/>
                </a:solidFill>
                <a:latin typeface="Times New Roman"/>
                <a:cs typeface="Times New Roman"/>
              </a:rPr>
              <a:t>Distinguished Professor </a:t>
            </a:r>
            <a:r>
              <a:rPr dirty="0" sz="2300" spc="5">
                <a:solidFill>
                  <a:srgbClr val="585858"/>
                </a:solidFill>
                <a:latin typeface="Times New Roman"/>
                <a:cs typeface="Times New Roman"/>
              </a:rPr>
              <a:t>of</a:t>
            </a:r>
            <a:r>
              <a:rPr dirty="0" sz="2300" spc="19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2300" spc="10">
                <a:solidFill>
                  <a:srgbClr val="585858"/>
                </a:solidFill>
                <a:latin typeface="Times New Roman"/>
                <a:cs typeface="Times New Roman"/>
              </a:rPr>
              <a:t>Physics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4408" y="7091502"/>
            <a:ext cx="1096010" cy="208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515"/>
              </a:lnSpc>
            </a:pPr>
            <a:r>
              <a:rPr dirty="0" sz="1300" spc="-40">
                <a:solidFill>
                  <a:srgbClr val="585858"/>
                </a:solidFill>
                <a:latin typeface="Times New Roman"/>
                <a:cs typeface="Times New Roman"/>
              </a:rPr>
              <a:t>11 </a:t>
            </a:r>
            <a:r>
              <a:rPr dirty="0" sz="1300" spc="-15">
                <a:solidFill>
                  <a:srgbClr val="585858"/>
                </a:solidFill>
                <a:latin typeface="Times New Roman"/>
                <a:cs typeface="Times New Roman"/>
              </a:rPr>
              <a:t>October</a:t>
            </a:r>
            <a:r>
              <a:rPr dirty="0" sz="1300" spc="-13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300" spc="-20">
                <a:solidFill>
                  <a:srgbClr val="585858"/>
                </a:solidFill>
                <a:latin typeface="Times New Roman"/>
                <a:cs typeface="Times New Roman"/>
              </a:rPr>
              <a:t>2016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15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4408" y="7091502"/>
            <a:ext cx="1096010" cy="2082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515"/>
              </a:lnSpc>
            </a:pPr>
            <a:r>
              <a:rPr dirty="0" sz="1300" spc="-40">
                <a:solidFill>
                  <a:srgbClr val="585858"/>
                </a:solidFill>
                <a:latin typeface="Times New Roman"/>
                <a:cs typeface="Times New Roman"/>
              </a:rPr>
              <a:t>11 </a:t>
            </a:r>
            <a:r>
              <a:rPr dirty="0" sz="1300" spc="-15">
                <a:solidFill>
                  <a:srgbClr val="585858"/>
                </a:solidFill>
                <a:latin typeface="Times New Roman"/>
                <a:cs typeface="Times New Roman"/>
              </a:rPr>
              <a:t>October</a:t>
            </a:r>
            <a:r>
              <a:rPr dirty="0" sz="1300" spc="-13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1300" spc="-20">
                <a:solidFill>
                  <a:srgbClr val="585858"/>
                </a:solidFill>
                <a:latin typeface="Times New Roman"/>
                <a:cs typeface="Times New Roman"/>
              </a:rPr>
              <a:t>2016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15"/>
              </a:lnSpc>
            </a:pPr>
            <a:fld id="{81D60167-4931-47E6-BA6A-407CBD079E47}" type="slidenum">
              <a:rPr dirty="0" spc="-5"/>
              <a:t>1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00276" y="916410"/>
            <a:ext cx="7265034" cy="5137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>
                <a:solidFill>
                  <a:srgbClr val="17453A"/>
                </a:solidFill>
                <a:latin typeface="Times New Roman"/>
                <a:cs typeface="Times New Roman"/>
              </a:rPr>
              <a:t>The Academic Advancement Network</a:t>
            </a:r>
            <a:r>
              <a:rPr dirty="0" sz="3200" spc="-395">
                <a:solidFill>
                  <a:srgbClr val="17453A"/>
                </a:solidFill>
                <a:latin typeface="Times New Roman"/>
                <a:cs typeface="Times New Roman"/>
              </a:rPr>
              <a:t> </a:t>
            </a:r>
            <a:r>
              <a:rPr dirty="0" sz="3200">
                <a:solidFill>
                  <a:srgbClr val="17453A"/>
                </a:solidFill>
                <a:latin typeface="Times New Roman"/>
                <a:cs typeface="Times New Roman"/>
              </a:rPr>
              <a:t>team: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idx="2" sz="half"/>
          </p:nvPr>
        </p:nvSpPr>
        <p:spPr>
          <a:prstGeom prst="rect"/>
        </p:spPr>
        <p:txBody>
          <a:bodyPr wrap="square" lIns="0" tIns="603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75"/>
              </a:spcBef>
            </a:pPr>
            <a:r>
              <a:rPr dirty="0" spc="-5"/>
              <a:t>Elizabeth</a:t>
            </a:r>
            <a:r>
              <a:rPr dirty="0" spc="50"/>
              <a:t> </a:t>
            </a:r>
            <a:r>
              <a:rPr dirty="0" spc="5"/>
              <a:t>Simmons</a:t>
            </a:r>
          </a:p>
          <a:p>
            <a:pPr marL="70485">
              <a:lnSpc>
                <a:spcPct val="100000"/>
              </a:lnSpc>
              <a:spcBef>
                <a:spcPts val="310"/>
              </a:spcBef>
            </a:pPr>
            <a:r>
              <a:rPr dirty="0" sz="1500" spc="-5" b="0">
                <a:latin typeface="Times New Roman"/>
                <a:cs typeface="Times New Roman"/>
              </a:rPr>
              <a:t>AAN</a:t>
            </a:r>
            <a:r>
              <a:rPr dirty="0" sz="1500" spc="-15" b="0">
                <a:latin typeface="Times New Roman"/>
                <a:cs typeface="Times New Roman"/>
              </a:rPr>
              <a:t> </a:t>
            </a:r>
            <a:r>
              <a:rPr dirty="0" sz="1500" spc="-10" b="0">
                <a:latin typeface="Times New Roman"/>
                <a:cs typeface="Times New Roman"/>
              </a:rPr>
              <a:t>Coordinator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pc="-5"/>
              <a:t>Ann</a:t>
            </a:r>
            <a:r>
              <a:rPr dirty="0" spc="-80"/>
              <a:t> </a:t>
            </a:r>
            <a:r>
              <a:rPr dirty="0" spc="-5"/>
              <a:t>Austin</a:t>
            </a:r>
          </a:p>
          <a:p>
            <a:pPr marL="70485">
              <a:lnSpc>
                <a:spcPct val="100000"/>
              </a:lnSpc>
              <a:spcBef>
                <a:spcPts val="204"/>
              </a:spcBef>
            </a:pPr>
            <a:r>
              <a:rPr dirty="0" sz="1500" spc="-10" b="0">
                <a:latin typeface="Times New Roman"/>
                <a:cs typeface="Times New Roman"/>
              </a:rPr>
              <a:t>Academic Career </a:t>
            </a:r>
            <a:r>
              <a:rPr dirty="0" sz="1500" b="0">
                <a:latin typeface="Times New Roman"/>
                <a:cs typeface="Times New Roman"/>
              </a:rPr>
              <a:t>Paths</a:t>
            </a:r>
            <a:r>
              <a:rPr dirty="0" sz="1500" spc="-114" b="0">
                <a:latin typeface="Times New Roman"/>
                <a:cs typeface="Times New Roman"/>
              </a:rPr>
              <a:t> </a:t>
            </a:r>
            <a:r>
              <a:rPr dirty="0" sz="1500" b="0">
                <a:latin typeface="Times New Roman"/>
                <a:cs typeface="Times New Roman"/>
              </a:rPr>
              <a:t>Node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/>
              <a:t>Jeff</a:t>
            </a:r>
            <a:r>
              <a:rPr dirty="0" spc="-10"/>
              <a:t> </a:t>
            </a:r>
            <a:r>
              <a:rPr dirty="0" spc="-5"/>
              <a:t>Grabill</a:t>
            </a:r>
          </a:p>
          <a:p>
            <a:pPr marL="70485">
              <a:lnSpc>
                <a:spcPct val="100000"/>
              </a:lnSpc>
              <a:spcBef>
                <a:spcPts val="215"/>
              </a:spcBef>
            </a:pPr>
            <a:r>
              <a:rPr dirty="0" sz="1500" spc="-25" b="0">
                <a:latin typeface="Times New Roman"/>
                <a:cs typeface="Times New Roman"/>
              </a:rPr>
              <a:t>Teaching </a:t>
            </a:r>
            <a:r>
              <a:rPr dirty="0" sz="1500" spc="-5" b="0">
                <a:latin typeface="Times New Roman"/>
                <a:cs typeface="Times New Roman"/>
              </a:rPr>
              <a:t>and Learning</a:t>
            </a:r>
            <a:r>
              <a:rPr dirty="0" sz="1500" spc="-90" b="0">
                <a:latin typeface="Times New Roman"/>
                <a:cs typeface="Times New Roman"/>
              </a:rPr>
              <a:t> </a:t>
            </a:r>
            <a:r>
              <a:rPr dirty="0" sz="1500" b="0">
                <a:latin typeface="Times New Roman"/>
                <a:cs typeface="Times New Roman"/>
              </a:rPr>
              <a:t>Node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pc="-5"/>
              <a:t>Beronda</a:t>
            </a:r>
            <a:r>
              <a:rPr dirty="0" spc="-25"/>
              <a:t> </a:t>
            </a:r>
            <a:r>
              <a:rPr dirty="0"/>
              <a:t>Montgomery</a:t>
            </a:r>
          </a:p>
          <a:p>
            <a:pPr marL="70485">
              <a:lnSpc>
                <a:spcPct val="100000"/>
              </a:lnSpc>
              <a:spcBef>
                <a:spcPts val="204"/>
              </a:spcBef>
            </a:pPr>
            <a:r>
              <a:rPr dirty="0" sz="1500" spc="-10" b="0">
                <a:latin typeface="Times New Roman"/>
                <a:cs typeface="Times New Roman"/>
              </a:rPr>
              <a:t>Research </a:t>
            </a:r>
            <a:r>
              <a:rPr dirty="0" sz="1500" spc="-5" b="0">
                <a:latin typeface="Times New Roman"/>
                <a:cs typeface="Times New Roman"/>
              </a:rPr>
              <a:t>and Scholarship</a:t>
            </a:r>
            <a:r>
              <a:rPr dirty="0" sz="1500" spc="-160" b="0">
                <a:latin typeface="Times New Roman"/>
                <a:cs typeface="Times New Roman"/>
              </a:rPr>
              <a:t> </a:t>
            </a:r>
            <a:r>
              <a:rPr dirty="0" sz="1500" b="0">
                <a:latin typeface="Times New Roman"/>
                <a:cs typeface="Times New Roman"/>
              </a:rPr>
              <a:t>Node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pc="-5"/>
              <a:t>Juli</a:t>
            </a:r>
            <a:r>
              <a:rPr dirty="0" spc="-10"/>
              <a:t> </a:t>
            </a:r>
            <a:r>
              <a:rPr dirty="0" spc="-20"/>
              <a:t>Wade</a:t>
            </a:r>
          </a:p>
          <a:p>
            <a:pPr marL="70485">
              <a:lnSpc>
                <a:spcPct val="100000"/>
              </a:lnSpc>
              <a:spcBef>
                <a:spcPts val="310"/>
              </a:spcBef>
            </a:pPr>
            <a:r>
              <a:rPr dirty="0" sz="1500" spc="-5" b="0">
                <a:latin typeface="Times New Roman"/>
                <a:cs typeface="Times New Roman"/>
              </a:rPr>
              <a:t>Leadership </a:t>
            </a:r>
            <a:r>
              <a:rPr dirty="0" sz="1500" spc="-10" b="0">
                <a:latin typeface="Times New Roman"/>
                <a:cs typeface="Times New Roman"/>
              </a:rPr>
              <a:t>Development</a:t>
            </a:r>
            <a:r>
              <a:rPr dirty="0" sz="1500" spc="-150" b="0">
                <a:latin typeface="Times New Roman"/>
                <a:cs typeface="Times New Roman"/>
              </a:rPr>
              <a:t> </a:t>
            </a:r>
            <a:r>
              <a:rPr dirty="0" sz="1500" b="0">
                <a:latin typeface="Times New Roman"/>
                <a:cs typeface="Times New Roman"/>
              </a:rPr>
              <a:t>Node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95288" y="1833723"/>
            <a:ext cx="1984375" cy="24968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065"/>
              </a:lnSpc>
              <a:spcBef>
                <a:spcPts val="100"/>
              </a:spcBef>
            </a:pPr>
            <a:r>
              <a:rPr dirty="0" sz="1800" b="1">
                <a:latin typeface="Times New Roman"/>
                <a:cs typeface="Times New Roman"/>
              </a:rPr>
              <a:t>Jill</a:t>
            </a:r>
            <a:r>
              <a:rPr dirty="0" sz="1800" spc="-4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Bryant</a:t>
            </a:r>
            <a:endParaRPr sz="1800">
              <a:latin typeface="Times New Roman"/>
              <a:cs typeface="Times New Roman"/>
            </a:endParaRPr>
          </a:p>
          <a:p>
            <a:pPr marL="59690">
              <a:lnSpc>
                <a:spcPts val="1705"/>
              </a:lnSpc>
            </a:pPr>
            <a:r>
              <a:rPr dirty="0" sz="1500" spc="-5">
                <a:latin typeface="Times New Roman"/>
                <a:cs typeface="Times New Roman"/>
              </a:rPr>
              <a:t>Project</a:t>
            </a:r>
            <a:r>
              <a:rPr dirty="0" sz="1500" spc="-90">
                <a:latin typeface="Times New Roman"/>
                <a:cs typeface="Times New Roman"/>
              </a:rPr>
              <a:t> </a:t>
            </a:r>
            <a:r>
              <a:rPr dirty="0" sz="1500" spc="-5">
                <a:latin typeface="Times New Roman"/>
                <a:cs typeface="Times New Roman"/>
              </a:rPr>
              <a:t>Events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2110"/>
              </a:lnSpc>
              <a:spcBef>
                <a:spcPts val="1410"/>
              </a:spcBef>
            </a:pPr>
            <a:r>
              <a:rPr dirty="0" sz="1800" b="1">
                <a:latin typeface="Times New Roman"/>
                <a:cs typeface="Times New Roman"/>
              </a:rPr>
              <a:t>Beth</a:t>
            </a:r>
            <a:r>
              <a:rPr dirty="0" sz="1800" spc="-2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Leete</a:t>
            </a:r>
            <a:endParaRPr sz="1800">
              <a:latin typeface="Times New Roman"/>
              <a:cs typeface="Times New Roman"/>
            </a:endParaRPr>
          </a:p>
          <a:p>
            <a:pPr marL="70485">
              <a:lnSpc>
                <a:spcPts val="1750"/>
              </a:lnSpc>
            </a:pPr>
            <a:r>
              <a:rPr dirty="0" sz="1500" spc="-10">
                <a:latin typeface="Times New Roman"/>
                <a:cs typeface="Times New Roman"/>
              </a:rPr>
              <a:t>Administration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2110"/>
              </a:lnSpc>
              <a:spcBef>
                <a:spcPts val="1035"/>
              </a:spcBef>
            </a:pPr>
            <a:r>
              <a:rPr dirty="0" sz="1800" spc="-5" b="1">
                <a:latin typeface="Times New Roman"/>
                <a:cs typeface="Times New Roman"/>
              </a:rPr>
              <a:t>Cindi</a:t>
            </a:r>
            <a:r>
              <a:rPr dirty="0" sz="1800" spc="20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Leverich</a:t>
            </a:r>
            <a:endParaRPr sz="1800">
              <a:latin typeface="Times New Roman"/>
              <a:cs typeface="Times New Roman"/>
            </a:endParaRPr>
          </a:p>
          <a:p>
            <a:pPr marL="70485">
              <a:lnSpc>
                <a:spcPts val="1750"/>
              </a:lnSpc>
            </a:pPr>
            <a:r>
              <a:rPr dirty="0" sz="1500" spc="-5">
                <a:latin typeface="Times New Roman"/>
                <a:cs typeface="Times New Roman"/>
              </a:rPr>
              <a:t>Leadership</a:t>
            </a:r>
            <a:r>
              <a:rPr dirty="0" sz="1500" spc="-135">
                <a:latin typeface="Times New Roman"/>
                <a:cs typeface="Times New Roman"/>
              </a:rPr>
              <a:t> </a:t>
            </a:r>
            <a:r>
              <a:rPr dirty="0" sz="1500" spc="-10">
                <a:latin typeface="Times New Roman"/>
                <a:cs typeface="Times New Roman"/>
              </a:rPr>
              <a:t>Development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95288" y="4982889"/>
            <a:ext cx="2098675" cy="16732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b="1">
                <a:latin typeface="Times New Roman"/>
                <a:cs typeface="Times New Roman"/>
              </a:rPr>
              <a:t>Patti</a:t>
            </a:r>
            <a:r>
              <a:rPr dirty="0" sz="1800" spc="-15" b="1">
                <a:latin typeface="Times New Roman"/>
                <a:cs typeface="Times New Roman"/>
              </a:rPr>
              <a:t> </a:t>
            </a:r>
            <a:r>
              <a:rPr dirty="0" sz="1800" b="1">
                <a:latin typeface="Times New Roman"/>
                <a:cs typeface="Times New Roman"/>
              </a:rPr>
              <a:t>Stewart</a:t>
            </a:r>
            <a:endParaRPr sz="1800">
              <a:latin typeface="Times New Roman"/>
              <a:cs typeface="Times New Roman"/>
            </a:endParaRPr>
          </a:p>
          <a:p>
            <a:pPr marL="70485">
              <a:lnSpc>
                <a:spcPct val="100000"/>
              </a:lnSpc>
              <a:spcBef>
                <a:spcPts val="10"/>
              </a:spcBef>
            </a:pPr>
            <a:r>
              <a:rPr dirty="0" sz="1500" spc="-10">
                <a:latin typeface="Times New Roman"/>
                <a:cs typeface="Times New Roman"/>
              </a:rPr>
              <a:t>Instructional</a:t>
            </a:r>
            <a:r>
              <a:rPr dirty="0" sz="1500" spc="-100">
                <a:latin typeface="Times New Roman"/>
                <a:cs typeface="Times New Roman"/>
              </a:rPr>
              <a:t> </a:t>
            </a:r>
            <a:r>
              <a:rPr dirty="0" sz="1500" spc="-10">
                <a:latin typeface="Times New Roman"/>
                <a:cs typeface="Times New Roman"/>
              </a:rPr>
              <a:t>Development</a:t>
            </a: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50"/>
              </a:spcBef>
            </a:pPr>
            <a:r>
              <a:rPr dirty="0" sz="1800" b="1">
                <a:latin typeface="Times New Roman"/>
                <a:cs typeface="Times New Roman"/>
              </a:rPr>
              <a:t>Blythe</a:t>
            </a:r>
            <a:r>
              <a:rPr dirty="0" sz="1800" spc="-55" b="1">
                <a:latin typeface="Times New Roman"/>
                <a:cs typeface="Times New Roman"/>
              </a:rPr>
              <a:t> </a:t>
            </a:r>
            <a:r>
              <a:rPr dirty="0" sz="1800" spc="-5" b="1">
                <a:latin typeface="Times New Roman"/>
                <a:cs typeface="Times New Roman"/>
              </a:rPr>
              <a:t>White</a:t>
            </a:r>
            <a:endParaRPr sz="1800">
              <a:latin typeface="Times New Roman"/>
              <a:cs typeface="Times New Roman"/>
            </a:endParaRPr>
          </a:p>
          <a:p>
            <a:pPr marL="94615">
              <a:lnSpc>
                <a:spcPct val="100000"/>
              </a:lnSpc>
              <a:spcBef>
                <a:spcPts val="310"/>
              </a:spcBef>
            </a:pPr>
            <a:r>
              <a:rPr dirty="0" sz="1500" spc="-10">
                <a:latin typeface="Times New Roman"/>
                <a:cs typeface="Times New Roman"/>
              </a:rPr>
              <a:t>Communications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42187" y="2740152"/>
            <a:ext cx="650747" cy="81991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746760" y="5807964"/>
            <a:ext cx="598931" cy="74675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689091" y="5807964"/>
            <a:ext cx="626363" cy="78333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678423" y="4727448"/>
            <a:ext cx="624839" cy="78028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634228" y="3787140"/>
            <a:ext cx="624839" cy="78028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5615940" y="2702052"/>
            <a:ext cx="623315" cy="78028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5580888" y="1769364"/>
            <a:ext cx="623315" cy="78028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22376" y="4727447"/>
            <a:ext cx="624839" cy="78181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25423" y="3720084"/>
            <a:ext cx="624827" cy="7802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752855" y="1769364"/>
            <a:ext cx="658367" cy="78028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515"/>
              </a:lnSpc>
            </a:pPr>
            <a:r>
              <a:rPr dirty="0" spc="-5"/>
              <a:t>14 </a:t>
            </a:r>
            <a:r>
              <a:rPr dirty="0" spc="-20"/>
              <a:t>September</a:t>
            </a:r>
            <a:r>
              <a:rPr dirty="0" spc="-100"/>
              <a:t> </a:t>
            </a:r>
            <a:r>
              <a:rPr dirty="0" spc="-20"/>
              <a:t>2016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15"/>
              </a:lnSpc>
            </a:pPr>
            <a:fld id="{81D60167-4931-47E6-BA6A-407CBD079E47}" type="slidenum">
              <a:rPr dirty="0" spc="-5"/>
              <a:t>3</a:t>
            </a:fld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4408" y="1204309"/>
            <a:ext cx="2283460" cy="5435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heavy" sz="3400">
                <a:solidFill>
                  <a:srgbClr val="17453A"/>
                </a:solidFill>
                <a:uFill>
                  <a:solidFill>
                    <a:srgbClr val="17453A"/>
                  </a:solidFill>
                </a:uFill>
                <a:latin typeface="Times New Roman"/>
                <a:cs typeface="Times New Roman"/>
              </a:rPr>
              <a:t>AAN</a:t>
            </a:r>
            <a:r>
              <a:rPr dirty="0" u="heavy" sz="3400" spc="-110">
                <a:solidFill>
                  <a:srgbClr val="17453A"/>
                </a:solidFill>
                <a:uFill>
                  <a:solidFill>
                    <a:srgbClr val="17453A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3400" spc="-10">
                <a:solidFill>
                  <a:srgbClr val="17453A"/>
                </a:solidFill>
                <a:uFill>
                  <a:solidFill>
                    <a:srgbClr val="17453A"/>
                  </a:solidFill>
                </a:uFill>
                <a:latin typeface="Times New Roman"/>
                <a:cs typeface="Times New Roman"/>
              </a:rPr>
              <a:t>Offers:</a:t>
            </a:r>
            <a:endParaRPr sz="3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515"/>
              </a:lnSpc>
            </a:pPr>
            <a:r>
              <a:rPr dirty="0" spc="-5"/>
              <a:t>14 </a:t>
            </a:r>
            <a:r>
              <a:rPr dirty="0" spc="-20"/>
              <a:t>September</a:t>
            </a:r>
            <a:r>
              <a:rPr dirty="0" spc="-100"/>
              <a:t> </a:t>
            </a:r>
            <a:r>
              <a:rPr dirty="0" spc="-20"/>
              <a:t>2016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15"/>
              </a:lnSpc>
            </a:pPr>
            <a:fld id="{81D60167-4931-47E6-BA6A-407CBD079E47}" type="slidenum">
              <a:rPr dirty="0" spc="-5"/>
              <a:t>3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724025" y="2015769"/>
            <a:ext cx="8522335" cy="44399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79730" marR="528320" indent="-367665">
              <a:lnSpc>
                <a:spcPct val="100000"/>
              </a:lnSpc>
              <a:spcBef>
                <a:spcPts val="100"/>
              </a:spcBef>
              <a:buClr>
                <a:srgbClr val="17453A"/>
              </a:buClr>
              <a:buFont typeface="Arial"/>
              <a:buChar char="•"/>
              <a:tabLst>
                <a:tab pos="379730" algn="l"/>
                <a:tab pos="380365" algn="l"/>
              </a:tabLst>
            </a:pPr>
            <a:r>
              <a:rPr dirty="0" sz="3000" spc="-15">
                <a:solidFill>
                  <a:srgbClr val="585858"/>
                </a:solidFill>
                <a:latin typeface="Times New Roman"/>
                <a:cs typeface="Times New Roman"/>
              </a:rPr>
              <a:t>Open-access </a:t>
            </a:r>
            <a:r>
              <a:rPr dirty="0" sz="3000" spc="-5" b="1">
                <a:solidFill>
                  <a:srgbClr val="17453A"/>
                </a:solidFill>
                <a:latin typeface="Times New Roman"/>
                <a:cs typeface="Times New Roman"/>
              </a:rPr>
              <a:t>workshops </a:t>
            </a:r>
            <a:r>
              <a:rPr dirty="0" sz="3000">
                <a:solidFill>
                  <a:srgbClr val="585858"/>
                </a:solidFill>
                <a:latin typeface="Times New Roman"/>
                <a:cs typeface="Times New Roman"/>
              </a:rPr>
              <a:t>on </a:t>
            </a:r>
            <a:r>
              <a:rPr dirty="0" sz="3000" spc="-15">
                <a:solidFill>
                  <a:srgbClr val="585858"/>
                </a:solidFill>
                <a:latin typeface="Times New Roman"/>
                <a:cs typeface="Times New Roman"/>
              </a:rPr>
              <a:t>teaching, </a:t>
            </a:r>
            <a:r>
              <a:rPr dirty="0" sz="3000" spc="-20">
                <a:solidFill>
                  <a:srgbClr val="585858"/>
                </a:solidFill>
                <a:latin typeface="Times New Roman"/>
                <a:cs typeface="Times New Roman"/>
              </a:rPr>
              <a:t>scholarship,  </a:t>
            </a:r>
            <a:r>
              <a:rPr dirty="0" sz="3000" spc="-15">
                <a:solidFill>
                  <a:srgbClr val="585858"/>
                </a:solidFill>
                <a:latin typeface="Times New Roman"/>
                <a:cs typeface="Times New Roman"/>
              </a:rPr>
              <a:t>leadership, </a:t>
            </a:r>
            <a:r>
              <a:rPr dirty="0" sz="3000">
                <a:solidFill>
                  <a:srgbClr val="585858"/>
                </a:solidFill>
                <a:latin typeface="Times New Roman"/>
                <a:cs typeface="Times New Roman"/>
              </a:rPr>
              <a:t>and </a:t>
            </a:r>
            <a:r>
              <a:rPr dirty="0" sz="3000" spc="-15">
                <a:solidFill>
                  <a:srgbClr val="585858"/>
                </a:solidFill>
                <a:latin typeface="Times New Roman"/>
                <a:cs typeface="Times New Roman"/>
              </a:rPr>
              <a:t>academic career</a:t>
            </a:r>
            <a:r>
              <a:rPr dirty="0" sz="3000" spc="9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3000" spc="-15">
                <a:solidFill>
                  <a:srgbClr val="585858"/>
                </a:solidFill>
                <a:latin typeface="Times New Roman"/>
                <a:cs typeface="Times New Roman"/>
              </a:rPr>
              <a:t>paths.</a:t>
            </a:r>
            <a:endParaRPr sz="3000">
              <a:latin typeface="Times New Roman"/>
              <a:cs typeface="Times New Roman"/>
            </a:endParaRPr>
          </a:p>
          <a:p>
            <a:pPr marL="379730" marR="5080" indent="-367665">
              <a:lnSpc>
                <a:spcPct val="100000"/>
              </a:lnSpc>
              <a:spcBef>
                <a:spcPts val="705"/>
              </a:spcBef>
              <a:buFont typeface="Arial"/>
              <a:buChar char="•"/>
              <a:tabLst>
                <a:tab pos="379730" algn="l"/>
                <a:tab pos="380365" algn="l"/>
              </a:tabLst>
            </a:pPr>
            <a:r>
              <a:rPr dirty="0" sz="3000" spc="-80" b="1">
                <a:solidFill>
                  <a:srgbClr val="17453A"/>
                </a:solidFill>
                <a:latin typeface="Times New Roman"/>
                <a:cs typeface="Times New Roman"/>
              </a:rPr>
              <a:t>Targeted </a:t>
            </a:r>
            <a:r>
              <a:rPr dirty="0" sz="3000" spc="-5" b="1">
                <a:solidFill>
                  <a:srgbClr val="17453A"/>
                </a:solidFill>
                <a:latin typeface="Times New Roman"/>
                <a:cs typeface="Times New Roman"/>
              </a:rPr>
              <a:t>events </a:t>
            </a:r>
            <a:r>
              <a:rPr dirty="0" sz="3000" spc="-5">
                <a:solidFill>
                  <a:srgbClr val="585858"/>
                </a:solidFill>
                <a:latin typeface="Times New Roman"/>
                <a:cs typeface="Times New Roman"/>
              </a:rPr>
              <a:t>for </a:t>
            </a:r>
            <a:r>
              <a:rPr dirty="0" sz="3000" spc="-15">
                <a:solidFill>
                  <a:srgbClr val="585858"/>
                </a:solidFill>
                <a:latin typeface="Times New Roman"/>
                <a:cs typeface="Times New Roman"/>
              </a:rPr>
              <a:t>academics </a:t>
            </a:r>
            <a:r>
              <a:rPr dirty="0" sz="3000">
                <a:solidFill>
                  <a:srgbClr val="585858"/>
                </a:solidFill>
                <a:latin typeface="Times New Roman"/>
                <a:cs typeface="Times New Roman"/>
              </a:rPr>
              <a:t>or </a:t>
            </a:r>
            <a:r>
              <a:rPr dirty="0" sz="3000" spc="-15">
                <a:solidFill>
                  <a:srgbClr val="585858"/>
                </a:solidFill>
                <a:latin typeface="Times New Roman"/>
                <a:cs typeface="Times New Roman"/>
              </a:rPr>
              <a:t>administrators </a:t>
            </a:r>
            <a:r>
              <a:rPr dirty="0" sz="3000">
                <a:solidFill>
                  <a:srgbClr val="585858"/>
                </a:solidFill>
                <a:latin typeface="Times New Roman"/>
                <a:cs typeface="Times New Roman"/>
              </a:rPr>
              <a:t>at  key </a:t>
            </a:r>
            <a:r>
              <a:rPr dirty="0" sz="3000" spc="-15">
                <a:solidFill>
                  <a:srgbClr val="585858"/>
                </a:solidFill>
                <a:latin typeface="Times New Roman"/>
                <a:cs typeface="Times New Roman"/>
              </a:rPr>
              <a:t>career stages </a:t>
            </a:r>
            <a:r>
              <a:rPr dirty="0" sz="3000" spc="-5">
                <a:solidFill>
                  <a:srgbClr val="585858"/>
                </a:solidFill>
                <a:latin typeface="Times New Roman"/>
                <a:cs typeface="Times New Roman"/>
              </a:rPr>
              <a:t>(new roles, </a:t>
            </a:r>
            <a:r>
              <a:rPr dirty="0" sz="3000" spc="-15">
                <a:solidFill>
                  <a:srgbClr val="585858"/>
                </a:solidFill>
                <a:latin typeface="Times New Roman"/>
                <a:cs typeface="Times New Roman"/>
              </a:rPr>
              <a:t>approaching</a:t>
            </a:r>
            <a:r>
              <a:rPr dirty="0" sz="3000" spc="4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3000" spc="-20">
                <a:solidFill>
                  <a:srgbClr val="585858"/>
                </a:solidFill>
                <a:latin typeface="Times New Roman"/>
                <a:cs typeface="Times New Roman"/>
              </a:rPr>
              <a:t>promotion)</a:t>
            </a:r>
            <a:endParaRPr sz="3000">
              <a:latin typeface="Times New Roman"/>
              <a:cs typeface="Times New Roman"/>
            </a:endParaRPr>
          </a:p>
          <a:p>
            <a:pPr marL="379730" marR="74295" indent="-367665">
              <a:lnSpc>
                <a:spcPct val="100000"/>
              </a:lnSpc>
              <a:spcBef>
                <a:spcPts val="700"/>
              </a:spcBef>
              <a:buClr>
                <a:srgbClr val="17453A"/>
              </a:buClr>
              <a:buFont typeface="Arial"/>
              <a:buChar char="•"/>
              <a:tabLst>
                <a:tab pos="379730" algn="l"/>
                <a:tab pos="380365" algn="l"/>
              </a:tabLst>
            </a:pPr>
            <a:r>
              <a:rPr dirty="0" sz="3000" spc="-15">
                <a:solidFill>
                  <a:srgbClr val="585858"/>
                </a:solidFill>
                <a:latin typeface="Times New Roman"/>
                <a:cs typeface="Times New Roman"/>
              </a:rPr>
              <a:t>Leadership </a:t>
            </a:r>
            <a:r>
              <a:rPr dirty="0" sz="3000" spc="-5" b="1">
                <a:solidFill>
                  <a:srgbClr val="17453A"/>
                </a:solidFill>
                <a:latin typeface="Times New Roman"/>
                <a:cs typeface="Times New Roman"/>
              </a:rPr>
              <a:t>conversations </a:t>
            </a:r>
            <a:r>
              <a:rPr dirty="0" sz="3000" spc="-15">
                <a:solidFill>
                  <a:srgbClr val="585858"/>
                </a:solidFill>
                <a:latin typeface="Times New Roman"/>
                <a:cs typeface="Times New Roman"/>
              </a:rPr>
              <a:t>with </a:t>
            </a:r>
            <a:r>
              <a:rPr dirty="0" sz="3000" spc="-5">
                <a:solidFill>
                  <a:srgbClr val="585858"/>
                </a:solidFill>
                <a:latin typeface="Times New Roman"/>
                <a:cs typeface="Times New Roman"/>
              </a:rPr>
              <a:t>President Simon  (</a:t>
            </a:r>
            <a:r>
              <a:rPr dirty="0" sz="3000" spc="-5" i="1">
                <a:solidFill>
                  <a:srgbClr val="585858"/>
                </a:solidFill>
                <a:latin typeface="Times New Roman"/>
                <a:cs typeface="Times New Roman"/>
              </a:rPr>
              <a:t>Sept. </a:t>
            </a:r>
            <a:r>
              <a:rPr dirty="0" sz="3000" i="1">
                <a:solidFill>
                  <a:srgbClr val="585858"/>
                </a:solidFill>
                <a:latin typeface="Times New Roman"/>
                <a:cs typeface="Times New Roman"/>
              </a:rPr>
              <a:t>23</a:t>
            </a:r>
            <a:r>
              <a:rPr dirty="0" sz="3000">
                <a:solidFill>
                  <a:srgbClr val="585858"/>
                </a:solidFill>
                <a:latin typeface="Times New Roman"/>
                <a:cs typeface="Times New Roman"/>
              </a:rPr>
              <a:t>) and </a:t>
            </a:r>
            <a:r>
              <a:rPr dirty="0" sz="3000" spc="-5">
                <a:solidFill>
                  <a:srgbClr val="585858"/>
                </a:solidFill>
                <a:latin typeface="Times New Roman"/>
                <a:cs typeface="Times New Roman"/>
              </a:rPr>
              <a:t>Provost </a:t>
            </a:r>
            <a:r>
              <a:rPr dirty="0" sz="3000" spc="-105">
                <a:solidFill>
                  <a:srgbClr val="585858"/>
                </a:solidFill>
                <a:latin typeface="Times New Roman"/>
                <a:cs typeface="Times New Roman"/>
              </a:rPr>
              <a:t>Youatt </a:t>
            </a:r>
            <a:r>
              <a:rPr dirty="0" sz="3000" spc="-5">
                <a:solidFill>
                  <a:srgbClr val="585858"/>
                </a:solidFill>
                <a:latin typeface="Times New Roman"/>
                <a:cs typeface="Times New Roman"/>
              </a:rPr>
              <a:t>(</a:t>
            </a:r>
            <a:r>
              <a:rPr dirty="0" sz="3000" spc="-5" i="1">
                <a:solidFill>
                  <a:srgbClr val="585858"/>
                </a:solidFill>
                <a:latin typeface="Times New Roman"/>
                <a:cs typeface="Times New Roman"/>
              </a:rPr>
              <a:t>Oct. </a:t>
            </a:r>
            <a:r>
              <a:rPr dirty="0" sz="3000" i="1">
                <a:solidFill>
                  <a:srgbClr val="585858"/>
                </a:solidFill>
                <a:latin typeface="Times New Roman"/>
                <a:cs typeface="Times New Roman"/>
              </a:rPr>
              <a:t>31</a:t>
            </a:r>
            <a:r>
              <a:rPr dirty="0" sz="3000">
                <a:solidFill>
                  <a:srgbClr val="585858"/>
                </a:solidFill>
                <a:latin typeface="Times New Roman"/>
                <a:cs typeface="Times New Roman"/>
              </a:rPr>
              <a:t>) </a:t>
            </a:r>
            <a:r>
              <a:rPr dirty="0" sz="3000" spc="-15">
                <a:solidFill>
                  <a:srgbClr val="585858"/>
                </a:solidFill>
                <a:latin typeface="Times New Roman"/>
                <a:cs typeface="Times New Roman"/>
              </a:rPr>
              <a:t>each</a:t>
            </a:r>
            <a:r>
              <a:rPr dirty="0" sz="3000" spc="-31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3000" spc="-20">
                <a:solidFill>
                  <a:srgbClr val="585858"/>
                </a:solidFill>
                <a:latin typeface="Times New Roman"/>
                <a:cs typeface="Times New Roman"/>
              </a:rPr>
              <a:t>semester</a:t>
            </a:r>
            <a:endParaRPr sz="3000">
              <a:latin typeface="Times New Roman"/>
              <a:cs typeface="Times New Roman"/>
            </a:endParaRPr>
          </a:p>
          <a:p>
            <a:pPr marL="379730" indent="-367665">
              <a:lnSpc>
                <a:spcPct val="100000"/>
              </a:lnSpc>
              <a:spcBef>
                <a:spcPts val="695"/>
              </a:spcBef>
              <a:buClr>
                <a:srgbClr val="17453A"/>
              </a:buClr>
              <a:buFont typeface="Arial"/>
              <a:buChar char="•"/>
              <a:tabLst>
                <a:tab pos="379730" algn="l"/>
                <a:tab pos="380365" algn="l"/>
              </a:tabLst>
            </a:pPr>
            <a:r>
              <a:rPr dirty="0" sz="3000" spc="-15">
                <a:solidFill>
                  <a:srgbClr val="585858"/>
                </a:solidFill>
                <a:latin typeface="Times New Roman"/>
                <a:cs typeface="Times New Roman"/>
              </a:rPr>
              <a:t>Individualized </a:t>
            </a:r>
            <a:r>
              <a:rPr dirty="0" sz="3000" spc="-5" b="1">
                <a:solidFill>
                  <a:srgbClr val="17453A"/>
                </a:solidFill>
                <a:latin typeface="Times New Roman"/>
                <a:cs typeface="Times New Roman"/>
              </a:rPr>
              <a:t>confidential consultations</a:t>
            </a:r>
            <a:r>
              <a:rPr dirty="0" sz="3000" spc="-65" b="1">
                <a:solidFill>
                  <a:srgbClr val="17453A"/>
                </a:solidFill>
                <a:latin typeface="Times New Roman"/>
                <a:cs typeface="Times New Roman"/>
              </a:rPr>
              <a:t> </a:t>
            </a:r>
            <a:r>
              <a:rPr dirty="0" sz="3000">
                <a:solidFill>
                  <a:srgbClr val="585858"/>
                </a:solidFill>
                <a:latin typeface="Times New Roman"/>
                <a:cs typeface="Times New Roman"/>
              </a:rPr>
              <a:t>on</a:t>
            </a:r>
            <a:endParaRPr sz="3000">
              <a:latin typeface="Times New Roman"/>
              <a:cs typeface="Times New Roman"/>
            </a:endParaRPr>
          </a:p>
          <a:p>
            <a:pPr lvl="1" marL="807720" indent="-306705">
              <a:lnSpc>
                <a:spcPct val="100000"/>
              </a:lnSpc>
              <a:spcBef>
                <a:spcPts val="615"/>
              </a:spcBef>
              <a:buClr>
                <a:srgbClr val="404040"/>
              </a:buClr>
              <a:buSzPct val="84615"/>
              <a:buFont typeface="Arial"/>
              <a:buChar char="•"/>
              <a:tabLst>
                <a:tab pos="807720" algn="l"/>
                <a:tab pos="808355" algn="l"/>
              </a:tabLst>
            </a:pPr>
            <a:r>
              <a:rPr dirty="0" sz="2600" spc="-25">
                <a:solidFill>
                  <a:srgbClr val="585858"/>
                </a:solidFill>
                <a:latin typeface="Times New Roman"/>
                <a:cs typeface="Times New Roman"/>
              </a:rPr>
              <a:t>Developing </a:t>
            </a:r>
            <a:r>
              <a:rPr dirty="0" sz="2600" spc="-10">
                <a:solidFill>
                  <a:srgbClr val="585858"/>
                </a:solidFill>
                <a:latin typeface="Times New Roman"/>
                <a:cs typeface="Times New Roman"/>
              </a:rPr>
              <a:t>new </a:t>
            </a:r>
            <a:r>
              <a:rPr dirty="0" sz="2600" spc="-25">
                <a:solidFill>
                  <a:srgbClr val="585858"/>
                </a:solidFill>
                <a:latin typeface="Times New Roman"/>
                <a:cs typeface="Times New Roman"/>
              </a:rPr>
              <a:t>capacities </a:t>
            </a:r>
            <a:r>
              <a:rPr dirty="0" sz="2600" spc="-10">
                <a:solidFill>
                  <a:srgbClr val="585858"/>
                </a:solidFill>
                <a:latin typeface="Times New Roman"/>
                <a:cs typeface="Times New Roman"/>
              </a:rPr>
              <a:t>as an</a:t>
            </a:r>
            <a:r>
              <a:rPr dirty="0" sz="2600" spc="-14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2600" spc="-25">
                <a:solidFill>
                  <a:srgbClr val="585858"/>
                </a:solidFill>
                <a:latin typeface="Times New Roman"/>
                <a:cs typeface="Times New Roman"/>
              </a:rPr>
              <a:t>educator</a:t>
            </a:r>
            <a:endParaRPr sz="2600">
              <a:latin typeface="Times New Roman"/>
              <a:cs typeface="Times New Roman"/>
            </a:endParaRPr>
          </a:p>
          <a:p>
            <a:pPr lvl="1" marL="807720" indent="-306705">
              <a:lnSpc>
                <a:spcPct val="100000"/>
              </a:lnSpc>
              <a:spcBef>
                <a:spcPts val="600"/>
              </a:spcBef>
              <a:buClr>
                <a:srgbClr val="404040"/>
              </a:buClr>
              <a:buSzPct val="84615"/>
              <a:buFont typeface="Arial"/>
              <a:buChar char="•"/>
              <a:tabLst>
                <a:tab pos="807720" algn="l"/>
                <a:tab pos="808355" algn="l"/>
              </a:tabLst>
            </a:pPr>
            <a:r>
              <a:rPr dirty="0" sz="2600" spc="-25">
                <a:solidFill>
                  <a:srgbClr val="585858"/>
                </a:solidFill>
                <a:latin typeface="Times New Roman"/>
                <a:cs typeface="Times New Roman"/>
              </a:rPr>
              <a:t>Building </a:t>
            </a:r>
            <a:r>
              <a:rPr dirty="0" sz="2600" spc="-10">
                <a:solidFill>
                  <a:srgbClr val="585858"/>
                </a:solidFill>
                <a:latin typeface="Times New Roman"/>
                <a:cs typeface="Times New Roman"/>
              </a:rPr>
              <a:t>the </a:t>
            </a:r>
            <a:r>
              <a:rPr dirty="0" sz="2600" spc="-30">
                <a:solidFill>
                  <a:srgbClr val="585858"/>
                </a:solidFill>
                <a:latin typeface="Times New Roman"/>
                <a:cs typeface="Times New Roman"/>
              </a:rPr>
              <a:t>organizational </a:t>
            </a:r>
            <a:r>
              <a:rPr dirty="0" sz="2600" spc="-15">
                <a:solidFill>
                  <a:srgbClr val="585858"/>
                </a:solidFill>
                <a:latin typeface="Times New Roman"/>
                <a:cs typeface="Times New Roman"/>
              </a:rPr>
              <a:t>strength </a:t>
            </a:r>
            <a:r>
              <a:rPr dirty="0" sz="2600" spc="-5">
                <a:solidFill>
                  <a:srgbClr val="585858"/>
                </a:solidFill>
                <a:latin typeface="Times New Roman"/>
                <a:cs typeface="Times New Roman"/>
              </a:rPr>
              <a:t>of </a:t>
            </a:r>
            <a:r>
              <a:rPr dirty="0" sz="2600" spc="-10">
                <a:solidFill>
                  <a:srgbClr val="585858"/>
                </a:solidFill>
                <a:latin typeface="Times New Roman"/>
                <a:cs typeface="Times New Roman"/>
              </a:rPr>
              <a:t>your</a:t>
            </a:r>
            <a:r>
              <a:rPr dirty="0" sz="2600" spc="-254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2600" spc="-15">
                <a:solidFill>
                  <a:srgbClr val="585858"/>
                </a:solidFill>
                <a:latin typeface="Times New Roman"/>
                <a:cs typeface="Times New Roman"/>
              </a:rPr>
              <a:t>unit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4408" y="1350613"/>
            <a:ext cx="2283460" cy="54356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heavy" sz="3400">
                <a:solidFill>
                  <a:srgbClr val="17453A"/>
                </a:solidFill>
                <a:uFill>
                  <a:solidFill>
                    <a:srgbClr val="17453A"/>
                  </a:solidFill>
                </a:uFill>
                <a:latin typeface="Times New Roman"/>
                <a:cs typeface="Times New Roman"/>
              </a:rPr>
              <a:t>AAN</a:t>
            </a:r>
            <a:r>
              <a:rPr dirty="0" u="heavy" sz="3400" spc="-110">
                <a:solidFill>
                  <a:srgbClr val="17453A"/>
                </a:solidFill>
                <a:uFill>
                  <a:solidFill>
                    <a:srgbClr val="17453A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3400" spc="-10">
                <a:solidFill>
                  <a:srgbClr val="17453A"/>
                </a:solidFill>
                <a:uFill>
                  <a:solidFill>
                    <a:srgbClr val="17453A"/>
                  </a:solidFill>
                </a:uFill>
                <a:latin typeface="Times New Roman"/>
                <a:cs typeface="Times New Roman"/>
              </a:rPr>
              <a:t>Offers:</a:t>
            </a:r>
            <a:endParaRPr sz="3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515"/>
              </a:lnSpc>
            </a:pPr>
            <a:r>
              <a:rPr dirty="0" spc="-5"/>
              <a:t>14 </a:t>
            </a:r>
            <a:r>
              <a:rPr dirty="0" spc="-20"/>
              <a:t>September</a:t>
            </a:r>
            <a:r>
              <a:rPr dirty="0" spc="-100"/>
              <a:t> </a:t>
            </a:r>
            <a:r>
              <a:rPr dirty="0" spc="-20"/>
              <a:t>2016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15"/>
              </a:lnSpc>
            </a:pPr>
            <a:fld id="{81D60167-4931-47E6-BA6A-407CBD079E47}" type="slidenum">
              <a:rPr dirty="0" spc="-5"/>
              <a:t>3</a:t>
            </a:fld>
          </a:p>
        </p:txBody>
      </p:sp>
      <p:sp>
        <p:nvSpPr>
          <p:cNvPr id="3" name="object 3"/>
          <p:cNvSpPr txBox="1"/>
          <p:nvPr/>
        </p:nvSpPr>
        <p:spPr>
          <a:xfrm>
            <a:off x="723265" y="2125496"/>
            <a:ext cx="8474710" cy="4318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0" marR="136525" indent="-36766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81000" algn="l"/>
                <a:tab pos="381635" algn="l"/>
              </a:tabLst>
            </a:pPr>
            <a:r>
              <a:rPr dirty="0" sz="3000" spc="-10" b="1">
                <a:solidFill>
                  <a:srgbClr val="17453A"/>
                </a:solidFill>
                <a:latin typeface="Times New Roman"/>
                <a:cs typeface="Times New Roman"/>
              </a:rPr>
              <a:t>Online </a:t>
            </a:r>
            <a:r>
              <a:rPr dirty="0" sz="3000" spc="-5" b="1">
                <a:solidFill>
                  <a:srgbClr val="17453A"/>
                </a:solidFill>
                <a:latin typeface="Times New Roman"/>
                <a:cs typeface="Times New Roman"/>
              </a:rPr>
              <a:t>materials </a:t>
            </a:r>
            <a:r>
              <a:rPr dirty="0" sz="3000">
                <a:solidFill>
                  <a:srgbClr val="585858"/>
                </a:solidFill>
                <a:latin typeface="Times New Roman"/>
                <a:cs typeface="Times New Roman"/>
              </a:rPr>
              <a:t>on </a:t>
            </a:r>
            <a:r>
              <a:rPr dirty="0" sz="3000" spc="-15">
                <a:solidFill>
                  <a:srgbClr val="585858"/>
                </a:solidFill>
                <a:latin typeface="Times New Roman"/>
                <a:cs typeface="Times New Roman"/>
              </a:rPr>
              <a:t>all aspects </a:t>
            </a:r>
            <a:r>
              <a:rPr dirty="0" sz="3000">
                <a:solidFill>
                  <a:srgbClr val="585858"/>
                </a:solidFill>
                <a:latin typeface="Times New Roman"/>
                <a:cs typeface="Times New Roman"/>
              </a:rPr>
              <a:t>of </a:t>
            </a:r>
            <a:r>
              <a:rPr dirty="0" sz="3000" spc="-15">
                <a:solidFill>
                  <a:srgbClr val="585858"/>
                </a:solidFill>
                <a:latin typeface="Times New Roman"/>
                <a:cs typeface="Times New Roman"/>
              </a:rPr>
              <a:t>academic careers  </a:t>
            </a:r>
            <a:r>
              <a:rPr dirty="0" sz="3000">
                <a:solidFill>
                  <a:srgbClr val="585858"/>
                </a:solidFill>
                <a:latin typeface="Times New Roman"/>
                <a:cs typeface="Times New Roman"/>
              </a:rPr>
              <a:t>and </a:t>
            </a:r>
            <a:r>
              <a:rPr dirty="0" sz="3000" spc="-15">
                <a:solidFill>
                  <a:srgbClr val="585858"/>
                </a:solidFill>
                <a:latin typeface="Times New Roman"/>
                <a:cs typeface="Times New Roman"/>
              </a:rPr>
              <a:t>leadership</a:t>
            </a:r>
            <a:r>
              <a:rPr dirty="0" sz="3000" spc="-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3000" spc="-15">
                <a:solidFill>
                  <a:srgbClr val="585858"/>
                </a:solidFill>
                <a:latin typeface="Times New Roman"/>
                <a:cs typeface="Times New Roman"/>
              </a:rPr>
              <a:t>(aan.msu.edu)</a:t>
            </a:r>
            <a:endParaRPr sz="3000">
              <a:latin typeface="Times New Roman"/>
              <a:cs typeface="Times New Roman"/>
            </a:endParaRPr>
          </a:p>
          <a:p>
            <a:pPr marL="379730" marR="684530" indent="-367665">
              <a:lnSpc>
                <a:spcPct val="100000"/>
              </a:lnSpc>
              <a:spcBef>
                <a:spcPts val="705"/>
              </a:spcBef>
              <a:buFont typeface="Arial"/>
              <a:buChar char="•"/>
              <a:tabLst>
                <a:tab pos="379730" algn="l"/>
                <a:tab pos="380365" algn="l"/>
              </a:tabLst>
            </a:pPr>
            <a:r>
              <a:rPr dirty="0" sz="3000" spc="-5" b="1">
                <a:solidFill>
                  <a:srgbClr val="17453A"/>
                </a:solidFill>
                <a:latin typeface="Times New Roman"/>
                <a:cs typeface="Times New Roman"/>
              </a:rPr>
              <a:t>Small </a:t>
            </a:r>
            <a:r>
              <a:rPr dirty="0" sz="3000" spc="-20" b="1">
                <a:solidFill>
                  <a:srgbClr val="17453A"/>
                </a:solidFill>
                <a:latin typeface="Times New Roman"/>
                <a:cs typeface="Times New Roman"/>
              </a:rPr>
              <a:t>groups </a:t>
            </a:r>
            <a:r>
              <a:rPr dirty="0" sz="3000">
                <a:solidFill>
                  <a:srgbClr val="585858"/>
                </a:solidFill>
                <a:latin typeface="Times New Roman"/>
                <a:cs typeface="Times New Roman"/>
              </a:rPr>
              <a:t>and </a:t>
            </a:r>
            <a:r>
              <a:rPr dirty="0" sz="3000" spc="-5" b="1">
                <a:solidFill>
                  <a:srgbClr val="17453A"/>
                </a:solidFill>
                <a:latin typeface="Times New Roman"/>
                <a:cs typeface="Times New Roman"/>
              </a:rPr>
              <a:t>learning communities</a:t>
            </a:r>
            <a:r>
              <a:rPr dirty="0" sz="3000" spc="-195" b="1">
                <a:solidFill>
                  <a:srgbClr val="17453A"/>
                </a:solidFill>
                <a:latin typeface="Times New Roman"/>
                <a:cs typeface="Times New Roman"/>
              </a:rPr>
              <a:t> </a:t>
            </a:r>
            <a:r>
              <a:rPr dirty="0" sz="3000">
                <a:solidFill>
                  <a:srgbClr val="585858"/>
                </a:solidFill>
                <a:latin typeface="Times New Roman"/>
                <a:cs typeface="Times New Roman"/>
              </a:rPr>
              <a:t>where  </a:t>
            </a:r>
            <a:r>
              <a:rPr dirty="0" sz="3000" spc="-15">
                <a:solidFill>
                  <a:srgbClr val="585858"/>
                </a:solidFill>
                <a:latin typeface="Times New Roman"/>
                <a:cs typeface="Times New Roman"/>
              </a:rPr>
              <a:t>academics </a:t>
            </a:r>
            <a:r>
              <a:rPr dirty="0" sz="3000">
                <a:solidFill>
                  <a:srgbClr val="585858"/>
                </a:solidFill>
                <a:latin typeface="Times New Roman"/>
                <a:cs typeface="Times New Roman"/>
              </a:rPr>
              <a:t>work </a:t>
            </a:r>
            <a:r>
              <a:rPr dirty="0" sz="3000" spc="-15">
                <a:solidFill>
                  <a:srgbClr val="585858"/>
                </a:solidFill>
                <a:latin typeface="Times New Roman"/>
                <a:cs typeface="Times New Roman"/>
              </a:rPr>
              <a:t>with </a:t>
            </a:r>
            <a:r>
              <a:rPr dirty="0" sz="3000" spc="-5">
                <a:solidFill>
                  <a:srgbClr val="585858"/>
                </a:solidFill>
                <a:latin typeface="Times New Roman"/>
                <a:cs typeface="Times New Roman"/>
              </a:rPr>
              <a:t>peers </a:t>
            </a:r>
            <a:r>
              <a:rPr dirty="0" sz="3000">
                <a:solidFill>
                  <a:srgbClr val="585858"/>
                </a:solidFill>
                <a:latin typeface="Times New Roman"/>
                <a:cs typeface="Times New Roman"/>
              </a:rPr>
              <a:t>on </a:t>
            </a:r>
            <a:r>
              <a:rPr dirty="0" sz="3000" spc="-15">
                <a:solidFill>
                  <a:srgbClr val="585858"/>
                </a:solidFill>
                <a:latin typeface="Times New Roman"/>
                <a:cs typeface="Times New Roman"/>
              </a:rPr>
              <a:t>building </a:t>
            </a:r>
            <a:r>
              <a:rPr dirty="0" sz="3000" spc="-20">
                <a:solidFill>
                  <a:srgbClr val="585858"/>
                </a:solidFill>
                <a:latin typeface="Times New Roman"/>
                <a:cs typeface="Times New Roman"/>
              </a:rPr>
              <a:t>skills </a:t>
            </a:r>
            <a:r>
              <a:rPr dirty="0" sz="3000">
                <a:solidFill>
                  <a:srgbClr val="585858"/>
                </a:solidFill>
                <a:latin typeface="Times New Roman"/>
                <a:cs typeface="Times New Roman"/>
              </a:rPr>
              <a:t>or  </a:t>
            </a:r>
            <a:r>
              <a:rPr dirty="0" sz="3000" spc="-5">
                <a:solidFill>
                  <a:srgbClr val="585858"/>
                </a:solidFill>
                <a:latin typeface="Times New Roman"/>
                <a:cs typeface="Times New Roman"/>
              </a:rPr>
              <a:t>improving </a:t>
            </a:r>
            <a:r>
              <a:rPr dirty="0" sz="3000" spc="-15">
                <a:solidFill>
                  <a:srgbClr val="585858"/>
                </a:solidFill>
                <a:latin typeface="Times New Roman"/>
                <a:cs typeface="Times New Roman"/>
              </a:rPr>
              <a:t>campus</a:t>
            </a:r>
            <a:r>
              <a:rPr dirty="0" sz="3000" spc="-3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3000" spc="-10">
                <a:solidFill>
                  <a:srgbClr val="585858"/>
                </a:solidFill>
                <a:latin typeface="Times New Roman"/>
                <a:cs typeface="Times New Roman"/>
              </a:rPr>
              <a:t>life</a:t>
            </a:r>
            <a:endParaRPr sz="3000">
              <a:latin typeface="Times New Roman"/>
              <a:cs typeface="Times New Roman"/>
            </a:endParaRPr>
          </a:p>
          <a:p>
            <a:pPr marL="379730" marR="5080" indent="-367665">
              <a:lnSpc>
                <a:spcPct val="100000"/>
              </a:lnSpc>
              <a:spcBef>
                <a:spcPts val="695"/>
              </a:spcBef>
              <a:buClr>
                <a:srgbClr val="17453A"/>
              </a:buClr>
              <a:buFont typeface="Arial"/>
              <a:buChar char="•"/>
              <a:tabLst>
                <a:tab pos="379730" algn="l"/>
                <a:tab pos="380365" algn="l"/>
              </a:tabLst>
            </a:pPr>
            <a:r>
              <a:rPr dirty="0" sz="3000" spc="-15">
                <a:solidFill>
                  <a:srgbClr val="585858"/>
                </a:solidFill>
                <a:latin typeface="Times New Roman"/>
                <a:cs typeface="Times New Roman"/>
              </a:rPr>
              <a:t>Selective </a:t>
            </a:r>
            <a:r>
              <a:rPr dirty="0" sz="3000" b="1">
                <a:solidFill>
                  <a:srgbClr val="17453A"/>
                </a:solidFill>
                <a:latin typeface="Times New Roman"/>
                <a:cs typeface="Times New Roman"/>
              </a:rPr>
              <a:t>cohort </a:t>
            </a:r>
            <a:r>
              <a:rPr dirty="0" sz="3000" spc="-20" b="1">
                <a:solidFill>
                  <a:srgbClr val="17453A"/>
                </a:solidFill>
                <a:latin typeface="Times New Roman"/>
                <a:cs typeface="Times New Roman"/>
              </a:rPr>
              <a:t>programs </a:t>
            </a:r>
            <a:r>
              <a:rPr dirty="0" sz="3000" spc="-5">
                <a:solidFill>
                  <a:srgbClr val="585858"/>
                </a:solidFill>
                <a:latin typeface="Times New Roman"/>
                <a:cs typeface="Times New Roman"/>
              </a:rPr>
              <a:t>for </a:t>
            </a:r>
            <a:r>
              <a:rPr dirty="0" sz="3000" spc="-15">
                <a:solidFill>
                  <a:srgbClr val="585858"/>
                </a:solidFill>
                <a:latin typeface="Times New Roman"/>
                <a:cs typeface="Times New Roman"/>
              </a:rPr>
              <a:t>intensive </a:t>
            </a:r>
            <a:r>
              <a:rPr dirty="0" sz="3000" spc="-5">
                <a:solidFill>
                  <a:srgbClr val="585858"/>
                </a:solidFill>
                <a:latin typeface="Times New Roman"/>
                <a:cs typeface="Times New Roman"/>
              </a:rPr>
              <a:t>study </a:t>
            </a:r>
            <a:r>
              <a:rPr dirty="0" sz="3000">
                <a:solidFill>
                  <a:srgbClr val="585858"/>
                </a:solidFill>
                <a:latin typeface="Times New Roman"/>
                <a:cs typeface="Times New Roman"/>
              </a:rPr>
              <a:t>of </a:t>
            </a:r>
            <a:r>
              <a:rPr dirty="0" sz="3000" spc="-5">
                <a:solidFill>
                  <a:srgbClr val="585858"/>
                </a:solidFill>
                <a:latin typeface="Times New Roman"/>
                <a:cs typeface="Times New Roman"/>
              </a:rPr>
              <a:t>the  scholarship </a:t>
            </a:r>
            <a:r>
              <a:rPr dirty="0" sz="3000">
                <a:solidFill>
                  <a:srgbClr val="585858"/>
                </a:solidFill>
                <a:latin typeface="Times New Roman"/>
                <a:cs typeface="Times New Roman"/>
              </a:rPr>
              <a:t>of </a:t>
            </a:r>
            <a:r>
              <a:rPr dirty="0" sz="3000" spc="-15">
                <a:solidFill>
                  <a:srgbClr val="585858"/>
                </a:solidFill>
                <a:latin typeface="Times New Roman"/>
                <a:cs typeface="Times New Roman"/>
              </a:rPr>
              <a:t>teaching </a:t>
            </a:r>
            <a:r>
              <a:rPr dirty="0" sz="3000">
                <a:solidFill>
                  <a:srgbClr val="585858"/>
                </a:solidFill>
                <a:latin typeface="Times New Roman"/>
                <a:cs typeface="Times New Roman"/>
              </a:rPr>
              <a:t>and </a:t>
            </a:r>
            <a:r>
              <a:rPr dirty="0" sz="3000" spc="-5">
                <a:solidFill>
                  <a:srgbClr val="585858"/>
                </a:solidFill>
                <a:latin typeface="Times New Roman"/>
                <a:cs typeface="Times New Roman"/>
              </a:rPr>
              <a:t>learning </a:t>
            </a:r>
            <a:r>
              <a:rPr dirty="0" sz="3000" spc="-10">
                <a:solidFill>
                  <a:srgbClr val="585858"/>
                </a:solidFill>
                <a:latin typeface="Times New Roman"/>
                <a:cs typeface="Times New Roman"/>
              </a:rPr>
              <a:t>(Lilly </a:t>
            </a:r>
            <a:r>
              <a:rPr dirty="0" sz="3000" spc="-5">
                <a:solidFill>
                  <a:srgbClr val="585858"/>
                </a:solidFill>
                <a:latin typeface="Times New Roman"/>
                <a:cs typeface="Times New Roman"/>
              </a:rPr>
              <a:t>Fellows,  </a:t>
            </a:r>
            <a:r>
              <a:rPr dirty="0" sz="3000" spc="-15">
                <a:solidFill>
                  <a:srgbClr val="585858"/>
                </a:solidFill>
                <a:latin typeface="Times New Roman"/>
                <a:cs typeface="Times New Roman"/>
              </a:rPr>
              <a:t>Adams Academy) </a:t>
            </a:r>
            <a:r>
              <a:rPr dirty="0" sz="3000">
                <a:solidFill>
                  <a:srgbClr val="585858"/>
                </a:solidFill>
                <a:latin typeface="Times New Roman"/>
                <a:cs typeface="Times New Roman"/>
              </a:rPr>
              <a:t>or </a:t>
            </a:r>
            <a:r>
              <a:rPr dirty="0" sz="3000" spc="-15">
                <a:solidFill>
                  <a:srgbClr val="585858"/>
                </a:solidFill>
                <a:latin typeface="Times New Roman"/>
                <a:cs typeface="Times New Roman"/>
              </a:rPr>
              <a:t>foundations </a:t>
            </a:r>
            <a:r>
              <a:rPr dirty="0" sz="3000">
                <a:solidFill>
                  <a:srgbClr val="585858"/>
                </a:solidFill>
                <a:latin typeface="Times New Roman"/>
                <a:cs typeface="Times New Roman"/>
              </a:rPr>
              <a:t>of </a:t>
            </a:r>
            <a:r>
              <a:rPr dirty="0" sz="3000" spc="-15">
                <a:solidFill>
                  <a:srgbClr val="585858"/>
                </a:solidFill>
                <a:latin typeface="Times New Roman"/>
                <a:cs typeface="Times New Roman"/>
              </a:rPr>
              <a:t>academic  leadership </a:t>
            </a:r>
            <a:r>
              <a:rPr dirty="0" sz="3000" spc="-5">
                <a:solidFill>
                  <a:srgbClr val="585858"/>
                </a:solidFill>
                <a:latin typeface="Times New Roman"/>
                <a:cs typeface="Times New Roman"/>
              </a:rPr>
              <a:t>(Big </a:t>
            </a:r>
            <a:r>
              <a:rPr dirty="0" sz="3000" spc="-120">
                <a:solidFill>
                  <a:srgbClr val="585858"/>
                </a:solidFill>
                <a:latin typeface="Times New Roman"/>
                <a:cs typeface="Times New Roman"/>
              </a:rPr>
              <a:t>Ten </a:t>
            </a:r>
            <a:r>
              <a:rPr dirty="0" sz="3000">
                <a:solidFill>
                  <a:srgbClr val="585858"/>
                </a:solidFill>
                <a:latin typeface="Times New Roman"/>
                <a:cs typeface="Times New Roman"/>
              </a:rPr>
              <a:t>ALP</a:t>
            </a:r>
            <a:r>
              <a:rPr dirty="0" sz="3000" spc="-635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dirty="0" sz="3000" spc="-5">
                <a:solidFill>
                  <a:srgbClr val="585858"/>
                </a:solidFill>
                <a:latin typeface="Times New Roman"/>
                <a:cs typeface="Times New Roman"/>
              </a:rPr>
              <a:t>Fellows).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5875">
              <a:lnSpc>
                <a:spcPct val="100000"/>
              </a:lnSpc>
              <a:spcBef>
                <a:spcPts val="95"/>
              </a:spcBef>
            </a:pPr>
            <a:r>
              <a:rPr dirty="0" spc="-15"/>
              <a:t>How </a:t>
            </a:r>
            <a:r>
              <a:rPr dirty="0" spc="-25"/>
              <a:t>can </a:t>
            </a:r>
            <a:r>
              <a:rPr dirty="0" spc="-15"/>
              <a:t>AAN </a:t>
            </a:r>
            <a:r>
              <a:rPr dirty="0" spc="-30"/>
              <a:t>collaborate </a:t>
            </a:r>
            <a:r>
              <a:rPr dirty="0" spc="-15"/>
              <a:t>with</a:t>
            </a:r>
            <a:r>
              <a:rPr dirty="0" spc="-229"/>
              <a:t> </a:t>
            </a:r>
            <a:r>
              <a:rPr dirty="0" spc="-30"/>
              <a:t>you?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515"/>
              </a:lnSpc>
            </a:pPr>
            <a:r>
              <a:rPr dirty="0" spc="-5"/>
              <a:t>14 </a:t>
            </a:r>
            <a:r>
              <a:rPr dirty="0" spc="-20"/>
              <a:t>September</a:t>
            </a:r>
            <a:r>
              <a:rPr dirty="0" spc="-100"/>
              <a:t> </a:t>
            </a:r>
            <a:r>
              <a:rPr dirty="0" spc="-20"/>
              <a:t>2016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515"/>
              </a:lnSpc>
            </a:pPr>
            <a:fld id="{81D60167-4931-47E6-BA6A-407CBD079E47}" type="slidenum">
              <a:rPr dirty="0" spc="-5"/>
              <a:t>3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3BE68F7849A845B253768CFB280D40" ma:contentTypeVersion="20" ma:contentTypeDescription="Create a new document." ma:contentTypeScope="" ma:versionID="27c855a24322560e7a7fca8c3f33477f">
  <xsd:schema xmlns:xsd="http://www.w3.org/2001/XMLSchema" xmlns:xs="http://www.w3.org/2001/XMLSchema" xmlns:p="http://schemas.microsoft.com/office/2006/metadata/properties" xmlns:ns2="b9af824b-b9ca-44bc-93e9-131eccbb3ac9" xmlns:ns3="b9b69cfa-80ab-4e57-8c7c-c439de3a6f57" targetNamespace="http://schemas.microsoft.com/office/2006/metadata/properties" ma:root="true" ma:fieldsID="4728126e996387a2b2d41c0dae127070" ns2:_="" ns3:_="">
    <xsd:import namespace="b9af824b-b9ca-44bc-93e9-131eccbb3ac9"/>
    <xsd:import namespace="b9b69cfa-80ab-4e57-8c7c-c439de3a6f5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Done" minOccurs="0"/>
                <xsd:element ref="ns2:MediaLengthInSeconds" minOccurs="0"/>
                <xsd:element ref="ns2:Status" minOccurs="0"/>
                <xsd:element ref="ns2:MediaServiceLocation" minOccurs="0"/>
                <xsd:element ref="ns2:Updated" minOccurs="0"/>
                <xsd:element ref="ns2:ConfirmedCurrent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af824b-b9ca-44bc-93e9-131eccbb3a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Done" ma:index="19" nillable="true" ma:displayName="Done" ma:default="1" ma:internalName="Done">
      <xsd:simpleType>
        <xsd:restriction base="dms:Boolean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Status" ma:index="21" nillable="true" ma:displayName="Status " ma:format="Dropdown" ma:internalName="Status">
      <xsd:simpleType>
        <xsd:union memberTypes="dms:Text">
          <xsd:simpleType>
            <xsd:restriction base="dms:Choice">
              <xsd:enumeration value="Drafting"/>
              <xsd:enumeration value="Complete"/>
              <xsd:enumeration value="Implementing "/>
            </xsd:restriction>
          </xsd:simpleType>
        </xsd:un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Updated" ma:index="23" nillable="true" ma:displayName="Updated" ma:description="May 2018" ma:format="Dropdown" ma:internalName="Updated">
      <xsd:simpleType>
        <xsd:restriction base="dms:Text">
          <xsd:maxLength value="255"/>
        </xsd:restriction>
      </xsd:simpleType>
    </xsd:element>
    <xsd:element name="ConfirmedCurrent" ma:index="24" nillable="true" ma:displayName="Confirmed Current " ma:description="January 14, 2021 " ma:format="Dropdown" ma:internalName="ConfirmedCurrent">
      <xsd:simpleType>
        <xsd:restriction base="dms:Text">
          <xsd:maxLength value="255"/>
        </xsd:restriction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0ad816ea-8460-453a-b1af-cd753e23c0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b69cfa-80ab-4e57-8c7c-c439de3a6f5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7" nillable="true" ma:displayName="Taxonomy Catch All Column" ma:hidden="true" ma:list="{eff38b9b-e467-49f0-aa00-a4b002715b25}" ma:internalName="TaxCatchAll" ma:showField="CatchAllData" ma:web="b9b69cfa-80ab-4e57-8c7c-c439de3a6f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ne xmlns="b9af824b-b9ca-44bc-93e9-131eccbb3ac9">true</Done>
    <Status xmlns="b9af824b-b9ca-44bc-93e9-131eccbb3ac9" xsi:nil="true"/>
    <Updated xmlns="b9af824b-b9ca-44bc-93e9-131eccbb3ac9" xsi:nil="true"/>
    <ConfirmedCurrent xmlns="b9af824b-b9ca-44bc-93e9-131eccbb3ac9" xsi:nil="true"/>
    <lcf76f155ced4ddcb4097134ff3c332f xmlns="b9af824b-b9ca-44bc-93e9-131eccbb3ac9">
      <Terms xmlns="http://schemas.microsoft.com/office/infopath/2007/PartnerControls"/>
    </lcf76f155ced4ddcb4097134ff3c332f>
    <TaxCatchAll xmlns="b9b69cfa-80ab-4e57-8c7c-c439de3a6f57" xsi:nil="true"/>
  </documentManagement>
</p:properties>
</file>

<file path=customXml/itemProps1.xml><?xml version="1.0" encoding="utf-8"?>
<ds:datastoreItem xmlns:ds="http://schemas.openxmlformats.org/officeDocument/2006/customXml" ds:itemID="{E10098B9-F41B-4983-A0F8-9FCBDFCB6B33}"/>
</file>

<file path=customXml/itemProps2.xml><?xml version="1.0" encoding="utf-8"?>
<ds:datastoreItem xmlns:ds="http://schemas.openxmlformats.org/officeDocument/2006/customXml" ds:itemID="{97AFF26C-D58D-4932-B8FC-20E717F0CCB3}"/>
</file>

<file path=customXml/itemProps3.xml><?xml version="1.0" encoding="utf-8"?>
<ds:datastoreItem xmlns:ds="http://schemas.openxmlformats.org/officeDocument/2006/customXml" ds:itemID="{478F272F-2E24-43D4-B788-575C975398B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20161011_Agenda_App</dc:title>
  <dc:creator>Lott, Sherry</dc:creator>
  <dcterms:created xsi:type="dcterms:W3CDTF">2023-05-02T15:11:15Z</dcterms:created>
  <dcterms:modified xsi:type="dcterms:W3CDTF">2023-05-02T15:11:15Z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2023-05-02T00:00:00Z</vt:filetime>
  </property>
  <property fmtid="{D5CDD505-2E9C-101B-9397-08002B2CF9AE}" pid="3" name="Creator">
    <vt:lpwstr>Adobe Acrobat Pro 11.0.17</vt:lpwstr>
  </property>
  <property fmtid="{D5CDD505-2E9C-101B-9397-08002B2CF9AE}" pid="4" name="LastSaved">
    <vt:filetime>2023-05-02T00:00:00Z</vt:filetime>
  </property>
  <property fmtid="{D5CDD505-2E9C-101B-9397-08002B2CF9AE}" pid="5" name="ContentTypeId">
    <vt:lpwstr>0x010100373BE68F7849A845B253768CFB280D40</vt:lpwstr>
  </property>
</Properties>
</file>