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901394" y="1766353"/>
            <a:ext cx="2511425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80" y="6797078"/>
            <a:ext cx="8778240" cy="110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5650" y="228600"/>
            <a:ext cx="9750349" cy="71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2400" y="1914815"/>
            <a:ext cx="9753600" cy="4952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80" y="6797078"/>
            <a:ext cx="8778240" cy="110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400" y="228600"/>
            <a:ext cx="9753600" cy="6364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80" y="6797078"/>
            <a:ext cx="8778240" cy="110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5650" y="228600"/>
            <a:ext cx="9750349" cy="714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8604" y="1157737"/>
            <a:ext cx="794119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416" y="3335572"/>
            <a:ext cx="8391566" cy="239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24916" y="7098470"/>
            <a:ext cx="120396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202564" y="7063127"/>
            <a:ext cx="1626235" cy="29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18453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05253" y="7098470"/>
            <a:ext cx="15875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577" y="1706526"/>
            <a:ext cx="851979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5" b="1">
                <a:solidFill>
                  <a:srgbClr val="18453B"/>
                </a:solidFill>
                <a:latin typeface="Times New Roman"/>
                <a:cs typeface="Times New Roman"/>
              </a:rPr>
              <a:t>MSU’s </a:t>
            </a:r>
            <a:r>
              <a:rPr dirty="0" sz="3800" spc="20" b="1">
                <a:solidFill>
                  <a:srgbClr val="18453B"/>
                </a:solidFill>
                <a:latin typeface="Times New Roman"/>
                <a:cs typeface="Times New Roman"/>
              </a:rPr>
              <a:t>Academic Advancement</a:t>
            </a:r>
            <a:r>
              <a:rPr dirty="0" sz="3800" spc="-380" b="1">
                <a:solidFill>
                  <a:srgbClr val="18453B"/>
                </a:solidFill>
                <a:latin typeface="Times New Roman"/>
                <a:cs typeface="Times New Roman"/>
              </a:rPr>
              <a:t> </a:t>
            </a:r>
            <a:r>
              <a:rPr dirty="0" sz="3800" spc="20" b="1">
                <a:solidFill>
                  <a:srgbClr val="18453B"/>
                </a:solidFill>
                <a:latin typeface="Times New Roman"/>
                <a:cs typeface="Times New Roman"/>
              </a:rPr>
              <a:t>Network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3495">
              <a:lnSpc>
                <a:spcPct val="100000"/>
              </a:lnSpc>
              <a:spcBef>
                <a:spcPts val="100"/>
              </a:spcBef>
            </a:pPr>
            <a:r>
              <a:rPr dirty="0"/>
              <a:t>Elizabeth </a:t>
            </a:r>
            <a:r>
              <a:rPr dirty="0" spc="5"/>
              <a:t>H.</a:t>
            </a:r>
            <a:r>
              <a:rPr dirty="0" spc="-15"/>
              <a:t> </a:t>
            </a:r>
            <a:r>
              <a:rPr dirty="0"/>
              <a:t>Simmons</a:t>
            </a:r>
          </a:p>
          <a:p>
            <a:pPr marL="22860">
              <a:lnSpc>
                <a:spcPct val="100000"/>
              </a:lnSpc>
              <a:spcBef>
                <a:spcPts val="55"/>
              </a:spcBef>
            </a:pPr>
            <a:endParaRPr sz="3150"/>
          </a:p>
          <a:p>
            <a:pPr algn="ctr" marL="35560" marR="5080">
              <a:lnSpc>
                <a:spcPct val="118600"/>
              </a:lnSpc>
            </a:pPr>
            <a:r>
              <a:rPr dirty="0" sz="2600" spc="-15" b="0">
                <a:latin typeface="Times New Roman"/>
                <a:cs typeface="Times New Roman"/>
              </a:rPr>
              <a:t>Associate Provost for </a:t>
            </a:r>
            <a:r>
              <a:rPr dirty="0" sz="2600" spc="-20" b="0">
                <a:latin typeface="Times New Roman"/>
                <a:cs typeface="Times New Roman"/>
              </a:rPr>
              <a:t>Faculty </a:t>
            </a:r>
            <a:r>
              <a:rPr dirty="0" sz="2600" spc="-15" b="0">
                <a:latin typeface="Times New Roman"/>
                <a:cs typeface="Times New Roman"/>
              </a:rPr>
              <a:t>and </a:t>
            </a:r>
            <a:r>
              <a:rPr dirty="0" sz="2600" spc="-20" b="0">
                <a:latin typeface="Times New Roman"/>
                <a:cs typeface="Times New Roman"/>
              </a:rPr>
              <a:t>Academic </a:t>
            </a:r>
            <a:r>
              <a:rPr dirty="0" sz="2600" spc="-25" b="0">
                <a:latin typeface="Times New Roman"/>
                <a:cs typeface="Times New Roman"/>
              </a:rPr>
              <a:t>Staff</a:t>
            </a:r>
            <a:r>
              <a:rPr dirty="0" sz="2600" spc="-23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Times New Roman"/>
                <a:cs typeface="Times New Roman"/>
              </a:rPr>
              <a:t>Development  Dean, </a:t>
            </a:r>
            <a:r>
              <a:rPr dirty="0" sz="2600" spc="-50" b="0">
                <a:latin typeface="Times New Roman"/>
                <a:cs typeface="Times New Roman"/>
              </a:rPr>
              <a:t>Lyman </a:t>
            </a:r>
            <a:r>
              <a:rPr dirty="0" sz="2600" spc="-20" b="0">
                <a:latin typeface="Times New Roman"/>
                <a:cs typeface="Times New Roman"/>
              </a:rPr>
              <a:t>Briggs</a:t>
            </a:r>
            <a:r>
              <a:rPr dirty="0" sz="2600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Times New Roman"/>
                <a:cs typeface="Times New Roman"/>
              </a:rPr>
              <a:t>College</a:t>
            </a:r>
            <a:endParaRPr sz="2600">
              <a:latin typeface="Times New Roman"/>
              <a:cs typeface="Times New Roman"/>
            </a:endParaRPr>
          </a:p>
          <a:p>
            <a:pPr algn="ctr" marL="22860">
              <a:lnSpc>
                <a:spcPct val="100000"/>
              </a:lnSpc>
              <a:spcBef>
                <a:spcPts val="580"/>
              </a:spcBef>
            </a:pPr>
            <a:r>
              <a:rPr dirty="0" sz="2600" spc="-15" b="0">
                <a:latin typeface="Times New Roman"/>
                <a:cs typeface="Times New Roman"/>
              </a:rPr>
              <a:t>University </a:t>
            </a:r>
            <a:r>
              <a:rPr dirty="0" sz="2600" spc="-20" b="0">
                <a:latin typeface="Times New Roman"/>
                <a:cs typeface="Times New Roman"/>
              </a:rPr>
              <a:t>Distinguished </a:t>
            </a:r>
            <a:r>
              <a:rPr dirty="0" sz="2600" spc="-15" b="0">
                <a:latin typeface="Times New Roman"/>
                <a:cs typeface="Times New Roman"/>
              </a:rPr>
              <a:t>Professor </a:t>
            </a:r>
            <a:r>
              <a:rPr dirty="0" sz="2600" spc="-10" b="0">
                <a:latin typeface="Times New Roman"/>
                <a:cs typeface="Times New Roman"/>
              </a:rPr>
              <a:t>of</a:t>
            </a:r>
            <a:r>
              <a:rPr dirty="0" sz="2600" spc="-4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Times New Roman"/>
                <a:cs typeface="Times New Roman"/>
              </a:rPr>
              <a:t>Physics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1352137"/>
            <a:ext cx="83712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Origin of the </a:t>
            </a:r>
            <a:r>
              <a:rPr dirty="0" u="heavy" sz="3400" spc="1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Academic Advancement</a:t>
            </a:r>
            <a:r>
              <a:rPr dirty="0" u="heavy" sz="3400" spc="-38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Network: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916" y="2192889"/>
            <a:ext cx="8086725" cy="430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1521460" indent="-367030">
              <a:lnSpc>
                <a:spcPct val="100000"/>
              </a:lnSpc>
              <a:spcBef>
                <a:spcPts val="1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For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many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years,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 advancement 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at MSU was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led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by the </a:t>
            </a:r>
            <a:r>
              <a:rPr dirty="0" sz="3000" spc="-15">
                <a:solidFill>
                  <a:srgbClr val="595959"/>
                </a:solidFill>
                <a:latin typeface="Times New Roman"/>
                <a:cs typeface="Times New Roman"/>
              </a:rPr>
              <a:t>Office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dirty="0" sz="30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Faculty</a:t>
            </a:r>
            <a:endParaRPr sz="3000">
              <a:latin typeface="Times New Roman"/>
              <a:cs typeface="Times New Roman"/>
            </a:endParaRPr>
          </a:p>
          <a:p>
            <a:pPr marL="379095" marR="1163320">
              <a:lnSpc>
                <a:spcPct val="100000"/>
              </a:lnSpc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3000" spc="-15">
                <a:solidFill>
                  <a:srgbClr val="595959"/>
                </a:solidFill>
                <a:latin typeface="Times New Roman"/>
                <a:cs typeface="Times New Roman"/>
              </a:rPr>
              <a:t>Organizational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Development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(F&amp;OD),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headed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by </a:t>
            </a:r>
            <a:r>
              <a:rPr dirty="0" sz="3000" spc="-6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Deborah</a:t>
            </a:r>
            <a:r>
              <a:rPr dirty="0" sz="3000" spc="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DeZure.</a:t>
            </a:r>
            <a:endParaRPr sz="3000">
              <a:latin typeface="Times New Roman"/>
              <a:cs typeface="Times New Roman"/>
            </a:endParaRPr>
          </a:p>
          <a:p>
            <a:pPr marL="379095" marR="5080" indent="-367030">
              <a:lnSpc>
                <a:spcPct val="100000"/>
              </a:lnSpc>
              <a:spcBef>
                <a:spcPts val="13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As of 2016, F&amp;OD has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evolved into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the new </a:t>
            </a:r>
            <a:r>
              <a:rPr dirty="0" sz="3000" spc="-5">
                <a:solidFill>
                  <a:srgbClr val="18453B"/>
                </a:solidFill>
                <a:latin typeface="Times New Roman"/>
                <a:cs typeface="Times New Roman"/>
              </a:rPr>
              <a:t> </a:t>
            </a:r>
            <a:r>
              <a:rPr dirty="0" sz="3000" spc="-10" b="1">
                <a:solidFill>
                  <a:srgbClr val="18453B"/>
                </a:solidFill>
                <a:latin typeface="Times New Roman"/>
                <a:cs typeface="Times New Roman"/>
              </a:rPr>
              <a:t>Academic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Advancement Network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,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dedicated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to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advancing academic careers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through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inclusive,  collaborative,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experiential learning. Resources 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are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available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at</a:t>
            </a:r>
            <a:r>
              <a:rPr dirty="0" sz="30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aan.msu.edu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2128" y="2454973"/>
            <a:ext cx="1189592" cy="1506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pc="5"/>
              <a:t>Elizabeth</a:t>
            </a:r>
            <a:r>
              <a:rPr dirty="0" spc="10"/>
              <a:t> Simmons</a:t>
            </a:r>
          </a:p>
          <a:p>
            <a:pPr marL="69850">
              <a:lnSpc>
                <a:spcPct val="100000"/>
              </a:lnSpc>
              <a:spcBef>
                <a:spcPts val="340"/>
              </a:spcBef>
            </a:pPr>
            <a:r>
              <a:rPr dirty="0" sz="1500" spc="-5" b="0">
                <a:latin typeface="Times New Roman"/>
                <a:cs typeface="Times New Roman"/>
              </a:rPr>
              <a:t>AAN</a:t>
            </a:r>
            <a:r>
              <a:rPr dirty="0" sz="1500" spc="-10" b="0">
                <a:latin typeface="Times New Roman"/>
                <a:cs typeface="Times New Roman"/>
              </a:rPr>
              <a:t> </a:t>
            </a:r>
            <a:r>
              <a:rPr dirty="0" sz="1500" spc="-5" b="0">
                <a:latin typeface="Times New Roman"/>
                <a:cs typeface="Times New Roman"/>
              </a:rPr>
              <a:t>Coordinator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pc="5"/>
              <a:t>Ann</a:t>
            </a:r>
            <a:r>
              <a:rPr dirty="0" spc="-90"/>
              <a:t> </a:t>
            </a:r>
            <a:r>
              <a:rPr dirty="0" spc="5"/>
              <a:t>Austin</a:t>
            </a:r>
          </a:p>
          <a:p>
            <a:pPr marL="69850">
              <a:lnSpc>
                <a:spcPct val="100000"/>
              </a:lnSpc>
              <a:spcBef>
                <a:spcPts val="240"/>
              </a:spcBef>
            </a:pPr>
            <a:r>
              <a:rPr dirty="0" sz="1500" spc="-5" b="0">
                <a:latin typeface="Times New Roman"/>
                <a:cs typeface="Times New Roman"/>
              </a:rPr>
              <a:t>Academic Career Paths</a:t>
            </a:r>
            <a:r>
              <a:rPr dirty="0" sz="1500" spc="-15" b="0">
                <a:latin typeface="Times New Roman"/>
                <a:cs typeface="Times New Roman"/>
              </a:rPr>
              <a:t> </a:t>
            </a:r>
            <a:r>
              <a:rPr dirty="0" sz="1500" spc="-5" b="0">
                <a:latin typeface="Times New Roman"/>
                <a:cs typeface="Times New Roman"/>
              </a:rPr>
              <a:t>Node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Jeff </a:t>
            </a:r>
            <a:r>
              <a:rPr dirty="0" spc="5"/>
              <a:t>Grabill</a:t>
            </a:r>
          </a:p>
          <a:p>
            <a:pPr marL="69850">
              <a:lnSpc>
                <a:spcPct val="100000"/>
              </a:lnSpc>
              <a:spcBef>
                <a:spcPts val="240"/>
              </a:spcBef>
            </a:pPr>
            <a:r>
              <a:rPr dirty="0" sz="1500" spc="-20" b="0">
                <a:latin typeface="Times New Roman"/>
                <a:cs typeface="Times New Roman"/>
              </a:rPr>
              <a:t>Teaching </a:t>
            </a:r>
            <a:r>
              <a:rPr dirty="0" sz="1500" spc="-5" b="0">
                <a:latin typeface="Times New Roman"/>
                <a:cs typeface="Times New Roman"/>
              </a:rPr>
              <a:t>and Learning Node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Beronda</a:t>
            </a:r>
            <a:r>
              <a:rPr dirty="0" spc="-5"/>
              <a:t> </a:t>
            </a:r>
            <a:r>
              <a:rPr dirty="0" spc="5"/>
              <a:t>Montgomery</a:t>
            </a:r>
          </a:p>
          <a:p>
            <a:pPr marL="69850">
              <a:lnSpc>
                <a:spcPct val="100000"/>
              </a:lnSpc>
              <a:spcBef>
                <a:spcPts val="240"/>
              </a:spcBef>
            </a:pPr>
            <a:r>
              <a:rPr dirty="0" sz="1500" spc="-5" b="0">
                <a:latin typeface="Times New Roman"/>
                <a:cs typeface="Times New Roman"/>
              </a:rPr>
              <a:t>Research and Scholarship</a:t>
            </a:r>
            <a:r>
              <a:rPr dirty="0" sz="1500" spc="-40" b="0">
                <a:latin typeface="Times New Roman"/>
                <a:cs typeface="Times New Roman"/>
              </a:rPr>
              <a:t> </a:t>
            </a:r>
            <a:r>
              <a:rPr dirty="0" sz="1500" spc="-5" b="0">
                <a:latin typeface="Times New Roman"/>
                <a:cs typeface="Times New Roman"/>
              </a:rPr>
              <a:t>Node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pc="5"/>
              <a:t>Juli</a:t>
            </a:r>
            <a:r>
              <a:rPr dirty="0" spc="-25"/>
              <a:t> </a:t>
            </a:r>
            <a:r>
              <a:rPr dirty="0" spc="-20"/>
              <a:t>Wade</a:t>
            </a:r>
          </a:p>
          <a:p>
            <a:pPr marL="69850">
              <a:lnSpc>
                <a:spcPct val="100000"/>
              </a:lnSpc>
              <a:spcBef>
                <a:spcPts val="340"/>
              </a:spcBef>
            </a:pPr>
            <a:r>
              <a:rPr dirty="0" sz="1500" spc="-5" b="0">
                <a:latin typeface="Times New Roman"/>
                <a:cs typeface="Times New Roman"/>
              </a:rPr>
              <a:t>Leadership Development</a:t>
            </a:r>
            <a:r>
              <a:rPr dirty="0" sz="1500" spc="-40" b="0">
                <a:latin typeface="Times New Roman"/>
                <a:cs typeface="Times New Roman"/>
              </a:rPr>
              <a:t> </a:t>
            </a:r>
            <a:r>
              <a:rPr dirty="0" sz="1500" spc="-5" b="0">
                <a:latin typeface="Times New Roman"/>
                <a:cs typeface="Times New Roman"/>
              </a:rPr>
              <a:t>Node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95796" y="1861156"/>
            <a:ext cx="1234440" cy="137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Jill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5" b="1">
                <a:latin typeface="Times New Roman"/>
                <a:cs typeface="Times New Roman"/>
              </a:rPr>
              <a:t>Bryant</a:t>
            </a:r>
            <a:endParaRPr sz="1800">
              <a:latin typeface="Times New Roman"/>
              <a:cs typeface="Times New Roman"/>
            </a:endParaRPr>
          </a:p>
          <a:p>
            <a:pPr marL="59690">
              <a:lnSpc>
                <a:spcPts val="1620"/>
              </a:lnSpc>
            </a:pPr>
            <a:r>
              <a:rPr dirty="0" sz="1500" spc="-5">
                <a:latin typeface="Times New Roman"/>
                <a:cs typeface="Times New Roman"/>
              </a:rPr>
              <a:t>Project</a:t>
            </a:r>
            <a:r>
              <a:rPr dirty="0" sz="1500" spc="-4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Events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1360"/>
              </a:spcBef>
            </a:pPr>
            <a:r>
              <a:rPr dirty="0" sz="1800" b="1">
                <a:latin typeface="Times New Roman"/>
                <a:cs typeface="Times New Roman"/>
              </a:rPr>
              <a:t>Beth Leete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ts val="1720"/>
              </a:lnSpc>
            </a:pPr>
            <a:r>
              <a:rPr dirty="0" sz="1500" spc="-5">
                <a:latin typeface="Times New Roman"/>
                <a:cs typeface="Times New Roman"/>
              </a:rPr>
              <a:t>Administration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5796" y="3829661"/>
            <a:ext cx="2002155" cy="5086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5" b="1">
                <a:latin typeface="Times New Roman"/>
                <a:cs typeface="Times New Roman"/>
              </a:rPr>
              <a:t>Cindi</a:t>
            </a:r>
            <a:r>
              <a:rPr dirty="0" sz="1800" b="1">
                <a:latin typeface="Times New Roman"/>
                <a:cs typeface="Times New Roman"/>
              </a:rPr>
              <a:t> Leverich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ts val="1720"/>
              </a:lnSpc>
            </a:pPr>
            <a:r>
              <a:rPr dirty="0" sz="1500" spc="-5">
                <a:latin typeface="Times New Roman"/>
                <a:cs typeface="Times New Roman"/>
              </a:rPr>
              <a:t>Leadership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Development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5796" y="4998129"/>
            <a:ext cx="211772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Patti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Stewart</a:t>
            </a:r>
            <a:endParaRPr sz="1800">
              <a:latin typeface="Times New Roman"/>
              <a:cs typeface="Times New Roman"/>
            </a:endParaRPr>
          </a:p>
          <a:p>
            <a:pPr marL="69850">
              <a:lnSpc>
                <a:spcPts val="1770"/>
              </a:lnSpc>
            </a:pPr>
            <a:r>
              <a:rPr dirty="0" sz="1500" spc="-5">
                <a:latin typeface="Times New Roman"/>
                <a:cs typeface="Times New Roman"/>
              </a:rPr>
              <a:t>Instructional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Development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5" b="1">
                <a:latin typeface="Times New Roman"/>
                <a:cs typeface="Times New Roman"/>
              </a:rPr>
              <a:t>Blythe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5" b="1">
                <a:latin typeface="Times New Roman"/>
                <a:cs typeface="Times New Roman"/>
              </a:rPr>
              <a:t>White</a:t>
            </a:r>
            <a:endParaRPr sz="180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  <a:spcBef>
                <a:spcPts val="340"/>
              </a:spcBef>
            </a:pPr>
            <a:r>
              <a:rPr dirty="0" sz="1500" spc="-5">
                <a:latin typeface="Times New Roman"/>
                <a:cs typeface="Times New Roman"/>
              </a:rPr>
              <a:t>Communications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0785" y="930127"/>
            <a:ext cx="728090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18453B"/>
                </a:solidFill>
                <a:latin typeface="Times New Roman"/>
                <a:cs typeface="Times New Roman"/>
              </a:rPr>
              <a:t>The </a:t>
            </a:r>
            <a:r>
              <a:rPr dirty="0" sz="3200" spc="5">
                <a:solidFill>
                  <a:srgbClr val="18453B"/>
                </a:solidFill>
                <a:latin typeface="Times New Roman"/>
                <a:cs typeface="Times New Roman"/>
              </a:rPr>
              <a:t>Academic </a:t>
            </a:r>
            <a:r>
              <a:rPr dirty="0" sz="3200">
                <a:solidFill>
                  <a:srgbClr val="18453B"/>
                </a:solidFill>
                <a:latin typeface="Times New Roman"/>
                <a:cs typeface="Times New Roman"/>
              </a:rPr>
              <a:t>Advancement Network</a:t>
            </a:r>
            <a:r>
              <a:rPr dirty="0" sz="3200" spc="-320">
                <a:solidFill>
                  <a:srgbClr val="18453B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18453B"/>
                </a:solidFill>
                <a:latin typeface="Times New Roman"/>
                <a:cs typeface="Times New Roman"/>
              </a:rPr>
              <a:t>team: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513" y="2740276"/>
            <a:ext cx="651508" cy="819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7491" y="5808331"/>
            <a:ext cx="597470" cy="746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89357" y="5808331"/>
            <a:ext cx="625865" cy="782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78356" y="4727587"/>
            <a:ext cx="624230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34621" y="3787317"/>
            <a:ext cx="624230" cy="780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15425" y="2701832"/>
            <a:ext cx="624230" cy="780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0531" y="1768946"/>
            <a:ext cx="624230" cy="780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2942" y="4727587"/>
            <a:ext cx="624933" cy="7811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5789" y="3720532"/>
            <a:ext cx="624230" cy="780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2953" y="1768946"/>
            <a:ext cx="658367" cy="780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1218025"/>
            <a:ext cx="262445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400" spc="1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AAN</a:t>
            </a:r>
            <a:r>
              <a:rPr dirty="0" u="heavy" sz="3400" spc="-4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Classics: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24916" y="1940523"/>
            <a:ext cx="8545195" cy="41281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Orientations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for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 administrators</a:t>
            </a:r>
            <a:endParaRPr sz="3000">
              <a:latin typeface="Times New Roman"/>
              <a:cs typeface="Times New Roman"/>
            </a:endParaRPr>
          </a:p>
          <a:p>
            <a:pPr marL="379095" marR="518795" indent="-367030">
              <a:lnSpc>
                <a:spcPct val="100000"/>
              </a:lnSpc>
              <a:spcBef>
                <a:spcPts val="7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Open-access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workshops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teaching, scholarship,  leadership,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 career paths, </a:t>
            </a:r>
            <a:r>
              <a:rPr dirty="0" sz="3000" spc="-15">
                <a:solidFill>
                  <a:srgbClr val="595959"/>
                </a:solidFill>
                <a:latin typeface="Times New Roman"/>
                <a:cs typeface="Times New Roman"/>
              </a:rPr>
              <a:t>offered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in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collaboration with other campus</a:t>
            </a:r>
            <a:r>
              <a:rPr dirty="0" sz="30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units.</a:t>
            </a:r>
            <a:endParaRPr sz="3000">
              <a:latin typeface="Times New Roman"/>
              <a:cs typeface="Times New Roman"/>
            </a:endParaRPr>
          </a:p>
          <a:p>
            <a:pPr marL="379095" marR="5080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45" b="1">
                <a:solidFill>
                  <a:srgbClr val="18453B"/>
                </a:solidFill>
                <a:latin typeface="Times New Roman"/>
                <a:cs typeface="Times New Roman"/>
              </a:rPr>
              <a:t>Targeted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events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for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administrators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at  key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career stages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(new roles,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approaching</a:t>
            </a:r>
            <a:r>
              <a:rPr dirty="0" sz="30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promotion)</a:t>
            </a:r>
            <a:endParaRPr sz="30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Conversations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with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President/Provost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each</a:t>
            </a:r>
            <a:r>
              <a:rPr dirty="0" sz="3000" spc="-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semester</a:t>
            </a:r>
            <a:endParaRPr sz="30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7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Individualized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confidential</a:t>
            </a:r>
            <a:r>
              <a:rPr dirty="0" sz="3000" spc="-15" b="1">
                <a:solidFill>
                  <a:srgbClr val="18453B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consultations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1364329"/>
            <a:ext cx="365188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More </a:t>
            </a:r>
            <a:r>
              <a:rPr dirty="0" u="heavy" sz="3400" spc="1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AAN</a:t>
            </a:r>
            <a:r>
              <a:rPr dirty="0" u="heavy" sz="3400" spc="-204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Classics: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24916" y="2139213"/>
            <a:ext cx="8501380" cy="431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153670" indent="-3670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Online materials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all aspects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 careers 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leadership</a:t>
            </a:r>
            <a:r>
              <a:rPr dirty="0" sz="3000" spc="-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(aan.msu.edu)</a:t>
            </a:r>
            <a:endParaRPr sz="3000">
              <a:latin typeface="Times New Roman"/>
              <a:cs typeface="Times New Roman"/>
            </a:endParaRPr>
          </a:p>
          <a:p>
            <a:pPr marL="379095" marR="694055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Small </a:t>
            </a:r>
            <a:r>
              <a:rPr dirty="0" sz="3000" spc="-15" b="1">
                <a:solidFill>
                  <a:srgbClr val="18453B"/>
                </a:solidFill>
                <a:latin typeface="Times New Roman"/>
                <a:cs typeface="Times New Roman"/>
              </a:rPr>
              <a:t>groups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learning communities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where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work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with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peers 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building skills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or  improving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campus</a:t>
            </a:r>
            <a:r>
              <a:rPr dirty="0" sz="30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life</a:t>
            </a:r>
            <a:endParaRPr sz="3000">
              <a:latin typeface="Times New Roman"/>
              <a:cs typeface="Times New Roman"/>
            </a:endParaRPr>
          </a:p>
          <a:p>
            <a:pPr marL="379095" marR="5080" indent="-367030">
              <a:lnSpc>
                <a:spcPct val="100000"/>
              </a:lnSpc>
              <a:spcBef>
                <a:spcPts val="7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Selective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cohort </a:t>
            </a:r>
            <a:r>
              <a:rPr dirty="0" sz="3000" spc="-15" b="1">
                <a:solidFill>
                  <a:srgbClr val="18453B"/>
                </a:solidFill>
                <a:latin typeface="Times New Roman"/>
                <a:cs typeface="Times New Roman"/>
              </a:rPr>
              <a:t>programs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for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intensive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study of the  scholarship of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teaching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learning (Lilly Fellows,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Adams Academy)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foundations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  leadership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(Big </a:t>
            </a:r>
            <a:r>
              <a:rPr dirty="0" sz="3000" spc="-75">
                <a:solidFill>
                  <a:srgbClr val="595959"/>
                </a:solidFill>
                <a:latin typeface="Times New Roman"/>
                <a:cs typeface="Times New Roman"/>
              </a:rPr>
              <a:t>Ten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ALP</a:t>
            </a:r>
            <a:r>
              <a:rPr dirty="0" sz="3000" spc="-2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Fellows).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1364329"/>
            <a:ext cx="461454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400" spc="1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AAN </a:t>
            </a: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Coming</a:t>
            </a:r>
            <a:r>
              <a:rPr dirty="0" u="heavy" sz="3400" spc="-210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400" spc="5">
                <a:solidFill>
                  <a:srgbClr val="18453B"/>
                </a:solidFill>
                <a:uFill>
                  <a:solidFill>
                    <a:srgbClr val="18453B"/>
                  </a:solidFill>
                </a:uFill>
                <a:latin typeface="Times New Roman"/>
                <a:cs typeface="Times New Roman"/>
              </a:rPr>
              <a:t>Attractions: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24916" y="1930003"/>
            <a:ext cx="8529955" cy="467423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8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Co-sponsored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symposium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late-career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issues</a:t>
            </a:r>
            <a:endParaRPr sz="30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7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Survive </a:t>
            </a:r>
            <a:r>
              <a:rPr dirty="0" sz="3000">
                <a:solidFill>
                  <a:srgbClr val="595959"/>
                </a:solidFill>
                <a:latin typeface="Times New Roman"/>
                <a:cs typeface="Times New Roman"/>
              </a:rPr>
              <a:t>&amp;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Thrive </a:t>
            </a:r>
            <a:r>
              <a:rPr dirty="0" sz="3000" spc="-10" b="1">
                <a:solidFill>
                  <a:srgbClr val="18453B"/>
                </a:solidFill>
                <a:latin typeface="Times New Roman"/>
                <a:cs typeface="Times New Roman"/>
              </a:rPr>
              <a:t>session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at ASAC</a:t>
            </a:r>
            <a:r>
              <a:rPr dirty="0" sz="3000" spc="-240" b="1">
                <a:solidFill>
                  <a:srgbClr val="18453B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Forum</a:t>
            </a:r>
            <a:endParaRPr sz="30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Mentoring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workshops for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chairs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new</a:t>
            </a:r>
            <a:r>
              <a:rPr dirty="0" sz="3000" spc="-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</a:t>
            </a:r>
            <a:endParaRPr sz="30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Small </a:t>
            </a:r>
            <a:r>
              <a:rPr dirty="0" sz="3000" spc="-15" b="1">
                <a:solidFill>
                  <a:srgbClr val="18453B"/>
                </a:solidFill>
                <a:latin typeface="Times New Roman"/>
                <a:cs typeface="Times New Roman"/>
              </a:rPr>
              <a:t>groups </a:t>
            </a:r>
            <a:r>
              <a:rPr dirty="0" sz="2600" spc="-15">
                <a:solidFill>
                  <a:srgbClr val="595959"/>
                </a:solidFill>
                <a:latin typeface="Times New Roman"/>
                <a:cs typeface="Times New Roman"/>
              </a:rPr>
              <a:t>(new chairs, </a:t>
            </a:r>
            <a:r>
              <a:rPr dirty="0" sz="2600" spc="-25">
                <a:solidFill>
                  <a:srgbClr val="595959"/>
                </a:solidFill>
                <a:latin typeface="Times New Roman"/>
                <a:cs typeface="Times New Roman"/>
              </a:rPr>
              <a:t>LGBTQ </a:t>
            </a:r>
            <a:r>
              <a:rPr dirty="0" sz="2600" spc="-20">
                <a:solidFill>
                  <a:srgbClr val="595959"/>
                </a:solidFill>
                <a:latin typeface="Times New Roman"/>
                <a:cs typeface="Times New Roman"/>
              </a:rPr>
              <a:t>learning</a:t>
            </a:r>
            <a:r>
              <a:rPr dirty="0" sz="260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600" spc="-25">
                <a:solidFill>
                  <a:srgbClr val="595959"/>
                </a:solidFill>
                <a:latin typeface="Times New Roman"/>
                <a:cs typeface="Times New Roman"/>
              </a:rPr>
              <a:t>community…)</a:t>
            </a:r>
            <a:endParaRPr sz="2600">
              <a:latin typeface="Times New Roman"/>
              <a:cs typeface="Times New Roman"/>
            </a:endParaRPr>
          </a:p>
          <a:p>
            <a:pPr marL="379095" marR="452120" indent="-367030">
              <a:lnSpc>
                <a:spcPct val="100000"/>
              </a:lnSpc>
              <a:spcBef>
                <a:spcPts val="700"/>
              </a:spcBef>
              <a:buClr>
                <a:srgbClr val="18453B"/>
              </a:buClr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Spring </a:t>
            </a:r>
            <a:r>
              <a:rPr dirty="0" sz="3000" spc="-25" b="1">
                <a:solidFill>
                  <a:srgbClr val="18453B"/>
                </a:solidFill>
                <a:latin typeface="Times New Roman"/>
                <a:cs typeface="Times New Roman"/>
              </a:rPr>
              <a:t>Teaching/Learning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Conference co-offered  with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the Hub, </a:t>
            </a:r>
            <a:r>
              <a:rPr dirty="0" sz="3000">
                <a:solidFill>
                  <a:srgbClr val="595959"/>
                </a:solidFill>
                <a:latin typeface="Times New Roman"/>
                <a:cs typeface="Times New Roman"/>
              </a:rPr>
              <a:t>ITS,</a:t>
            </a:r>
            <a:r>
              <a:rPr dirty="0" sz="3000" spc="-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Libraries</a:t>
            </a:r>
            <a:endParaRPr sz="3000">
              <a:latin typeface="Times New Roman"/>
              <a:cs typeface="Times New Roman"/>
            </a:endParaRPr>
          </a:p>
          <a:p>
            <a:pPr marL="379095" marR="40005" indent="-36703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79095" algn="l"/>
                <a:tab pos="379730" algn="l"/>
              </a:tabLst>
            </a:pPr>
            <a:r>
              <a:rPr dirty="0" sz="3000" spc="-5" b="1">
                <a:solidFill>
                  <a:srgbClr val="18453B"/>
                </a:solidFill>
                <a:latin typeface="Times New Roman"/>
                <a:cs typeface="Times New Roman"/>
              </a:rPr>
              <a:t>Participatory design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3000" spc="-40">
                <a:solidFill>
                  <a:srgbClr val="595959"/>
                </a:solidFill>
                <a:latin typeface="Times New Roman"/>
                <a:cs typeface="Times New Roman"/>
              </a:rPr>
              <a:t>AAN’s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new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sets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of  workshops on </a:t>
            </a:r>
            <a:r>
              <a:rPr dirty="0" sz="3000" spc="-35">
                <a:solidFill>
                  <a:srgbClr val="595959"/>
                </a:solidFill>
                <a:latin typeface="Times New Roman"/>
                <a:cs typeface="Times New Roman"/>
              </a:rPr>
              <a:t>Teaching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Essentials,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launching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new 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academics, 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and on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assisting mid-career</a:t>
            </a:r>
            <a:r>
              <a:rPr dirty="0" sz="3000" spc="-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3000" spc="-10">
                <a:solidFill>
                  <a:srgbClr val="595959"/>
                </a:solidFill>
                <a:latin typeface="Times New Roman"/>
                <a:cs typeface="Times New Roman"/>
              </a:rPr>
              <a:t>academics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How </a:t>
            </a:r>
            <a:r>
              <a:rPr dirty="0" spc="-25"/>
              <a:t>can </a:t>
            </a:r>
            <a:r>
              <a:rPr dirty="0" spc="-15"/>
              <a:t>AAN </a:t>
            </a:r>
            <a:r>
              <a:rPr dirty="0" spc="-30"/>
              <a:t>collaborate </a:t>
            </a:r>
            <a:r>
              <a:rPr dirty="0" spc="-10"/>
              <a:t>with</a:t>
            </a:r>
            <a:r>
              <a:rPr dirty="0" spc="-100"/>
              <a:t> </a:t>
            </a:r>
            <a:r>
              <a:rPr dirty="0" spc="-25"/>
              <a:t>you?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00"/>
              </a:lnSpc>
            </a:pPr>
            <a:r>
              <a:rPr dirty="0" spc="15"/>
              <a:t>AAN</a:t>
            </a:r>
            <a:r>
              <a:rPr dirty="0" spc="5"/>
              <a:t>.</a:t>
            </a:r>
            <a:r>
              <a:rPr dirty="0" spc="20"/>
              <a:t>m</a:t>
            </a:r>
            <a:r>
              <a:rPr dirty="0" spc="10"/>
              <a:t>su</a:t>
            </a:r>
            <a:r>
              <a:rPr dirty="0" spc="5"/>
              <a:t>.</a:t>
            </a:r>
            <a:r>
              <a:rPr dirty="0" spc="10"/>
              <a:t>ed</a:t>
            </a:r>
            <a:r>
              <a:rPr dirty="0"/>
              <a:t>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/>
              <a:t>8 </a:t>
            </a:r>
            <a:r>
              <a:rPr dirty="0" spc="-10"/>
              <a:t>November</a:t>
            </a:r>
            <a:r>
              <a:rPr dirty="0" spc="-100"/>
              <a:t> </a:t>
            </a:r>
            <a:r>
              <a:rPr dirty="0" spc="-10"/>
              <a:t>2016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2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0" ma:contentTypeDescription="Create a new document." ma:contentTypeScope="" ma:versionID="27c855a24322560e7a7fca8c3f33477f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4728126e996387a2b2d41c0dae127070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ne xmlns="b9af824b-b9ca-44bc-93e9-131eccbb3ac9">true</Done>
    <Status xmlns="b9af824b-b9ca-44bc-93e9-131eccbb3ac9" xsi:nil="true"/>
    <Updated xmlns="b9af824b-b9ca-44bc-93e9-131eccbb3ac9" xsi:nil="true"/>
    <ConfirmedCurrent xmlns="b9af824b-b9ca-44bc-93e9-131eccbb3ac9" xsi:nil="true"/>
    <lcf76f155ced4ddcb4097134ff3c332f xmlns="b9af824b-b9ca-44bc-93e9-131eccbb3ac9">
      <Terms xmlns="http://schemas.microsoft.com/office/infopath/2007/PartnerControls"/>
    </lcf76f155ced4ddcb4097134ff3c332f>
    <TaxCatchAll xmlns="b9b69cfa-80ab-4e57-8c7c-c439de3a6f57" xsi:nil="true"/>
  </documentManagement>
</p:properties>
</file>

<file path=customXml/itemProps1.xml><?xml version="1.0" encoding="utf-8"?>
<ds:datastoreItem xmlns:ds="http://schemas.openxmlformats.org/officeDocument/2006/customXml" ds:itemID="{97F76D1E-77B7-4F64-A6EE-022315C023F2}"/>
</file>

<file path=customXml/itemProps2.xml><?xml version="1.0" encoding="utf-8"?>
<ds:datastoreItem xmlns:ds="http://schemas.openxmlformats.org/officeDocument/2006/customXml" ds:itemID="{35FAB243-9517-4AA3-AFC2-29A4C35801FD}"/>
</file>

<file path=customXml/itemProps3.xml><?xml version="1.0" encoding="utf-8"?>
<ds:datastoreItem xmlns:ds="http://schemas.openxmlformats.org/officeDocument/2006/customXml" ds:itemID="{E71D06DB-2EE7-4254-86B9-F0C81EA20F6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Powell, John W.</dc:creator>
  <dcterms:created xsi:type="dcterms:W3CDTF">2023-05-05T18:20:27Z</dcterms:created>
  <dcterms:modified xsi:type="dcterms:W3CDTF">2023-05-05T18:20:27Z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Adobe Acrobat Pro 11.0.18</vt:lpwstr>
  </property>
  <property fmtid="{D5CDD505-2E9C-101B-9397-08002B2CF9AE}" pid="4" name="LastSaved">
    <vt:filetime>2023-05-05T00:00:00Z</vt:filetime>
  </property>
  <property fmtid="{D5CDD505-2E9C-101B-9397-08002B2CF9AE}" pid="5" name="ContentTypeId">
    <vt:lpwstr>0x010100373BE68F7849A845B253768CFB280D40</vt:lpwstr>
  </property>
</Properties>
</file>