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theme" Target="theme/them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customXml" Target="../customXml/item2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060240"/>
            <a:ext cx="448945" cy="2797810"/>
          </a:xfrm>
          <a:custGeom>
            <a:avLst/>
            <a:gdLst/>
            <a:ahLst/>
            <a:cxnLst/>
            <a:rect l="l" t="t" r="r" b="b"/>
            <a:pathLst>
              <a:path w="448945" h="2797809">
                <a:moveTo>
                  <a:pt x="0" y="0"/>
                </a:moveTo>
                <a:lnTo>
                  <a:pt x="0" y="2797049"/>
                </a:lnTo>
                <a:lnTo>
                  <a:pt x="38301" y="2797759"/>
                </a:lnTo>
                <a:lnTo>
                  <a:pt x="448358" y="2797759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85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132259" y="4182451"/>
            <a:ext cx="4011929" cy="2675890"/>
          </a:xfrm>
          <a:custGeom>
            <a:avLst/>
            <a:gdLst/>
            <a:ahLst/>
            <a:cxnLst/>
            <a:rect l="l" t="t" r="r" b="b"/>
            <a:pathLst>
              <a:path w="4011929" h="2675890">
                <a:moveTo>
                  <a:pt x="0" y="2675548"/>
                </a:moveTo>
                <a:lnTo>
                  <a:pt x="4011739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891526" y="0"/>
            <a:ext cx="2252980" cy="6858000"/>
          </a:xfrm>
          <a:custGeom>
            <a:avLst/>
            <a:gdLst/>
            <a:ahLst/>
            <a:cxnLst/>
            <a:rect l="l" t="t" r="r" b="b"/>
            <a:pathLst>
              <a:path w="2252979" h="6858000">
                <a:moveTo>
                  <a:pt x="2023351" y="0"/>
                </a:moveTo>
                <a:lnTo>
                  <a:pt x="0" y="6857149"/>
                </a:lnTo>
                <a:lnTo>
                  <a:pt x="227907" y="6858000"/>
                </a:lnTo>
                <a:lnTo>
                  <a:pt x="2252472" y="6858000"/>
                </a:lnTo>
                <a:lnTo>
                  <a:pt x="2252472" y="8187"/>
                </a:lnTo>
                <a:lnTo>
                  <a:pt x="2023351" y="0"/>
                </a:lnTo>
                <a:close/>
              </a:path>
            </a:pathLst>
          </a:custGeom>
          <a:solidFill>
            <a:srgbClr val="90C226">
              <a:alpha val="3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206805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7194" y="0"/>
                </a:moveTo>
                <a:lnTo>
                  <a:pt x="0" y="0"/>
                </a:lnTo>
                <a:lnTo>
                  <a:pt x="1200644" y="6858000"/>
                </a:lnTo>
                <a:lnTo>
                  <a:pt x="1937194" y="6858000"/>
                </a:lnTo>
                <a:lnTo>
                  <a:pt x="1937194" y="0"/>
                </a:lnTo>
                <a:close/>
              </a:path>
            </a:pathLst>
          </a:custGeom>
          <a:solidFill>
            <a:srgbClr val="90C226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6638543" y="3921007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6" y="0"/>
                </a:moveTo>
                <a:lnTo>
                  <a:pt x="0" y="2936992"/>
                </a:lnTo>
                <a:lnTo>
                  <a:pt x="2505456" y="2936992"/>
                </a:lnTo>
                <a:lnTo>
                  <a:pt x="2505456" y="0"/>
                </a:lnTo>
                <a:close/>
              </a:path>
            </a:pathLst>
          </a:custGeom>
          <a:solidFill>
            <a:srgbClr val="54A021">
              <a:alpha val="721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012457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542" y="0"/>
                </a:moveTo>
                <a:lnTo>
                  <a:pt x="0" y="0"/>
                </a:lnTo>
                <a:lnTo>
                  <a:pt x="1854555" y="6858000"/>
                </a:lnTo>
                <a:lnTo>
                  <a:pt x="2131542" y="6849795"/>
                </a:lnTo>
                <a:lnTo>
                  <a:pt x="2131542" y="0"/>
                </a:lnTo>
                <a:close/>
              </a:path>
            </a:pathLst>
          </a:custGeom>
          <a:solidFill>
            <a:srgbClr val="3F7819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296657" y="0"/>
            <a:ext cx="847725" cy="6858000"/>
          </a:xfrm>
          <a:custGeom>
            <a:avLst/>
            <a:gdLst/>
            <a:ahLst/>
            <a:cxnLst/>
            <a:rect l="l" t="t" r="r" b="b"/>
            <a:pathLst>
              <a:path w="847725" h="6858000">
                <a:moveTo>
                  <a:pt x="847342" y="0"/>
                </a:moveTo>
                <a:lnTo>
                  <a:pt x="675422" y="0"/>
                </a:lnTo>
                <a:lnTo>
                  <a:pt x="0" y="6858000"/>
                </a:lnTo>
                <a:lnTo>
                  <a:pt x="847342" y="6858000"/>
                </a:lnTo>
                <a:lnTo>
                  <a:pt x="847342" y="0"/>
                </a:lnTo>
                <a:close/>
              </a:path>
            </a:pathLst>
          </a:custGeom>
          <a:solidFill>
            <a:srgbClr val="C0E474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078241" y="0"/>
            <a:ext cx="1066165" cy="6858000"/>
          </a:xfrm>
          <a:custGeom>
            <a:avLst/>
            <a:gdLst/>
            <a:ahLst/>
            <a:cxnLst/>
            <a:rect l="l" t="t" r="r" b="b"/>
            <a:pathLst>
              <a:path w="1066165" h="6858000">
                <a:moveTo>
                  <a:pt x="1051323" y="0"/>
                </a:moveTo>
                <a:lnTo>
                  <a:pt x="0" y="0"/>
                </a:lnTo>
                <a:lnTo>
                  <a:pt x="937564" y="6858000"/>
                </a:lnTo>
                <a:lnTo>
                  <a:pt x="1065555" y="6858000"/>
                </a:lnTo>
                <a:lnTo>
                  <a:pt x="1065710" y="6654345"/>
                </a:lnTo>
                <a:lnTo>
                  <a:pt x="1065709" y="6247159"/>
                </a:lnTo>
                <a:lnTo>
                  <a:pt x="1065518" y="5992744"/>
                </a:lnTo>
                <a:lnTo>
                  <a:pt x="1065116" y="5687513"/>
                </a:lnTo>
                <a:lnTo>
                  <a:pt x="1064439" y="5331494"/>
                </a:lnTo>
                <a:lnTo>
                  <a:pt x="1063432" y="4924707"/>
                </a:lnTo>
                <a:lnTo>
                  <a:pt x="1061572" y="4314666"/>
                </a:lnTo>
                <a:lnTo>
                  <a:pt x="1055137" y="2484882"/>
                </a:lnTo>
                <a:lnTo>
                  <a:pt x="1053586" y="1976515"/>
                </a:lnTo>
                <a:lnTo>
                  <a:pt x="1052553" y="1569739"/>
                </a:lnTo>
                <a:lnTo>
                  <a:pt x="1051935" y="1264594"/>
                </a:lnTo>
                <a:lnTo>
                  <a:pt x="1051477" y="959387"/>
                </a:lnTo>
                <a:lnTo>
                  <a:pt x="1051233" y="704993"/>
                </a:lnTo>
                <a:lnTo>
                  <a:pt x="1051152" y="246941"/>
                </a:lnTo>
                <a:lnTo>
                  <a:pt x="1051323" y="0"/>
                </a:lnTo>
                <a:close/>
              </a:path>
            </a:pathLst>
          </a:custGeom>
          <a:solidFill>
            <a:srgbClr val="90C226">
              <a:alpha val="65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060435" y="4903619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4" y="0"/>
                </a:moveTo>
                <a:lnTo>
                  <a:pt x="0" y="1954380"/>
                </a:lnTo>
                <a:lnTo>
                  <a:pt x="1083564" y="1949337"/>
                </a:lnTo>
                <a:lnTo>
                  <a:pt x="1083564" y="0"/>
                </a:lnTo>
                <a:close/>
              </a:path>
            </a:pathLst>
          </a:custGeom>
          <a:solidFill>
            <a:srgbClr val="90C22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9842" y="247903"/>
            <a:ext cx="454431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8583" y="1970023"/>
            <a:ext cx="5906833" cy="277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0C22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110" y="872744"/>
            <a:ext cx="30511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Faculty</a:t>
            </a:r>
            <a:r>
              <a:rPr dirty="0" spc="-55"/>
              <a:t> </a:t>
            </a:r>
            <a:r>
              <a:rPr dirty="0" spc="-5"/>
              <a:t>Senate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Faculty Health Care</a:t>
            </a:r>
            <a:r>
              <a:rPr dirty="0" spc="-45"/>
              <a:t> </a:t>
            </a:r>
            <a:r>
              <a:rPr dirty="0" spc="-5"/>
              <a:t>Council:  On-Site Health</a:t>
            </a:r>
            <a:r>
              <a:rPr dirty="0" spc="-20"/>
              <a:t> </a:t>
            </a:r>
            <a:r>
              <a:rPr dirty="0" spc="-5"/>
              <a:t>Center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700"/>
          </a:p>
          <a:p>
            <a:pPr algn="ctr">
              <a:lnSpc>
                <a:spcPct val="100000"/>
              </a:lnSpc>
            </a:pPr>
            <a:r>
              <a:rPr dirty="0"/>
              <a:t>Update</a:t>
            </a:r>
          </a:p>
          <a:p>
            <a:pPr algn="ctr" marL="74295">
              <a:lnSpc>
                <a:spcPct val="100000"/>
              </a:lnSpc>
              <a:spcBef>
                <a:spcPts val="980"/>
              </a:spcBef>
            </a:pPr>
            <a:r>
              <a:rPr dirty="0" sz="2800" spc="-10">
                <a:solidFill>
                  <a:srgbClr val="3E3E3E"/>
                </a:solidFill>
              </a:rPr>
              <a:t>4/18/2017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247903"/>
            <a:ext cx="37045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FHCC</a:t>
            </a:r>
            <a:r>
              <a:rPr dirty="0" spc="-40"/>
              <a:t> </a:t>
            </a:r>
            <a:r>
              <a:rPr dirty="0" spc="-5"/>
              <a:t>Membership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891031"/>
            <a:ext cx="5706110" cy="511429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10">
                <a:solidFill>
                  <a:srgbClr val="3E3E3E"/>
                </a:solidFill>
                <a:latin typeface="Trebuchet MS"/>
                <a:cs typeface="Trebuchet MS"/>
              </a:rPr>
              <a:t>William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Davidson, </a:t>
            </a:r>
            <a:r>
              <a:rPr dirty="0" sz="1800" spc="-35">
                <a:solidFill>
                  <a:srgbClr val="3E3E3E"/>
                </a:solidFill>
                <a:latin typeface="Trebuchet MS"/>
                <a:cs typeface="Trebuchet MS"/>
              </a:rPr>
              <a:t>Co-chair,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 Psychology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10">
                <a:solidFill>
                  <a:srgbClr val="3E3E3E"/>
                </a:solidFill>
                <a:latin typeface="Trebuchet MS"/>
                <a:cs typeface="Trebuchet MS"/>
              </a:rPr>
              <a:t>John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Goddeeris, Co </a:t>
            </a:r>
            <a:r>
              <a:rPr dirty="0" sz="1800" spc="-45">
                <a:solidFill>
                  <a:srgbClr val="3E3E3E"/>
                </a:solidFill>
                <a:latin typeface="Trebuchet MS"/>
                <a:cs typeface="Trebuchet MS"/>
              </a:rPr>
              <a:t>Chair,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 Economics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Katherine Dontje,</a:t>
            </a:r>
            <a:r>
              <a:rPr dirty="0" sz="1800" spc="2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Nursing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James </a:t>
            </a:r>
            <a:r>
              <a:rPr dirty="0" sz="1800">
                <a:solidFill>
                  <a:srgbClr val="3E3E3E"/>
                </a:solidFill>
                <a:latin typeface="Trebuchet MS"/>
                <a:cs typeface="Trebuchet MS"/>
              </a:rPr>
              <a:t>Dudziak, </a:t>
            </a:r>
            <a:r>
              <a:rPr dirty="0" sz="1800" spc="-30">
                <a:solidFill>
                  <a:srgbClr val="3E3E3E"/>
                </a:solidFill>
                <a:latin typeface="Trebuchet MS"/>
                <a:cs typeface="Trebuchet MS"/>
              </a:rPr>
              <a:t>Lyman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Briggs, Fixed</a:t>
            </a:r>
            <a:r>
              <a:rPr dirty="0" sz="1800" spc="-4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65">
                <a:solidFill>
                  <a:srgbClr val="3E3E3E"/>
                </a:solidFill>
                <a:latin typeface="Trebuchet MS"/>
                <a:cs typeface="Trebuchet MS"/>
              </a:rPr>
              <a:t>Term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R. Sam Larson,</a:t>
            </a:r>
            <a:r>
              <a:rPr dirty="0" sz="1800" spc="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Education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Deborah </a:t>
            </a:r>
            <a:r>
              <a:rPr dirty="0" sz="1800" spc="-30">
                <a:solidFill>
                  <a:srgbClr val="3E3E3E"/>
                </a:solidFill>
                <a:latin typeface="Trebuchet MS"/>
                <a:cs typeface="Trebuchet MS"/>
              </a:rPr>
              <a:t>Moriarty,</a:t>
            </a:r>
            <a:r>
              <a:rPr dirty="0" sz="1800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Music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10">
                <a:solidFill>
                  <a:srgbClr val="3E3E3E"/>
                </a:solidFill>
                <a:latin typeface="Trebuchet MS"/>
                <a:cs typeface="Trebuchet MS"/>
              </a:rPr>
              <a:t>John </a:t>
            </a:r>
            <a:r>
              <a:rPr dirty="0" sz="1800" spc="-20">
                <a:solidFill>
                  <a:srgbClr val="3E3E3E"/>
                </a:solidFill>
                <a:latin typeface="Trebuchet MS"/>
                <a:cs typeface="Trebuchet MS"/>
              </a:rPr>
              <a:t>Powell,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ex</a:t>
            </a:r>
            <a:r>
              <a:rPr dirty="0" sz="1800" spc="10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3E3E3E"/>
                </a:solidFill>
                <a:latin typeface="Trebuchet MS"/>
                <a:cs typeface="Trebuchet MS"/>
              </a:rPr>
              <a:t>officio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Edward </a:t>
            </a:r>
            <a:r>
              <a:rPr dirty="0" sz="1800" spc="-15">
                <a:solidFill>
                  <a:srgbClr val="3E3E3E"/>
                </a:solidFill>
                <a:latin typeface="Trebuchet MS"/>
                <a:cs typeface="Trebuchet MS"/>
              </a:rPr>
              <a:t>Rosick,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Family and Community</a:t>
            </a:r>
            <a:r>
              <a:rPr dirty="0" sz="1800" spc="1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Medicine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Gary Stone, Accounting, Emeritae</a:t>
            </a:r>
            <a:r>
              <a:rPr dirty="0" sz="1800" spc="-5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3E3E3E"/>
                </a:solidFill>
                <a:latin typeface="Trebuchet MS"/>
                <a:cs typeface="Trebuchet MS"/>
              </a:rPr>
              <a:t>faculty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David </a:t>
            </a:r>
            <a:r>
              <a:rPr dirty="0" sz="1800" spc="-10">
                <a:solidFill>
                  <a:srgbClr val="3E3E3E"/>
                </a:solidFill>
                <a:latin typeface="Trebuchet MS"/>
                <a:cs typeface="Trebuchet MS"/>
              </a:rPr>
              <a:t>Weismantel,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University</a:t>
            </a:r>
            <a:r>
              <a:rPr dirty="0" sz="1800" spc="1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15">
                <a:solidFill>
                  <a:srgbClr val="3E3E3E"/>
                </a:solidFill>
                <a:latin typeface="Trebuchet MS"/>
                <a:cs typeface="Trebuchet MS"/>
              </a:rPr>
              <a:t>Physician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30">
                <a:solidFill>
                  <a:srgbClr val="3E3E3E"/>
                </a:solidFill>
                <a:latin typeface="Trebuchet MS"/>
                <a:cs typeface="Trebuchet MS"/>
              </a:rPr>
              <a:t>Lynne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Zelenski, Business, Academic</a:t>
            </a:r>
            <a:r>
              <a:rPr dirty="0" sz="1800" spc="-9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Specialists</a:t>
            </a:r>
            <a:endParaRPr sz="1800">
              <a:latin typeface="Trebuchet MS"/>
              <a:cs typeface="Trebuchet MS"/>
            </a:endParaRPr>
          </a:p>
          <a:p>
            <a:pPr marL="354965" marR="5080" indent="-34290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Ex Officio – Dave Byelich, Planning and Budget; Rick  </a:t>
            </a:r>
            <a:r>
              <a:rPr dirty="0" sz="1800" spc="-20">
                <a:solidFill>
                  <a:srgbClr val="3E3E3E"/>
                </a:solidFill>
                <a:latin typeface="Trebuchet MS"/>
                <a:cs typeface="Trebuchet MS"/>
              </a:rPr>
              <a:t>Ward,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Health </a:t>
            </a:r>
            <a:r>
              <a:rPr dirty="0" sz="1800" spc="-50">
                <a:solidFill>
                  <a:srgbClr val="3E3E3E"/>
                </a:solidFill>
                <a:latin typeface="Trebuchet MS"/>
                <a:cs typeface="Trebuchet MS"/>
              </a:rPr>
              <a:t>Team; </a:t>
            </a:r>
            <a:r>
              <a:rPr dirty="0" sz="1800" spc="-20">
                <a:solidFill>
                  <a:srgbClr val="3E3E3E"/>
                </a:solidFill>
                <a:latin typeface="Trebuchet MS"/>
                <a:cs typeface="Trebuchet MS"/>
              </a:rPr>
              <a:t>Renee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Rivard </a:t>
            </a:r>
            <a:r>
              <a:rPr dirty="0" sz="1800">
                <a:solidFill>
                  <a:srgbClr val="3E3E3E"/>
                </a:solidFill>
                <a:latin typeface="Trebuchet MS"/>
                <a:cs typeface="Trebuchet MS"/>
              </a:rPr>
              <a:t>&amp;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HR</a:t>
            </a:r>
            <a:r>
              <a:rPr dirty="0" sz="1800" spc="70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3E3E3E"/>
                </a:solidFill>
                <a:latin typeface="Trebuchet MS"/>
                <a:cs typeface="Trebuchet MS"/>
              </a:rPr>
              <a:t>Staff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52476"/>
            <a:ext cx="6132195" cy="571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66595" marR="1163955" indent="-73787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90C226"/>
                </a:solidFill>
                <a:latin typeface="Trebuchet MS"/>
                <a:cs typeface="Trebuchet MS"/>
              </a:rPr>
              <a:t>Faculty Health Care Center  Planning</a:t>
            </a:r>
            <a:r>
              <a:rPr dirty="0" sz="2400" spc="5">
                <a:solidFill>
                  <a:srgbClr val="90C226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90C226"/>
                </a:solidFill>
                <a:latin typeface="Trebuchet MS"/>
                <a:cs typeface="Trebuchet MS"/>
              </a:rPr>
              <a:t>Process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Clr>
                <a:srgbClr val="90C226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Last reported to Senate 2 years</a:t>
            </a:r>
            <a:r>
              <a:rPr dirty="0" sz="2400" spc="6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ago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C226"/>
              </a:buClr>
              <a:buFont typeface="Wingdings 3"/>
              <a:buChar char=""/>
            </a:pPr>
            <a:endParaRPr sz="2800">
              <a:latin typeface="Trebuchet MS"/>
              <a:cs typeface="Trebuchet MS"/>
            </a:endParaRPr>
          </a:p>
          <a:p>
            <a:pPr marL="355600" marR="586105" indent="-342900">
              <a:lnSpc>
                <a:spcPct val="100000"/>
              </a:lnSpc>
              <a:spcBef>
                <a:spcPts val="1635"/>
              </a:spcBef>
              <a:buClr>
                <a:srgbClr val="90C226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2400" spc="-40">
                <a:solidFill>
                  <a:srgbClr val="3E3E3E"/>
                </a:solidFill>
                <a:latin typeface="Trebuchet MS"/>
                <a:cs typeface="Trebuchet MS"/>
              </a:rPr>
              <a:t>Faculty,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Administration, Health</a:t>
            </a:r>
            <a:r>
              <a:rPr dirty="0" sz="2400" spc="-60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65">
                <a:solidFill>
                  <a:srgbClr val="3E3E3E"/>
                </a:solidFill>
                <a:latin typeface="Trebuchet MS"/>
                <a:cs typeface="Trebuchet MS"/>
              </a:rPr>
              <a:t>Team, 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Medical Schools, Nursing, external  consultants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0C226"/>
              </a:buClr>
              <a:buFont typeface="Wingdings 3"/>
              <a:buChar char=""/>
            </a:pPr>
            <a:endParaRPr sz="41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Clr>
                <a:srgbClr val="90C226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Uniqueness of</a:t>
            </a:r>
            <a:r>
              <a:rPr dirty="0" sz="2400" spc="40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MSU</a:t>
            </a:r>
            <a:endParaRPr sz="2400">
              <a:latin typeface="Trebuchet MS"/>
              <a:cs typeface="Trebuchet MS"/>
            </a:endParaRPr>
          </a:p>
          <a:p>
            <a:pPr lvl="1" marL="756285" indent="-287020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79166"/>
              <a:buFont typeface="Wingdings 3"/>
              <a:buChar char=""/>
              <a:tabLst>
                <a:tab pos="75692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Faculty driven, but</a:t>
            </a:r>
            <a:r>
              <a:rPr dirty="0" sz="2400" spc="60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collaborative</a:t>
            </a:r>
            <a:endParaRPr sz="2400">
              <a:latin typeface="Trebuchet MS"/>
              <a:cs typeface="Trebuchet MS"/>
            </a:endParaRPr>
          </a:p>
          <a:p>
            <a:pPr lvl="1" marL="756285" indent="-28702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79166"/>
              <a:buFont typeface="Wingdings 3"/>
              <a:buChar char=""/>
              <a:tabLst>
                <a:tab pos="75692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Long view</a:t>
            </a:r>
            <a:endParaRPr sz="2400">
              <a:latin typeface="Trebuchet MS"/>
              <a:cs typeface="Trebuchet MS"/>
            </a:endParaRPr>
          </a:p>
          <a:p>
            <a:pPr lvl="1" marL="756285" indent="-287020">
              <a:lnSpc>
                <a:spcPct val="100000"/>
              </a:lnSpc>
              <a:spcBef>
                <a:spcPts val="994"/>
              </a:spcBef>
              <a:buClr>
                <a:srgbClr val="90C226"/>
              </a:buClr>
              <a:buSzPct val="79166"/>
              <a:buFont typeface="Wingdings 3"/>
              <a:buChar char=""/>
              <a:tabLst>
                <a:tab pos="75692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Educate multiple medical</a:t>
            </a:r>
            <a:r>
              <a:rPr dirty="0" sz="2400" spc="6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professionals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52476"/>
            <a:ext cx="5946775" cy="5476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66595" marR="978535" indent="-73787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90C226"/>
                </a:solidFill>
                <a:latin typeface="Trebuchet MS"/>
                <a:cs typeface="Trebuchet MS"/>
              </a:rPr>
              <a:t>Faculty Health Care Center  Planning</a:t>
            </a:r>
            <a:r>
              <a:rPr dirty="0" sz="2400" spc="5">
                <a:solidFill>
                  <a:srgbClr val="90C226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90C226"/>
                </a:solidFill>
                <a:latin typeface="Trebuchet MS"/>
                <a:cs typeface="Trebuchet MS"/>
              </a:rPr>
              <a:t>Process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Clr>
                <a:srgbClr val="90C226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Faculty Focus</a:t>
            </a:r>
            <a:r>
              <a:rPr dirty="0" sz="2400" spc="3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Groups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C226"/>
              </a:buClr>
              <a:buFont typeface="Wingdings 3"/>
              <a:buChar char=""/>
            </a:pPr>
            <a:endParaRPr sz="2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635"/>
              </a:spcBef>
              <a:buClr>
                <a:srgbClr val="90C226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Scientific Faculty</a:t>
            </a:r>
            <a:r>
              <a:rPr dirty="0" sz="2400" spc="4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survey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0C226"/>
              </a:buClr>
              <a:buFont typeface="Wingdings 3"/>
              <a:buChar char=""/>
            </a:pPr>
            <a:endParaRPr sz="41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Clr>
                <a:srgbClr val="90C226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Model that others have used</a:t>
            </a:r>
            <a:r>
              <a:rPr dirty="0" sz="2400" spc="8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successfully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C226"/>
              </a:buClr>
              <a:buFont typeface="Wingdings 3"/>
              <a:buChar char=""/>
            </a:pPr>
            <a:endParaRPr sz="2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635"/>
              </a:spcBef>
              <a:buClr>
                <a:srgbClr val="90C226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Been deliberate – want to get it</a:t>
            </a:r>
            <a:r>
              <a:rPr dirty="0" sz="2400" spc="9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right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C226"/>
              </a:buClr>
              <a:buFont typeface="Wingdings 3"/>
              <a:buChar char=""/>
            </a:pPr>
            <a:endParaRPr sz="2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630"/>
              </a:spcBef>
              <a:buClr>
                <a:srgbClr val="90C226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Have consensus to move</a:t>
            </a:r>
            <a:r>
              <a:rPr dirty="0" sz="2400" spc="50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3E3E3E"/>
                </a:solidFill>
                <a:latin typeface="Trebuchet MS"/>
                <a:cs typeface="Trebuchet MS"/>
              </a:rPr>
              <a:t>forward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1291" y="100076"/>
            <a:ext cx="61379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/>
              <a:t>Key </a:t>
            </a:r>
            <a:r>
              <a:rPr dirty="0" sz="2400" spc="-15"/>
              <a:t>Principles </a:t>
            </a:r>
            <a:r>
              <a:rPr dirty="0" sz="2400" spc="-5"/>
              <a:t>for Faculty Heath Care</a:t>
            </a:r>
            <a:r>
              <a:rPr dirty="0" sz="2400" spc="155"/>
              <a:t> </a:t>
            </a:r>
            <a:r>
              <a:rPr dirty="0" sz="2400" spc="-5"/>
              <a:t>Center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64540" y="1070863"/>
            <a:ext cx="6938009" cy="4987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90C226"/>
              </a:buClr>
              <a:buSzPct val="79545"/>
              <a:buFont typeface="Wingdings 3"/>
              <a:buChar char=""/>
              <a:tabLst>
                <a:tab pos="299720" algn="l"/>
              </a:tabLst>
            </a:pPr>
            <a:r>
              <a:rPr dirty="0" sz="2200" spc="-5" i="1">
                <a:solidFill>
                  <a:srgbClr val="3E3E3E"/>
                </a:solidFill>
                <a:latin typeface="Trebuchet MS"/>
                <a:cs typeface="Trebuchet MS"/>
              </a:rPr>
              <a:t>Focus </a:t>
            </a:r>
            <a:r>
              <a:rPr dirty="0" sz="2200" spc="-10" i="1">
                <a:solidFill>
                  <a:srgbClr val="3E3E3E"/>
                </a:solidFill>
                <a:latin typeface="Trebuchet MS"/>
                <a:cs typeface="Trebuchet MS"/>
              </a:rPr>
              <a:t>on </a:t>
            </a:r>
            <a:r>
              <a:rPr dirty="0" sz="2200" spc="-5" i="1">
                <a:solidFill>
                  <a:srgbClr val="3E3E3E"/>
                </a:solidFill>
                <a:latin typeface="Trebuchet MS"/>
                <a:cs typeface="Trebuchet MS"/>
              </a:rPr>
              <a:t>population health and the whole</a:t>
            </a:r>
            <a:r>
              <a:rPr dirty="0" sz="2200" spc="40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200" spc="-10" i="1">
                <a:solidFill>
                  <a:srgbClr val="3E3E3E"/>
                </a:solidFill>
                <a:latin typeface="Trebuchet MS"/>
                <a:cs typeface="Trebuchet MS"/>
              </a:rPr>
              <a:t>person</a:t>
            </a:r>
            <a:endParaRPr sz="22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2014"/>
              </a:spcBef>
              <a:buClr>
                <a:srgbClr val="90C226"/>
              </a:buClr>
              <a:buSzPct val="79545"/>
              <a:buFont typeface="Wingdings 3"/>
              <a:buChar char=""/>
              <a:tabLst>
                <a:tab pos="299720" algn="l"/>
              </a:tabLst>
            </a:pPr>
            <a:r>
              <a:rPr dirty="0" sz="2200" spc="-10" i="1">
                <a:solidFill>
                  <a:srgbClr val="3E3E3E"/>
                </a:solidFill>
                <a:latin typeface="Trebuchet MS"/>
                <a:cs typeface="Trebuchet MS"/>
              </a:rPr>
              <a:t>Component </a:t>
            </a:r>
            <a:r>
              <a:rPr dirty="0" sz="2200" spc="-5" i="1">
                <a:solidFill>
                  <a:srgbClr val="3E3E3E"/>
                </a:solidFill>
                <a:latin typeface="Trebuchet MS"/>
                <a:cs typeface="Trebuchet MS"/>
              </a:rPr>
              <a:t>I: Staying</a:t>
            </a:r>
            <a:r>
              <a:rPr dirty="0" sz="2200" spc="10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200" spc="-5" i="1">
                <a:solidFill>
                  <a:srgbClr val="3E3E3E"/>
                </a:solidFill>
                <a:latin typeface="Trebuchet MS"/>
                <a:cs typeface="Trebuchet MS"/>
              </a:rPr>
              <a:t>Healthy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0C226"/>
              </a:buClr>
              <a:buFont typeface="Wingdings 3"/>
              <a:buChar char=""/>
            </a:pPr>
            <a:endParaRPr sz="24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buClr>
                <a:srgbClr val="90C226"/>
              </a:buClr>
              <a:buSzPct val="78571"/>
              <a:buFont typeface="Wingdings 3"/>
              <a:buChar char=""/>
              <a:tabLst>
                <a:tab pos="698500" algn="l"/>
              </a:tabLst>
            </a:pPr>
            <a:r>
              <a:rPr dirty="0" sz="2100" spc="-5" i="1">
                <a:solidFill>
                  <a:srgbClr val="3E3E3E"/>
                </a:solidFill>
                <a:latin typeface="Trebuchet MS"/>
                <a:cs typeface="Trebuchet MS"/>
              </a:rPr>
              <a:t>Annual Biometric</a:t>
            </a:r>
            <a:r>
              <a:rPr dirty="0" sz="2100" spc="-10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100" spc="-5" i="1">
                <a:solidFill>
                  <a:srgbClr val="3E3E3E"/>
                </a:solidFill>
                <a:latin typeface="Trebuchet MS"/>
                <a:cs typeface="Trebuchet MS"/>
              </a:rPr>
              <a:t>Screen</a:t>
            </a:r>
            <a:endParaRPr sz="21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95"/>
              </a:spcBef>
              <a:buClr>
                <a:srgbClr val="90C226"/>
              </a:buClr>
              <a:buSzPct val="78571"/>
              <a:buFont typeface="Wingdings 3"/>
              <a:buChar char=""/>
              <a:tabLst>
                <a:tab pos="698500" algn="l"/>
              </a:tabLst>
            </a:pPr>
            <a:r>
              <a:rPr dirty="0" sz="2100" spc="-5" i="1">
                <a:solidFill>
                  <a:srgbClr val="3E3E3E"/>
                </a:solidFill>
                <a:latin typeface="Trebuchet MS"/>
                <a:cs typeface="Trebuchet MS"/>
              </a:rPr>
              <a:t>Followup</a:t>
            </a:r>
            <a:r>
              <a:rPr dirty="0" sz="2100" spc="15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100" spc="-10" i="1">
                <a:solidFill>
                  <a:srgbClr val="3E3E3E"/>
                </a:solidFill>
                <a:latin typeface="Trebuchet MS"/>
                <a:cs typeface="Trebuchet MS"/>
              </a:rPr>
              <a:t>Visit(s)</a:t>
            </a:r>
            <a:endParaRPr sz="21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78571"/>
              <a:buFont typeface="Wingdings 3"/>
              <a:buChar char=""/>
              <a:tabLst>
                <a:tab pos="698500" algn="l"/>
              </a:tabLst>
            </a:pPr>
            <a:r>
              <a:rPr dirty="0" sz="2100" spc="-5" i="1">
                <a:solidFill>
                  <a:srgbClr val="3E3E3E"/>
                </a:solidFill>
                <a:latin typeface="Trebuchet MS"/>
                <a:cs typeface="Trebuchet MS"/>
              </a:rPr>
              <a:t>Integrate with MSU Health</a:t>
            </a:r>
            <a:r>
              <a:rPr dirty="0" sz="2100" spc="55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100" spc="-5" i="1">
                <a:solidFill>
                  <a:srgbClr val="3E3E3E"/>
                </a:solidFill>
                <a:latin typeface="Trebuchet MS"/>
                <a:cs typeface="Trebuchet MS"/>
              </a:rPr>
              <a:t>Initiatives</a:t>
            </a:r>
            <a:endParaRPr sz="21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90C226"/>
              </a:buClr>
              <a:buFont typeface="Wingdings 3"/>
              <a:buChar char=""/>
            </a:pPr>
            <a:endParaRPr sz="235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90C226"/>
              </a:buClr>
              <a:buSzPct val="79545"/>
              <a:buFont typeface="Wingdings 3"/>
              <a:buChar char=""/>
              <a:tabLst>
                <a:tab pos="299720" algn="l"/>
              </a:tabLst>
            </a:pPr>
            <a:r>
              <a:rPr dirty="0" sz="2200" spc="-10" i="1">
                <a:solidFill>
                  <a:srgbClr val="3E3E3E"/>
                </a:solidFill>
                <a:latin typeface="Trebuchet MS"/>
                <a:cs typeface="Trebuchet MS"/>
              </a:rPr>
              <a:t>Component </a:t>
            </a:r>
            <a:r>
              <a:rPr dirty="0" sz="2200" spc="-5" i="1">
                <a:solidFill>
                  <a:srgbClr val="3E3E3E"/>
                </a:solidFill>
                <a:latin typeface="Trebuchet MS"/>
                <a:cs typeface="Trebuchet MS"/>
              </a:rPr>
              <a:t>II: Acute</a:t>
            </a:r>
            <a:r>
              <a:rPr dirty="0" sz="2200" spc="-35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200" spc="-10" i="1">
                <a:solidFill>
                  <a:srgbClr val="3E3E3E"/>
                </a:solidFill>
                <a:latin typeface="Trebuchet MS"/>
                <a:cs typeface="Trebuchet MS"/>
              </a:rPr>
              <a:t>Care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0C226"/>
              </a:buClr>
              <a:buFont typeface="Wingdings 3"/>
              <a:buChar char=""/>
            </a:pPr>
            <a:endParaRPr sz="24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buClr>
                <a:srgbClr val="90C226"/>
              </a:buClr>
              <a:buSzPct val="78571"/>
              <a:buFont typeface="Wingdings 3"/>
              <a:buChar char=""/>
              <a:tabLst>
                <a:tab pos="698500" algn="l"/>
              </a:tabLst>
            </a:pPr>
            <a:r>
              <a:rPr dirty="0" sz="2100" spc="-5" i="1">
                <a:solidFill>
                  <a:srgbClr val="3E3E3E"/>
                </a:solidFill>
                <a:latin typeface="Trebuchet MS"/>
                <a:cs typeface="Trebuchet MS"/>
              </a:rPr>
              <a:t>Increase </a:t>
            </a:r>
            <a:r>
              <a:rPr dirty="0" sz="2100" spc="-5" i="1">
                <a:latin typeface="Trebuchet MS"/>
                <a:cs typeface="Trebuchet MS"/>
              </a:rPr>
              <a:t>access for primary</a:t>
            </a:r>
            <a:r>
              <a:rPr dirty="0" sz="2100" spc="5" i="1">
                <a:latin typeface="Trebuchet MS"/>
                <a:cs typeface="Trebuchet MS"/>
              </a:rPr>
              <a:t> </a:t>
            </a:r>
            <a:r>
              <a:rPr dirty="0" sz="2100" spc="-5" i="1">
                <a:latin typeface="Trebuchet MS"/>
                <a:cs typeface="Trebuchet MS"/>
              </a:rPr>
              <a:t>care</a:t>
            </a:r>
            <a:endParaRPr sz="21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95"/>
              </a:spcBef>
              <a:buClr>
                <a:srgbClr val="90C226"/>
              </a:buClr>
              <a:buSzPct val="78571"/>
              <a:buFont typeface="Wingdings 3"/>
              <a:buChar char=""/>
              <a:tabLst>
                <a:tab pos="698500" algn="l"/>
              </a:tabLst>
            </a:pPr>
            <a:r>
              <a:rPr dirty="0" sz="2100" spc="-5" i="1">
                <a:latin typeface="Trebuchet MS"/>
                <a:cs typeface="Trebuchet MS"/>
              </a:rPr>
              <a:t>On demand w/in 24 hours; 25 minute</a:t>
            </a:r>
            <a:r>
              <a:rPr dirty="0" sz="2100" spc="70" i="1">
                <a:latin typeface="Trebuchet MS"/>
                <a:cs typeface="Trebuchet MS"/>
              </a:rPr>
              <a:t> </a:t>
            </a:r>
            <a:r>
              <a:rPr dirty="0" sz="2100" spc="-5" i="1">
                <a:latin typeface="Trebuchet MS"/>
                <a:cs typeface="Trebuchet MS"/>
              </a:rPr>
              <a:t>appointments</a:t>
            </a:r>
            <a:endParaRPr sz="21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95"/>
              </a:spcBef>
              <a:buClr>
                <a:srgbClr val="90C226"/>
              </a:buClr>
              <a:buSzPct val="78571"/>
              <a:buFont typeface="Wingdings 3"/>
              <a:buChar char=""/>
              <a:tabLst>
                <a:tab pos="698500" algn="l"/>
              </a:tabLst>
            </a:pPr>
            <a:r>
              <a:rPr dirty="0" sz="2100" spc="-5" i="1">
                <a:latin typeface="Trebuchet MS"/>
                <a:cs typeface="Trebuchet MS"/>
              </a:rPr>
              <a:t>Facility on </a:t>
            </a:r>
            <a:r>
              <a:rPr dirty="0" sz="2100" i="1">
                <a:latin typeface="Trebuchet MS"/>
                <a:cs typeface="Trebuchet MS"/>
              </a:rPr>
              <a:t>or near </a:t>
            </a:r>
            <a:r>
              <a:rPr dirty="0" sz="2100" spc="-10" i="1">
                <a:latin typeface="Trebuchet MS"/>
                <a:cs typeface="Trebuchet MS"/>
              </a:rPr>
              <a:t>campus </a:t>
            </a:r>
            <a:r>
              <a:rPr dirty="0" sz="2100" spc="-5" i="1">
                <a:latin typeface="Trebuchet MS"/>
                <a:cs typeface="Trebuchet MS"/>
              </a:rPr>
              <a:t>– available</a:t>
            </a:r>
            <a:r>
              <a:rPr dirty="0" sz="2100" spc="75" i="1">
                <a:latin typeface="Trebuchet MS"/>
                <a:cs typeface="Trebuchet MS"/>
              </a:rPr>
              <a:t> </a:t>
            </a:r>
            <a:r>
              <a:rPr dirty="0" sz="2100" spc="-5" i="1">
                <a:latin typeface="Trebuchet MS"/>
                <a:cs typeface="Trebuchet MS"/>
              </a:rPr>
              <a:t>parking</a:t>
            </a:r>
            <a:endParaRPr sz="21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95"/>
              </a:spcBef>
              <a:buClr>
                <a:srgbClr val="90C226"/>
              </a:buClr>
              <a:buSzPct val="78571"/>
              <a:buFont typeface="Wingdings 3"/>
              <a:buChar char=""/>
              <a:tabLst>
                <a:tab pos="698500" algn="l"/>
              </a:tabLst>
            </a:pPr>
            <a:r>
              <a:rPr dirty="0" sz="2100" spc="-5" i="1">
                <a:latin typeface="Trebuchet MS"/>
                <a:cs typeface="Trebuchet MS"/>
              </a:rPr>
              <a:t>No</a:t>
            </a:r>
            <a:r>
              <a:rPr dirty="0" sz="2100" spc="-15" i="1">
                <a:latin typeface="Trebuchet MS"/>
                <a:cs typeface="Trebuchet MS"/>
              </a:rPr>
              <a:t> </a:t>
            </a:r>
            <a:r>
              <a:rPr dirty="0" sz="2100" spc="-5" i="1">
                <a:latin typeface="Trebuchet MS"/>
                <a:cs typeface="Trebuchet MS"/>
              </a:rPr>
              <a:t>Copay</a:t>
            </a:r>
            <a:endParaRPr sz="21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78571"/>
              <a:buFont typeface="Wingdings 3"/>
              <a:buChar char=""/>
              <a:tabLst>
                <a:tab pos="698500" algn="l"/>
              </a:tabLst>
            </a:pPr>
            <a:r>
              <a:rPr dirty="0" sz="2100" spc="-5" i="1">
                <a:latin typeface="Trebuchet MS"/>
                <a:cs typeface="Trebuchet MS"/>
              </a:rPr>
              <a:t>Coordinate with Existing Health Care</a:t>
            </a:r>
            <a:r>
              <a:rPr dirty="0" sz="2100" spc="50" i="1">
                <a:latin typeface="Trebuchet MS"/>
                <a:cs typeface="Trebuchet MS"/>
              </a:rPr>
              <a:t> </a:t>
            </a:r>
            <a:r>
              <a:rPr dirty="0" sz="2100" spc="-5" i="1">
                <a:latin typeface="Trebuchet MS"/>
                <a:cs typeface="Trebuchet MS"/>
              </a:rPr>
              <a:t>Provider</a:t>
            </a:r>
            <a:endParaRPr sz="2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162" y="100076"/>
            <a:ext cx="521589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47570" marR="5080" indent="-2135505">
              <a:lnSpc>
                <a:spcPct val="100000"/>
              </a:lnSpc>
              <a:spcBef>
                <a:spcPts val="100"/>
              </a:spcBef>
            </a:pPr>
            <a:r>
              <a:rPr dirty="0" sz="2400" spc="-30"/>
              <a:t>Key </a:t>
            </a:r>
            <a:r>
              <a:rPr dirty="0" sz="2400" spc="-15"/>
              <a:t>Principles </a:t>
            </a:r>
            <a:r>
              <a:rPr dirty="0" sz="2400" spc="-5"/>
              <a:t>for Faculty Health Care  Center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64540" y="1081532"/>
            <a:ext cx="7002145" cy="465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299720" algn="l"/>
              </a:tabLst>
            </a:pP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Increase</a:t>
            </a:r>
            <a:r>
              <a:rPr dirty="0" sz="1800" spc="-30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effectiveness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90C226"/>
              </a:buClr>
              <a:buFont typeface="Wingdings 3"/>
              <a:buChar char=""/>
            </a:pPr>
            <a:endParaRPr sz="21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buClr>
                <a:srgbClr val="90C226"/>
              </a:buClr>
              <a:buSzPct val="80555"/>
              <a:buFont typeface="Wingdings 3"/>
              <a:buChar char=""/>
              <a:tabLst>
                <a:tab pos="698500" algn="l"/>
              </a:tabLst>
            </a:pP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Evidence </a:t>
            </a:r>
            <a:r>
              <a:rPr dirty="0" sz="1800" i="1">
                <a:solidFill>
                  <a:srgbClr val="3E3E3E"/>
                </a:solidFill>
                <a:latin typeface="Trebuchet MS"/>
                <a:cs typeface="Trebuchet MS"/>
              </a:rPr>
              <a:t>based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practices/High performing</a:t>
            </a:r>
            <a:r>
              <a:rPr dirty="0" sz="1800" spc="-90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network</a:t>
            </a:r>
            <a:endParaRPr sz="18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170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698500" algn="l"/>
              </a:tabLst>
            </a:pPr>
            <a:r>
              <a:rPr dirty="0" sz="1800" spc="-20" i="1">
                <a:solidFill>
                  <a:srgbClr val="3E3E3E"/>
                </a:solidFill>
                <a:latin typeface="Trebuchet MS"/>
                <a:cs typeface="Trebuchet MS"/>
              </a:rPr>
              <a:t>Transparent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records </a:t>
            </a:r>
            <a:r>
              <a:rPr dirty="0" sz="1800" spc="-10" i="1">
                <a:solidFill>
                  <a:srgbClr val="3E3E3E"/>
                </a:solidFill>
                <a:latin typeface="Trebuchet MS"/>
                <a:cs typeface="Trebuchet MS"/>
              </a:rPr>
              <a:t>(EMR)</a:t>
            </a:r>
            <a:endParaRPr sz="18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165"/>
              </a:spcBef>
              <a:buClr>
                <a:srgbClr val="90C226"/>
              </a:buClr>
              <a:buSzPct val="80555"/>
              <a:buFont typeface="Wingdings 3"/>
              <a:buChar char=""/>
              <a:tabLst>
                <a:tab pos="698500" algn="l"/>
              </a:tabLst>
            </a:pP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Confidentiality</a:t>
            </a:r>
            <a:endParaRPr sz="18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90C226"/>
              </a:buClr>
              <a:buFont typeface="Wingdings 3"/>
              <a:buChar char=""/>
            </a:pPr>
            <a:endParaRPr sz="215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90C226"/>
              </a:buClr>
              <a:buSzPct val="80555"/>
              <a:buFont typeface="Wingdings 3"/>
              <a:buChar char=""/>
              <a:tabLst>
                <a:tab pos="299720" algn="l"/>
              </a:tabLst>
            </a:pP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Operate </a:t>
            </a:r>
            <a:r>
              <a:rPr dirty="0" sz="1800" i="1">
                <a:solidFill>
                  <a:srgbClr val="3E3E3E"/>
                </a:solidFill>
                <a:latin typeface="Trebuchet MS"/>
                <a:cs typeface="Trebuchet MS"/>
              </a:rPr>
              <a:t>within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existing </a:t>
            </a:r>
            <a:r>
              <a:rPr dirty="0" sz="1800" i="1">
                <a:solidFill>
                  <a:srgbClr val="3E3E3E"/>
                </a:solidFill>
                <a:latin typeface="Trebuchet MS"/>
                <a:cs typeface="Trebuchet MS"/>
              </a:rPr>
              <a:t>health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care</a:t>
            </a:r>
            <a:r>
              <a:rPr dirty="0" sz="1800" spc="-120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3E3E3E"/>
                </a:solidFill>
                <a:latin typeface="Trebuchet MS"/>
                <a:cs typeface="Trebuchet MS"/>
              </a:rPr>
              <a:t>benefit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0C226"/>
              </a:buClr>
              <a:buFont typeface="Wingdings 3"/>
              <a:buChar char=""/>
            </a:pPr>
            <a:endParaRPr sz="2500">
              <a:latin typeface="Trebuchet MS"/>
              <a:cs typeface="Trebuchet MS"/>
            </a:endParaRPr>
          </a:p>
          <a:p>
            <a:pPr marL="299085" marR="5080" indent="-287020">
              <a:lnSpc>
                <a:spcPct val="80000"/>
              </a:lnSpc>
              <a:buClr>
                <a:srgbClr val="90C226"/>
              </a:buClr>
              <a:buSzPct val="80555"/>
              <a:buFont typeface="Wingdings 3"/>
              <a:buChar char=""/>
              <a:tabLst>
                <a:tab pos="299720" algn="l"/>
              </a:tabLst>
            </a:pP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Increase participant satisfaction, </a:t>
            </a:r>
            <a:r>
              <a:rPr dirty="0" sz="1800" i="1">
                <a:solidFill>
                  <a:srgbClr val="3E3E3E"/>
                </a:solidFill>
                <a:latin typeface="Trebuchet MS"/>
                <a:cs typeface="Trebuchet MS"/>
              </a:rPr>
              <a:t>health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outcomes, and financial 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efficiency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C226"/>
              </a:buClr>
              <a:buFont typeface="Wingdings 3"/>
              <a:buChar char=""/>
            </a:pPr>
            <a:endParaRPr sz="215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90C226"/>
              </a:buClr>
              <a:buSzPct val="80555"/>
              <a:buFont typeface="Wingdings 3"/>
              <a:buChar char=""/>
              <a:tabLst>
                <a:tab pos="299720" algn="l"/>
              </a:tabLst>
            </a:pPr>
            <a:r>
              <a:rPr dirty="0" sz="1800" spc="-45" i="1">
                <a:solidFill>
                  <a:srgbClr val="3E3E3E"/>
                </a:solidFill>
                <a:latin typeface="Trebuchet MS"/>
                <a:cs typeface="Trebuchet MS"/>
              </a:rPr>
              <a:t>Track</a:t>
            </a:r>
            <a:r>
              <a:rPr dirty="0" sz="1800" spc="5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Outcomes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C226"/>
              </a:buClr>
              <a:buFont typeface="Wingdings 3"/>
              <a:buChar char=""/>
            </a:pPr>
            <a:endParaRPr sz="215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90C226"/>
              </a:buClr>
              <a:buSzPct val="80555"/>
              <a:buFont typeface="Wingdings 3"/>
              <a:buChar char=""/>
              <a:tabLst>
                <a:tab pos="299720" algn="l"/>
              </a:tabLst>
            </a:pP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Change Financial Model </a:t>
            </a:r>
            <a:r>
              <a:rPr dirty="0" sz="1800" spc="-10" i="1">
                <a:solidFill>
                  <a:srgbClr val="3E3E3E"/>
                </a:solidFill>
                <a:latin typeface="Trebuchet MS"/>
                <a:cs typeface="Trebuchet MS"/>
              </a:rPr>
              <a:t>for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Health Care</a:t>
            </a:r>
            <a:r>
              <a:rPr dirty="0" sz="1800" spc="-30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System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C226"/>
              </a:buClr>
              <a:buFont typeface="Wingdings 3"/>
              <a:buChar char=""/>
            </a:pPr>
            <a:endParaRPr sz="215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90C226"/>
              </a:buClr>
              <a:buSzPct val="80555"/>
              <a:buFont typeface="Wingdings 3"/>
              <a:buChar char=""/>
              <a:tabLst>
                <a:tab pos="299720" algn="l"/>
              </a:tabLst>
            </a:pP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Incentives </a:t>
            </a:r>
            <a:r>
              <a:rPr dirty="0" sz="1800" spc="-10" i="1">
                <a:solidFill>
                  <a:srgbClr val="3E3E3E"/>
                </a:solidFill>
                <a:latin typeface="Trebuchet MS"/>
                <a:cs typeface="Trebuchet MS"/>
              </a:rPr>
              <a:t>for</a:t>
            </a:r>
            <a:r>
              <a:rPr dirty="0" sz="1800" spc="-20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800" spc="-5" i="1">
                <a:solidFill>
                  <a:srgbClr val="3E3E3E"/>
                </a:solidFill>
                <a:latin typeface="Trebuchet MS"/>
                <a:cs typeface="Trebuchet MS"/>
              </a:rPr>
              <a:t>Participation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391" y="95503"/>
            <a:ext cx="56038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Incentive </a:t>
            </a:r>
            <a:r>
              <a:rPr dirty="0" spc="-5"/>
              <a:t>System</a:t>
            </a:r>
            <a:r>
              <a:rPr dirty="0" spc="-65"/>
              <a:t> </a:t>
            </a:r>
            <a:r>
              <a:rPr dirty="0" spc="-20"/>
              <a:t>Principles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836167"/>
            <a:ext cx="7200900" cy="5262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90C226"/>
              </a:buClr>
              <a:buSzPct val="78947"/>
              <a:buFont typeface="Wingdings 3"/>
              <a:buChar char=""/>
              <a:tabLst>
                <a:tab pos="299720" algn="l"/>
              </a:tabLst>
            </a:pP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Experience of others demonstrates the need for</a:t>
            </a:r>
            <a:r>
              <a:rPr dirty="0" sz="1900" spc="195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900" spc="-10" i="1">
                <a:solidFill>
                  <a:srgbClr val="3E3E3E"/>
                </a:solidFill>
                <a:latin typeface="Trebuchet MS"/>
                <a:cs typeface="Trebuchet MS"/>
              </a:rPr>
              <a:t>incentives</a:t>
            </a:r>
            <a:endParaRPr sz="1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0C226"/>
              </a:buClr>
              <a:buFont typeface="Wingdings 3"/>
              <a:buChar char=""/>
            </a:pPr>
            <a:endParaRPr sz="26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90C226"/>
              </a:buClr>
              <a:buSzPct val="78947"/>
              <a:buFont typeface="Wingdings 3"/>
              <a:buChar char=""/>
              <a:tabLst>
                <a:tab pos="299720" algn="l"/>
              </a:tabLst>
            </a:pPr>
            <a:r>
              <a:rPr dirty="0" sz="1900" spc="-10" i="1">
                <a:solidFill>
                  <a:srgbClr val="3E3E3E"/>
                </a:solidFill>
                <a:latin typeface="Trebuchet MS"/>
                <a:cs typeface="Trebuchet MS"/>
              </a:rPr>
              <a:t>Incentives </a:t>
            </a: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for</a:t>
            </a:r>
            <a:r>
              <a:rPr dirty="0" sz="1900" spc="35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participation</a:t>
            </a:r>
            <a:endParaRPr sz="1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0C226"/>
              </a:buClr>
              <a:buFont typeface="Wingdings 3"/>
              <a:buChar char=""/>
            </a:pPr>
            <a:endParaRPr sz="26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buClr>
                <a:srgbClr val="90C226"/>
              </a:buClr>
              <a:buSzPct val="78947"/>
              <a:buFont typeface="Wingdings 3"/>
              <a:buChar char=""/>
              <a:tabLst>
                <a:tab pos="698500" algn="l"/>
              </a:tabLst>
            </a:pPr>
            <a:r>
              <a:rPr dirty="0" sz="1900" spc="-10" i="1">
                <a:solidFill>
                  <a:srgbClr val="3E3E3E"/>
                </a:solidFill>
                <a:latin typeface="Trebuchet MS"/>
                <a:cs typeface="Trebuchet MS"/>
              </a:rPr>
              <a:t>Biometric</a:t>
            </a: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 Screening</a:t>
            </a:r>
            <a:endParaRPr sz="19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0C226"/>
              </a:buClr>
              <a:buFont typeface="Wingdings 3"/>
              <a:buChar char=""/>
            </a:pPr>
            <a:endParaRPr sz="26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buClr>
                <a:srgbClr val="90C226"/>
              </a:buClr>
              <a:buSzPct val="78947"/>
              <a:buFont typeface="Wingdings 3"/>
              <a:buChar char=""/>
              <a:tabLst>
                <a:tab pos="698500" algn="l"/>
              </a:tabLst>
            </a:pP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Followup </a:t>
            </a:r>
            <a:r>
              <a:rPr dirty="0" sz="1900" spc="-10" i="1">
                <a:solidFill>
                  <a:srgbClr val="3E3E3E"/>
                </a:solidFill>
                <a:latin typeface="Trebuchet MS"/>
                <a:cs typeface="Trebuchet MS"/>
              </a:rPr>
              <a:t>visit(s) </a:t>
            </a: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at</a:t>
            </a:r>
            <a:r>
              <a:rPr dirty="0" sz="1900" spc="95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FHCC</a:t>
            </a:r>
            <a:endParaRPr sz="19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90C226"/>
              </a:buClr>
              <a:buFont typeface="Wingdings 3"/>
              <a:buChar char=""/>
            </a:pPr>
            <a:endParaRPr sz="2600">
              <a:latin typeface="Trebuchet MS"/>
              <a:cs typeface="Trebuchet MS"/>
            </a:endParaRPr>
          </a:p>
          <a:p>
            <a:pPr lvl="2" marL="1155700" indent="-229235">
              <a:lnSpc>
                <a:spcPct val="100000"/>
              </a:lnSpc>
              <a:buClr>
                <a:srgbClr val="90C226"/>
              </a:buClr>
              <a:buSzPct val="79411"/>
              <a:buFont typeface="Wingdings 3"/>
              <a:buChar char=""/>
              <a:tabLst>
                <a:tab pos="1155700" algn="l"/>
              </a:tabLst>
            </a:pPr>
            <a:r>
              <a:rPr dirty="0" sz="1700" i="1">
                <a:solidFill>
                  <a:srgbClr val="3E3E3E"/>
                </a:solidFill>
                <a:latin typeface="Trebuchet MS"/>
                <a:cs typeface="Trebuchet MS"/>
              </a:rPr>
              <a:t>One to </a:t>
            </a:r>
            <a:r>
              <a:rPr dirty="0" sz="1700" spc="-5" i="1">
                <a:solidFill>
                  <a:srgbClr val="3E3E3E"/>
                </a:solidFill>
                <a:latin typeface="Trebuchet MS"/>
                <a:cs typeface="Trebuchet MS"/>
              </a:rPr>
              <a:t>four </a:t>
            </a:r>
            <a:r>
              <a:rPr dirty="0" sz="1700" i="1">
                <a:solidFill>
                  <a:srgbClr val="3E3E3E"/>
                </a:solidFill>
                <a:latin typeface="Trebuchet MS"/>
                <a:cs typeface="Trebuchet MS"/>
              </a:rPr>
              <a:t>visits </a:t>
            </a:r>
            <a:r>
              <a:rPr dirty="0" sz="1700" spc="-5" i="1">
                <a:solidFill>
                  <a:srgbClr val="3E3E3E"/>
                </a:solidFill>
                <a:latin typeface="Trebuchet MS"/>
                <a:cs typeface="Trebuchet MS"/>
              </a:rPr>
              <a:t>recommended based on</a:t>
            </a:r>
            <a:r>
              <a:rPr dirty="0" sz="1700" spc="-35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700" i="1">
                <a:solidFill>
                  <a:srgbClr val="3E3E3E"/>
                </a:solidFill>
                <a:latin typeface="Trebuchet MS"/>
                <a:cs typeface="Trebuchet MS"/>
              </a:rPr>
              <a:t>findings</a:t>
            </a:r>
            <a:endParaRPr sz="1700">
              <a:latin typeface="Trebuchet MS"/>
              <a:cs typeface="Trebuchet MS"/>
            </a:endParaRPr>
          </a:p>
          <a:p>
            <a:pPr lvl="2">
              <a:lnSpc>
                <a:spcPct val="100000"/>
              </a:lnSpc>
              <a:buClr>
                <a:srgbClr val="90C226"/>
              </a:buClr>
              <a:buFont typeface="Wingdings 3"/>
              <a:buChar char=""/>
            </a:pPr>
            <a:endParaRPr sz="26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90C226"/>
              </a:buClr>
              <a:buSzPct val="78947"/>
              <a:buFont typeface="Wingdings 3"/>
              <a:buChar char=""/>
              <a:tabLst>
                <a:tab pos="299720" algn="l"/>
              </a:tabLst>
            </a:pPr>
            <a:r>
              <a:rPr dirty="0" sz="1900" spc="-10" i="1">
                <a:solidFill>
                  <a:srgbClr val="3E3E3E"/>
                </a:solidFill>
                <a:latin typeface="Trebuchet MS"/>
                <a:cs typeface="Trebuchet MS"/>
              </a:rPr>
              <a:t>Incentive </a:t>
            </a: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system</a:t>
            </a:r>
            <a:r>
              <a:rPr dirty="0" sz="1900" spc="85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900" spc="-10" i="1">
                <a:solidFill>
                  <a:srgbClr val="3E3E3E"/>
                </a:solidFill>
                <a:latin typeface="Trebuchet MS"/>
                <a:cs typeface="Trebuchet MS"/>
              </a:rPr>
              <a:t>financials</a:t>
            </a:r>
            <a:endParaRPr sz="1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0C226"/>
              </a:buClr>
              <a:buFont typeface="Wingdings 3"/>
              <a:buChar char=""/>
            </a:pPr>
            <a:endParaRPr sz="2800">
              <a:latin typeface="Trebuchet MS"/>
              <a:cs typeface="Trebuchet MS"/>
            </a:endParaRPr>
          </a:p>
          <a:p>
            <a:pPr lvl="1" marL="698500" marR="5080" indent="-228600">
              <a:lnSpc>
                <a:spcPts val="2050"/>
              </a:lnSpc>
              <a:buClr>
                <a:srgbClr val="90C226"/>
              </a:buClr>
              <a:buSzPct val="78947"/>
              <a:buFont typeface="Wingdings 3"/>
              <a:buChar char=""/>
              <a:tabLst>
                <a:tab pos="698500" algn="l"/>
              </a:tabLst>
            </a:pP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Premium share increased $50/month/participant (faculty +  </a:t>
            </a: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spouse/partner)</a:t>
            </a:r>
            <a:endParaRPr sz="19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90C226"/>
              </a:buClr>
              <a:buFont typeface="Wingdings 3"/>
              <a:buChar char=""/>
            </a:pPr>
            <a:endParaRPr sz="255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buClr>
                <a:srgbClr val="90C226"/>
              </a:buClr>
              <a:buSzPct val="78947"/>
              <a:buFont typeface="Wingdings 3"/>
              <a:buChar char=""/>
              <a:tabLst>
                <a:tab pos="698500" algn="l"/>
              </a:tabLst>
            </a:pP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100% of premium increase returned for</a:t>
            </a:r>
            <a:r>
              <a:rPr dirty="0" sz="1900" spc="130" i="1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1900" spc="-5" i="1">
                <a:solidFill>
                  <a:srgbClr val="3E3E3E"/>
                </a:solidFill>
                <a:latin typeface="Trebuchet MS"/>
                <a:cs typeface="Trebuchet MS"/>
              </a:rPr>
              <a:t>participation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9842" y="247903"/>
            <a:ext cx="22059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Next</a:t>
            </a:r>
            <a:r>
              <a:rPr dirty="0" spc="-65"/>
              <a:t> </a:t>
            </a:r>
            <a:r>
              <a:rPr dirty="0" spc="-5"/>
              <a:t>Steps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2452" y="1264412"/>
            <a:ext cx="6802755" cy="2490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5">
                <a:solidFill>
                  <a:srgbClr val="3E3E3E"/>
                </a:solidFill>
                <a:latin typeface="Trebuchet MS"/>
                <a:cs typeface="Trebuchet MS"/>
              </a:rPr>
              <a:t>Prepare </a:t>
            </a:r>
            <a:r>
              <a:rPr dirty="0" sz="2000">
                <a:solidFill>
                  <a:srgbClr val="3E3E3E"/>
                </a:solidFill>
                <a:latin typeface="Trebuchet MS"/>
                <a:cs typeface="Trebuchet MS"/>
              </a:rPr>
              <a:t>operational </a:t>
            </a:r>
            <a:r>
              <a:rPr dirty="0" sz="2000" spc="-5">
                <a:solidFill>
                  <a:srgbClr val="3E3E3E"/>
                </a:solidFill>
                <a:latin typeface="Trebuchet MS"/>
                <a:cs typeface="Trebuchet MS"/>
              </a:rPr>
              <a:t>plan including financials (next </a:t>
            </a:r>
            <a:r>
              <a:rPr dirty="0" sz="2000">
                <a:solidFill>
                  <a:srgbClr val="3E3E3E"/>
                </a:solidFill>
                <a:latin typeface="Trebuchet MS"/>
                <a:cs typeface="Trebuchet MS"/>
              </a:rPr>
              <a:t>45</a:t>
            </a:r>
            <a:r>
              <a:rPr dirty="0" sz="2000" spc="-135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000" spc="-5">
                <a:solidFill>
                  <a:srgbClr val="3E3E3E"/>
                </a:solidFill>
                <a:latin typeface="Trebuchet MS"/>
                <a:cs typeface="Trebuchet MS"/>
              </a:rPr>
              <a:t>days)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00">
              <a:latin typeface="Trebuchet MS"/>
              <a:cs typeface="Trebuchet MS"/>
            </a:endParaRPr>
          </a:p>
          <a:p>
            <a:pPr marL="411480" marR="4504055">
              <a:lnSpc>
                <a:spcPct val="141500"/>
              </a:lnSpc>
              <a:spcBef>
                <a:spcPts val="5"/>
              </a:spcBef>
            </a:pPr>
            <a:r>
              <a:rPr dirty="0" sz="2000">
                <a:solidFill>
                  <a:srgbClr val="3E3E3E"/>
                </a:solidFill>
                <a:latin typeface="Trebuchet MS"/>
                <a:cs typeface="Trebuchet MS"/>
              </a:rPr>
              <a:t>More </a:t>
            </a:r>
            <a:r>
              <a:rPr dirty="0" sz="2000" spc="-5">
                <a:solidFill>
                  <a:srgbClr val="3E3E3E"/>
                </a:solidFill>
                <a:latin typeface="Trebuchet MS"/>
                <a:cs typeface="Trebuchet MS"/>
              </a:rPr>
              <a:t>Specifics  </a:t>
            </a:r>
            <a:r>
              <a:rPr dirty="0" sz="2000">
                <a:solidFill>
                  <a:srgbClr val="3E3E3E"/>
                </a:solidFill>
                <a:latin typeface="Trebuchet MS"/>
                <a:cs typeface="Trebuchet MS"/>
              </a:rPr>
              <a:t>Financial</a:t>
            </a:r>
            <a:r>
              <a:rPr dirty="0" sz="2000" spc="-114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000" spc="-5">
                <a:solidFill>
                  <a:srgbClr val="3E3E3E"/>
                </a:solidFill>
                <a:latin typeface="Trebuchet MS"/>
                <a:cs typeface="Trebuchet MS"/>
              </a:rPr>
              <a:t>Details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dirty="0" sz="2000">
                <a:solidFill>
                  <a:srgbClr val="3E3E3E"/>
                </a:solidFill>
                <a:latin typeface="Trebuchet MS"/>
                <a:cs typeface="Trebuchet MS"/>
              </a:rPr>
              <a:t>Back </a:t>
            </a:r>
            <a:r>
              <a:rPr dirty="0" sz="2000" spc="-5">
                <a:solidFill>
                  <a:srgbClr val="3E3E3E"/>
                </a:solidFill>
                <a:latin typeface="Trebuchet MS"/>
                <a:cs typeface="Trebuchet MS"/>
              </a:rPr>
              <a:t>to Steering </a:t>
            </a:r>
            <a:r>
              <a:rPr dirty="0" sz="2000">
                <a:solidFill>
                  <a:srgbClr val="3E3E3E"/>
                </a:solidFill>
                <a:latin typeface="Trebuchet MS"/>
                <a:cs typeface="Trebuchet MS"/>
              </a:rPr>
              <a:t>Committee &amp; </a:t>
            </a:r>
            <a:r>
              <a:rPr dirty="0" sz="2000" spc="-5">
                <a:solidFill>
                  <a:srgbClr val="3E3E3E"/>
                </a:solidFill>
                <a:latin typeface="Trebuchet MS"/>
                <a:cs typeface="Trebuchet MS"/>
              </a:rPr>
              <a:t>Senate </a:t>
            </a:r>
            <a:r>
              <a:rPr dirty="0" sz="2000">
                <a:solidFill>
                  <a:srgbClr val="3E3E3E"/>
                </a:solidFill>
                <a:latin typeface="Trebuchet MS"/>
                <a:cs typeface="Trebuchet MS"/>
              </a:rPr>
              <a:t>Once per</a:t>
            </a:r>
            <a:r>
              <a:rPr dirty="0" sz="2000" spc="-170">
                <a:solidFill>
                  <a:srgbClr val="3E3E3E"/>
                </a:solidFill>
                <a:latin typeface="Trebuchet MS"/>
                <a:cs typeface="Trebuchet MS"/>
              </a:rPr>
              <a:t> </a:t>
            </a:r>
            <a:r>
              <a:rPr dirty="0" sz="2000">
                <a:solidFill>
                  <a:srgbClr val="3E3E3E"/>
                </a:solidFill>
                <a:latin typeface="Trebuchet MS"/>
                <a:cs typeface="Trebuchet MS"/>
              </a:rPr>
              <a:t>Semester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0" ma:contentTypeDescription="Create a new document." ma:contentTypeScope="" ma:versionID="27c855a24322560e7a7fca8c3f33477f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4728126e996387a2b2d41c0dae127070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b9af824b-b9ca-44bc-93e9-131eccbb3ac9" xsi:nil="true"/>
    <Updated xmlns="b9af824b-b9ca-44bc-93e9-131eccbb3ac9" xsi:nil="true"/>
    <Done xmlns="b9af824b-b9ca-44bc-93e9-131eccbb3ac9">true</Done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DE60FE65-382A-4C86-A643-5D4BB845968C}"/>
</file>

<file path=customXml/itemProps2.xml><?xml version="1.0" encoding="utf-8"?>
<ds:datastoreItem xmlns:ds="http://schemas.openxmlformats.org/officeDocument/2006/customXml" ds:itemID="{B0B98FAE-73E7-4AAD-AE0B-F19FAD43A403}"/>
</file>

<file path=customXml/itemProps3.xml><?xml version="1.0" encoding="utf-8"?>
<ds:datastoreItem xmlns:ds="http://schemas.openxmlformats.org/officeDocument/2006/customXml" ds:itemID="{986821CD-4CBB-4A24-AB5C-ACEF2B7454E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Lott, Sherry</dc:creator>
  <dcterms:created xsi:type="dcterms:W3CDTF">2023-05-05T20:32:48Z</dcterms:created>
  <dcterms:modified xsi:type="dcterms:W3CDTF">2023-05-05T20:32:48Z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2023-05-05T00:00:00Z</vt:filetime>
  </property>
  <property fmtid="{D5CDD505-2E9C-101B-9397-08002B2CF9AE}" pid="3" name="Creator">
    <vt:lpwstr>Adobe Acrobat Pro 11.0.19</vt:lpwstr>
  </property>
  <property fmtid="{D5CDD505-2E9C-101B-9397-08002B2CF9AE}" pid="4" name="LastSaved">
    <vt:filetime>2023-05-05T00:00:00Z</vt:filetime>
  </property>
  <property fmtid="{D5CDD505-2E9C-101B-9397-08002B2CF9AE}" pid="5" name="ContentTypeId">
    <vt:lpwstr>0x010100373BE68F7849A845B253768CFB280D40</vt:lpwstr>
  </property>
</Properties>
</file>