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viewProps" Target="viewProps.xml"/><Relationship Id="rId21" Type="http://schemas.openxmlformats.org/officeDocument/2006/relationships/customXml" Target="../customXml/item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theme" Target="theme/theme1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5" Type="http://schemas.openxmlformats.org/officeDocument/2006/relationships/slide" Target="slides/slide10.xml"/><Relationship Id="rId23" Type="http://schemas.openxmlformats.org/officeDocument/2006/relationships/customXml" Target="../customXml/item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8443B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3F3F3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8443B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8443B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7200" y="45720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57200" y="457200"/>
            <a:ext cx="9144000" cy="2468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3045" y="1211003"/>
            <a:ext cx="8072309" cy="100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18443B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3103" y="2533946"/>
            <a:ext cx="8047355" cy="1701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F3F3F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1826" y="2189578"/>
            <a:ext cx="6887209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Overview </a:t>
            </a:r>
            <a:r>
              <a:rPr dirty="0" sz="3600"/>
              <a:t>of </a:t>
            </a:r>
            <a:r>
              <a:rPr dirty="0" sz="3600" spc="-20"/>
              <a:t>Attorney-Client</a:t>
            </a:r>
            <a:r>
              <a:rPr dirty="0" sz="3600" spc="-85"/>
              <a:t> </a:t>
            </a:r>
            <a:r>
              <a:rPr dirty="0" sz="3600" spc="-5"/>
              <a:t>Privilege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221677" y="3428286"/>
            <a:ext cx="2900045" cy="134239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Brian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Quinn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20000"/>
              </a:lnSpc>
            </a:pP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Acting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General</a:t>
            </a:r>
            <a:r>
              <a:rPr dirty="0" sz="2400" spc="-12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Counsel 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November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12,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2019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226" y="1207985"/>
            <a:ext cx="620966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Selective </a:t>
            </a:r>
            <a:r>
              <a:rPr dirty="0" sz="3600" spc="-25"/>
              <a:t>Waiver </a:t>
            </a:r>
            <a:r>
              <a:rPr dirty="0" sz="3600"/>
              <a:t>is </a:t>
            </a:r>
            <a:r>
              <a:rPr dirty="0" sz="3600" spc="-5"/>
              <a:t>Not</a:t>
            </a:r>
            <a:r>
              <a:rPr dirty="0" sz="3600" spc="-85"/>
              <a:t> </a:t>
            </a:r>
            <a:r>
              <a:rPr dirty="0" sz="3600" spc="-20"/>
              <a:t>Permitted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134" y="2087345"/>
            <a:ext cx="8043545" cy="3860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2425" marR="318770" indent="-340360">
              <a:lnSpc>
                <a:spcPct val="100000"/>
              </a:lnSpc>
              <a:spcBef>
                <a:spcPts val="100"/>
              </a:spcBef>
              <a:buSzPct val="85416"/>
              <a:buFont typeface="Wingdings"/>
              <a:buChar char=""/>
              <a:tabLst>
                <a:tab pos="352425" algn="l"/>
                <a:tab pos="353060" algn="l"/>
              </a:tabLst>
            </a:pP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Cannot selectively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waive attorney-client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privilege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as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one 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person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(</a:t>
            </a:r>
            <a:r>
              <a:rPr dirty="0" sz="2400" i="1">
                <a:solidFill>
                  <a:srgbClr val="3F3F3F"/>
                </a:solidFill>
                <a:latin typeface="Calibri"/>
                <a:cs typeface="Calibri"/>
              </a:rPr>
              <a:t>e.g.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,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government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regulators)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continue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assert  privilege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as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another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person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(</a:t>
            </a:r>
            <a:r>
              <a:rPr dirty="0" sz="2400" i="1">
                <a:solidFill>
                  <a:srgbClr val="3F3F3F"/>
                </a:solidFill>
                <a:latin typeface="Calibri"/>
                <a:cs typeface="Calibri"/>
              </a:rPr>
              <a:t>e.g.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, a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plaintiff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in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litigation)</a:t>
            </a:r>
            <a:endParaRPr sz="2400">
              <a:latin typeface="Calibri"/>
              <a:cs typeface="Calibri"/>
            </a:endParaRPr>
          </a:p>
          <a:p>
            <a:pPr lvl="1" marL="1155700" indent="-229235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Id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.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at 292,</a:t>
            </a:r>
            <a:r>
              <a:rPr dirty="0" sz="1600" spc="4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302-304</a:t>
            </a:r>
            <a:endParaRPr sz="1600">
              <a:latin typeface="Calibri"/>
              <a:cs typeface="Calibri"/>
            </a:endParaRPr>
          </a:p>
          <a:p>
            <a:pPr marL="352425" marR="5080" indent="-340360">
              <a:lnSpc>
                <a:spcPct val="100000"/>
              </a:lnSpc>
              <a:spcBef>
                <a:spcPts val="520"/>
              </a:spcBef>
              <a:buSzPct val="85416"/>
              <a:buFont typeface="Wingdings"/>
              <a:buChar char=""/>
              <a:tabLst>
                <a:tab pos="352425" algn="l"/>
                <a:tab pos="353060" algn="l"/>
              </a:tabLst>
            </a:pPr>
            <a:r>
              <a:rPr dirty="0" sz="2400" spc="25">
                <a:solidFill>
                  <a:srgbClr val="3F3F3F"/>
                </a:solidFill>
                <a:latin typeface="Calibri"/>
                <a:cs typeface="Calibri"/>
              </a:rPr>
              <a:t>“The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client cannot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be permitted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pick and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choose among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his 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opponents,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waiving privilege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for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some and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resurrecting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the  claim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of confidentiality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as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others,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or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 spc="-25">
                <a:solidFill>
                  <a:srgbClr val="3F3F3F"/>
                </a:solidFill>
                <a:latin typeface="Calibri"/>
                <a:cs typeface="Calibri"/>
              </a:rPr>
              <a:t>invoke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the privilege 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as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to communications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whose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confidentiality </a:t>
            </a:r>
            <a:r>
              <a:rPr dirty="0" sz="2400" spc="5">
                <a:solidFill>
                  <a:srgbClr val="3F3F3F"/>
                </a:solidFill>
                <a:latin typeface="Calibri"/>
                <a:cs typeface="Calibri"/>
              </a:rPr>
              <a:t>he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has 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compromised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for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his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own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25">
                <a:solidFill>
                  <a:srgbClr val="3F3F3F"/>
                </a:solidFill>
                <a:latin typeface="Calibri"/>
                <a:cs typeface="Calibri"/>
              </a:rPr>
              <a:t>benefit.”</a:t>
            </a:r>
            <a:endParaRPr sz="2400">
              <a:latin typeface="Calibri"/>
              <a:cs typeface="Calibri"/>
            </a:endParaRPr>
          </a:p>
          <a:p>
            <a:pPr lvl="1" marL="1155700" marR="30480" indent="-229235">
              <a:lnSpc>
                <a:spcPct val="100000"/>
              </a:lnSpc>
              <a:spcBef>
                <a:spcPts val="440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Id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.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at 304; </a:t>
            </a: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see also </a:t>
            </a:r>
            <a:r>
              <a:rPr dirty="0" sz="1600" spc="-10" i="1">
                <a:solidFill>
                  <a:srgbClr val="3F3F3F"/>
                </a:solidFill>
                <a:latin typeface="Calibri"/>
                <a:cs typeface="Calibri"/>
              </a:rPr>
              <a:t>Mainstay </a:t>
            </a: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High Yield Corp </a:t>
            </a:r>
            <a:r>
              <a:rPr dirty="0" sz="1600" spc="-10" i="1">
                <a:solidFill>
                  <a:srgbClr val="3F3F3F"/>
                </a:solidFill>
                <a:latin typeface="Calibri"/>
                <a:cs typeface="Calibri"/>
              </a:rPr>
              <a:t>Bond </a:t>
            </a:r>
            <a:r>
              <a:rPr dirty="0" sz="1600" spc="-15" i="1">
                <a:solidFill>
                  <a:srgbClr val="3F3F3F"/>
                </a:solidFill>
                <a:latin typeface="Calibri"/>
                <a:cs typeface="Calibri"/>
              </a:rPr>
              <a:t>Fund </a:t>
            </a: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v Heartland </a:t>
            </a:r>
            <a:r>
              <a:rPr dirty="0" sz="1600" spc="-10" i="1">
                <a:solidFill>
                  <a:srgbClr val="3F3F3F"/>
                </a:solidFill>
                <a:latin typeface="Calibri"/>
                <a:cs typeface="Calibri"/>
              </a:rPr>
              <a:t>Indus </a:t>
            </a: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Partners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, 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263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FRD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478, </a:t>
            </a:r>
            <a:r>
              <a:rPr dirty="0" sz="1600" spc="-15">
                <a:solidFill>
                  <a:srgbClr val="3F3F3F"/>
                </a:solidFill>
                <a:latin typeface="Calibri"/>
                <a:cs typeface="Calibri"/>
              </a:rPr>
              <a:t>481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(ED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Mich,</a:t>
            </a:r>
            <a:r>
              <a:rPr dirty="0" sz="1600" spc="15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2009)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226" y="1207985"/>
            <a:ext cx="42310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5"/>
              <a:t>Subject-Matter</a:t>
            </a:r>
            <a:r>
              <a:rPr dirty="0" sz="3600" spc="-90"/>
              <a:t> </a:t>
            </a:r>
            <a:r>
              <a:rPr dirty="0" sz="3600" spc="-25"/>
              <a:t>Waiver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154" y="2127019"/>
            <a:ext cx="7923530" cy="40163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2425" marR="281940" indent="-340360">
              <a:lnSpc>
                <a:spcPct val="100000"/>
              </a:lnSpc>
              <a:spcBef>
                <a:spcPts val="105"/>
              </a:spcBef>
              <a:buSzPct val="85000"/>
              <a:buFont typeface="Wingdings"/>
              <a:buChar char=""/>
              <a:tabLst>
                <a:tab pos="352425" algn="l"/>
                <a:tab pos="353060" algn="l"/>
              </a:tabLst>
            </a:pPr>
            <a:r>
              <a:rPr dirty="0" sz="2000" spc="15">
                <a:solidFill>
                  <a:srgbClr val="3F3F3F"/>
                </a:solidFill>
                <a:latin typeface="Calibri"/>
                <a:cs typeface="Calibri"/>
              </a:rPr>
              <a:t>“‘The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widely applied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standard for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determining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scope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of a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waiver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of 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attorney-client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privilege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is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that </a:t>
            </a:r>
            <a:r>
              <a:rPr dirty="0" sz="2000" spc="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waiver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applies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all other 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communications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relating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same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subject</a:t>
            </a:r>
            <a:r>
              <a:rPr dirty="0" sz="2000" spc="2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000" spc="-50">
                <a:solidFill>
                  <a:srgbClr val="3F3F3F"/>
                </a:solidFill>
                <a:latin typeface="Calibri"/>
                <a:cs typeface="Calibri"/>
              </a:rPr>
              <a:t>matter.’”</a:t>
            </a:r>
            <a:endParaRPr sz="2000">
              <a:latin typeface="Calibri"/>
              <a:cs typeface="Calibri"/>
            </a:endParaRPr>
          </a:p>
          <a:p>
            <a:pPr lvl="1" marL="1155065" indent="-229235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dirty="0" sz="1600" spc="-10" i="1">
                <a:solidFill>
                  <a:srgbClr val="3F3F3F"/>
                </a:solidFill>
                <a:latin typeface="Calibri"/>
                <a:cs typeface="Calibri"/>
              </a:rPr>
              <a:t>Mainstay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, 263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FRD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at 480 (internal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quotation</a:t>
            </a:r>
            <a:r>
              <a:rPr dirty="0" sz="1600" spc="10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omitted).</a:t>
            </a:r>
            <a:endParaRPr sz="1600">
              <a:latin typeface="Calibri"/>
              <a:cs typeface="Calibri"/>
            </a:endParaRPr>
          </a:p>
          <a:p>
            <a:pPr marL="352425" marR="50800" indent="-340360">
              <a:lnSpc>
                <a:spcPct val="100000"/>
              </a:lnSpc>
              <a:spcBef>
                <a:spcPts val="450"/>
              </a:spcBef>
              <a:buSzPct val="85000"/>
              <a:buFont typeface="Wingdings"/>
              <a:buChar char=""/>
              <a:tabLst>
                <a:tab pos="352425" algn="l"/>
                <a:tab pos="353060" algn="l"/>
              </a:tabLst>
            </a:pP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guiding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principle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is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that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a </a:t>
            </a:r>
            <a:r>
              <a:rPr dirty="0" sz="2000" spc="-20">
                <a:solidFill>
                  <a:srgbClr val="3F3F3F"/>
                </a:solidFill>
                <a:latin typeface="Calibri"/>
                <a:cs typeface="Calibri"/>
              </a:rPr>
              <a:t>“claim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of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privilege should </a:t>
            </a:r>
            <a:r>
              <a:rPr dirty="0" sz="2000" spc="5">
                <a:solidFill>
                  <a:srgbClr val="3F3F3F"/>
                </a:solidFill>
                <a:latin typeface="Calibri"/>
                <a:cs typeface="Calibri"/>
              </a:rPr>
              <a:t>not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be permitted 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to operate ‘as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a </a:t>
            </a:r>
            <a:r>
              <a:rPr dirty="0" sz="2000" spc="-20">
                <a:solidFill>
                  <a:srgbClr val="3F3F3F"/>
                </a:solidFill>
                <a:latin typeface="Calibri"/>
                <a:cs typeface="Calibri"/>
              </a:rPr>
              <a:t>sword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rather </a:t>
            </a:r>
            <a:r>
              <a:rPr dirty="0" sz="2000" spc="5">
                <a:solidFill>
                  <a:srgbClr val="3F3F3F"/>
                </a:solidFill>
                <a:latin typeface="Calibri"/>
                <a:cs typeface="Calibri"/>
              </a:rPr>
              <a:t>than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dirty="0" sz="2000" spc="6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000" spc="-20">
                <a:solidFill>
                  <a:srgbClr val="3F3F3F"/>
                </a:solidFill>
                <a:latin typeface="Calibri"/>
                <a:cs typeface="Calibri"/>
              </a:rPr>
              <a:t>shield.’”</a:t>
            </a:r>
            <a:endParaRPr sz="2000">
              <a:latin typeface="Calibri"/>
              <a:cs typeface="Calibri"/>
            </a:endParaRPr>
          </a:p>
          <a:p>
            <a:pPr lvl="1" marL="1155065" marR="96520" indent="-229235">
              <a:lnSpc>
                <a:spcPct val="100000"/>
              </a:lnSpc>
              <a:spcBef>
                <a:spcPts val="414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dirty="0" sz="1600" spc="-15">
                <a:solidFill>
                  <a:srgbClr val="3F3F3F"/>
                </a:solidFill>
                <a:latin typeface="Calibri"/>
                <a:cs typeface="Calibri"/>
              </a:rPr>
              <a:t>Fed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R </a:t>
            </a:r>
            <a:r>
              <a:rPr dirty="0" sz="1600" spc="-15">
                <a:solidFill>
                  <a:srgbClr val="3F3F3F"/>
                </a:solidFill>
                <a:latin typeface="Calibri"/>
                <a:cs typeface="Calibri"/>
              </a:rPr>
              <a:t>Evid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502(a)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Advisory </a:t>
            </a:r>
            <a:r>
              <a:rPr dirty="0" sz="1600" spc="-20">
                <a:solidFill>
                  <a:srgbClr val="3F3F3F"/>
                </a:solidFill>
                <a:latin typeface="Calibri"/>
                <a:cs typeface="Calibri"/>
              </a:rPr>
              <a:t>Committee’s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Note (quoting </a:t>
            </a:r>
            <a:r>
              <a:rPr dirty="0" sz="1600" i="1">
                <a:solidFill>
                  <a:srgbClr val="3F3F3F"/>
                </a:solidFill>
                <a:latin typeface="Calibri"/>
                <a:cs typeface="Calibri"/>
              </a:rPr>
              <a:t>In re </a:t>
            </a:r>
            <a:r>
              <a:rPr dirty="0" sz="1600" spc="-10" i="1">
                <a:solidFill>
                  <a:srgbClr val="3F3F3F"/>
                </a:solidFill>
                <a:latin typeface="Calibri"/>
                <a:cs typeface="Calibri"/>
              </a:rPr>
              <a:t>Columbia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, </a:t>
            </a:r>
            <a:r>
              <a:rPr dirty="0" sz="1600" spc="-15">
                <a:solidFill>
                  <a:srgbClr val="3F3F3F"/>
                </a:solidFill>
                <a:latin typeface="Calibri"/>
                <a:cs typeface="Calibri"/>
              </a:rPr>
              <a:t>293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F3d at  307)</a:t>
            </a:r>
            <a:endParaRPr sz="1600">
              <a:latin typeface="Calibri"/>
              <a:cs typeface="Calibri"/>
            </a:endParaRPr>
          </a:p>
          <a:p>
            <a:pPr marL="352425" marR="5080" indent="-340360">
              <a:lnSpc>
                <a:spcPct val="100000"/>
              </a:lnSpc>
              <a:spcBef>
                <a:spcPts val="450"/>
              </a:spcBef>
              <a:buSzPct val="85000"/>
              <a:buFont typeface="Wingdings"/>
              <a:buChar char=""/>
              <a:tabLst>
                <a:tab pos="352425" algn="l"/>
                <a:tab pos="353060" algn="l"/>
              </a:tabLst>
            </a:pP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Privilege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likely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cannot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be asserted “to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disclose some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selected 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communications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for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self-serving purposes” and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“may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implicitly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be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waived 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when [a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party] asserts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a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claim that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in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fairness requires examination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of 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protected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communications.”</a:t>
            </a:r>
            <a:endParaRPr sz="2000">
              <a:latin typeface="Calibri"/>
              <a:cs typeface="Calibri"/>
            </a:endParaRPr>
          </a:p>
          <a:p>
            <a:pPr lvl="1" marL="1155065" indent="-229235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1155065" algn="l"/>
                <a:tab pos="1155700" algn="l"/>
              </a:tabLst>
            </a:pP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United </a:t>
            </a:r>
            <a:r>
              <a:rPr dirty="0" sz="1600" spc="-10" i="1">
                <a:solidFill>
                  <a:srgbClr val="3F3F3F"/>
                </a:solidFill>
                <a:latin typeface="Calibri"/>
                <a:cs typeface="Calibri"/>
              </a:rPr>
              <a:t>States </a:t>
            </a: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v Bilzerian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,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926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F2d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1285, 1292 (CA 2,</a:t>
            </a:r>
            <a:r>
              <a:rPr dirty="0" sz="1600" spc="16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1991)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226" y="1207985"/>
            <a:ext cx="729297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0"/>
              <a:t>Attorney-Client </a:t>
            </a:r>
            <a:r>
              <a:rPr dirty="0" sz="3600" spc="-5"/>
              <a:t>Privilege </a:t>
            </a:r>
            <a:r>
              <a:rPr dirty="0" sz="3600" spc="-15"/>
              <a:t>Protection</a:t>
            </a:r>
            <a:r>
              <a:rPr dirty="0" sz="3600" spc="-100"/>
              <a:t> </a:t>
            </a:r>
            <a:r>
              <a:rPr dirty="0" sz="3600" spc="10"/>
              <a:t>Act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077" y="2003618"/>
            <a:ext cx="8054975" cy="39027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29845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In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response to 2006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“McNulty </a:t>
            </a:r>
            <a:r>
              <a:rPr dirty="0" sz="2400" spc="-40">
                <a:solidFill>
                  <a:srgbClr val="3F3F3F"/>
                </a:solidFill>
                <a:latin typeface="Calibri"/>
                <a:cs typeface="Calibri"/>
              </a:rPr>
              <a:t>Memo,”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the</a:t>
            </a:r>
            <a:r>
              <a:rPr dirty="0" u="heavy" sz="2400" spc="-5">
                <a:solidFill>
                  <a:srgbClr val="3F3F3F"/>
                </a:solidFill>
                <a:uFill>
                  <a:solidFill>
                    <a:srgbClr val="3F3F3F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2400" spc="-10">
                <a:solidFill>
                  <a:srgbClr val="3F3F3F"/>
                </a:solidFill>
                <a:uFill>
                  <a:solidFill>
                    <a:srgbClr val="3F3F3F"/>
                  </a:solidFill>
                </a:uFill>
                <a:latin typeface="Calibri"/>
                <a:cs typeface="Calibri"/>
              </a:rPr>
              <a:t>proposed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Attorney 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Client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Privilege Protection </a:t>
            </a:r>
            <a:r>
              <a:rPr dirty="0" sz="2400" spc="5">
                <a:solidFill>
                  <a:srgbClr val="3F3F3F"/>
                </a:solidFill>
                <a:latin typeface="Calibri"/>
                <a:cs typeface="Calibri"/>
              </a:rPr>
              <a:t>Act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of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2007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(and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2009)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was 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designed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preserve the privilege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available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an</a:t>
            </a:r>
            <a:r>
              <a:rPr dirty="0" sz="2400" spc="11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organization</a:t>
            </a:r>
            <a:endParaRPr sz="240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The proposed Act did so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by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placing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defined limits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on a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federal 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agency’s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power to coerce or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pressure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an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organization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waive 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its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legal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protections or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 spc="5">
                <a:solidFill>
                  <a:srgbClr val="3F3F3F"/>
                </a:solidFill>
                <a:latin typeface="Calibri"/>
                <a:cs typeface="Calibri"/>
              </a:rPr>
              <a:t>act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against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interests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its 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employees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during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course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of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an</a:t>
            </a:r>
            <a:r>
              <a:rPr dirty="0" sz="2400" spc="1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investigation</a:t>
            </a:r>
            <a:endParaRPr sz="2400">
              <a:latin typeface="Calibri"/>
              <a:cs typeface="Calibri"/>
            </a:endParaRPr>
          </a:p>
          <a:p>
            <a:pPr marL="354965" marR="36195" indent="-34290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Organizations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supporting the proposed Act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were quite diverse 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(</a:t>
            </a:r>
            <a:r>
              <a:rPr dirty="0" sz="2400" spc="-5" i="1">
                <a:solidFill>
                  <a:srgbClr val="3F3F3F"/>
                </a:solidFill>
                <a:latin typeface="Calibri"/>
                <a:cs typeface="Calibri"/>
              </a:rPr>
              <a:t>e.g.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, ABA, </a:t>
            </a:r>
            <a:r>
              <a:rPr dirty="0" sz="2400" spc="-25">
                <a:solidFill>
                  <a:srgbClr val="3F3F3F"/>
                </a:solidFill>
                <a:latin typeface="Calibri"/>
                <a:cs typeface="Calibri"/>
              </a:rPr>
              <a:t>ACLU,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US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Chamber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of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Commerce)</a:t>
            </a:r>
            <a:endParaRPr sz="24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 spc="-105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prevent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congressional intervention,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DOJ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revised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its</a:t>
            </a:r>
            <a:r>
              <a:rPr dirty="0" sz="2400" spc="17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Manual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9-28.710 </a:t>
            </a:r>
            <a:r>
              <a:rPr dirty="0" spc="-20"/>
              <a:t>Attorney-Client </a:t>
            </a:r>
            <a:r>
              <a:rPr dirty="0" spc="5"/>
              <a:t>and </a:t>
            </a:r>
            <a:r>
              <a:rPr dirty="0" spc="-30"/>
              <a:t>Work </a:t>
            </a:r>
            <a:r>
              <a:rPr dirty="0" spc="-10"/>
              <a:t>Product  Protections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 marR="56515">
              <a:lnSpc>
                <a:spcPct val="100000"/>
              </a:lnSpc>
              <a:spcBef>
                <a:spcPts val="95"/>
              </a:spcBef>
            </a:pPr>
            <a:r>
              <a:rPr dirty="0" spc="20"/>
              <a:t>“The </a:t>
            </a:r>
            <a:r>
              <a:rPr dirty="0" spc="-10"/>
              <a:t>Department </a:t>
            </a:r>
            <a:r>
              <a:rPr dirty="0" spc="-15"/>
              <a:t>understands that the attorney-client </a:t>
            </a:r>
            <a:r>
              <a:rPr dirty="0" spc="-10"/>
              <a:t>privilege and  </a:t>
            </a:r>
            <a:r>
              <a:rPr dirty="0" spc="-15"/>
              <a:t>attorney </a:t>
            </a:r>
            <a:r>
              <a:rPr dirty="0" spc="-5"/>
              <a:t>work </a:t>
            </a:r>
            <a:r>
              <a:rPr dirty="0" spc="-10"/>
              <a:t>product </a:t>
            </a:r>
            <a:r>
              <a:rPr dirty="0" spc="-15"/>
              <a:t>protection </a:t>
            </a:r>
            <a:r>
              <a:rPr dirty="0" spc="-10"/>
              <a:t>are essential </a:t>
            </a:r>
            <a:r>
              <a:rPr dirty="0"/>
              <a:t>and </a:t>
            </a:r>
            <a:r>
              <a:rPr dirty="0" spc="-15"/>
              <a:t>long-recognized  </a:t>
            </a:r>
            <a:r>
              <a:rPr dirty="0" spc="-10"/>
              <a:t>components </a:t>
            </a:r>
            <a:r>
              <a:rPr dirty="0"/>
              <a:t>of </a:t>
            </a:r>
            <a:r>
              <a:rPr dirty="0" spc="-15"/>
              <a:t>the </a:t>
            </a:r>
            <a:r>
              <a:rPr dirty="0" spc="-10"/>
              <a:t>American </a:t>
            </a:r>
            <a:r>
              <a:rPr dirty="0" spc="-15"/>
              <a:t>legal </a:t>
            </a:r>
            <a:r>
              <a:rPr dirty="0" spc="-20"/>
              <a:t>system. </a:t>
            </a:r>
            <a:r>
              <a:rPr dirty="0" spc="-5"/>
              <a:t>What the </a:t>
            </a:r>
            <a:r>
              <a:rPr dirty="0" spc="-15"/>
              <a:t>government  </a:t>
            </a:r>
            <a:r>
              <a:rPr dirty="0" spc="-10"/>
              <a:t>seeks and </a:t>
            </a:r>
            <a:r>
              <a:rPr dirty="0" spc="-5"/>
              <a:t>needs </a:t>
            </a:r>
            <a:r>
              <a:rPr dirty="0" spc="-20"/>
              <a:t>to </a:t>
            </a:r>
            <a:r>
              <a:rPr dirty="0" spc="-10"/>
              <a:t>advance its legitimate </a:t>
            </a:r>
            <a:r>
              <a:rPr dirty="0" spc="-5"/>
              <a:t>(indeed, essential) </a:t>
            </a:r>
            <a:r>
              <a:rPr dirty="0" spc="-10"/>
              <a:t>law  </a:t>
            </a:r>
            <a:r>
              <a:rPr dirty="0" spc="-20"/>
              <a:t>enforcement </a:t>
            </a:r>
            <a:r>
              <a:rPr dirty="0" spc="-5"/>
              <a:t>mission is</a:t>
            </a:r>
            <a:r>
              <a:rPr dirty="0" u="heavy" spc="-5">
                <a:uFill>
                  <a:solidFill>
                    <a:srgbClr val="3F3F3F"/>
                  </a:solidFill>
                </a:uFill>
              </a:rPr>
              <a:t> </a:t>
            </a:r>
            <a:r>
              <a:rPr dirty="0" u="heavy" spc="-10">
                <a:uFill>
                  <a:solidFill>
                    <a:srgbClr val="3F3F3F"/>
                  </a:solidFill>
                </a:uFill>
              </a:rPr>
              <a:t>not</a:t>
            </a:r>
            <a:r>
              <a:rPr dirty="0" spc="-10"/>
              <a:t> waiver </a:t>
            </a:r>
            <a:r>
              <a:rPr dirty="0"/>
              <a:t>of </a:t>
            </a:r>
            <a:r>
              <a:rPr dirty="0" spc="-5"/>
              <a:t>those </a:t>
            </a:r>
            <a:r>
              <a:rPr dirty="0" spc="-10"/>
              <a:t>protections, </a:t>
            </a:r>
            <a:r>
              <a:rPr dirty="0" spc="-5"/>
              <a:t>but </a:t>
            </a:r>
            <a:r>
              <a:rPr dirty="0" spc="-15"/>
              <a:t>rather</a:t>
            </a:r>
            <a:r>
              <a:rPr dirty="0" spc="165"/>
              <a:t> </a:t>
            </a:r>
            <a:r>
              <a:rPr dirty="0" spc="-5"/>
              <a:t>the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005840" y="4210285"/>
            <a:ext cx="8023859" cy="36512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facts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known to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corporation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about the </a:t>
            </a: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putative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criminal</a:t>
            </a:r>
            <a:r>
              <a:rPr dirty="0" sz="2200" spc="13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misconduct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03" y="4545553"/>
            <a:ext cx="7872095" cy="1030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under </a:t>
            </a:r>
            <a:r>
              <a:rPr dirty="0" sz="2200" spc="-35">
                <a:solidFill>
                  <a:srgbClr val="3F3F3F"/>
                </a:solidFill>
                <a:latin typeface="Calibri"/>
                <a:cs typeface="Calibri"/>
              </a:rPr>
              <a:t>review.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In addition, while a </a:t>
            </a: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corporation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remains free to </a:t>
            </a:r>
            <a:r>
              <a:rPr dirty="0" sz="2200" spc="-25">
                <a:solidFill>
                  <a:srgbClr val="3F3F3F"/>
                </a:solidFill>
                <a:latin typeface="Calibri"/>
                <a:cs typeface="Calibri"/>
              </a:rPr>
              <a:t>convey 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non-factual </a:t>
            </a:r>
            <a:r>
              <a:rPr dirty="0" sz="2200">
                <a:solidFill>
                  <a:srgbClr val="3F3F3F"/>
                </a:solidFill>
                <a:latin typeface="Calibri"/>
                <a:cs typeface="Calibri"/>
              </a:rPr>
              <a:t>or </a:t>
            </a: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"core" attorney-client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communications </a:t>
            </a:r>
            <a:r>
              <a:rPr dirty="0" sz="2200">
                <a:solidFill>
                  <a:srgbClr val="3F3F3F"/>
                </a:solidFill>
                <a:latin typeface="Calibri"/>
                <a:cs typeface="Calibri"/>
              </a:rPr>
              <a:t>or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work 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product—if and </a:t>
            </a:r>
            <a:r>
              <a:rPr dirty="0" sz="2200">
                <a:solidFill>
                  <a:srgbClr val="3F3F3F"/>
                </a:solidFill>
                <a:latin typeface="Calibri"/>
                <a:cs typeface="Calibri"/>
              </a:rPr>
              <a:t>only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if the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corporation voluntarily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chooses </a:t>
            </a:r>
            <a:r>
              <a:rPr dirty="0" sz="2200" spc="-2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200">
                <a:solidFill>
                  <a:srgbClr val="3F3F3F"/>
                </a:solidFill>
                <a:latin typeface="Calibri"/>
                <a:cs typeface="Calibri"/>
              </a:rPr>
              <a:t>do</a:t>
            </a:r>
            <a:r>
              <a:rPr dirty="0" sz="2200" spc="4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so—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5840" y="5576316"/>
            <a:ext cx="8030209" cy="34036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2540"/>
              </a:lnSpc>
            </a:pP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prosecutors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should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not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ask </a:t>
            </a:r>
            <a:r>
              <a:rPr dirty="0" sz="2200" spc="-20">
                <a:solidFill>
                  <a:srgbClr val="3F3F3F"/>
                </a:solidFill>
                <a:latin typeface="Calibri"/>
                <a:cs typeface="Calibri"/>
              </a:rPr>
              <a:t>for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such </a:t>
            </a: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waivers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and are </a:t>
            </a: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directed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not </a:t>
            </a:r>
            <a:r>
              <a:rPr dirty="0" sz="2200" spc="-20">
                <a:solidFill>
                  <a:srgbClr val="3F3F3F"/>
                </a:solidFill>
                <a:latin typeface="Calibri"/>
                <a:cs typeface="Calibri"/>
              </a:rPr>
              <a:t>to</a:t>
            </a:r>
            <a:r>
              <a:rPr dirty="0" sz="2200" spc="18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do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05840" y="5886624"/>
            <a:ext cx="8020050" cy="365125"/>
          </a:xfrm>
          <a:prstGeom prst="rect">
            <a:avLst/>
          </a:prstGeom>
          <a:solidFill>
            <a:srgbClr val="FFFF00"/>
          </a:solidFill>
        </p:spPr>
        <p:txBody>
          <a:bodyPr wrap="square" lIns="0" tIns="120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so.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The critical </a:t>
            </a: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factor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is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whether </a:t>
            </a: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the corporation </a:t>
            </a:r>
            <a:r>
              <a:rPr dirty="0" sz="2200">
                <a:solidFill>
                  <a:srgbClr val="3F3F3F"/>
                </a:solidFill>
                <a:latin typeface="Calibri"/>
                <a:cs typeface="Calibri"/>
              </a:rPr>
              <a:t>has </a:t>
            </a: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provided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the</a:t>
            </a:r>
            <a:r>
              <a:rPr dirty="0" sz="2200" spc="22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facts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93103" y="6221892"/>
            <a:ext cx="744791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about the </a:t>
            </a:r>
            <a:r>
              <a:rPr dirty="0" sz="2200" spc="-15">
                <a:solidFill>
                  <a:srgbClr val="3F3F3F"/>
                </a:solidFill>
                <a:latin typeface="Calibri"/>
                <a:cs typeface="Calibri"/>
              </a:rPr>
              <a:t>events,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as </a:t>
            </a:r>
            <a:r>
              <a:rPr dirty="0" sz="2200" spc="-10">
                <a:solidFill>
                  <a:srgbClr val="3F3F3F"/>
                </a:solidFill>
                <a:latin typeface="Calibri"/>
                <a:cs typeface="Calibri"/>
              </a:rPr>
              <a:t>explained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further </a:t>
            </a:r>
            <a:r>
              <a:rPr dirty="0" sz="2200" spc="-30">
                <a:solidFill>
                  <a:srgbClr val="3F3F3F"/>
                </a:solidFill>
                <a:latin typeface="Calibri"/>
                <a:cs typeface="Calibri"/>
              </a:rPr>
              <a:t>herein.”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(Emphasis</a:t>
            </a:r>
            <a:r>
              <a:rPr dirty="0" sz="2200" spc="16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200" spc="-5">
                <a:solidFill>
                  <a:srgbClr val="3F3F3F"/>
                </a:solidFill>
                <a:latin typeface="Calibri"/>
                <a:cs typeface="Calibri"/>
              </a:rPr>
              <a:t>added)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226" y="1207985"/>
            <a:ext cx="64617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Consequences </a:t>
            </a:r>
            <a:r>
              <a:rPr dirty="0" sz="3600"/>
              <a:t>of </a:t>
            </a:r>
            <a:r>
              <a:rPr dirty="0" sz="3600" spc="-15"/>
              <a:t>Waiving</a:t>
            </a:r>
            <a:r>
              <a:rPr dirty="0" sz="3600" spc="-100"/>
              <a:t> </a:t>
            </a:r>
            <a:r>
              <a:rPr dirty="0" sz="3600" spc="-5"/>
              <a:t>Privilege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077" y="2198582"/>
            <a:ext cx="7902575" cy="3756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Classic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privileged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communications providing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legal advice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(like 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following)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could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be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disclosed:</a:t>
            </a:r>
            <a:endParaRPr sz="2400">
              <a:latin typeface="Calibri"/>
              <a:cs typeface="Calibri"/>
            </a:endParaRPr>
          </a:p>
          <a:p>
            <a:pPr lvl="1" marL="661670" indent="-287020">
              <a:lnSpc>
                <a:spcPct val="100000"/>
              </a:lnSpc>
              <a:spcBef>
                <a:spcPts val="575"/>
              </a:spcBef>
              <a:buSzPct val="85416"/>
              <a:buFont typeface="Wingdings"/>
              <a:buChar char=""/>
              <a:tabLst>
                <a:tab pos="661670" algn="l"/>
                <a:tab pos="662305" algn="l"/>
              </a:tabLst>
            </a:pP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Potential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liability</a:t>
            </a:r>
            <a:endParaRPr sz="2400">
              <a:latin typeface="Calibri"/>
              <a:cs typeface="Calibri"/>
            </a:endParaRPr>
          </a:p>
          <a:p>
            <a:pPr lvl="1" marL="661670" indent="-287020">
              <a:lnSpc>
                <a:spcPct val="100000"/>
              </a:lnSpc>
              <a:spcBef>
                <a:spcPts val="575"/>
              </a:spcBef>
              <a:buSzPct val="85416"/>
              <a:buFont typeface="Wingdings"/>
              <a:buChar char=""/>
              <a:tabLst>
                <a:tab pos="661670" algn="l"/>
                <a:tab pos="662305" algn="l"/>
              </a:tabLst>
            </a:pP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Strength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and weaknesses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of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claims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or</a:t>
            </a:r>
            <a:r>
              <a:rPr dirty="0" sz="2400" spc="-3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defenses</a:t>
            </a:r>
            <a:endParaRPr sz="2400">
              <a:latin typeface="Calibri"/>
              <a:cs typeface="Calibri"/>
            </a:endParaRPr>
          </a:p>
          <a:p>
            <a:pPr lvl="1" marL="661670" indent="-287020">
              <a:lnSpc>
                <a:spcPct val="100000"/>
              </a:lnSpc>
              <a:spcBef>
                <a:spcPts val="575"/>
              </a:spcBef>
              <a:buSzPct val="85416"/>
              <a:buFont typeface="Wingdings"/>
              <a:buChar char=""/>
              <a:tabLst>
                <a:tab pos="661670" algn="l"/>
                <a:tab pos="662305" algn="l"/>
              </a:tabLst>
            </a:pP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Subsequent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or unintended legal</a:t>
            </a:r>
            <a:r>
              <a:rPr dirty="0" sz="2400" spc="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risks</a:t>
            </a:r>
            <a:endParaRPr sz="2400">
              <a:latin typeface="Calibri"/>
              <a:cs typeface="Calibri"/>
            </a:endParaRPr>
          </a:p>
          <a:p>
            <a:pPr lvl="1" marL="661670" indent="-287020">
              <a:lnSpc>
                <a:spcPct val="100000"/>
              </a:lnSpc>
              <a:spcBef>
                <a:spcPts val="580"/>
              </a:spcBef>
              <a:buSzPct val="85416"/>
              <a:buFont typeface="Wingdings"/>
              <a:buChar char=""/>
              <a:tabLst>
                <a:tab pos="661670" algn="l"/>
                <a:tab pos="662305" algn="l"/>
              </a:tabLst>
            </a:pP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Litigation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and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settlement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strategies</a:t>
            </a:r>
            <a:endParaRPr sz="2400">
              <a:latin typeface="Calibri"/>
              <a:cs typeface="Calibri"/>
            </a:endParaRPr>
          </a:p>
          <a:p>
            <a:pPr lvl="1" marL="661670" indent="-287020">
              <a:lnSpc>
                <a:spcPct val="100000"/>
              </a:lnSpc>
              <a:spcBef>
                <a:spcPts val="575"/>
              </a:spcBef>
              <a:buSzPct val="85416"/>
              <a:buFont typeface="Wingdings"/>
              <a:buChar char=""/>
              <a:tabLst>
                <a:tab pos="661670" algn="l"/>
                <a:tab pos="662305" algn="l"/>
              </a:tabLst>
            </a:pP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potential scope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of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insurance</a:t>
            </a:r>
            <a:r>
              <a:rPr dirty="0" sz="2400" spc="4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coverage</a:t>
            </a:r>
            <a:endParaRPr sz="2400">
              <a:latin typeface="Calibri"/>
              <a:cs typeface="Calibri"/>
            </a:endParaRPr>
          </a:p>
          <a:p>
            <a:pPr marL="352425" marR="711835" indent="-340360">
              <a:lnSpc>
                <a:spcPct val="100000"/>
              </a:lnSpc>
              <a:spcBef>
                <a:spcPts val="575"/>
              </a:spcBef>
              <a:buSzPct val="85416"/>
              <a:buFont typeface="Wingdings"/>
              <a:buChar char=""/>
              <a:tabLst>
                <a:tab pos="352425" algn="l"/>
                <a:tab pos="353060" algn="l"/>
              </a:tabLst>
            </a:pP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Future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communications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on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the subject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matter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may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lose 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privileged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status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5511" y="2189578"/>
            <a:ext cx="210312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10"/>
              <a:t>Questions?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226" y="1207985"/>
            <a:ext cx="142875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5"/>
              <a:t>A</a:t>
            </a:r>
            <a:r>
              <a:rPr dirty="0" sz="3600" spc="-40"/>
              <a:t>g</a:t>
            </a:r>
            <a:r>
              <a:rPr dirty="0" sz="3600" spc="5"/>
              <a:t>e</a:t>
            </a:r>
            <a:r>
              <a:rPr dirty="0" sz="3600" spc="15"/>
              <a:t>n</a:t>
            </a:r>
            <a:r>
              <a:rPr dirty="0" sz="3600" spc="-20"/>
              <a:t>d</a:t>
            </a:r>
            <a:r>
              <a:rPr dirty="0" sz="3600"/>
              <a:t>a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109" y="1932962"/>
            <a:ext cx="7256780" cy="1561465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dirty="0" sz="2800" spc="-15">
                <a:solidFill>
                  <a:srgbClr val="3F3F3F"/>
                </a:solidFill>
                <a:latin typeface="Calibri"/>
                <a:cs typeface="Calibri"/>
              </a:rPr>
              <a:t>What </a:t>
            </a:r>
            <a:r>
              <a:rPr dirty="0" sz="2800" spc="-5">
                <a:solidFill>
                  <a:srgbClr val="3F3F3F"/>
                </a:solidFill>
                <a:latin typeface="Calibri"/>
                <a:cs typeface="Calibri"/>
              </a:rPr>
              <a:t>is </a:t>
            </a:r>
            <a:r>
              <a:rPr dirty="0" sz="2800" spc="-10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3F3F3F"/>
                </a:solidFill>
                <a:latin typeface="Calibri"/>
                <a:cs typeface="Calibri"/>
              </a:rPr>
              <a:t>attorney-client</a:t>
            </a:r>
            <a:r>
              <a:rPr dirty="0" sz="2800" spc="8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800" spc="-15">
                <a:solidFill>
                  <a:srgbClr val="3F3F3F"/>
                </a:solidFill>
                <a:latin typeface="Calibri"/>
                <a:cs typeface="Calibri"/>
              </a:rPr>
              <a:t>privilege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dirty="0" sz="2800" spc="-10">
                <a:solidFill>
                  <a:srgbClr val="3F3F3F"/>
                </a:solidFill>
                <a:latin typeface="Calibri"/>
                <a:cs typeface="Calibri"/>
              </a:rPr>
              <a:t>Who holds the</a:t>
            </a:r>
            <a:r>
              <a:rPr dirty="0" sz="2800" spc="7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F3F3F"/>
                </a:solidFill>
                <a:latin typeface="Calibri"/>
                <a:cs typeface="Calibri"/>
              </a:rPr>
              <a:t>privilege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dirty="0" sz="2800" spc="-15">
                <a:solidFill>
                  <a:srgbClr val="3F3F3F"/>
                </a:solidFill>
                <a:latin typeface="Calibri"/>
                <a:cs typeface="Calibri"/>
              </a:rPr>
              <a:t>What are </a:t>
            </a:r>
            <a:r>
              <a:rPr dirty="0" sz="2800" spc="-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F3F3F"/>
                </a:solidFill>
                <a:latin typeface="Calibri"/>
                <a:cs typeface="Calibri"/>
              </a:rPr>
              <a:t>consequences </a:t>
            </a:r>
            <a:r>
              <a:rPr dirty="0" sz="2800">
                <a:solidFill>
                  <a:srgbClr val="3F3F3F"/>
                </a:solidFill>
                <a:latin typeface="Calibri"/>
                <a:cs typeface="Calibri"/>
              </a:rPr>
              <a:t>of </a:t>
            </a:r>
            <a:r>
              <a:rPr dirty="0" sz="2800" spc="-15">
                <a:solidFill>
                  <a:srgbClr val="3F3F3F"/>
                </a:solidFill>
                <a:latin typeface="Calibri"/>
                <a:cs typeface="Calibri"/>
              </a:rPr>
              <a:t>waiving</a:t>
            </a:r>
            <a:r>
              <a:rPr dirty="0" sz="2800" spc="10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3F3F3F"/>
                </a:solidFill>
                <a:latin typeface="Calibri"/>
                <a:cs typeface="Calibri"/>
              </a:rPr>
              <a:t>privilege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226" y="1207831"/>
            <a:ext cx="610171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0">
                <a:solidFill>
                  <a:srgbClr val="17453A"/>
                </a:solidFill>
              </a:rPr>
              <a:t>Attorney-Client </a:t>
            </a:r>
            <a:r>
              <a:rPr dirty="0" sz="3600" spc="-5">
                <a:solidFill>
                  <a:srgbClr val="17453A"/>
                </a:solidFill>
              </a:rPr>
              <a:t>Privilege</a:t>
            </a:r>
            <a:r>
              <a:rPr dirty="0" sz="3600" spc="-75">
                <a:solidFill>
                  <a:srgbClr val="17453A"/>
                </a:solidFill>
              </a:rPr>
              <a:t> </a:t>
            </a:r>
            <a:r>
              <a:rPr dirty="0" sz="3600" spc="-5">
                <a:solidFill>
                  <a:srgbClr val="17453A"/>
                </a:solidFill>
              </a:rPr>
              <a:t>Defined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109" y="2323783"/>
            <a:ext cx="7905115" cy="42538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5600" algn="l"/>
                <a:tab pos="3124200" algn="l"/>
              </a:tabLst>
            </a:pPr>
            <a:r>
              <a:rPr dirty="0" sz="2800" spc="30">
                <a:solidFill>
                  <a:srgbClr val="404040"/>
                </a:solidFill>
                <a:latin typeface="Calibri"/>
                <a:cs typeface="Calibri"/>
              </a:rPr>
              <a:t>“The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attorney-client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privilege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attaches </a:t>
            </a:r>
            <a:r>
              <a:rPr dirty="0" sz="2800" spc="-25">
                <a:solidFill>
                  <a:srgbClr val="404040"/>
                </a:solidFill>
                <a:latin typeface="Calibri"/>
                <a:cs typeface="Calibri"/>
              </a:rPr>
              <a:t>to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direct  communication between </a:t>
            </a:r>
            <a:r>
              <a:rPr dirty="0" sz="2800" spc="-5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client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and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his </a:t>
            </a:r>
            <a:r>
              <a:rPr dirty="0" sz="2800" spc="-20">
                <a:solidFill>
                  <a:srgbClr val="404040"/>
                </a:solidFill>
                <a:latin typeface="Calibri"/>
                <a:cs typeface="Calibri"/>
              </a:rPr>
              <a:t>attorney </a:t>
            </a:r>
            <a:r>
              <a:rPr dirty="0" sz="2800" spc="-5">
                <a:solidFill>
                  <a:srgbClr val="404040"/>
                </a:solidFill>
                <a:latin typeface="Calibri"/>
                <a:cs typeface="Calibri"/>
              </a:rPr>
              <a:t>as 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well </a:t>
            </a:r>
            <a:r>
              <a:rPr dirty="0" sz="2800" spc="-5">
                <a:solidFill>
                  <a:srgbClr val="404040"/>
                </a:solidFill>
                <a:latin typeface="Calibri"/>
                <a:cs typeface="Calibri"/>
              </a:rPr>
              <a:t>as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communications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made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through </a:t>
            </a:r>
            <a:r>
              <a:rPr dirty="0" sz="2800" spc="-5">
                <a:solidFill>
                  <a:srgbClr val="404040"/>
                </a:solidFill>
                <a:latin typeface="Calibri"/>
                <a:cs typeface="Calibri"/>
              </a:rPr>
              <a:t>their 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respective</a:t>
            </a:r>
            <a:r>
              <a:rPr dirty="0" sz="2800" spc="3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agents.	The scope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of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attorney-client 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privilege </a:t>
            </a:r>
            <a:r>
              <a:rPr dirty="0" sz="2800" spc="-20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dirty="0" sz="2800" spc="-50">
                <a:solidFill>
                  <a:srgbClr val="404040"/>
                </a:solidFill>
                <a:latin typeface="Calibri"/>
                <a:cs typeface="Calibri"/>
              </a:rPr>
              <a:t>narrow,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attaching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only to [1]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confidential  communications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[2]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by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client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to his advisor [3] 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that </a:t>
            </a:r>
            <a:r>
              <a:rPr dirty="0" sz="2800" spc="-25">
                <a:solidFill>
                  <a:srgbClr val="404040"/>
                </a:solidFill>
                <a:latin typeface="Calibri"/>
                <a:cs typeface="Calibri"/>
              </a:rPr>
              <a:t>are </a:t>
            </a:r>
            <a:r>
              <a:rPr dirty="0" sz="2800" spc="-5">
                <a:solidFill>
                  <a:srgbClr val="404040"/>
                </a:solidFill>
                <a:latin typeface="Calibri"/>
                <a:cs typeface="Calibri"/>
              </a:rPr>
              <a:t>made </a:t>
            </a:r>
            <a:r>
              <a:rPr dirty="0" sz="2800" spc="-3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the purpose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of obtaining legal  </a:t>
            </a:r>
            <a:r>
              <a:rPr dirty="0" sz="2800" spc="-30">
                <a:solidFill>
                  <a:srgbClr val="404040"/>
                </a:solidFill>
                <a:latin typeface="Calibri"/>
                <a:cs typeface="Calibri"/>
              </a:rPr>
              <a:t>advice.”</a:t>
            </a:r>
            <a:endParaRPr sz="2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404040"/>
              </a:buClr>
              <a:buFont typeface="Wingdings"/>
              <a:buChar char=""/>
            </a:pPr>
            <a:endParaRPr sz="3650">
              <a:latin typeface="Calibri"/>
              <a:cs typeface="Calibri"/>
            </a:endParaRPr>
          </a:p>
          <a:p>
            <a:pPr lvl="1" marL="661670" indent="-287020">
              <a:lnSpc>
                <a:spcPct val="100000"/>
              </a:lnSpc>
              <a:buSzPct val="84375"/>
              <a:buFont typeface="Wingdings"/>
              <a:buChar char=""/>
              <a:tabLst>
                <a:tab pos="661670" algn="l"/>
                <a:tab pos="662305" algn="l"/>
              </a:tabLst>
            </a:pPr>
            <a:r>
              <a:rPr dirty="0" sz="1600" spc="-10" i="1">
                <a:solidFill>
                  <a:srgbClr val="404040"/>
                </a:solidFill>
                <a:latin typeface="Calibri"/>
                <a:cs typeface="Calibri"/>
              </a:rPr>
              <a:t>Reed </a:t>
            </a:r>
            <a:r>
              <a:rPr dirty="0" sz="1600" i="1">
                <a:solidFill>
                  <a:srgbClr val="404040"/>
                </a:solidFill>
                <a:latin typeface="Calibri"/>
                <a:cs typeface="Calibri"/>
              </a:rPr>
              <a:t>Dairy </a:t>
            </a:r>
            <a:r>
              <a:rPr dirty="0" sz="1600" spc="-15" i="1">
                <a:solidFill>
                  <a:srgbClr val="404040"/>
                </a:solidFill>
                <a:latin typeface="Calibri"/>
                <a:cs typeface="Calibri"/>
              </a:rPr>
              <a:t>Farm </a:t>
            </a:r>
            <a:r>
              <a:rPr dirty="0" sz="1600" spc="-5" i="1">
                <a:solidFill>
                  <a:srgbClr val="404040"/>
                </a:solidFill>
                <a:latin typeface="Calibri"/>
                <a:cs typeface="Calibri"/>
              </a:rPr>
              <a:t>v </a:t>
            </a:r>
            <a:r>
              <a:rPr dirty="0" sz="1600" spc="-10" i="1">
                <a:solidFill>
                  <a:srgbClr val="404040"/>
                </a:solidFill>
                <a:latin typeface="Calibri"/>
                <a:cs typeface="Calibri"/>
              </a:rPr>
              <a:t>Consumers </a:t>
            </a:r>
            <a:r>
              <a:rPr dirty="0" sz="1600" spc="-20" i="1">
                <a:solidFill>
                  <a:srgbClr val="404040"/>
                </a:solidFill>
                <a:latin typeface="Calibri"/>
                <a:cs typeface="Calibri"/>
              </a:rPr>
              <a:t>Power </a:t>
            </a:r>
            <a:r>
              <a:rPr dirty="0" sz="1600" spc="-10" i="1">
                <a:solidFill>
                  <a:srgbClr val="404040"/>
                </a:solidFill>
                <a:latin typeface="Calibri"/>
                <a:cs typeface="Calibri"/>
              </a:rPr>
              <a:t>Co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, 227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Mich 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App 614,</a:t>
            </a:r>
            <a:r>
              <a:rPr dirty="0" sz="1600" spc="85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618; 576 NW2d 709 (1998)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226" y="1207985"/>
            <a:ext cx="77743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25"/>
              <a:t>For </a:t>
            </a:r>
            <a:r>
              <a:rPr dirty="0" sz="3600" spc="-5"/>
              <a:t>the Purpose </a:t>
            </a:r>
            <a:r>
              <a:rPr dirty="0" sz="3600"/>
              <a:t>of </a:t>
            </a:r>
            <a:r>
              <a:rPr dirty="0" sz="3600" spc="-10"/>
              <a:t>Obtaining </a:t>
            </a:r>
            <a:r>
              <a:rPr dirty="0" sz="3600" spc="-25"/>
              <a:t>Legal</a:t>
            </a:r>
            <a:r>
              <a:rPr dirty="0" sz="3600"/>
              <a:t> </a:t>
            </a:r>
            <a:r>
              <a:rPr dirty="0" sz="3600" spc="5"/>
              <a:t>Advice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109" y="2382966"/>
            <a:ext cx="7409180" cy="181737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dirty="0" sz="2800" spc="-20">
                <a:solidFill>
                  <a:srgbClr val="3F3F3F"/>
                </a:solidFill>
                <a:latin typeface="Calibri"/>
                <a:cs typeface="Calibri"/>
              </a:rPr>
              <a:t>Just </a:t>
            </a:r>
            <a:r>
              <a:rPr dirty="0" sz="2800" spc="-10">
                <a:solidFill>
                  <a:srgbClr val="3F3F3F"/>
                </a:solidFill>
                <a:latin typeface="Calibri"/>
                <a:cs typeface="Calibri"/>
              </a:rPr>
              <a:t>because </a:t>
            </a:r>
            <a:r>
              <a:rPr dirty="0" sz="2800" spc="-5">
                <a:solidFill>
                  <a:srgbClr val="3F3F3F"/>
                </a:solidFill>
                <a:latin typeface="Calibri"/>
                <a:cs typeface="Calibri"/>
              </a:rPr>
              <a:t>an </a:t>
            </a:r>
            <a:r>
              <a:rPr dirty="0" sz="2800" spc="-20">
                <a:solidFill>
                  <a:srgbClr val="3F3F3F"/>
                </a:solidFill>
                <a:latin typeface="Calibri"/>
                <a:cs typeface="Calibri"/>
              </a:rPr>
              <a:t>attorney was involved </a:t>
            </a:r>
            <a:r>
              <a:rPr dirty="0" sz="2800" spc="-5">
                <a:solidFill>
                  <a:srgbClr val="3F3F3F"/>
                </a:solidFill>
                <a:latin typeface="Calibri"/>
                <a:cs typeface="Calibri"/>
              </a:rPr>
              <a:t>in a  </a:t>
            </a:r>
            <a:r>
              <a:rPr dirty="0" sz="2800" spc="-15">
                <a:solidFill>
                  <a:srgbClr val="3F3F3F"/>
                </a:solidFill>
                <a:latin typeface="Calibri"/>
                <a:cs typeface="Calibri"/>
              </a:rPr>
              <a:t>communication </a:t>
            </a:r>
            <a:r>
              <a:rPr dirty="0" sz="2800" spc="-5">
                <a:solidFill>
                  <a:srgbClr val="3F3F3F"/>
                </a:solidFill>
                <a:latin typeface="Calibri"/>
                <a:cs typeface="Calibri"/>
              </a:rPr>
              <a:t>does </a:t>
            </a:r>
            <a:r>
              <a:rPr dirty="0" sz="2800">
                <a:solidFill>
                  <a:srgbClr val="3F3F3F"/>
                </a:solidFill>
                <a:latin typeface="Calibri"/>
                <a:cs typeface="Calibri"/>
              </a:rPr>
              <a:t>not </a:t>
            </a:r>
            <a:r>
              <a:rPr dirty="0" sz="2800" spc="-5">
                <a:solidFill>
                  <a:srgbClr val="3F3F3F"/>
                </a:solidFill>
                <a:latin typeface="Calibri"/>
                <a:cs typeface="Calibri"/>
              </a:rPr>
              <a:t>mean </a:t>
            </a:r>
            <a:r>
              <a:rPr dirty="0" sz="2800" spc="-15">
                <a:solidFill>
                  <a:srgbClr val="3F3F3F"/>
                </a:solidFill>
                <a:latin typeface="Calibri"/>
                <a:cs typeface="Calibri"/>
              </a:rPr>
              <a:t>that </a:t>
            </a:r>
            <a:r>
              <a:rPr dirty="0" sz="2800" spc="-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3F3F3F"/>
                </a:solidFill>
                <a:latin typeface="Calibri"/>
                <a:cs typeface="Calibri"/>
              </a:rPr>
              <a:t>privilege  applies</a:t>
            </a:r>
            <a:endParaRPr sz="2800">
              <a:latin typeface="Calibri"/>
              <a:cs typeface="Calibri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dirty="0" sz="2800" spc="-10">
                <a:solidFill>
                  <a:srgbClr val="3F3F3F"/>
                </a:solidFill>
                <a:latin typeface="Calibri"/>
                <a:cs typeface="Calibri"/>
              </a:rPr>
              <a:t>Example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226" y="1207985"/>
            <a:ext cx="529780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Scope: </a:t>
            </a:r>
            <a:r>
              <a:rPr dirty="0" sz="3600" spc="-25"/>
              <a:t>Legal </a:t>
            </a:r>
            <a:r>
              <a:rPr dirty="0" sz="3600" spc="-5"/>
              <a:t>Advice vs.</a:t>
            </a:r>
            <a:r>
              <a:rPr dirty="0" sz="3600" spc="-10"/>
              <a:t> </a:t>
            </a:r>
            <a:r>
              <a:rPr dirty="0" sz="3600" spc="-25"/>
              <a:t>Facts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109" y="1941071"/>
            <a:ext cx="7920990" cy="3897629"/>
          </a:xfrm>
          <a:prstGeom prst="rect">
            <a:avLst/>
          </a:prstGeom>
        </p:spPr>
        <p:txBody>
          <a:bodyPr wrap="square" lIns="0" tIns="106680" rIns="0" bIns="0" rtlCol="0" vert="horz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40"/>
              </a:spcBef>
              <a:buFont typeface="Wingdings"/>
              <a:buChar char=""/>
              <a:tabLst>
                <a:tab pos="354965" algn="l"/>
                <a:tab pos="356235" algn="l"/>
              </a:tabLst>
            </a:pPr>
            <a:r>
              <a:rPr dirty="0" sz="2800" spc="-15">
                <a:solidFill>
                  <a:srgbClr val="3F3F3F"/>
                </a:solidFill>
                <a:latin typeface="Calibri"/>
                <a:cs typeface="Calibri"/>
              </a:rPr>
              <a:t>Protects communications </a:t>
            </a:r>
            <a:r>
              <a:rPr dirty="0" sz="2800" spc="-20">
                <a:solidFill>
                  <a:srgbClr val="3F3F3F"/>
                </a:solidFill>
                <a:latin typeface="Calibri"/>
                <a:cs typeface="Calibri"/>
              </a:rPr>
              <a:t>regarding </a:t>
            </a:r>
            <a:r>
              <a:rPr dirty="0" sz="2800" spc="-15">
                <a:solidFill>
                  <a:srgbClr val="3F3F3F"/>
                </a:solidFill>
                <a:latin typeface="Calibri"/>
                <a:cs typeface="Calibri"/>
              </a:rPr>
              <a:t>legal</a:t>
            </a:r>
            <a:r>
              <a:rPr dirty="0" sz="2800" spc="7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3F3F3F"/>
                </a:solidFill>
                <a:latin typeface="Calibri"/>
                <a:cs typeface="Calibri"/>
              </a:rPr>
              <a:t>advice</a:t>
            </a:r>
            <a:endParaRPr sz="2800">
              <a:latin typeface="Calibri"/>
              <a:cs typeface="Calibri"/>
            </a:endParaRPr>
          </a:p>
          <a:p>
            <a:pPr lvl="1" marL="661670" marR="71755" indent="-287020">
              <a:lnSpc>
                <a:spcPct val="100000"/>
              </a:lnSpc>
              <a:spcBef>
                <a:spcPts val="535"/>
              </a:spcBef>
              <a:buSzPct val="85000"/>
              <a:buFont typeface="Wingdings"/>
              <a:buChar char=""/>
              <a:tabLst>
                <a:tab pos="661670" algn="l"/>
                <a:tab pos="662305" algn="l"/>
              </a:tabLst>
            </a:pP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“Opinions, conclusions, and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recommendations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are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protected by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the 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attorney-client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privilege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when the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facts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are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confidentially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disclosed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to 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an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attorney </a:t>
            </a:r>
            <a:r>
              <a:rPr dirty="0" sz="2000" spc="-20">
                <a:solidFill>
                  <a:srgbClr val="3F3F3F"/>
                </a:solidFill>
                <a:latin typeface="Calibri"/>
                <a:cs typeface="Calibri"/>
              </a:rPr>
              <a:t>for </a:t>
            </a:r>
            <a:r>
              <a:rPr dirty="0" sz="2000" spc="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purpose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of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legal</a:t>
            </a:r>
            <a:r>
              <a:rPr dirty="0" sz="2000" spc="-20">
                <a:solidFill>
                  <a:srgbClr val="3F3F3F"/>
                </a:solidFill>
                <a:latin typeface="Calibri"/>
                <a:cs typeface="Calibri"/>
              </a:rPr>
              <a:t> advice.”</a:t>
            </a:r>
            <a:endParaRPr sz="2000">
              <a:latin typeface="Calibri"/>
              <a:cs typeface="Calibri"/>
            </a:endParaRPr>
          </a:p>
          <a:p>
            <a:pPr algn="just" lvl="2" marL="927100" indent="-285750">
              <a:lnSpc>
                <a:spcPct val="100000"/>
              </a:lnSpc>
              <a:spcBef>
                <a:spcPts val="409"/>
              </a:spcBef>
              <a:buSzPct val="84375"/>
              <a:buFont typeface="Wingdings"/>
              <a:buChar char=""/>
              <a:tabLst>
                <a:tab pos="927735" algn="l"/>
              </a:tabLst>
            </a:pP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Leibel v General </a:t>
            </a:r>
            <a:r>
              <a:rPr dirty="0" sz="1600" spc="-10" i="1">
                <a:solidFill>
                  <a:srgbClr val="3F3F3F"/>
                </a:solidFill>
                <a:latin typeface="Calibri"/>
                <a:cs typeface="Calibri"/>
              </a:rPr>
              <a:t>Motors Corp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, </a:t>
            </a:r>
            <a:r>
              <a:rPr dirty="0" sz="1600" spc="-15">
                <a:solidFill>
                  <a:srgbClr val="3F3F3F"/>
                </a:solidFill>
                <a:latin typeface="Calibri"/>
                <a:cs typeface="Calibri"/>
              </a:rPr>
              <a:t>250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Mich App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229, 239; 646 NW2d 179</a:t>
            </a:r>
            <a:r>
              <a:rPr dirty="0" sz="1600" spc="29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(2002)</a:t>
            </a:r>
            <a:endParaRPr sz="1600">
              <a:latin typeface="Calibri"/>
              <a:cs typeface="Calibri"/>
            </a:endParaRPr>
          </a:p>
          <a:p>
            <a:pPr lvl="2">
              <a:lnSpc>
                <a:spcPct val="100000"/>
              </a:lnSpc>
              <a:spcBef>
                <a:spcPts val="25"/>
              </a:spcBef>
              <a:buClr>
                <a:srgbClr val="3F3F3F"/>
              </a:buClr>
              <a:buFont typeface="Wingdings"/>
              <a:buChar char=""/>
            </a:pPr>
            <a:endParaRPr sz="2350">
              <a:latin typeface="Calibri"/>
              <a:cs typeface="Calibri"/>
            </a:endParaRPr>
          </a:p>
          <a:p>
            <a:pPr marL="352425" indent="-340360">
              <a:lnSpc>
                <a:spcPct val="100000"/>
              </a:lnSpc>
              <a:buSzPct val="83928"/>
              <a:buFont typeface="Wingdings"/>
              <a:buChar char=""/>
              <a:tabLst>
                <a:tab pos="352425" algn="l"/>
                <a:tab pos="353060" algn="l"/>
              </a:tabLst>
            </a:pPr>
            <a:r>
              <a:rPr dirty="0" sz="2800" spc="-5">
                <a:solidFill>
                  <a:srgbClr val="3F3F3F"/>
                </a:solidFill>
                <a:latin typeface="Calibri"/>
                <a:cs typeface="Calibri"/>
              </a:rPr>
              <a:t>Does </a:t>
            </a:r>
            <a:r>
              <a:rPr dirty="0" u="heavy" sz="2800" spc="-1470">
                <a:solidFill>
                  <a:srgbClr val="3F3F3F"/>
                </a:solidFill>
                <a:uFill>
                  <a:solidFill>
                    <a:srgbClr val="3F3F3F"/>
                  </a:solidFill>
                </a:uFill>
                <a:latin typeface="Calibri"/>
                <a:cs typeface="Calibri"/>
              </a:rPr>
              <a:t>n</a:t>
            </a:r>
            <a:r>
              <a:rPr dirty="0" sz="2800" spc="844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u="heavy" sz="2800" spc="-15">
                <a:solidFill>
                  <a:srgbClr val="3F3F3F"/>
                </a:solidFill>
                <a:uFill>
                  <a:solidFill>
                    <a:srgbClr val="3F3F3F"/>
                  </a:solidFill>
                </a:uFill>
                <a:latin typeface="Calibri"/>
                <a:cs typeface="Calibri"/>
              </a:rPr>
              <a:t>ot</a:t>
            </a:r>
            <a:r>
              <a:rPr dirty="0" sz="2800" spc="-1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800" spc="-5">
                <a:solidFill>
                  <a:srgbClr val="3F3F3F"/>
                </a:solidFill>
                <a:latin typeface="Calibri"/>
                <a:cs typeface="Calibri"/>
              </a:rPr>
              <a:t>shield </a:t>
            </a:r>
            <a:r>
              <a:rPr dirty="0" sz="2800" spc="-15">
                <a:solidFill>
                  <a:srgbClr val="3F3F3F"/>
                </a:solidFill>
                <a:latin typeface="Calibri"/>
                <a:cs typeface="Calibri"/>
              </a:rPr>
              <a:t>discovery </a:t>
            </a:r>
            <a:r>
              <a:rPr dirty="0" sz="2800">
                <a:solidFill>
                  <a:srgbClr val="3F3F3F"/>
                </a:solidFill>
                <a:latin typeface="Calibri"/>
                <a:cs typeface="Calibri"/>
              </a:rPr>
              <a:t>of</a:t>
            </a:r>
            <a:r>
              <a:rPr dirty="0" sz="2800" spc="10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800" spc="-20">
                <a:solidFill>
                  <a:srgbClr val="3F3F3F"/>
                </a:solidFill>
                <a:latin typeface="Calibri"/>
                <a:cs typeface="Calibri"/>
              </a:rPr>
              <a:t>facts</a:t>
            </a:r>
            <a:endParaRPr sz="2800">
              <a:latin typeface="Calibri"/>
              <a:cs typeface="Calibri"/>
            </a:endParaRPr>
          </a:p>
          <a:p>
            <a:pPr algn="just" marL="640080" marR="5080" indent="-288290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640715" algn="l"/>
              </a:tabLst>
            </a:pPr>
            <a:r>
              <a:rPr dirty="0" sz="2000" spc="15">
                <a:solidFill>
                  <a:srgbClr val="3F3F3F"/>
                </a:solidFill>
                <a:latin typeface="Calibri"/>
                <a:cs typeface="Calibri"/>
              </a:rPr>
              <a:t>“The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privilege only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protects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disclosure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of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communications;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it does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not 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protect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disclosure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of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underlying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facts by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those who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communicated 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with the</a:t>
            </a:r>
            <a:r>
              <a:rPr dirty="0" sz="2000" spc="-2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000" spc="-40">
                <a:solidFill>
                  <a:srgbClr val="3F3F3F"/>
                </a:solidFill>
                <a:latin typeface="Calibri"/>
                <a:cs typeface="Calibri"/>
              </a:rPr>
              <a:t>attorney.”</a:t>
            </a:r>
            <a:endParaRPr sz="2000">
              <a:latin typeface="Calibri"/>
              <a:cs typeface="Calibri"/>
            </a:endParaRPr>
          </a:p>
          <a:p>
            <a:pPr algn="just" lvl="1" marL="927100" indent="-288925">
              <a:lnSpc>
                <a:spcPct val="100000"/>
              </a:lnSpc>
              <a:spcBef>
                <a:spcPts val="414"/>
              </a:spcBef>
              <a:buFont typeface="Arial"/>
              <a:buChar char="•"/>
              <a:tabLst>
                <a:tab pos="927735" algn="l"/>
              </a:tabLst>
            </a:pPr>
            <a:r>
              <a:rPr dirty="0" sz="1600" spc="-10" i="1">
                <a:solidFill>
                  <a:srgbClr val="3F3F3F"/>
                </a:solidFill>
                <a:latin typeface="Calibri"/>
                <a:cs typeface="Calibri"/>
              </a:rPr>
              <a:t>Upjohn </a:t>
            </a: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Co v United </a:t>
            </a:r>
            <a:r>
              <a:rPr dirty="0" sz="1600" spc="-10" i="1">
                <a:solidFill>
                  <a:srgbClr val="3F3F3F"/>
                </a:solidFill>
                <a:latin typeface="Calibri"/>
                <a:cs typeface="Calibri"/>
              </a:rPr>
              <a:t>States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, 449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US 383,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395</a:t>
            </a:r>
            <a:r>
              <a:rPr dirty="0" sz="1600" spc="15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(1981)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226" y="1207985"/>
            <a:ext cx="31534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The Privilege</a:t>
            </a:r>
            <a:r>
              <a:rPr dirty="0" sz="3600" spc="-110"/>
              <a:t> </a:t>
            </a:r>
            <a:r>
              <a:rPr dirty="0" sz="3600"/>
              <a:t>Log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914400" y="2517648"/>
            <a:ext cx="8252460" cy="16459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77567" y="2510027"/>
            <a:ext cx="0" cy="1659889"/>
          </a:xfrm>
          <a:custGeom>
            <a:avLst/>
            <a:gdLst/>
            <a:ahLst/>
            <a:cxnLst/>
            <a:rect l="l" t="t" r="r" b="b"/>
            <a:pathLst>
              <a:path w="0" h="1659889">
                <a:moveTo>
                  <a:pt x="0" y="0"/>
                </a:moveTo>
                <a:lnTo>
                  <a:pt x="0" y="165963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574035" y="2510027"/>
            <a:ext cx="0" cy="1659889"/>
          </a:xfrm>
          <a:custGeom>
            <a:avLst/>
            <a:gdLst/>
            <a:ahLst/>
            <a:cxnLst/>
            <a:rect l="l" t="t" r="r" b="b"/>
            <a:pathLst>
              <a:path w="0" h="1659889">
                <a:moveTo>
                  <a:pt x="0" y="0"/>
                </a:moveTo>
                <a:lnTo>
                  <a:pt x="0" y="165963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83279" y="2510027"/>
            <a:ext cx="0" cy="1659889"/>
          </a:xfrm>
          <a:custGeom>
            <a:avLst/>
            <a:gdLst/>
            <a:ahLst/>
            <a:cxnLst/>
            <a:rect l="l" t="t" r="r" b="b"/>
            <a:pathLst>
              <a:path w="0" h="1659889">
                <a:moveTo>
                  <a:pt x="0" y="0"/>
                </a:moveTo>
                <a:lnTo>
                  <a:pt x="0" y="165963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524755" y="2510027"/>
            <a:ext cx="0" cy="1659889"/>
          </a:xfrm>
          <a:custGeom>
            <a:avLst/>
            <a:gdLst/>
            <a:ahLst/>
            <a:cxnLst/>
            <a:rect l="l" t="t" r="r" b="b"/>
            <a:pathLst>
              <a:path w="0" h="1659889">
                <a:moveTo>
                  <a:pt x="0" y="0"/>
                </a:moveTo>
                <a:lnTo>
                  <a:pt x="0" y="165963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779007" y="2510027"/>
            <a:ext cx="0" cy="1659889"/>
          </a:xfrm>
          <a:custGeom>
            <a:avLst/>
            <a:gdLst/>
            <a:ahLst/>
            <a:cxnLst/>
            <a:rect l="l" t="t" r="r" b="b"/>
            <a:pathLst>
              <a:path w="0" h="1659889">
                <a:moveTo>
                  <a:pt x="0" y="0"/>
                </a:moveTo>
                <a:lnTo>
                  <a:pt x="0" y="165963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918959" y="2510027"/>
            <a:ext cx="0" cy="1659889"/>
          </a:xfrm>
          <a:custGeom>
            <a:avLst/>
            <a:gdLst/>
            <a:ahLst/>
            <a:cxnLst/>
            <a:rect l="l" t="t" r="r" b="b"/>
            <a:pathLst>
              <a:path w="0" h="1659889">
                <a:moveTo>
                  <a:pt x="0" y="0"/>
                </a:moveTo>
                <a:lnTo>
                  <a:pt x="0" y="165963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860792" y="2510027"/>
            <a:ext cx="0" cy="1659889"/>
          </a:xfrm>
          <a:custGeom>
            <a:avLst/>
            <a:gdLst/>
            <a:ahLst/>
            <a:cxnLst/>
            <a:rect l="l" t="t" r="r" b="b"/>
            <a:pathLst>
              <a:path w="0" h="1659889">
                <a:moveTo>
                  <a:pt x="0" y="0"/>
                </a:moveTo>
                <a:lnTo>
                  <a:pt x="0" y="165963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908304" y="3096767"/>
            <a:ext cx="8265159" cy="0"/>
          </a:xfrm>
          <a:custGeom>
            <a:avLst/>
            <a:gdLst/>
            <a:ahLst/>
            <a:cxnLst/>
            <a:rect l="l" t="t" r="r" b="b"/>
            <a:pathLst>
              <a:path w="8265159" h="0">
                <a:moveTo>
                  <a:pt x="0" y="0"/>
                </a:moveTo>
                <a:lnTo>
                  <a:pt x="8264651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14400" y="2510027"/>
            <a:ext cx="0" cy="1659889"/>
          </a:xfrm>
          <a:custGeom>
            <a:avLst/>
            <a:gdLst/>
            <a:ahLst/>
            <a:cxnLst/>
            <a:rect l="l" t="t" r="r" b="b"/>
            <a:pathLst>
              <a:path w="0" h="1659889">
                <a:moveTo>
                  <a:pt x="0" y="0"/>
                </a:moveTo>
                <a:lnTo>
                  <a:pt x="0" y="165963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166859" y="2510027"/>
            <a:ext cx="0" cy="1659889"/>
          </a:xfrm>
          <a:custGeom>
            <a:avLst/>
            <a:gdLst/>
            <a:ahLst/>
            <a:cxnLst/>
            <a:rect l="l" t="t" r="r" b="b"/>
            <a:pathLst>
              <a:path w="0" h="1659889">
                <a:moveTo>
                  <a:pt x="0" y="0"/>
                </a:moveTo>
                <a:lnTo>
                  <a:pt x="0" y="1659636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08304" y="2517648"/>
            <a:ext cx="8265159" cy="0"/>
          </a:xfrm>
          <a:custGeom>
            <a:avLst/>
            <a:gdLst/>
            <a:ahLst/>
            <a:cxnLst/>
            <a:rect l="l" t="t" r="r" b="b"/>
            <a:pathLst>
              <a:path w="8265159" h="0">
                <a:moveTo>
                  <a:pt x="0" y="0"/>
                </a:moveTo>
                <a:lnTo>
                  <a:pt x="8264651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908304" y="4163567"/>
            <a:ext cx="8265159" cy="0"/>
          </a:xfrm>
          <a:custGeom>
            <a:avLst/>
            <a:gdLst/>
            <a:ahLst/>
            <a:cxnLst/>
            <a:rect l="l" t="t" r="r" b="b"/>
            <a:pathLst>
              <a:path w="8265159" h="0">
                <a:moveTo>
                  <a:pt x="0" y="0"/>
                </a:moveTo>
                <a:lnTo>
                  <a:pt x="8264651" y="0"/>
                </a:lnTo>
              </a:path>
            </a:pathLst>
          </a:custGeom>
          <a:ln w="12192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1185134" y="2536967"/>
            <a:ext cx="4216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3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115485" y="2536967"/>
            <a:ext cx="217804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4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47880" y="2536967"/>
            <a:ext cx="4622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dirty="0" sz="1600" spc="-5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1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27558" y="2536967"/>
            <a:ext cx="6540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CC/BCC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27487" y="2536967"/>
            <a:ext cx="64706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ct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956258" y="2533928"/>
            <a:ext cx="111315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FFFFFF"/>
                </a:solidFill>
                <a:latin typeface="Calibri"/>
                <a:cs typeface="Calibri"/>
              </a:rPr>
              <a:t>Description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93132" y="3116041"/>
            <a:ext cx="79502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1/3/2017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953886" y="3116041"/>
            <a:ext cx="48260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3335" marR="5080" indent="-127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Bob  </a:t>
            </a:r>
            <a:r>
              <a:rPr dirty="0" sz="1600" spc="-5">
                <a:latin typeface="Calibri"/>
                <a:cs typeface="Calibri"/>
              </a:rPr>
              <a:t>J</a:t>
            </a:r>
            <a:r>
              <a:rPr dirty="0" sz="1600" spc="-20">
                <a:latin typeface="Calibri"/>
                <a:cs typeface="Calibri"/>
              </a:rPr>
              <a:t>o</a:t>
            </a:r>
            <a:r>
              <a:rPr dirty="0" sz="1600">
                <a:latin typeface="Calibri"/>
                <a:cs typeface="Calibri"/>
              </a:rPr>
              <a:t>n</a:t>
            </a:r>
            <a:r>
              <a:rPr dirty="0" sz="1600" spc="-20">
                <a:latin typeface="Calibri"/>
                <a:cs typeface="Calibri"/>
              </a:rPr>
              <a:t>e</a:t>
            </a:r>
            <a:r>
              <a:rPr dirty="0" sz="1600" spc="-5"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652762" y="3116041"/>
            <a:ext cx="50292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40">
                <a:latin typeface="Calibri"/>
                <a:cs typeface="Calibri"/>
              </a:rPr>
              <a:t>Atty.  </a:t>
            </a:r>
            <a:r>
              <a:rPr dirty="0" sz="1600" spc="-5">
                <a:latin typeface="Calibri"/>
                <a:cs typeface="Calibri"/>
              </a:rPr>
              <a:t>Smi</a:t>
            </a:r>
            <a:r>
              <a:rPr dirty="0" sz="1600">
                <a:latin typeface="Calibri"/>
                <a:cs typeface="Calibri"/>
              </a:rPr>
              <a:t>t</a:t>
            </a:r>
            <a:r>
              <a:rPr dirty="0" sz="1600" spc="-5">
                <a:latin typeface="Calibri"/>
                <a:cs typeface="Calibri"/>
              </a:rPr>
              <a:t>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62040" y="3116041"/>
            <a:ext cx="93535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Jane</a:t>
            </a:r>
            <a:r>
              <a:rPr dirty="0" sz="1600" spc="-55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Taylor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03189" y="3116041"/>
            <a:ext cx="845185" cy="1000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Last  </a:t>
            </a:r>
            <a:r>
              <a:rPr dirty="0" sz="1600" spc="-5">
                <a:latin typeface="Calibri"/>
                <a:cs typeface="Calibri"/>
              </a:rPr>
              <a:t>S</a:t>
            </a:r>
            <a:r>
              <a:rPr dirty="0" sz="1600" spc="-15">
                <a:latin typeface="Calibri"/>
                <a:cs typeface="Calibri"/>
              </a:rPr>
              <a:t>u</a:t>
            </a:r>
            <a:r>
              <a:rPr dirty="0" sz="1600" spc="-5">
                <a:latin typeface="Calibri"/>
                <a:cs typeface="Calibri"/>
              </a:rPr>
              <a:t>mme</a:t>
            </a:r>
            <a:r>
              <a:rPr dirty="0" sz="1600" spc="60">
                <a:latin typeface="Calibri"/>
                <a:cs typeface="Calibri"/>
              </a:rPr>
              <a:t>r</a:t>
            </a:r>
            <a:r>
              <a:rPr dirty="0" sz="1600" spc="-120">
                <a:latin typeface="Calibri"/>
                <a:cs typeface="Calibri"/>
              </a:rPr>
              <a:t>’</a:t>
            </a:r>
            <a:r>
              <a:rPr dirty="0" sz="1600" spc="-5">
                <a:latin typeface="Calibri"/>
                <a:cs typeface="Calibri"/>
              </a:rPr>
              <a:t>s  </a:t>
            </a:r>
            <a:r>
              <a:rPr dirty="0" sz="1600" spc="-15">
                <a:latin typeface="Calibri"/>
                <a:cs typeface="Calibri"/>
              </a:rPr>
              <a:t>Bike  </a:t>
            </a:r>
            <a:r>
              <a:rPr dirty="0" sz="1600" spc="-5">
                <a:latin typeface="Calibri"/>
                <a:cs typeface="Calibri"/>
              </a:rPr>
              <a:t>Accident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56225" y="2536967"/>
            <a:ext cx="943610" cy="8477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40005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Priv.</a:t>
            </a:r>
            <a:endParaRPr sz="1600">
              <a:latin typeface="Calibri"/>
              <a:cs typeface="Calibri"/>
            </a:endParaRPr>
          </a:p>
          <a:p>
            <a:pPr algn="ctr" marL="42545">
              <a:lnSpc>
                <a:spcPct val="100000"/>
              </a:lnSpc>
            </a:pPr>
            <a:r>
              <a:rPr dirty="0" sz="1600" spc="-9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rea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  <a:p>
            <a:pPr algn="ctr" marR="345440">
              <a:lnSpc>
                <a:spcPct val="100000"/>
              </a:lnSpc>
              <a:spcBef>
                <a:spcPts val="720"/>
              </a:spcBef>
            </a:pPr>
            <a:r>
              <a:rPr dirty="0" sz="1600" spc="-30">
                <a:latin typeface="Calibri"/>
                <a:cs typeface="Calibri"/>
              </a:rPr>
              <a:t>R</a:t>
            </a:r>
            <a:r>
              <a:rPr dirty="0" sz="1600" spc="-20">
                <a:latin typeface="Calibri"/>
                <a:cs typeface="Calibri"/>
              </a:rPr>
              <a:t>e</a:t>
            </a:r>
            <a:r>
              <a:rPr dirty="0" sz="1600">
                <a:latin typeface="Calibri"/>
                <a:cs typeface="Calibri"/>
              </a:rPr>
              <a:t>d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c</a:t>
            </a:r>
            <a:r>
              <a:rPr dirty="0" sz="1600" spc="-5"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997374" y="2536967"/>
            <a:ext cx="745490" cy="10915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91135" marR="146050" indent="-635">
              <a:lnSpc>
                <a:spcPct val="100000"/>
              </a:lnSpc>
              <a:spcBef>
                <a:spcPts val="95"/>
              </a:spcBef>
            </a:pPr>
            <a:r>
              <a:rPr dirty="0" sz="1600" spc="-25" b="1">
                <a:solidFill>
                  <a:srgbClr val="FFFFFF"/>
                </a:solidFill>
                <a:latin typeface="Calibri"/>
                <a:cs typeface="Calibri"/>
              </a:rPr>
              <a:t>Priv.  </a:t>
            </a:r>
            <a:r>
              <a:rPr dirty="0" sz="1600" spc="-5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720"/>
              </a:spcBef>
            </a:pPr>
            <a:r>
              <a:rPr dirty="0" sz="1600" spc="-35">
                <a:latin typeface="Calibri"/>
                <a:cs typeface="Calibri"/>
              </a:rPr>
              <a:t>A</a:t>
            </a:r>
            <a:r>
              <a:rPr dirty="0" sz="1600" spc="-30">
                <a:latin typeface="Calibri"/>
                <a:cs typeface="Calibri"/>
              </a:rPr>
              <a:t>t</a:t>
            </a:r>
            <a:r>
              <a:rPr dirty="0" sz="1600" spc="-15">
                <a:latin typeface="Calibri"/>
                <a:cs typeface="Calibri"/>
              </a:rPr>
              <a:t>t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 spc="-20">
                <a:latin typeface="Calibri"/>
                <a:cs typeface="Calibri"/>
              </a:rPr>
              <a:t>r</a:t>
            </a:r>
            <a:r>
              <a:rPr dirty="0" sz="1600">
                <a:latin typeface="Calibri"/>
                <a:cs typeface="Calibri"/>
              </a:rPr>
              <a:t>n</a:t>
            </a:r>
            <a:r>
              <a:rPr dirty="0" sz="1600" spc="-20">
                <a:latin typeface="Calibri"/>
                <a:cs typeface="Calibri"/>
              </a:rPr>
              <a:t>e</a:t>
            </a:r>
            <a:r>
              <a:rPr dirty="0" sz="1600" spc="-5">
                <a:latin typeface="Calibri"/>
                <a:cs typeface="Calibri"/>
              </a:rPr>
              <a:t>y</a:t>
            </a:r>
            <a:endParaRPr sz="1600">
              <a:latin typeface="Calibri"/>
              <a:cs typeface="Calibri"/>
            </a:endParaRPr>
          </a:p>
          <a:p>
            <a:pPr algn="ctr" marR="173355">
              <a:lnSpc>
                <a:spcPct val="100000"/>
              </a:lnSpc>
            </a:pPr>
            <a:r>
              <a:rPr dirty="0" sz="1600">
                <a:latin typeface="Calibri"/>
                <a:cs typeface="Calibri"/>
              </a:rPr>
              <a:t>-</a:t>
            </a:r>
            <a:r>
              <a:rPr dirty="0" sz="1600" spc="-15">
                <a:latin typeface="Calibri"/>
                <a:cs typeface="Calibri"/>
              </a:rPr>
              <a:t>C</a:t>
            </a:r>
            <a:r>
              <a:rPr dirty="0" sz="1600" spc="10">
                <a:latin typeface="Calibri"/>
                <a:cs typeface="Calibri"/>
              </a:rPr>
              <a:t>l</a:t>
            </a:r>
            <a:r>
              <a:rPr dirty="0" sz="1600" spc="-5">
                <a:latin typeface="Calibri"/>
                <a:cs typeface="Calibri"/>
              </a:rPr>
              <a:t>i</a:t>
            </a:r>
            <a:r>
              <a:rPr dirty="0" sz="1600" spc="-20">
                <a:latin typeface="Calibri"/>
                <a:cs typeface="Calibri"/>
              </a:rPr>
              <a:t>e</a:t>
            </a:r>
            <a:r>
              <a:rPr dirty="0" sz="1600" spc="-15">
                <a:latin typeface="Calibri"/>
                <a:cs typeface="Calibri"/>
              </a:rPr>
              <a:t>n</a:t>
            </a:r>
            <a:r>
              <a:rPr dirty="0" sz="1600" spc="-5">
                <a:latin typeface="Calibri"/>
                <a:cs typeface="Calibri"/>
              </a:rPr>
              <a:t>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937937" y="3116041"/>
            <a:ext cx="1022350" cy="10001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Legal</a:t>
            </a:r>
            <a:r>
              <a:rPr dirty="0" sz="1600" spc="-7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advice  </a:t>
            </a:r>
            <a:r>
              <a:rPr dirty="0" sz="1600" spc="-15">
                <a:latin typeface="Calibri"/>
                <a:cs typeface="Calibri"/>
              </a:rPr>
              <a:t>re: </a:t>
            </a:r>
            <a:r>
              <a:rPr dirty="0" sz="1600" spc="-10">
                <a:latin typeface="Calibri"/>
                <a:cs typeface="Calibri"/>
              </a:rPr>
              <a:t>motor  </a:t>
            </a:r>
            <a:r>
              <a:rPr dirty="0" sz="1600" spc="-5">
                <a:latin typeface="Calibri"/>
                <a:cs typeface="Calibri"/>
              </a:rPr>
              <a:t>vehicle  </a:t>
            </a:r>
            <a:r>
              <a:rPr dirty="0" sz="1600" spc="-10">
                <a:latin typeface="Calibri"/>
                <a:cs typeface="Calibri"/>
              </a:rPr>
              <a:t>litigation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28734" y="5001283"/>
            <a:ext cx="7399020" cy="12109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latin typeface="Calibri"/>
                <a:cs typeface="Calibri"/>
              </a:rPr>
              <a:t>The law </a:t>
            </a:r>
            <a:r>
              <a:rPr dirty="0" sz="2000" spc="-10">
                <a:latin typeface="Calibri"/>
                <a:cs typeface="Calibri"/>
              </a:rPr>
              <a:t>generally requires </a:t>
            </a:r>
            <a:r>
              <a:rPr dirty="0" sz="2000">
                <a:latin typeface="Calibri"/>
                <a:cs typeface="Calibri"/>
              </a:rPr>
              <a:t>a party </a:t>
            </a:r>
            <a:r>
              <a:rPr dirty="0" sz="2000" spc="-5">
                <a:latin typeface="Calibri"/>
                <a:cs typeface="Calibri"/>
              </a:rPr>
              <a:t>to </a:t>
            </a:r>
            <a:r>
              <a:rPr dirty="0" sz="2000" spc="-15">
                <a:latin typeface="Calibri"/>
                <a:cs typeface="Calibri"/>
              </a:rPr>
              <a:t>create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5">
                <a:latin typeface="Calibri"/>
                <a:cs typeface="Calibri"/>
              </a:rPr>
              <a:t>privilege </a:t>
            </a:r>
            <a:r>
              <a:rPr dirty="0" sz="2000">
                <a:latin typeface="Calibri"/>
                <a:cs typeface="Calibri"/>
              </a:rPr>
              <a:t>log if the party is  withholding or </a:t>
            </a:r>
            <a:r>
              <a:rPr dirty="0" sz="2000" spc="-5">
                <a:latin typeface="Calibri"/>
                <a:cs typeface="Calibri"/>
              </a:rPr>
              <a:t>redacting </a:t>
            </a:r>
            <a:r>
              <a:rPr dirty="0" sz="2000" spc="-10">
                <a:latin typeface="Calibri"/>
                <a:cs typeface="Calibri"/>
              </a:rPr>
              <a:t>responsive information </a:t>
            </a:r>
            <a:r>
              <a:rPr dirty="0" sz="2000" spc="-15">
                <a:latin typeface="Calibri"/>
                <a:cs typeface="Calibri"/>
              </a:rPr>
              <a:t>from </a:t>
            </a: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10">
                <a:latin typeface="Calibri"/>
                <a:cs typeface="Calibri"/>
              </a:rPr>
              <a:t>discovery  </a:t>
            </a:r>
            <a:r>
              <a:rPr dirty="0" sz="2000" spc="-5">
                <a:latin typeface="Calibri"/>
                <a:cs typeface="Calibri"/>
              </a:rPr>
              <a:t>production </a:t>
            </a:r>
            <a:r>
              <a:rPr dirty="0" sz="2000">
                <a:latin typeface="Calibri"/>
                <a:cs typeface="Calibri"/>
              </a:rPr>
              <a:t>on </a:t>
            </a:r>
            <a:r>
              <a:rPr dirty="0" sz="2000" spc="5">
                <a:latin typeface="Calibri"/>
                <a:cs typeface="Calibri"/>
              </a:rPr>
              <a:t>the </a:t>
            </a:r>
            <a:r>
              <a:rPr dirty="0" sz="2000" spc="-5">
                <a:latin typeface="Calibri"/>
                <a:cs typeface="Calibri"/>
              </a:rPr>
              <a:t>basis </a:t>
            </a:r>
            <a:r>
              <a:rPr dirty="0" sz="2000" spc="-10">
                <a:latin typeface="Calibri"/>
                <a:cs typeface="Calibri"/>
              </a:rPr>
              <a:t>of</a:t>
            </a:r>
            <a:r>
              <a:rPr dirty="0" sz="2000" spc="-4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privilege.</a:t>
            </a:r>
            <a:endParaRPr sz="2000">
              <a:latin typeface="Calibri"/>
              <a:cs typeface="Calibri"/>
            </a:endParaRPr>
          </a:p>
          <a:p>
            <a:pPr marL="927100" indent="-45339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927100" algn="l"/>
                <a:tab pos="927735" algn="l"/>
              </a:tabLst>
            </a:pPr>
            <a:r>
              <a:rPr dirty="0" sz="1600" spc="-5" i="1">
                <a:latin typeface="Calibri"/>
                <a:cs typeface="Calibri"/>
              </a:rPr>
              <a:t>See </a:t>
            </a:r>
            <a:r>
              <a:rPr dirty="0" sz="1600" spc="-15">
                <a:latin typeface="Calibri"/>
                <a:cs typeface="Calibri"/>
              </a:rPr>
              <a:t>Fed </a:t>
            </a:r>
            <a:r>
              <a:rPr dirty="0" sz="1600" spc="-5">
                <a:latin typeface="Calibri"/>
                <a:cs typeface="Calibri"/>
              </a:rPr>
              <a:t>R </a:t>
            </a:r>
            <a:r>
              <a:rPr dirty="0" sz="1600">
                <a:latin typeface="Calibri"/>
                <a:cs typeface="Calibri"/>
              </a:rPr>
              <a:t>Civ </a:t>
            </a:r>
            <a:r>
              <a:rPr dirty="0" sz="1600" spc="-5">
                <a:latin typeface="Calibri"/>
                <a:cs typeface="Calibri"/>
              </a:rPr>
              <a:t>P</a:t>
            </a:r>
            <a:r>
              <a:rPr dirty="0" sz="1600" spc="2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26(b)(5)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226" y="1207985"/>
            <a:ext cx="502539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5"/>
              <a:t>The </a:t>
            </a:r>
            <a:r>
              <a:rPr dirty="0" sz="3600" spc="-10"/>
              <a:t>Crime-Fraud</a:t>
            </a:r>
            <a:r>
              <a:rPr dirty="0" sz="3600" spc="-120"/>
              <a:t> </a:t>
            </a:r>
            <a:r>
              <a:rPr dirty="0" sz="3600" spc="-15"/>
              <a:t>Exception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153" y="2110230"/>
            <a:ext cx="7874000" cy="40284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354965" marR="69215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2000" spc="15">
                <a:solidFill>
                  <a:srgbClr val="3F3F3F"/>
                </a:solidFill>
                <a:latin typeface="Calibri"/>
                <a:cs typeface="Calibri"/>
              </a:rPr>
              <a:t>“The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crime-fraud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exception to </a:t>
            </a:r>
            <a:r>
              <a:rPr dirty="0" sz="2000" spc="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attorney-client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privilege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is predicated 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on 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recognition that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where </a:t>
            </a:r>
            <a:r>
              <a:rPr dirty="0" sz="2000" spc="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attorney-client relationship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advances 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criminal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enterprise or fraud,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reasons </a:t>
            </a:r>
            <a:r>
              <a:rPr dirty="0" sz="2000" spc="-20">
                <a:solidFill>
                  <a:srgbClr val="3F3F3F"/>
                </a:solidFill>
                <a:latin typeface="Calibri"/>
                <a:cs typeface="Calibri"/>
              </a:rPr>
              <a:t>for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supporting 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privilege  </a:t>
            </a:r>
            <a:r>
              <a:rPr dirty="0" sz="2000" spc="-35">
                <a:solidFill>
                  <a:srgbClr val="3F3F3F"/>
                </a:solidFill>
                <a:latin typeface="Calibri"/>
                <a:cs typeface="Calibri"/>
              </a:rPr>
              <a:t>fail.”</a:t>
            </a:r>
            <a:endParaRPr sz="2000">
              <a:latin typeface="Calibri"/>
              <a:cs typeface="Calibri"/>
            </a:endParaRPr>
          </a:p>
          <a:p>
            <a:pPr algn="just" lvl="1" marL="926465" indent="-288290">
              <a:lnSpc>
                <a:spcPct val="100000"/>
              </a:lnSpc>
              <a:spcBef>
                <a:spcPts val="409"/>
              </a:spcBef>
              <a:buFont typeface="Wingdings"/>
              <a:buChar char=""/>
              <a:tabLst>
                <a:tab pos="927100" algn="l"/>
              </a:tabLst>
            </a:pPr>
            <a:r>
              <a:rPr dirty="0" sz="1600" spc="-15" i="1">
                <a:solidFill>
                  <a:srgbClr val="3F3F3F"/>
                </a:solidFill>
                <a:latin typeface="Calibri"/>
                <a:cs typeface="Calibri"/>
              </a:rPr>
              <a:t>People </a:t>
            </a: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v </a:t>
            </a:r>
            <a:r>
              <a:rPr dirty="0" sz="1600" spc="-10" i="1">
                <a:solidFill>
                  <a:srgbClr val="3F3F3F"/>
                </a:solidFill>
                <a:latin typeface="Calibri"/>
                <a:cs typeface="Calibri"/>
              </a:rPr>
              <a:t>Paasche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, 207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Mich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App 698, 705; </a:t>
            </a:r>
            <a:r>
              <a:rPr dirty="0" sz="1600" spc="-15">
                <a:solidFill>
                  <a:srgbClr val="3F3F3F"/>
                </a:solidFill>
                <a:latin typeface="Calibri"/>
                <a:cs typeface="Calibri"/>
              </a:rPr>
              <a:t>525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NW2d 914</a:t>
            </a:r>
            <a:r>
              <a:rPr dirty="0" sz="1600" spc="28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(1994)</a:t>
            </a:r>
            <a:endParaRPr sz="1600">
              <a:latin typeface="Calibri"/>
              <a:cs typeface="Calibri"/>
            </a:endParaRPr>
          </a:p>
          <a:p>
            <a:pPr marL="354965" marR="5080" indent="-342900">
              <a:lnSpc>
                <a:spcPct val="100000"/>
              </a:lnSpc>
              <a:spcBef>
                <a:spcPts val="45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000" spc="15">
                <a:solidFill>
                  <a:srgbClr val="3F3F3F"/>
                </a:solidFill>
                <a:latin typeface="Calibri"/>
                <a:cs typeface="Calibri"/>
              </a:rPr>
              <a:t>“The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evidence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must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show that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client was engaged in or was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planning 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criminal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or fraudulent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conduct when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it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sought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assistance of 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counsel and that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assistance was obtained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in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furtherance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of </a:t>
            </a:r>
            <a:r>
              <a:rPr dirty="0" sz="2000" spc="5">
                <a:solidFill>
                  <a:srgbClr val="3F3F3F"/>
                </a:solidFill>
                <a:latin typeface="Calibri"/>
                <a:cs typeface="Calibri"/>
              </a:rPr>
              <a:t>the 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conduct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or was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closely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related to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it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. . . .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exception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does not apply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if  the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assistance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is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sought only to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disclose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past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wrongdoing, but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it</a:t>
            </a:r>
            <a:r>
              <a:rPr dirty="0" u="sng" sz="2000">
                <a:solidFill>
                  <a:srgbClr val="3F3F3F"/>
                </a:solidFill>
                <a:uFill>
                  <a:solidFill>
                    <a:srgbClr val="3F3F3F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2000" spc="-5">
                <a:solidFill>
                  <a:srgbClr val="3F3F3F"/>
                </a:solidFill>
                <a:uFill>
                  <a:solidFill>
                    <a:srgbClr val="3F3F3F"/>
                  </a:solidFill>
                </a:uFill>
                <a:latin typeface="Calibri"/>
                <a:cs typeface="Calibri"/>
              </a:rPr>
              <a:t>does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 apply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if the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assistance was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used </a:t>
            </a:r>
            <a:r>
              <a:rPr dirty="0" sz="2000" spc="-15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cover up </a:t>
            </a:r>
            <a:r>
              <a:rPr dirty="0" sz="2000">
                <a:solidFill>
                  <a:srgbClr val="3F3F3F"/>
                </a:solidFill>
                <a:latin typeface="Calibri"/>
                <a:cs typeface="Calibri"/>
              </a:rPr>
              <a:t>and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perpetuate </a:t>
            </a:r>
            <a:r>
              <a:rPr dirty="0" sz="2000" spc="5">
                <a:solidFill>
                  <a:srgbClr val="3F3F3F"/>
                </a:solidFill>
                <a:latin typeface="Calibri"/>
                <a:cs typeface="Calibri"/>
              </a:rPr>
              <a:t>the </a:t>
            </a:r>
            <a:r>
              <a:rPr dirty="0" sz="2000" spc="-5">
                <a:solidFill>
                  <a:srgbClr val="3F3F3F"/>
                </a:solidFill>
                <a:latin typeface="Calibri"/>
                <a:cs typeface="Calibri"/>
              </a:rPr>
              <a:t>crime </a:t>
            </a:r>
            <a:r>
              <a:rPr dirty="0" sz="2000" spc="-10">
                <a:solidFill>
                  <a:srgbClr val="3F3F3F"/>
                </a:solidFill>
                <a:latin typeface="Calibri"/>
                <a:cs typeface="Calibri"/>
              </a:rPr>
              <a:t>or  </a:t>
            </a:r>
            <a:r>
              <a:rPr dirty="0" sz="2000" spc="-30">
                <a:solidFill>
                  <a:srgbClr val="3F3F3F"/>
                </a:solidFill>
                <a:latin typeface="Calibri"/>
                <a:cs typeface="Calibri"/>
              </a:rPr>
              <a:t>fraud.”</a:t>
            </a:r>
            <a:endParaRPr sz="2000">
              <a:latin typeface="Calibri"/>
              <a:cs typeface="Calibri"/>
            </a:endParaRPr>
          </a:p>
          <a:p>
            <a:pPr lvl="1" marL="926465" indent="-288290">
              <a:lnSpc>
                <a:spcPct val="100000"/>
              </a:lnSpc>
              <a:spcBef>
                <a:spcPts val="415"/>
              </a:spcBef>
              <a:buSzPct val="84375"/>
              <a:buFont typeface="Wingdings"/>
              <a:buChar char=""/>
              <a:tabLst>
                <a:tab pos="926465" algn="l"/>
                <a:tab pos="927100" algn="l"/>
              </a:tabLst>
            </a:pPr>
            <a:r>
              <a:rPr dirty="0" sz="1600" i="1">
                <a:solidFill>
                  <a:srgbClr val="3F3F3F"/>
                </a:solidFill>
                <a:latin typeface="Calibri"/>
                <a:cs typeface="Calibri"/>
              </a:rPr>
              <a:t>In re </a:t>
            </a: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Grand Jury </a:t>
            </a:r>
            <a:r>
              <a:rPr dirty="0" sz="1600" spc="-10" i="1">
                <a:solidFill>
                  <a:srgbClr val="3F3F3F"/>
                </a:solidFill>
                <a:latin typeface="Calibri"/>
                <a:cs typeface="Calibri"/>
              </a:rPr>
              <a:t>Subpoenas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, 144 F3d 653, 660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(CA 10,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1998)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(emphasis</a:t>
            </a:r>
            <a:r>
              <a:rPr dirty="0" sz="1600" spc="28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added)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226" y="1207831"/>
            <a:ext cx="4478655" cy="57467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5">
                <a:solidFill>
                  <a:srgbClr val="17453A"/>
                </a:solidFill>
              </a:rPr>
              <a:t>Who </a:t>
            </a:r>
            <a:r>
              <a:rPr dirty="0" sz="3600" spc="-10">
                <a:solidFill>
                  <a:srgbClr val="17453A"/>
                </a:solidFill>
              </a:rPr>
              <a:t>Holds </a:t>
            </a:r>
            <a:r>
              <a:rPr dirty="0" sz="3600" spc="-5">
                <a:solidFill>
                  <a:srgbClr val="17453A"/>
                </a:solidFill>
              </a:rPr>
              <a:t>the</a:t>
            </a:r>
            <a:r>
              <a:rPr dirty="0" sz="3600" spc="-65">
                <a:solidFill>
                  <a:srgbClr val="17453A"/>
                </a:solidFill>
              </a:rPr>
              <a:t> </a:t>
            </a:r>
            <a:r>
              <a:rPr dirty="0" sz="3600" spc="-5">
                <a:solidFill>
                  <a:srgbClr val="17453A"/>
                </a:solidFill>
              </a:rPr>
              <a:t>Privilege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109" y="2296215"/>
            <a:ext cx="7165340" cy="8782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800" spc="30">
                <a:solidFill>
                  <a:srgbClr val="404040"/>
                </a:solidFill>
                <a:latin typeface="Calibri"/>
                <a:cs typeface="Calibri"/>
              </a:rPr>
              <a:t>“The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attorney-client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privilege </a:t>
            </a:r>
            <a:r>
              <a:rPr dirty="0" sz="2800" spc="-5">
                <a:solidFill>
                  <a:srgbClr val="404040"/>
                </a:solidFill>
                <a:latin typeface="Calibri"/>
                <a:cs typeface="Calibri"/>
              </a:rPr>
              <a:t>is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personal to the  client, and only the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client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can </a:t>
            </a:r>
            <a:r>
              <a:rPr dirty="0" sz="2800" spc="-20">
                <a:solidFill>
                  <a:srgbClr val="404040"/>
                </a:solidFill>
                <a:latin typeface="Calibri"/>
                <a:cs typeface="Calibri"/>
              </a:rPr>
              <a:t>waive</a:t>
            </a:r>
            <a:r>
              <a:rPr dirty="0" sz="2800" spc="11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2800" spc="-55">
                <a:solidFill>
                  <a:srgbClr val="404040"/>
                </a:solidFill>
                <a:latin typeface="Calibri"/>
                <a:cs typeface="Calibri"/>
              </a:rPr>
              <a:t>it.”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5835" y="3209041"/>
            <a:ext cx="5386070" cy="2686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95"/>
              </a:spcBef>
              <a:buSzPct val="84375"/>
              <a:buFont typeface="Wingdings"/>
              <a:buChar char=""/>
              <a:tabLst>
                <a:tab pos="299085" algn="l"/>
                <a:tab pos="299720" algn="l"/>
              </a:tabLst>
            </a:pPr>
            <a:r>
              <a:rPr dirty="0" sz="1600" spc="-5" i="1">
                <a:solidFill>
                  <a:srgbClr val="404040"/>
                </a:solidFill>
                <a:latin typeface="Calibri"/>
                <a:cs typeface="Calibri"/>
              </a:rPr>
              <a:t>Ravary v </a:t>
            </a:r>
            <a:r>
              <a:rPr dirty="0" sz="1600" spc="-10" i="1">
                <a:solidFill>
                  <a:srgbClr val="404040"/>
                </a:solidFill>
                <a:latin typeface="Calibri"/>
                <a:cs typeface="Calibri"/>
              </a:rPr>
              <a:t>Reed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, 163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Mich 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App 447, 453; </a:t>
            </a:r>
            <a:r>
              <a:rPr dirty="0" sz="1600" spc="-15">
                <a:solidFill>
                  <a:srgbClr val="404040"/>
                </a:solidFill>
                <a:latin typeface="Calibri"/>
                <a:cs typeface="Calibri"/>
              </a:rPr>
              <a:t>415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NW2d 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240</a:t>
            </a:r>
            <a:r>
              <a:rPr dirty="0" sz="1600" spc="26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(1987)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92" y="3527704"/>
            <a:ext cx="7496175" cy="16084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52425" marR="5080" indent="-340360">
              <a:lnSpc>
                <a:spcPct val="100000"/>
              </a:lnSpc>
              <a:spcBef>
                <a:spcPts val="95"/>
              </a:spcBef>
              <a:buSzPct val="83928"/>
              <a:buFont typeface="Wingdings"/>
              <a:buChar char=""/>
              <a:tabLst>
                <a:tab pos="351790" algn="l"/>
                <a:tab pos="353060" algn="l"/>
              </a:tabLst>
            </a:pPr>
            <a:r>
              <a:rPr dirty="0" sz="2800" spc="-35">
                <a:solidFill>
                  <a:srgbClr val="404040"/>
                </a:solidFill>
                <a:latin typeface="Calibri"/>
                <a:cs typeface="Calibri"/>
              </a:rPr>
              <a:t>“Although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either [the </a:t>
            </a:r>
            <a:r>
              <a:rPr dirty="0" sz="2800" spc="-20">
                <a:solidFill>
                  <a:srgbClr val="404040"/>
                </a:solidFill>
                <a:latin typeface="Calibri"/>
                <a:cs typeface="Calibri"/>
              </a:rPr>
              <a:t>attorney </a:t>
            </a:r>
            <a:r>
              <a:rPr dirty="0" sz="2800">
                <a:solidFill>
                  <a:srgbClr val="404040"/>
                </a:solidFill>
                <a:latin typeface="Calibri"/>
                <a:cs typeface="Calibri"/>
              </a:rPr>
              <a:t>or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client] can  </a:t>
            </a:r>
            <a:r>
              <a:rPr dirty="0" sz="2800" spc="-5">
                <a:solidFill>
                  <a:srgbClr val="404040"/>
                </a:solidFill>
                <a:latin typeface="Calibri"/>
                <a:cs typeface="Calibri"/>
              </a:rPr>
              <a:t>assert </a:t>
            </a:r>
            <a:r>
              <a:rPr dirty="0" sz="2800" spc="-10">
                <a:solidFill>
                  <a:srgbClr val="404040"/>
                </a:solidFill>
                <a:latin typeface="Calibri"/>
                <a:cs typeface="Calibri"/>
              </a:rPr>
              <a:t>the privilege, only </a:t>
            </a:r>
            <a:r>
              <a:rPr dirty="0" sz="2800" spc="-5">
                <a:solidFill>
                  <a:srgbClr val="404040"/>
                </a:solidFill>
                <a:latin typeface="Calibri"/>
                <a:cs typeface="Calibri"/>
              </a:rPr>
              <a:t>the </a:t>
            </a:r>
            <a:r>
              <a:rPr dirty="0" sz="2800" spc="-15">
                <a:solidFill>
                  <a:srgbClr val="404040"/>
                </a:solidFill>
                <a:latin typeface="Calibri"/>
                <a:cs typeface="Calibri"/>
              </a:rPr>
              <a:t>client may </a:t>
            </a:r>
            <a:r>
              <a:rPr dirty="0" sz="2800" spc="-20">
                <a:solidFill>
                  <a:srgbClr val="404040"/>
                </a:solidFill>
                <a:latin typeface="Calibri"/>
                <a:cs typeface="Calibri"/>
              </a:rPr>
              <a:t>waive </a:t>
            </a:r>
            <a:r>
              <a:rPr dirty="0" sz="2800" spc="-5">
                <a:solidFill>
                  <a:srgbClr val="404040"/>
                </a:solidFill>
                <a:latin typeface="Calibri"/>
                <a:cs typeface="Calibri"/>
              </a:rPr>
              <a:t>the  </a:t>
            </a:r>
            <a:r>
              <a:rPr dirty="0" sz="2800" spc="-30">
                <a:solidFill>
                  <a:srgbClr val="404040"/>
                </a:solidFill>
                <a:latin typeface="Calibri"/>
                <a:cs typeface="Calibri"/>
              </a:rPr>
              <a:t>privilege.”</a:t>
            </a:r>
            <a:endParaRPr sz="2800">
              <a:latin typeface="Calibri"/>
              <a:cs typeface="Calibri"/>
            </a:endParaRPr>
          </a:p>
          <a:p>
            <a:pPr lvl="1" marL="640080" indent="-288290">
              <a:lnSpc>
                <a:spcPct val="100000"/>
              </a:lnSpc>
              <a:spcBef>
                <a:spcPts val="465"/>
              </a:spcBef>
              <a:buFont typeface="Arial"/>
              <a:buChar char="•"/>
              <a:tabLst>
                <a:tab pos="640080" algn="l"/>
                <a:tab pos="640715" algn="l"/>
              </a:tabLst>
            </a:pPr>
            <a:r>
              <a:rPr dirty="0" sz="1600" spc="-10" i="1">
                <a:solidFill>
                  <a:srgbClr val="404040"/>
                </a:solidFill>
                <a:latin typeface="Calibri"/>
                <a:cs typeface="Calibri"/>
              </a:rPr>
              <a:t>Kubiak </a:t>
            </a:r>
            <a:r>
              <a:rPr dirty="0" sz="1600" spc="-5" i="1">
                <a:solidFill>
                  <a:srgbClr val="404040"/>
                </a:solidFill>
                <a:latin typeface="Calibri"/>
                <a:cs typeface="Calibri"/>
              </a:rPr>
              <a:t>v Hurr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, 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143 </a:t>
            </a:r>
            <a:r>
              <a:rPr dirty="0" sz="1600" spc="-5">
                <a:solidFill>
                  <a:srgbClr val="404040"/>
                </a:solidFill>
                <a:latin typeface="Calibri"/>
                <a:cs typeface="Calibri"/>
              </a:rPr>
              <a:t>Mich 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App 465, 473; </a:t>
            </a:r>
            <a:r>
              <a:rPr dirty="0" sz="1600" spc="-15">
                <a:solidFill>
                  <a:srgbClr val="404040"/>
                </a:solidFill>
                <a:latin typeface="Calibri"/>
                <a:cs typeface="Calibri"/>
              </a:rPr>
              <a:t>372 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NW2d 341</a:t>
            </a:r>
            <a:r>
              <a:rPr dirty="0" sz="1600" spc="27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404040"/>
                </a:solidFill>
                <a:latin typeface="Calibri"/>
                <a:cs typeface="Calibri"/>
              </a:rPr>
              <a:t>(1985)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226" y="1207985"/>
            <a:ext cx="55664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600" spc="-30"/>
              <a:t>Voluntary </a:t>
            </a:r>
            <a:r>
              <a:rPr dirty="0" sz="3600" spc="-10"/>
              <a:t>Disclosure </a:t>
            </a:r>
            <a:r>
              <a:rPr dirty="0" sz="3600"/>
              <a:t>=</a:t>
            </a:r>
            <a:r>
              <a:rPr dirty="0" sz="3600" spc="-45"/>
              <a:t> </a:t>
            </a:r>
            <a:r>
              <a:rPr dirty="0" sz="3600" spc="-25"/>
              <a:t>Waiver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93077" y="2161971"/>
            <a:ext cx="8058784" cy="4117340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354965" marR="5080" indent="-342900">
              <a:lnSpc>
                <a:spcPts val="2590"/>
              </a:lnSpc>
              <a:spcBef>
                <a:spcPts val="42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As a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general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rule,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client’s voluntary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disclosure of confidential  communication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third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party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waives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and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destroys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the  attorney-client</a:t>
            </a:r>
            <a:r>
              <a:rPr dirty="0" sz="2400" spc="-3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privilege.</a:t>
            </a:r>
            <a:endParaRPr sz="2400">
              <a:latin typeface="Calibri"/>
              <a:cs typeface="Calibri"/>
            </a:endParaRPr>
          </a:p>
          <a:p>
            <a:pPr lvl="1" marL="927100" indent="-227965">
              <a:lnSpc>
                <a:spcPct val="100000"/>
              </a:lnSpc>
              <a:spcBef>
                <a:spcPts val="215"/>
              </a:spcBef>
              <a:buSzPct val="84375"/>
              <a:buFont typeface="Wingdings"/>
              <a:buChar char=""/>
              <a:tabLst>
                <a:tab pos="926465" algn="l"/>
                <a:tab pos="927735" algn="l"/>
              </a:tabLst>
            </a:pPr>
            <a:r>
              <a:rPr dirty="0" sz="1600" i="1">
                <a:solidFill>
                  <a:srgbClr val="3F3F3F"/>
                </a:solidFill>
                <a:latin typeface="Calibri"/>
                <a:cs typeface="Calibri"/>
              </a:rPr>
              <a:t>In re </a:t>
            </a: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Columbia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, </a:t>
            </a:r>
            <a:r>
              <a:rPr dirty="0" sz="1600" spc="-15">
                <a:solidFill>
                  <a:srgbClr val="3F3F3F"/>
                </a:solidFill>
                <a:latin typeface="Calibri"/>
                <a:cs typeface="Calibri"/>
              </a:rPr>
              <a:t>293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F3d 289, </a:t>
            </a:r>
            <a:r>
              <a:rPr dirty="0" sz="1600" spc="-15">
                <a:solidFill>
                  <a:srgbClr val="3F3F3F"/>
                </a:solidFill>
                <a:latin typeface="Calibri"/>
                <a:cs typeface="Calibri"/>
              </a:rPr>
              <a:t>294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(CA 6,</a:t>
            </a:r>
            <a:r>
              <a:rPr dirty="0" sz="1600" spc="185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2002)</a:t>
            </a:r>
            <a:endParaRPr sz="1600">
              <a:latin typeface="Calibri"/>
              <a:cs typeface="Calibri"/>
            </a:endParaRPr>
          </a:p>
          <a:p>
            <a:pPr marL="354965" marR="85725" indent="-342900">
              <a:lnSpc>
                <a:spcPts val="2590"/>
              </a:lnSpc>
              <a:spcBef>
                <a:spcPts val="56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In the </a:t>
            </a:r>
            <a:r>
              <a:rPr dirty="0" sz="2400" spc="5">
                <a:solidFill>
                  <a:srgbClr val="3F3F3F"/>
                </a:solidFill>
                <a:latin typeface="Calibri"/>
                <a:cs typeface="Calibri"/>
              </a:rPr>
              <a:t>Sixth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Circuit,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which includes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Michigan,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“once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client 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waives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the privilege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as </a:t>
            </a:r>
            <a:r>
              <a:rPr dirty="0" sz="2400" spc="-2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one </a:t>
            </a:r>
            <a:r>
              <a:rPr dirty="0" sz="2400" spc="-30">
                <a:solidFill>
                  <a:srgbClr val="3F3F3F"/>
                </a:solidFill>
                <a:latin typeface="Calibri"/>
                <a:cs typeface="Calibri"/>
              </a:rPr>
              <a:t>party,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the privilege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is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waived </a:t>
            </a:r>
            <a:r>
              <a:rPr dirty="0" sz="2400" i="1">
                <a:solidFill>
                  <a:srgbClr val="3F3F3F"/>
                </a:solidFill>
                <a:latin typeface="Calibri"/>
                <a:cs typeface="Calibri"/>
              </a:rPr>
              <a:t>en  </a:t>
            </a:r>
            <a:r>
              <a:rPr dirty="0" sz="2400" spc="-45" i="1">
                <a:solidFill>
                  <a:srgbClr val="3F3F3F"/>
                </a:solidFill>
                <a:latin typeface="Calibri"/>
                <a:cs typeface="Calibri"/>
              </a:rPr>
              <a:t>toto</a:t>
            </a:r>
            <a:r>
              <a:rPr dirty="0" sz="2400" spc="-45">
                <a:solidFill>
                  <a:srgbClr val="3F3F3F"/>
                </a:solidFill>
                <a:latin typeface="Calibri"/>
                <a:cs typeface="Calibri"/>
              </a:rPr>
              <a:t>.”</a:t>
            </a:r>
            <a:endParaRPr sz="2400">
              <a:latin typeface="Calibri"/>
              <a:cs typeface="Calibri"/>
            </a:endParaRPr>
          </a:p>
          <a:p>
            <a:pPr lvl="1" marL="927100" indent="-227965">
              <a:lnSpc>
                <a:spcPct val="100000"/>
              </a:lnSpc>
              <a:spcBef>
                <a:spcPts val="1055"/>
              </a:spcBef>
              <a:buSzPct val="84375"/>
              <a:buFont typeface="Wingdings"/>
              <a:buChar char=""/>
              <a:tabLst>
                <a:tab pos="926465" algn="l"/>
                <a:tab pos="927735" algn="l"/>
              </a:tabLst>
            </a:pP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Id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354965" marR="10160" indent="-342900">
              <a:lnSpc>
                <a:spcPts val="2590"/>
              </a:lnSpc>
              <a:spcBef>
                <a:spcPts val="77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This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is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true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even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when a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client produces privileged documents 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to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regulator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or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government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in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cooperation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with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an  </a:t>
            </a:r>
            <a:r>
              <a:rPr dirty="0" sz="2400" spc="-15">
                <a:solidFill>
                  <a:srgbClr val="3F3F3F"/>
                </a:solidFill>
                <a:latin typeface="Calibri"/>
                <a:cs typeface="Calibri"/>
              </a:rPr>
              <a:t>investigation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or </a:t>
            </a:r>
            <a:r>
              <a:rPr dirty="0" sz="2400" spc="-10">
                <a:solidFill>
                  <a:srgbClr val="3F3F3F"/>
                </a:solidFill>
                <a:latin typeface="Calibri"/>
                <a:cs typeface="Calibri"/>
              </a:rPr>
              <a:t>pursuant to </a:t>
            </a:r>
            <a:r>
              <a:rPr dirty="0" sz="2400">
                <a:solidFill>
                  <a:srgbClr val="3F3F3F"/>
                </a:solidFill>
                <a:latin typeface="Calibri"/>
                <a:cs typeface="Calibri"/>
              </a:rPr>
              <a:t>a</a:t>
            </a:r>
            <a:r>
              <a:rPr dirty="0" sz="2400" spc="-7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2400" spc="-5">
                <a:solidFill>
                  <a:srgbClr val="3F3F3F"/>
                </a:solidFill>
                <a:latin typeface="Calibri"/>
                <a:cs typeface="Calibri"/>
              </a:rPr>
              <a:t>subpoena.</a:t>
            </a:r>
            <a:endParaRPr sz="2400">
              <a:latin typeface="Calibri"/>
              <a:cs typeface="Calibri"/>
            </a:endParaRPr>
          </a:p>
          <a:p>
            <a:pPr lvl="1" marL="927100" indent="-227965">
              <a:lnSpc>
                <a:spcPct val="100000"/>
              </a:lnSpc>
              <a:spcBef>
                <a:spcPts val="215"/>
              </a:spcBef>
              <a:buSzPct val="84375"/>
              <a:buFont typeface="Wingdings"/>
              <a:buChar char=""/>
              <a:tabLst>
                <a:tab pos="926465" algn="l"/>
                <a:tab pos="927735" algn="l"/>
              </a:tabLst>
            </a:pPr>
            <a:r>
              <a:rPr dirty="0" sz="1600" spc="-5" i="1">
                <a:solidFill>
                  <a:srgbClr val="3F3F3F"/>
                </a:solidFill>
                <a:latin typeface="Calibri"/>
                <a:cs typeface="Calibri"/>
              </a:rPr>
              <a:t>Id</a:t>
            </a:r>
            <a:r>
              <a:rPr dirty="0" sz="1600" spc="-5">
                <a:solidFill>
                  <a:srgbClr val="3F3F3F"/>
                </a:solidFill>
                <a:latin typeface="Calibri"/>
                <a:cs typeface="Calibri"/>
              </a:rPr>
              <a:t>.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at 292,</a:t>
            </a:r>
            <a:r>
              <a:rPr dirty="0" sz="1600" spc="40">
                <a:solidFill>
                  <a:srgbClr val="3F3F3F"/>
                </a:solidFill>
                <a:latin typeface="Calibri"/>
                <a:cs typeface="Calibri"/>
              </a:rPr>
              <a:t> </a:t>
            </a:r>
            <a:r>
              <a:rPr dirty="0" sz="1600" spc="-10">
                <a:solidFill>
                  <a:srgbClr val="3F3F3F"/>
                </a:solidFill>
                <a:latin typeface="Calibri"/>
                <a:cs typeface="Calibri"/>
              </a:rPr>
              <a:t>302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0" ma:contentTypeDescription="Create a new document." ma:contentTypeScope="" ma:versionID="27c855a24322560e7a7fca8c3f33477f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4728126e996387a2b2d41c0dae127070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b9af824b-b9ca-44bc-93e9-131eccbb3ac9" xsi:nil="true"/>
    <Updated xmlns="b9af824b-b9ca-44bc-93e9-131eccbb3ac9" xsi:nil="true"/>
    <Done xmlns="b9af824b-b9ca-44bc-93e9-131eccbb3ac9">true</Done>
    <ConfirmedCurrent xmlns="b9af824b-b9ca-44bc-93e9-131eccbb3ac9" xsi:nil="true"/>
    <lcf76f155ced4ddcb4097134ff3c332f xmlns="b9af824b-b9ca-44bc-93e9-131eccbb3ac9">
      <Terms xmlns="http://schemas.microsoft.com/office/infopath/2007/PartnerControls"/>
    </lcf76f155ced4ddcb4097134ff3c332f>
    <TaxCatchAll xmlns="b9b69cfa-80ab-4e57-8c7c-c439de3a6f57" xsi:nil="true"/>
  </documentManagement>
</p:properties>
</file>

<file path=customXml/itemProps1.xml><?xml version="1.0" encoding="utf-8"?>
<ds:datastoreItem xmlns:ds="http://schemas.openxmlformats.org/officeDocument/2006/customXml" ds:itemID="{9DCF8A7E-B79B-494D-BD33-4930BB8C6FA9}"/>
</file>

<file path=customXml/itemProps2.xml><?xml version="1.0" encoding="utf-8"?>
<ds:datastoreItem xmlns:ds="http://schemas.openxmlformats.org/officeDocument/2006/customXml" ds:itemID="{9C6DFD3D-AF95-40EC-AB85-AEDBCD277EFE}"/>
</file>

<file path=customXml/itemProps3.xml><?xml version="1.0" encoding="utf-8"?>
<ds:datastoreItem xmlns:ds="http://schemas.openxmlformats.org/officeDocument/2006/customXml" ds:itemID="{5389D47E-8331-4A71-A6F8-83ED50BCD6A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A-C Presentation</dc:title>
  <dc:creator>quinnbri</dc:creator>
  <dcterms:created xsi:type="dcterms:W3CDTF">2023-04-10T21:02:33Z</dcterms:created>
  <dcterms:modified xsi:type="dcterms:W3CDTF">2023-04-10T21:02:33Z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2019-11-08T00:00:00Z</vt:filetime>
  </property>
  <property fmtid="{D5CDD505-2E9C-101B-9397-08002B2CF9AE}" pid="3" name="LastSaved">
    <vt:filetime>2023-04-10T00:00:00Z</vt:filetime>
  </property>
  <property fmtid="{D5CDD505-2E9C-101B-9397-08002B2CF9AE}" pid="4" name="ContentTypeId">
    <vt:lpwstr>0x010100373BE68F7849A845B253768CFB280D40</vt:lpwstr>
  </property>
</Properties>
</file>