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04" r:id="rId2"/>
    <p:sldId id="40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/>
    <p:restoredTop sz="95940"/>
  </p:normalViewPr>
  <p:slideViewPr>
    <p:cSldViewPr snapToGrid="0" snapToObjects="1">
      <p:cViewPr varScale="1">
        <p:scale>
          <a:sx n="128" d="100"/>
          <a:sy n="128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CD36A-55E2-477F-B472-7BB0138B5C76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E466-16CF-4775-B758-0AE9A468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E9B7-2282-064D-8209-3FF297640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3F8F4-96DC-A54F-86A2-7D8395171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79C46-8B2E-8747-B1FA-F652EA5F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AF9F-8506-5649-80E7-17E40FC90AA7}" type="datetimeFigureOut">
              <a:rPr lang="en-US" smtClean="0"/>
              <a:t>1/15/21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86570-C0A6-344A-B72E-13C8D8E5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93DD2-3E8C-EF42-847E-C3B66FDC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911B-DE5D-5842-8BE8-D19D6C468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0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8FCD59-E114-044D-A372-91081DD136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338" y="6313488"/>
            <a:ext cx="48133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5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0907F-EF5C-614D-A2F5-08FD6ACD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C816F-F1D4-7A47-9AC6-9EF985FDE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3AF9F-8506-5649-80E7-17E40FC90AA7}" type="datetimeFigureOut">
              <a:rPr lang="en-US" smtClean="0"/>
              <a:t>1/15/21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466D-C24A-6D4D-A40C-778785EFA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23EF9-346D-6943-809D-3E6E612B6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911B-DE5D-5842-8BE8-D19D6C4685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2047-FEC8-EF4B-975E-B788F84B47D2}"/>
              </a:ext>
            </a:extLst>
          </p:cNvPr>
          <p:cNvSpPr txBox="1"/>
          <p:nvPr/>
        </p:nvSpPr>
        <p:spPr>
          <a:xfrm>
            <a:off x="99391" y="129070"/>
            <a:ext cx="1193689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Why MSU Decided to Eliminate the </a:t>
            </a:r>
          </a:p>
          <a:p>
            <a:pPr algn="ctr"/>
            <a:r>
              <a:rPr lang="en-US" sz="2800" b="1" dirty="0"/>
              <a:t>Waiter to the Sophomore Year Live-On Requirement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Correlation:  There is a correlation between living on campus for two years and higher rates of persistence and graduation (~2.5 percentage points).</a:t>
            </a:r>
          </a:p>
          <a:p>
            <a:pPr marL="342900" indent="-342900">
              <a:buAutoNum type="arabicPeriod"/>
            </a:pPr>
            <a:r>
              <a:rPr lang="en-US" sz="2800" dirty="0"/>
              <a:t>Disproportionate Impacts:  Groups of students who have the largest opportunity gaps also experience the largest gains by living on campus two years (up to 20+ percentage points).</a:t>
            </a:r>
          </a:p>
          <a:p>
            <a:pPr marL="342900" indent="-342900">
              <a:buAutoNum type="arabicPeriod"/>
            </a:pPr>
            <a:r>
              <a:rPr lang="en-US" sz="2800" dirty="0"/>
              <a:t>Timing:  The entire difference in persistence rates for those who do and don’t live on campus a second year emerges in during the second year.</a:t>
            </a:r>
          </a:p>
          <a:p>
            <a:pPr marL="342900" indent="-342900">
              <a:buAutoNum type="arabicPeriod"/>
            </a:pPr>
            <a:r>
              <a:rPr lang="en-US" sz="2800" dirty="0"/>
              <a:t>Causality:  Matched analyses of student who do and don’t’ live on campus a second year demonstrated a causal relationship between a second year on campus and student success.</a:t>
            </a:r>
          </a:p>
        </p:txBody>
      </p:sp>
    </p:spTree>
    <p:extLst>
      <p:ext uri="{BB962C8B-B14F-4D97-AF65-F5344CB8AC3E}">
        <p14:creationId xmlns:p14="http://schemas.microsoft.com/office/powerpoint/2010/main" val="121651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C42047-FEC8-EF4B-975E-B788F84B47D2}"/>
              </a:ext>
            </a:extLst>
          </p:cNvPr>
          <p:cNvSpPr txBox="1"/>
          <p:nvPr/>
        </p:nvSpPr>
        <p:spPr>
          <a:xfrm>
            <a:off x="221974" y="129069"/>
            <a:ext cx="1174805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Why MSU Decided to Eliminate the </a:t>
            </a:r>
          </a:p>
          <a:p>
            <a:pPr algn="ctr"/>
            <a:r>
              <a:rPr lang="en-US" sz="2800" b="1" dirty="0"/>
              <a:t>Waiter to the Sophomore Year Live-On Requirement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It’s Not Their Grades:  The average cumulative GPA’s of students who do and don’t live on campus a second year are very similar.</a:t>
            </a:r>
          </a:p>
          <a:p>
            <a:pPr marL="514350" indent="-514350">
              <a:buAutoNum type="arabicPeriod" startAt="5"/>
            </a:pPr>
            <a:r>
              <a:rPr lang="en-US" sz="2800" dirty="0"/>
              <a:t>Alignment with Published Research:  A large body of peer-reviewed published research demonstrates the positive impacts of on-campus living.</a:t>
            </a:r>
          </a:p>
          <a:p>
            <a:pPr marL="514350" indent="-514350">
              <a:buAutoNum type="arabicPeriod" startAt="5"/>
            </a:pPr>
            <a:r>
              <a:rPr lang="en-US" sz="2800" dirty="0"/>
              <a:t>Alignment with Peers:  Two other Big10 schools already have a two-year live-on requirement and two others are moving in that direction.  20% of U.S. colleges and universities require two or more years of on-campus living.</a:t>
            </a:r>
          </a:p>
          <a:p>
            <a:pPr marL="514350" indent="-514350">
              <a:buAutoNum type="arabicPeriod" startAt="5"/>
            </a:pPr>
            <a:r>
              <a:rPr lang="en-US" sz="2800" dirty="0"/>
              <a:t>New Inputs:  The two-year live-on requirement provides MSU the opportunity to extend its highly successful model throughout the first two years.   Research on OSU’s second-year program demonstrated that students were five times more likely to persist into their third year (99.2% to 94.7%).</a:t>
            </a:r>
          </a:p>
        </p:txBody>
      </p:sp>
    </p:spTree>
    <p:extLst>
      <p:ext uri="{BB962C8B-B14F-4D97-AF65-F5344CB8AC3E}">
        <p14:creationId xmlns:p14="http://schemas.microsoft.com/office/powerpoint/2010/main" val="55872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ne xmlns="b9af824b-b9ca-44bc-93e9-131eccbb3ac9">true</Done>
    <Status xmlns="b9af824b-b9ca-44bc-93e9-131eccbb3ac9" xsi:nil="true"/>
    <Updated xmlns="b9af824b-b9ca-44bc-93e9-131eccbb3ac9" xsi:nil="true"/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B0E66336-924B-442F-882A-3028E9DC1679}"/>
</file>

<file path=customXml/itemProps2.xml><?xml version="1.0" encoding="utf-8"?>
<ds:datastoreItem xmlns:ds="http://schemas.openxmlformats.org/officeDocument/2006/customXml" ds:itemID="{17753840-838E-4691-AB0D-E67AD63CDE41}"/>
</file>

<file path=customXml/itemProps3.xml><?xml version="1.0" encoding="utf-8"?>
<ds:datastoreItem xmlns:ds="http://schemas.openxmlformats.org/officeDocument/2006/customXml" ds:itemID="{E86510E7-60DB-45F2-B0C2-4A077A584BF7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275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Eimer, Chelsey</dc:creator>
  <cp:lastModifiedBy>Largent, Mark</cp:lastModifiedBy>
  <cp:revision>6</cp:revision>
  <dcterms:created xsi:type="dcterms:W3CDTF">2020-12-30T18:14:48Z</dcterms:created>
  <dcterms:modified xsi:type="dcterms:W3CDTF">2021-01-15T13:59:18Z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  <property fmtid="{D5CDD505-2E9C-101B-9397-08002B2CF9AE}" pid="3" name="MediaServiceImageTags">
    <vt:lpwstr/>
  </property>
</Properties>
</file>