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5" r:id="rId5"/>
    <p:sldId id="264" r:id="rId6"/>
    <p:sldId id="263" r:id="rId7"/>
    <p:sldId id="257" r:id="rId8"/>
    <p:sldId id="267" r:id="rId9"/>
    <p:sldId id="26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D3F98-FBFE-4BF2-8131-0B935410CD70}" v="7" dt="2021-11-16T22:09:35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8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2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3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4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E726-FEB2-4E84-8F43-B94C96A9D868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EEAA-2A3C-4EC5-831A-51F2E2BAC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ipetitions.com/petition/restore-the-cuts-to-faculty-and-academic-staff-pa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wallet.com/banking/calculator/compound-interest-calculat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B17803-9CCD-4937-A0D0-2EA5ABEA0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14916"/>
              </p:ext>
            </p:extLst>
          </p:nvPr>
        </p:nvGraphicFramePr>
        <p:xfrm>
          <a:off x="763398" y="604836"/>
          <a:ext cx="6694774" cy="2824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909">
                  <a:extLst>
                    <a:ext uri="{9D8B030D-6E8A-4147-A177-3AD203B41FA5}">
                      <a16:colId xmlns:a16="http://schemas.microsoft.com/office/drawing/2014/main" val="1655063673"/>
                    </a:ext>
                  </a:extLst>
                </a:gridCol>
                <a:gridCol w="1789582">
                  <a:extLst>
                    <a:ext uri="{9D8B030D-6E8A-4147-A177-3AD203B41FA5}">
                      <a16:colId xmlns:a16="http://schemas.microsoft.com/office/drawing/2014/main" val="1440641328"/>
                    </a:ext>
                  </a:extLst>
                </a:gridCol>
                <a:gridCol w="1724925">
                  <a:extLst>
                    <a:ext uri="{9D8B030D-6E8A-4147-A177-3AD203B41FA5}">
                      <a16:colId xmlns:a16="http://schemas.microsoft.com/office/drawing/2014/main" val="3942311733"/>
                    </a:ext>
                  </a:extLst>
                </a:gridCol>
                <a:gridCol w="1601358">
                  <a:extLst>
                    <a:ext uri="{9D8B030D-6E8A-4147-A177-3AD203B41FA5}">
                      <a16:colId xmlns:a16="http://schemas.microsoft.com/office/drawing/2014/main" val="4212277182"/>
                    </a:ext>
                  </a:extLst>
                </a:gridCol>
              </a:tblGrid>
              <a:tr h="1826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 Budget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Notes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2645675025"/>
                  </a:ext>
                </a:extLst>
              </a:tr>
              <a:tr h="9470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State Funding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$43 million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loss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 September 2020, the legislature adopted a budget that protected higher ed funding.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2323720847"/>
                  </a:ext>
                </a:extLst>
              </a:tr>
              <a:tr h="3737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Tuition loss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$63 million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$56 million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MSU gained $7 million over projections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2749569436"/>
                  </a:ext>
                </a:extLst>
              </a:tr>
              <a:tr h="3737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funding for MSU as an institution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$87 million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CRRSA and ARP Acts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3361435839"/>
                  </a:ext>
                </a:extLst>
              </a:tr>
              <a:tr h="9470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funding for MSU students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$55 million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CRRSA and ARP Acts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(MSU is essentially a pass through for these funds)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224998637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8A8BB2-002E-4E4B-B288-59149E729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82656"/>
              </p:ext>
            </p:extLst>
          </p:nvPr>
        </p:nvGraphicFramePr>
        <p:xfrm>
          <a:off x="729842" y="3850907"/>
          <a:ext cx="6728328" cy="1372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702">
                  <a:extLst>
                    <a:ext uri="{9D8B030D-6E8A-4147-A177-3AD203B41FA5}">
                      <a16:colId xmlns:a16="http://schemas.microsoft.com/office/drawing/2014/main" val="2537915884"/>
                    </a:ext>
                  </a:extLst>
                </a:gridCol>
                <a:gridCol w="2239313">
                  <a:extLst>
                    <a:ext uri="{9D8B030D-6E8A-4147-A177-3AD203B41FA5}">
                      <a16:colId xmlns:a16="http://schemas.microsoft.com/office/drawing/2014/main" val="672230946"/>
                    </a:ext>
                  </a:extLst>
                </a:gridCol>
                <a:gridCol w="2239313">
                  <a:extLst>
                    <a:ext uri="{9D8B030D-6E8A-4147-A177-3AD203B41FA5}">
                      <a16:colId xmlns:a16="http://schemas.microsoft.com/office/drawing/2014/main" val="2831220597"/>
                    </a:ext>
                  </a:extLst>
                </a:gridCol>
              </a:tblGrid>
              <a:tr h="222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2020-2022 Concessions (Estimated)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2085263868"/>
                  </a:ext>
                </a:extLst>
              </a:tr>
              <a:tr h="222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Salary (10 months)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$15 million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Sliding salary reductions averaging 2.3%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2284702268"/>
                  </a:ext>
                </a:extLst>
              </a:tr>
              <a:tr h="2223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Retirement (18 months)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$45 million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50% cut in match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3408973705"/>
                  </a:ext>
                </a:extLst>
              </a:tr>
              <a:tr h="5765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Merit Pay Elimination (FY21,22)</a:t>
                      </a: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$30 million</a:t>
                      </a: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at 4% of faculty salaries, based on a ~2% merit pay elimination over two fiscal years</a:t>
                      </a:r>
                    </a:p>
                  </a:txBody>
                  <a:tcPr marL="68581" marR="68581" marT="0" marB="0"/>
                </a:tc>
                <a:extLst>
                  <a:ext uri="{0D108BD9-81ED-4DB2-BD59-A6C34878D82A}">
                    <a16:rowId xmlns:a16="http://schemas.microsoft.com/office/drawing/2014/main" val="172505573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E6F0083-C2D6-400F-8510-DE241A973773}"/>
              </a:ext>
            </a:extLst>
          </p:cNvPr>
          <p:cNvSpPr txBox="1"/>
          <p:nvPr/>
        </p:nvSpPr>
        <p:spPr>
          <a:xfrm>
            <a:off x="7458170" y="604836"/>
            <a:ext cx="446314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MSU imposed 10-month salary cuts of 1-8%; an 18-month, 50% cut in retirement match; and at least a 36-month gap between merit raises for all non-union academic management, faculty, and academic staff. </a:t>
            </a:r>
            <a:r>
              <a:rPr lang="en-US" sz="1400" b="1" u="sng" dirty="0"/>
              <a:t>Note</a:t>
            </a:r>
            <a:r>
              <a:rPr lang="en-US" sz="1400" u="sng" dirty="0"/>
              <a:t>:</a:t>
            </a:r>
            <a:r>
              <a:rPr lang="en-US" sz="1400" dirty="0"/>
              <a:t> </a:t>
            </a:r>
            <a:r>
              <a:rPr lang="en-US" sz="1400" b="1" dirty="0"/>
              <a:t>Only 7% of Tier 1 public universities cut fringe benefits during the pandemic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Faculty have lost an estimated $90M in salary and benefits from FY21 and FY22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MSU received $137M more money than projected in its FY21 budget ($87M in federal aid, retention of a projected $43M cut that never happened, and $7M more in tuition than expected)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MSU has about $1.8B in unrestricted balances, an increase of $474M over last year (according to the </a:t>
            </a:r>
            <a:r>
              <a:rPr lang="en-US" sz="1400" i="1" dirty="0"/>
              <a:t>2020-2021 MSU Annual Financial Report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MSU had both its best fundraising year ever and a record endowment return of 42% which stands at $3.9B (according to the report to University Council)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MSU had the highest endowment growth in the Big 10 and is 2nd among all public universities over the past 5 years. </a:t>
            </a:r>
            <a:r>
              <a:rPr lang="en-US" sz="1400" b="1" i="1" dirty="0"/>
              <a:t>Over the same five years, faculty salaries grew less than at any other Big 10 school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03626-72A0-4385-8AFA-B5FA91D9E979}"/>
              </a:ext>
            </a:extLst>
          </p:cNvPr>
          <p:cNvSpPr txBox="1"/>
          <p:nvPr/>
        </p:nvSpPr>
        <p:spPr>
          <a:xfrm>
            <a:off x="4295459" y="182928"/>
            <a:ext cx="38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Budgets based on MSU’s own numbers</a:t>
            </a:r>
          </a:p>
        </p:txBody>
      </p:sp>
    </p:spTree>
    <p:extLst>
      <p:ext uri="{BB962C8B-B14F-4D97-AF65-F5344CB8AC3E}">
        <p14:creationId xmlns:p14="http://schemas.microsoft.com/office/powerpoint/2010/main" val="652009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3FD65-5866-48FE-9A79-3CE3EC6F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the petition in support of the retroactive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C6E34-6D20-4C64-9FE9-3B66591FF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6185"/>
            <a:ext cx="10515600" cy="106857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https://www.ipetitions.com/petition/restore-the-cuts-to-faculty-and-academic-staff-pay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16D5C50C-7194-4C95-8421-DEA899C76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1297896"/>
            <a:ext cx="54578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67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C2B3111-328C-45E3-A257-4801AEAE3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892"/>
            <a:ext cx="12192000" cy="59920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87E16B-4863-4E7F-805B-FB4145112CF2}"/>
              </a:ext>
            </a:extLst>
          </p:cNvPr>
          <p:cNvSpPr txBox="1"/>
          <p:nvPr/>
        </p:nvSpPr>
        <p:spPr>
          <a:xfrm>
            <a:off x="2789326" y="195943"/>
            <a:ext cx="7452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Big 10 Universities: Compensation and response to COVID.</a:t>
            </a:r>
          </a:p>
        </p:txBody>
      </p:sp>
    </p:spTree>
    <p:extLst>
      <p:ext uri="{BB962C8B-B14F-4D97-AF65-F5344CB8AC3E}">
        <p14:creationId xmlns:p14="http://schemas.microsoft.com/office/powerpoint/2010/main" val="186871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49E35-B15E-4205-826C-00E5CE39B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683" y="1468528"/>
            <a:ext cx="9173967" cy="3561411"/>
          </a:xfrm>
        </p:spPr>
        <p:txBody>
          <a:bodyPr>
            <a:normAutofit/>
          </a:bodyPr>
          <a:lstStyle/>
          <a:p>
            <a:r>
              <a:rPr lang="en-US" dirty="0"/>
              <a:t>MSU administration is rightfully concerned about the prudent use of reserves.  They have a responsibility to the future of the university and its ability to thrive.</a:t>
            </a:r>
          </a:p>
          <a:p>
            <a:endParaRPr lang="en-US" dirty="0"/>
          </a:p>
          <a:p>
            <a:r>
              <a:rPr lang="en-US" dirty="0"/>
              <a:t>What about their responsibility to the faculty and academic staff. What about their need to thrive?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8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A2C5-2559-4099-90A8-020C0B2B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How much will you have lost in your 403b by the time you retire?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0BA0-FAB7-4F0B-A571-EE2574E07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examples use average salaries of Assistant, Associate and Full Professors at MSU with a 7% annual return from the </a:t>
            </a:r>
            <a:r>
              <a:rPr lang="en-US" i="1" dirty="0"/>
              <a:t>National Center on Education Statistics (NCES) </a:t>
            </a:r>
            <a:r>
              <a:rPr lang="en-US" dirty="0"/>
              <a:t>. </a:t>
            </a:r>
          </a:p>
          <a:p>
            <a:r>
              <a:rPr lang="en-US" dirty="0"/>
              <a:t>NCES data </a:t>
            </a:r>
            <a:r>
              <a:rPr lang="en-US" u="sng" dirty="0"/>
              <a:t>does not</a:t>
            </a:r>
            <a:r>
              <a:rPr lang="en-US" dirty="0"/>
              <a:t> include specialists or librarians, but these examples will be illustrative of the impact of retirement cuts for librarians and affected academic staff</a:t>
            </a:r>
          </a:p>
          <a:p>
            <a:r>
              <a:rPr lang="en-US" dirty="0"/>
              <a:t>Want to calculate the impact on your own retirement account with different numbers? We used the </a:t>
            </a:r>
            <a:r>
              <a:rPr lang="en-US" dirty="0">
                <a:hlinkClick r:id="rId2"/>
              </a:rPr>
              <a:t>Compound Interest Calculator at Nerdwallet.com</a:t>
            </a:r>
            <a:r>
              <a:rPr lang="en-US" dirty="0"/>
              <a:t> for the following slides</a:t>
            </a:r>
          </a:p>
        </p:txBody>
      </p:sp>
    </p:spTree>
    <p:extLst>
      <p:ext uri="{BB962C8B-B14F-4D97-AF65-F5344CB8AC3E}">
        <p14:creationId xmlns:p14="http://schemas.microsoft.com/office/powerpoint/2010/main" val="309160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B7E03B-2065-4682-8997-D8D7400ADA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01"/>
          <a:stretch/>
        </p:blipFill>
        <p:spPr>
          <a:xfrm>
            <a:off x="3495675" y="2189526"/>
            <a:ext cx="4912807" cy="41603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6CF255-4DF6-446B-B656-D56B6BEB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636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Loss of 5% retirement match for 18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09B6-0C06-45B2-BEB6-738D4E31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61929"/>
            <a:ext cx="10515600" cy="4351338"/>
          </a:xfrm>
        </p:spPr>
        <p:txBody>
          <a:bodyPr/>
          <a:lstStyle/>
          <a:p>
            <a:r>
              <a:rPr lang="en-US" dirty="0"/>
              <a:t>Professor, MSU salary of $151,939*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56202F-CCFE-4A15-BC1B-45654B7774B5}"/>
              </a:ext>
            </a:extLst>
          </p:cNvPr>
          <p:cNvSpPr txBox="1"/>
          <p:nvPr/>
        </p:nvSpPr>
        <p:spPr>
          <a:xfrm>
            <a:off x="8766810" y="5813267"/>
            <a:ext cx="304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  <a:r>
              <a:rPr lang="en-US" sz="1600" i="1" dirty="0"/>
              <a:t>Average MSU professor salary from the National Center on Education Statistics (nces.ed.gov)</a:t>
            </a:r>
          </a:p>
        </p:txBody>
      </p:sp>
    </p:spTree>
    <p:extLst>
      <p:ext uri="{BB962C8B-B14F-4D97-AF65-F5344CB8AC3E}">
        <p14:creationId xmlns:p14="http://schemas.microsoft.com/office/powerpoint/2010/main" val="88886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6168C8-2924-4F1E-A773-CEE04C9488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80"/>
          <a:stretch/>
        </p:blipFill>
        <p:spPr>
          <a:xfrm>
            <a:off x="3486149" y="2189527"/>
            <a:ext cx="5219701" cy="42020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6CF255-4DF6-446B-B656-D56B6BEB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636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Loss of 5% retirement match for 18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09B6-0C06-45B2-BEB6-738D4E31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61929"/>
            <a:ext cx="10515600" cy="4351338"/>
          </a:xfrm>
        </p:spPr>
        <p:txBody>
          <a:bodyPr/>
          <a:lstStyle/>
          <a:p>
            <a:r>
              <a:rPr lang="en-US" dirty="0"/>
              <a:t>Associate Professor, MSU salary of $101,654*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56202F-CCFE-4A15-BC1B-45654B7774B5}"/>
              </a:ext>
            </a:extLst>
          </p:cNvPr>
          <p:cNvSpPr txBox="1"/>
          <p:nvPr/>
        </p:nvSpPr>
        <p:spPr>
          <a:xfrm>
            <a:off x="8766810" y="5813267"/>
            <a:ext cx="304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  <a:r>
              <a:rPr lang="en-US" sz="1600" i="1" dirty="0"/>
              <a:t>Average MSU </a:t>
            </a:r>
            <a:r>
              <a:rPr lang="en-US" sz="1600" i="1" dirty="0" err="1"/>
              <a:t>assoc</a:t>
            </a:r>
            <a:r>
              <a:rPr lang="en-US" sz="1600" i="1" dirty="0"/>
              <a:t> professor salary from the National Center on Education Statistics (nces.ed.gov)</a:t>
            </a:r>
          </a:p>
        </p:txBody>
      </p:sp>
    </p:spTree>
    <p:extLst>
      <p:ext uri="{BB962C8B-B14F-4D97-AF65-F5344CB8AC3E}">
        <p14:creationId xmlns:p14="http://schemas.microsoft.com/office/powerpoint/2010/main" val="176722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B8F6F-A19C-4553-8F4D-2F9E90BF40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32"/>
          <a:stretch/>
        </p:blipFill>
        <p:spPr>
          <a:xfrm>
            <a:off x="3389947" y="2298583"/>
            <a:ext cx="5233988" cy="42611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6CF255-4DF6-446B-B656-D56B6BEB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636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Loss of 5% retirement match for 18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609B6-0C06-45B2-BEB6-738D4E31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61929"/>
            <a:ext cx="10515600" cy="4351338"/>
          </a:xfrm>
        </p:spPr>
        <p:txBody>
          <a:bodyPr/>
          <a:lstStyle/>
          <a:p>
            <a:r>
              <a:rPr lang="en-US" dirty="0"/>
              <a:t>Assistant Professor, MSU salary of $82,938*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56202F-CCFE-4A15-BC1B-45654B7774B5}"/>
              </a:ext>
            </a:extLst>
          </p:cNvPr>
          <p:cNvSpPr txBox="1"/>
          <p:nvPr/>
        </p:nvSpPr>
        <p:spPr>
          <a:xfrm>
            <a:off x="8766810" y="5813267"/>
            <a:ext cx="304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  <a:r>
              <a:rPr lang="en-US" sz="1600" i="1" dirty="0"/>
              <a:t>Average MSU asst professor salary from the National Center on Education Statistics (nces.ed.gov)</a:t>
            </a:r>
          </a:p>
        </p:txBody>
      </p:sp>
    </p:spTree>
    <p:extLst>
      <p:ext uri="{BB962C8B-B14F-4D97-AF65-F5344CB8AC3E}">
        <p14:creationId xmlns:p14="http://schemas.microsoft.com/office/powerpoint/2010/main" val="198107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B093-73CE-4D2F-96BC-F2372CAF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did you lose in lifetime earning due to missing one 2% merit pay increase?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63546-A482-4B88-A2AB-548845B19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Lifetime income from a single 2% merit raise*</a:t>
            </a:r>
          </a:p>
          <a:p>
            <a:endParaRPr lang="en-US" dirty="0"/>
          </a:p>
          <a:p>
            <a:pPr lvl="1"/>
            <a:r>
              <a:rPr lang="en-US" dirty="0"/>
              <a:t>Professor with 20 earning years left: </a:t>
            </a:r>
            <a:r>
              <a:rPr lang="en-US" b="1" u="sng" dirty="0"/>
              <a:t>$73,815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Associate professor with 30 earning years left: </a:t>
            </a:r>
            <a:r>
              <a:rPr lang="en-US" b="1" u="sng" dirty="0"/>
              <a:t>$82,475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Assistant professor with 35 earning years left: </a:t>
            </a:r>
            <a:r>
              <a:rPr lang="en-US" b="1" u="sng" dirty="0"/>
              <a:t>$82,941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800" dirty="0"/>
              <a:t>* Using average salaries of Assistant, Associate and Full Professors at MSU from the </a:t>
            </a:r>
            <a:r>
              <a:rPr lang="en-US" sz="1800" i="1" dirty="0"/>
              <a:t>National Center on Education Statistics (NCES)</a:t>
            </a:r>
            <a:endParaRPr lang="en-US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9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18B00-A01C-47EF-93AC-E7961D66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Increased Turnover of Faculty and Academic Staff: </a:t>
            </a:r>
            <a:br>
              <a:rPr lang="en-US" dirty="0"/>
            </a:br>
            <a:r>
              <a:rPr lang="en-US" dirty="0"/>
              <a:t>Cost of actions during the pandemic?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92AFC-F56F-4282-93FB-1206AC2E1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Oct 2018- Sep 2019</a:t>
            </a:r>
          </a:p>
          <a:p>
            <a:pPr lvl="1"/>
            <a:r>
              <a:rPr lang="en-US" sz="1900" dirty="0"/>
              <a:t>459 total (259 men, 200 women, 126 minority)</a:t>
            </a:r>
          </a:p>
          <a:p>
            <a:pPr lvl="2"/>
            <a:r>
              <a:rPr lang="en-US" sz="1700" dirty="0"/>
              <a:t>Self identified: 25 Black, 75 Asian, 18 Hispanic</a:t>
            </a:r>
          </a:p>
          <a:p>
            <a:r>
              <a:rPr lang="en-US" sz="2200" dirty="0"/>
              <a:t>Oct 2019- Sep 2020</a:t>
            </a:r>
          </a:p>
          <a:p>
            <a:pPr lvl="1"/>
            <a:r>
              <a:rPr lang="en-US" sz="1900" dirty="0"/>
              <a:t>375 total (213 men, 162 women, 120 minority)</a:t>
            </a:r>
          </a:p>
          <a:p>
            <a:pPr lvl="2"/>
            <a:r>
              <a:rPr lang="en-US" sz="1700" dirty="0"/>
              <a:t>Self identified: 22 Black, 70 Asian, 22 Hispanic</a:t>
            </a:r>
          </a:p>
          <a:p>
            <a:r>
              <a:rPr lang="en-US" sz="2200" dirty="0"/>
              <a:t>Oct 2020- Sep 2021</a:t>
            </a:r>
          </a:p>
          <a:p>
            <a:pPr lvl="1"/>
            <a:r>
              <a:rPr lang="en-US" sz="1900" dirty="0"/>
              <a:t>488 total (275 men, 213 women, 159 minority)</a:t>
            </a:r>
          </a:p>
          <a:p>
            <a:pPr lvl="2"/>
            <a:r>
              <a:rPr lang="en-US" sz="1700" dirty="0"/>
              <a:t>Self identified: 35 Black, 90 Asian, 30 Hispanic</a:t>
            </a:r>
          </a:p>
          <a:p>
            <a:r>
              <a:rPr lang="en-US" sz="3000" b="1" dirty="0"/>
              <a:t>Change from Sep 2020 to Sep 2021</a:t>
            </a:r>
          </a:p>
          <a:p>
            <a:pPr lvl="1"/>
            <a:r>
              <a:rPr lang="en-US" sz="2600" b="1" dirty="0"/>
              <a:t>30% increase (29%↑ men, 31%↑ women, 33%↑ minority)</a:t>
            </a:r>
          </a:p>
          <a:p>
            <a:pPr lvl="2"/>
            <a:r>
              <a:rPr lang="en-US" sz="2200" b="1" dirty="0"/>
              <a:t>Self identified: 59%↑ Black, 29% ↑ Asian, 36% ↑ Hispanic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0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ne xmlns="b9af824b-b9ca-44bc-93e9-131eccbb3ac9">true</Done>
    <Status xmlns="b9af824b-b9ca-44bc-93e9-131eccbb3ac9" xsi:nil="true"/>
    <Updated xmlns="b9af824b-b9ca-44bc-93e9-131eccbb3ac9" xsi:nil="true"/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0CCDAA85-39CA-49BF-8935-B4113D6F3FE7}"/>
</file>

<file path=customXml/itemProps2.xml><?xml version="1.0" encoding="utf-8"?>
<ds:datastoreItem xmlns:ds="http://schemas.openxmlformats.org/officeDocument/2006/customXml" ds:itemID="{9DBE461F-7572-4820-990B-83ACA323FF9C}"/>
</file>

<file path=customXml/itemProps3.xml><?xml version="1.0" encoding="utf-8"?>
<ds:datastoreItem xmlns:ds="http://schemas.openxmlformats.org/officeDocument/2006/customXml" ds:itemID="{CE3CC2E0-9F88-40C1-B25F-C9DBECFD83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11256</TotalTime>
  <Words>880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How much will you have lost in your 403b by the time you retire?</vt:lpstr>
      <vt:lpstr>Loss of 5% retirement match for 18 months</vt:lpstr>
      <vt:lpstr>Loss of 5% retirement match for 18 months</vt:lpstr>
      <vt:lpstr>Loss of 5% retirement match for 18 months</vt:lpstr>
      <vt:lpstr>How much did you lose in lifetime earning due to missing one 2% merit pay increase?</vt:lpstr>
      <vt:lpstr>Increased Turnover of Faculty and Academic Staff:  Cost of actions during the pandemic? </vt:lpstr>
      <vt:lpstr>Sign the petition in support of the retroactive restoration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Lipton, Jack</dc:creator>
  <cp:lastModifiedBy>Thrush, Taylor</cp:lastModifiedBy>
  <cp:revision>4</cp:revision>
  <dcterms:created xsi:type="dcterms:W3CDTF">2021-10-21T16:32:12Z</dcterms:created>
  <dcterms:modified xsi:type="dcterms:W3CDTF">2021-11-24T19:10:58Z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</Properties>
</file>