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7453A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464646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7453A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7453A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3936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3540" y="560323"/>
            <a:ext cx="8376919" cy="130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17453A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444609"/>
            <a:ext cx="8007350" cy="2633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464646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hyperlink" Target="mailto:kwesib@msu.edu" TargetMode="Externa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5.jpg"/><Relationship Id="rId4" Type="http://schemas.openxmlformats.org/officeDocument/2006/relationships/image" Target="../media/image4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overton.io/" TargetMode="External"/><Relationship Id="rId3" Type="http://schemas.openxmlformats.org/officeDocument/2006/relationships/image" Target="../media/image29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image" Target="../media/image34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jpg"/><Relationship Id="rId4" Type="http://schemas.openxmlformats.org/officeDocument/2006/relationships/image" Target="../media/image39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Relationship Id="rId3" Type="http://schemas.openxmlformats.org/officeDocument/2006/relationships/image" Target="../media/image40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6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hyperlink" Target="mailto:kwesib@ms.edu" TargetMode="Externa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965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57200" y="76200"/>
            <a:ext cx="4155947" cy="7559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4540" y="2264155"/>
            <a:ext cx="5942330" cy="1183005"/>
          </a:xfrm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dirty="0" sz="4000" spc="-5"/>
              <a:t>University Outreach and  Engagement</a:t>
            </a:r>
            <a:r>
              <a:rPr dirty="0" sz="4000" spc="10"/>
              <a:t> </a:t>
            </a:r>
            <a:r>
              <a:rPr dirty="0" sz="4000" spc="-5"/>
              <a:t>(UOE)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764540" y="3530232"/>
            <a:ext cx="5149215" cy="3014345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dirty="0" sz="2000" b="1">
                <a:solidFill>
                  <a:srgbClr val="353535"/>
                </a:solidFill>
                <a:latin typeface="Century Gothic"/>
                <a:cs typeface="Century Gothic"/>
              </a:rPr>
              <a:t>Kwesi </a:t>
            </a:r>
            <a:r>
              <a:rPr dirty="0" sz="2000" spc="-5" b="1">
                <a:solidFill>
                  <a:srgbClr val="353535"/>
                </a:solidFill>
                <a:latin typeface="Century Gothic"/>
                <a:cs typeface="Century Gothic"/>
              </a:rPr>
              <a:t>Brookins, </a:t>
            </a:r>
            <a:r>
              <a:rPr dirty="0" sz="2000" b="1">
                <a:solidFill>
                  <a:srgbClr val="353535"/>
                </a:solidFill>
                <a:latin typeface="Century Gothic"/>
                <a:cs typeface="Century Gothic"/>
              </a:rPr>
              <a:t>Ph.D.</a:t>
            </a:r>
            <a:r>
              <a:rPr dirty="0" sz="2000" spc="-60" b="1">
                <a:solidFill>
                  <a:srgbClr val="353535"/>
                </a:solidFill>
                <a:latin typeface="Century Gothic"/>
                <a:cs typeface="Century Gothic"/>
              </a:rPr>
              <a:t> </a:t>
            </a:r>
            <a:r>
              <a:rPr dirty="0" sz="2000" spc="-5" b="1">
                <a:solidFill>
                  <a:srgbClr val="353535"/>
                </a:solidFill>
                <a:latin typeface="Century Gothic"/>
                <a:cs typeface="Century Gothic"/>
              </a:rPr>
              <a:t>(he/sisi)</a:t>
            </a:r>
            <a:endParaRPr sz="2000">
              <a:latin typeface="Century Gothic"/>
              <a:cs typeface="Century Gothic"/>
            </a:endParaRPr>
          </a:p>
          <a:p>
            <a:pPr marL="12700" marR="69215">
              <a:lnSpc>
                <a:spcPct val="106500"/>
              </a:lnSpc>
              <a:spcBef>
                <a:spcPts val="335"/>
              </a:spcBef>
            </a:pPr>
            <a:r>
              <a:rPr dirty="0" sz="1400" spc="-5" b="1">
                <a:solidFill>
                  <a:srgbClr val="6D6D6D"/>
                </a:solidFill>
                <a:latin typeface="Century Gothic"/>
                <a:cs typeface="Century Gothic"/>
              </a:rPr>
              <a:t>Associate </a:t>
            </a:r>
            <a:r>
              <a:rPr dirty="0" sz="1400" b="1">
                <a:solidFill>
                  <a:srgbClr val="6D6D6D"/>
                </a:solidFill>
                <a:latin typeface="Century Gothic"/>
                <a:cs typeface="Century Gothic"/>
              </a:rPr>
              <a:t>Provost for </a:t>
            </a:r>
            <a:r>
              <a:rPr dirty="0" sz="1400" spc="-5" b="1">
                <a:solidFill>
                  <a:srgbClr val="6D6D6D"/>
                </a:solidFill>
                <a:latin typeface="Century Gothic"/>
                <a:cs typeface="Century Gothic"/>
              </a:rPr>
              <a:t>University Outreach and Engagement  Professor, Ecological-Community </a:t>
            </a:r>
            <a:r>
              <a:rPr dirty="0" sz="1400" b="1">
                <a:solidFill>
                  <a:srgbClr val="6D6D6D"/>
                </a:solidFill>
                <a:latin typeface="Century Gothic"/>
                <a:cs typeface="Century Gothic"/>
              </a:rPr>
              <a:t>Psychology  </a:t>
            </a:r>
            <a:r>
              <a:rPr dirty="0" sz="1400" spc="-5">
                <a:solidFill>
                  <a:srgbClr val="6D6D6D"/>
                </a:solidFill>
                <a:latin typeface="Century Gothic"/>
                <a:cs typeface="Century Gothic"/>
                <a:hlinkClick r:id="rId4"/>
              </a:rPr>
              <a:t>kwesib@msu.edu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dirty="0" u="sng" sz="1400" spc="-5">
                <a:solidFill>
                  <a:srgbClr val="3B9C2A"/>
                </a:solidFill>
                <a:uFill>
                  <a:solidFill>
                    <a:srgbClr val="3B9C2A"/>
                  </a:solidFill>
                </a:uFill>
                <a:latin typeface="Century Gothic"/>
                <a:cs typeface="Century Gothic"/>
              </a:rPr>
              <a:t>engage.msu.edu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7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7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6D6D6D"/>
                </a:solidFill>
                <a:latin typeface="Century Gothic"/>
                <a:cs typeface="Century Gothic"/>
              </a:rPr>
              <a:t>Faculty</a:t>
            </a:r>
            <a:r>
              <a:rPr dirty="0" sz="1200" spc="-100" b="1">
                <a:solidFill>
                  <a:srgbClr val="6D6D6D"/>
                </a:solidFill>
                <a:latin typeface="Century Gothic"/>
                <a:cs typeface="Century Gothic"/>
              </a:rPr>
              <a:t> </a:t>
            </a:r>
            <a:r>
              <a:rPr dirty="0" sz="1200" b="1">
                <a:solidFill>
                  <a:srgbClr val="6D6D6D"/>
                </a:solidFill>
                <a:latin typeface="Century Gothic"/>
                <a:cs typeface="Century Gothic"/>
              </a:rPr>
              <a:t>Senate</a:t>
            </a:r>
            <a:endParaRPr sz="1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dirty="0" sz="1200">
                <a:solidFill>
                  <a:srgbClr val="6D6D6D"/>
                </a:solidFill>
                <a:latin typeface="Century Gothic"/>
                <a:cs typeface="Century Gothic"/>
              </a:rPr>
              <a:t>March </a:t>
            </a:r>
            <a:r>
              <a:rPr dirty="0" sz="1200" spc="-5">
                <a:solidFill>
                  <a:srgbClr val="6D6D6D"/>
                </a:solidFill>
                <a:latin typeface="Century Gothic"/>
                <a:cs typeface="Century Gothic"/>
              </a:rPr>
              <a:t>21,</a:t>
            </a:r>
            <a:r>
              <a:rPr dirty="0" sz="1200" spc="-90">
                <a:solidFill>
                  <a:srgbClr val="6D6D6D"/>
                </a:solidFill>
                <a:latin typeface="Century Gothic"/>
                <a:cs typeface="Century Gothic"/>
              </a:rPr>
              <a:t> </a:t>
            </a:r>
            <a:r>
              <a:rPr dirty="0" sz="1200" spc="-5">
                <a:solidFill>
                  <a:srgbClr val="6D6D6D"/>
                </a:solidFill>
                <a:latin typeface="Century Gothic"/>
                <a:cs typeface="Century Gothic"/>
              </a:rPr>
              <a:t>2023</a:t>
            </a:r>
            <a:endParaRPr sz="1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Century Gothic"/>
              <a:cs typeface="Century Gothic"/>
            </a:endParaRPr>
          </a:p>
          <a:p>
            <a:pPr marL="1841500">
              <a:lnSpc>
                <a:spcPct val="100000"/>
              </a:lnSpc>
            </a:pPr>
            <a:r>
              <a:rPr dirty="0" sz="1600" spc="-5">
                <a:solidFill>
                  <a:srgbClr val="464646"/>
                </a:solidFill>
                <a:latin typeface="Times New Roman"/>
                <a:cs typeface="Times New Roman"/>
              </a:rPr>
              <a:t>Kellogg Center | Lansing | Detroit |</a:t>
            </a:r>
            <a:r>
              <a:rPr dirty="0" sz="1600" spc="75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464646"/>
                </a:solidFill>
                <a:latin typeface="Times New Roman"/>
                <a:cs typeface="Times New Roman"/>
              </a:rPr>
              <a:t>Flint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8011" rIns="0" bIns="0" rtlCol="0" vert="horz">
            <a:spAutoFit/>
          </a:bodyPr>
          <a:lstStyle/>
          <a:p>
            <a:pPr marL="2831465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3a. </a:t>
            </a:r>
            <a:r>
              <a:rPr dirty="0" spc="-5"/>
              <a:t>Faculty and </a:t>
            </a:r>
            <a:r>
              <a:rPr dirty="0"/>
              <a:t>Academic  </a:t>
            </a:r>
            <a:r>
              <a:rPr dirty="0" spc="-5"/>
              <a:t>Staff Engaged</a:t>
            </a:r>
            <a:r>
              <a:rPr dirty="0"/>
              <a:t> </a:t>
            </a:r>
            <a:r>
              <a:rPr dirty="0" spc="-5"/>
              <a:t>Scholarship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13331" y="1947773"/>
            <a:ext cx="5317490" cy="3988435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algn="just"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</a:tabLst>
            </a:pPr>
            <a:r>
              <a:rPr dirty="0" sz="2000" spc="5">
                <a:solidFill>
                  <a:srgbClr val="464646"/>
                </a:solidFill>
                <a:latin typeface="Century Gothic"/>
                <a:cs typeface="Century Gothic"/>
              </a:rPr>
              <a:t>$10 </a:t>
            </a:r>
            <a:r>
              <a:rPr dirty="0" sz="2000" spc="-5">
                <a:solidFill>
                  <a:srgbClr val="464646"/>
                </a:solidFill>
                <a:latin typeface="Century Gothic"/>
                <a:cs typeface="Century Gothic"/>
              </a:rPr>
              <a:t>million </a:t>
            </a:r>
            <a:r>
              <a:rPr dirty="0" sz="2000">
                <a:solidFill>
                  <a:srgbClr val="464646"/>
                </a:solidFill>
                <a:latin typeface="Century Gothic"/>
                <a:cs typeface="Century Gothic"/>
              </a:rPr>
              <a:t>investment</a:t>
            </a:r>
            <a:r>
              <a:rPr dirty="0" sz="2000" spc="-70">
                <a:solidFill>
                  <a:srgbClr val="464646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464646"/>
                </a:solidFill>
                <a:latin typeface="Century Gothic"/>
                <a:cs typeface="Century Gothic"/>
              </a:rPr>
              <a:t>FTE</a:t>
            </a:r>
            <a:endParaRPr sz="2000">
              <a:latin typeface="Century Gothic"/>
              <a:cs typeface="Century Gothic"/>
            </a:endParaRPr>
          </a:p>
          <a:p>
            <a:pPr algn="just" marL="354965" marR="21971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5600" algn="l"/>
              </a:tabLst>
            </a:pPr>
            <a:r>
              <a:rPr dirty="0" sz="2000" spc="5">
                <a:solidFill>
                  <a:srgbClr val="464646"/>
                </a:solidFill>
                <a:latin typeface="Century Gothic"/>
                <a:cs typeface="Century Gothic"/>
              </a:rPr>
              <a:t>898 </a:t>
            </a:r>
            <a:r>
              <a:rPr dirty="0" sz="2000" spc="-10">
                <a:solidFill>
                  <a:srgbClr val="464646"/>
                </a:solidFill>
                <a:latin typeface="Century Gothic"/>
                <a:cs typeface="Century Gothic"/>
              </a:rPr>
              <a:t>(53% </a:t>
            </a:r>
            <a:r>
              <a:rPr dirty="0" sz="2000" spc="-5">
                <a:solidFill>
                  <a:srgbClr val="464646"/>
                </a:solidFill>
                <a:latin typeface="Century Gothic"/>
                <a:cs typeface="Century Gothic"/>
              </a:rPr>
              <a:t>of </a:t>
            </a:r>
            <a:r>
              <a:rPr dirty="0" sz="2000">
                <a:solidFill>
                  <a:srgbClr val="464646"/>
                </a:solidFill>
                <a:latin typeface="Century Gothic"/>
                <a:cs typeface="Century Gothic"/>
              </a:rPr>
              <a:t>respondents) </a:t>
            </a:r>
            <a:r>
              <a:rPr dirty="0" sz="2000" spc="-5">
                <a:solidFill>
                  <a:srgbClr val="464646"/>
                </a:solidFill>
                <a:latin typeface="Century Gothic"/>
                <a:cs typeface="Century Gothic"/>
              </a:rPr>
              <a:t>FAS </a:t>
            </a:r>
            <a:r>
              <a:rPr dirty="0" sz="2000">
                <a:solidFill>
                  <a:srgbClr val="464646"/>
                </a:solidFill>
                <a:latin typeface="Century Gothic"/>
                <a:cs typeface="Century Gothic"/>
              </a:rPr>
              <a:t>reported  engaged </a:t>
            </a:r>
            <a:r>
              <a:rPr dirty="0" sz="2000" spc="-5">
                <a:solidFill>
                  <a:srgbClr val="464646"/>
                </a:solidFill>
                <a:latin typeface="Century Gothic"/>
                <a:cs typeface="Century Gothic"/>
              </a:rPr>
              <a:t>scholarship, describing 1,216  </a:t>
            </a:r>
            <a:r>
              <a:rPr dirty="0" sz="2000">
                <a:solidFill>
                  <a:srgbClr val="464646"/>
                </a:solidFill>
                <a:latin typeface="Century Gothic"/>
                <a:cs typeface="Century Gothic"/>
              </a:rPr>
              <a:t>outreach and engagement</a:t>
            </a:r>
            <a:r>
              <a:rPr dirty="0" sz="2000" spc="-100">
                <a:solidFill>
                  <a:srgbClr val="464646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464646"/>
                </a:solidFill>
                <a:latin typeface="Century Gothic"/>
                <a:cs typeface="Century Gothic"/>
              </a:rPr>
              <a:t>projects</a:t>
            </a:r>
            <a:endParaRPr sz="2000">
              <a:latin typeface="Century Gothic"/>
              <a:cs typeface="Century Gothic"/>
            </a:endParaRPr>
          </a:p>
          <a:p>
            <a:pPr marL="354965" marR="305435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464646"/>
                </a:solidFill>
                <a:latin typeface="Century Gothic"/>
                <a:cs typeface="Century Gothic"/>
              </a:rPr>
              <a:t>Estimated reach: </a:t>
            </a:r>
            <a:r>
              <a:rPr dirty="0" sz="2000" spc="5">
                <a:solidFill>
                  <a:srgbClr val="464646"/>
                </a:solidFill>
                <a:latin typeface="Century Gothic"/>
                <a:cs typeface="Century Gothic"/>
              </a:rPr>
              <a:t>309K </a:t>
            </a:r>
            <a:r>
              <a:rPr dirty="0" sz="2000" spc="-5">
                <a:solidFill>
                  <a:srgbClr val="464646"/>
                </a:solidFill>
                <a:latin typeface="Century Gothic"/>
                <a:cs typeface="Century Gothic"/>
              </a:rPr>
              <a:t>in-person,</a:t>
            </a:r>
            <a:r>
              <a:rPr dirty="0" sz="2000" spc="-135">
                <a:solidFill>
                  <a:srgbClr val="464646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464646"/>
                </a:solidFill>
                <a:latin typeface="Century Gothic"/>
                <a:cs typeface="Century Gothic"/>
              </a:rPr>
              <a:t>2.6M  remote</a:t>
            </a:r>
            <a:endParaRPr sz="2000">
              <a:latin typeface="Century Gothic"/>
              <a:cs typeface="Century Gothic"/>
            </a:endParaRPr>
          </a:p>
          <a:p>
            <a:pPr marL="354965" marR="508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000" spc="5">
                <a:solidFill>
                  <a:srgbClr val="464646"/>
                </a:solidFill>
                <a:latin typeface="Century Gothic"/>
                <a:cs typeface="Century Gothic"/>
              </a:rPr>
              <a:t>81% </a:t>
            </a:r>
            <a:r>
              <a:rPr dirty="0" sz="2000" spc="-5">
                <a:solidFill>
                  <a:srgbClr val="464646"/>
                </a:solidFill>
                <a:latin typeface="Century Gothic"/>
                <a:cs typeface="Century Gothic"/>
              </a:rPr>
              <a:t>of </a:t>
            </a:r>
            <a:r>
              <a:rPr dirty="0" sz="2000">
                <a:solidFill>
                  <a:srgbClr val="464646"/>
                </a:solidFill>
                <a:latin typeface="Century Gothic"/>
                <a:cs typeface="Century Gothic"/>
              </a:rPr>
              <a:t>projects were reported </a:t>
            </a:r>
            <a:r>
              <a:rPr dirty="0" sz="2000" spc="-5">
                <a:solidFill>
                  <a:srgbClr val="464646"/>
                </a:solidFill>
                <a:latin typeface="Century Gothic"/>
                <a:cs typeface="Century Gothic"/>
              </a:rPr>
              <a:t>as</a:t>
            </a:r>
            <a:r>
              <a:rPr dirty="0" sz="2000" spc="-140">
                <a:solidFill>
                  <a:srgbClr val="464646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464646"/>
                </a:solidFill>
                <a:latin typeface="Century Gothic"/>
                <a:cs typeface="Century Gothic"/>
              </a:rPr>
              <a:t>having  created intellectual property and  scholarly/public</a:t>
            </a:r>
            <a:r>
              <a:rPr dirty="0" sz="2000" spc="-45">
                <a:solidFill>
                  <a:srgbClr val="464646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464646"/>
                </a:solidFill>
                <a:latin typeface="Century Gothic"/>
                <a:cs typeface="Century Gothic"/>
              </a:rPr>
              <a:t>products</a:t>
            </a:r>
            <a:endParaRPr sz="2000">
              <a:latin typeface="Century Gothic"/>
              <a:cs typeface="Century Gothic"/>
            </a:endParaRPr>
          </a:p>
          <a:p>
            <a:pPr marL="354965" marR="363855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000" spc="5">
                <a:solidFill>
                  <a:srgbClr val="464646"/>
                </a:solidFill>
                <a:latin typeface="Century Gothic"/>
                <a:cs typeface="Century Gothic"/>
              </a:rPr>
              <a:t>48% </a:t>
            </a:r>
            <a:r>
              <a:rPr dirty="0" sz="2000">
                <a:solidFill>
                  <a:srgbClr val="464646"/>
                </a:solidFill>
                <a:latin typeface="Century Gothic"/>
                <a:cs typeface="Century Gothic"/>
              </a:rPr>
              <a:t>reported that their outreach</a:t>
            </a:r>
            <a:r>
              <a:rPr dirty="0" sz="2000" spc="-185">
                <a:solidFill>
                  <a:srgbClr val="464646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464646"/>
                </a:solidFill>
                <a:latin typeface="Century Gothic"/>
                <a:cs typeface="Century Gothic"/>
              </a:rPr>
              <a:t>and  engagement </a:t>
            </a:r>
            <a:r>
              <a:rPr dirty="0" sz="2000" spc="-5">
                <a:solidFill>
                  <a:srgbClr val="464646"/>
                </a:solidFill>
                <a:latin typeface="Century Gothic"/>
                <a:cs typeface="Century Gothic"/>
              </a:rPr>
              <a:t>work </a:t>
            </a:r>
            <a:r>
              <a:rPr dirty="0" sz="2000">
                <a:solidFill>
                  <a:srgbClr val="464646"/>
                </a:solidFill>
                <a:latin typeface="Century Gothic"/>
                <a:cs typeface="Century Gothic"/>
              </a:rPr>
              <a:t>impacted their  scholarly </a:t>
            </a:r>
            <a:r>
              <a:rPr dirty="0" sz="2000" spc="-5">
                <a:solidFill>
                  <a:srgbClr val="464646"/>
                </a:solidFill>
                <a:latin typeface="Century Gothic"/>
                <a:cs typeface="Century Gothic"/>
              </a:rPr>
              <a:t>or </a:t>
            </a:r>
            <a:r>
              <a:rPr dirty="0" sz="2000">
                <a:solidFill>
                  <a:srgbClr val="464646"/>
                </a:solidFill>
                <a:latin typeface="Century Gothic"/>
                <a:cs typeface="Century Gothic"/>
              </a:rPr>
              <a:t>teaching</a:t>
            </a:r>
            <a:r>
              <a:rPr dirty="0" sz="2000" spc="-55">
                <a:solidFill>
                  <a:srgbClr val="464646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464646"/>
                </a:solidFill>
                <a:latin typeface="Century Gothic"/>
                <a:cs typeface="Century Gothic"/>
              </a:rPr>
              <a:t>practices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81000"/>
            <a:ext cx="2895600" cy="6477000"/>
          </a:xfrm>
          <a:custGeom>
            <a:avLst/>
            <a:gdLst/>
            <a:ahLst/>
            <a:cxnLst/>
            <a:rect l="l" t="t" r="r" b="b"/>
            <a:pathLst>
              <a:path w="2895600" h="6477000">
                <a:moveTo>
                  <a:pt x="0" y="6477000"/>
                </a:moveTo>
                <a:lnTo>
                  <a:pt x="2895600" y="6477000"/>
                </a:lnTo>
                <a:lnTo>
                  <a:pt x="2895600" y="0"/>
                </a:lnTo>
                <a:lnTo>
                  <a:pt x="0" y="0"/>
                </a:lnTo>
                <a:lnTo>
                  <a:pt x="0" y="6477000"/>
                </a:lnTo>
                <a:close/>
              </a:path>
            </a:pathLst>
          </a:custGeom>
          <a:solidFill>
            <a:srgbClr val="2C73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11911" y="1772616"/>
            <a:ext cx="2369185" cy="3530600"/>
          </a:xfrm>
          <a:prstGeom prst="rect">
            <a:avLst/>
          </a:prstGeom>
        </p:spPr>
        <p:txBody>
          <a:bodyPr wrap="square" lIns="0" tIns="1644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Engaged</a:t>
            </a:r>
            <a:r>
              <a:rPr dirty="0" sz="2000" spc="-5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research</a:t>
            </a:r>
            <a:endParaRPr sz="2000">
              <a:latin typeface="Century Gothic"/>
              <a:cs typeface="Century Gothic"/>
            </a:endParaRPr>
          </a:p>
          <a:p>
            <a:pPr marL="12700" marR="102870">
              <a:lnSpc>
                <a:spcPct val="100000"/>
              </a:lnSpc>
              <a:spcBef>
                <a:spcPts val="1200"/>
              </a:spcBef>
            </a:pP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Engaged</a:t>
            </a:r>
            <a:r>
              <a:rPr dirty="0" sz="2000" spc="-7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creative 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activities</a:t>
            </a:r>
            <a:endParaRPr sz="200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Engaged</a:t>
            </a:r>
            <a:r>
              <a:rPr dirty="0" sz="2000" spc="-7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teaching  and</a:t>
            </a:r>
            <a:r>
              <a:rPr dirty="0" sz="2000" spc="-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learning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Engaged</a:t>
            </a:r>
            <a:r>
              <a:rPr dirty="0" sz="2000" spc="-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service</a:t>
            </a:r>
            <a:endParaRPr sz="2000">
              <a:latin typeface="Century Gothic"/>
              <a:cs typeface="Century Gothic"/>
            </a:endParaRPr>
          </a:p>
          <a:p>
            <a:pPr marL="12700" marR="356870">
              <a:lnSpc>
                <a:spcPct val="100000"/>
              </a:lnSpc>
              <a:spcBef>
                <a:spcPts val="1200"/>
              </a:spcBef>
            </a:pP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Engaged 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mm</a:t>
            </a:r>
            <a:r>
              <a:rPr dirty="0" sz="2000" spc="5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ia</a:t>
            </a:r>
            <a:r>
              <a:rPr dirty="0" sz="2000" spc="5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z</a:t>
            </a:r>
            <a:r>
              <a:rPr dirty="0" sz="2000" spc="5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d 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activities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23722" y="6217395"/>
            <a:ext cx="51384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6D6D6D"/>
                </a:solidFill>
                <a:latin typeface="Century Gothic"/>
                <a:cs typeface="Century Gothic"/>
              </a:rPr>
              <a:t>Note: </a:t>
            </a:r>
            <a:r>
              <a:rPr dirty="0" sz="1200" spc="-5">
                <a:solidFill>
                  <a:srgbClr val="6D6D6D"/>
                </a:solidFill>
                <a:latin typeface="Century Gothic"/>
                <a:cs typeface="Century Gothic"/>
              </a:rPr>
              <a:t>2021 Outreach and Engagement Survey, </a:t>
            </a:r>
            <a:r>
              <a:rPr dirty="0" sz="1200">
                <a:solidFill>
                  <a:srgbClr val="6D6D6D"/>
                </a:solidFill>
                <a:latin typeface="Century Gothic"/>
                <a:cs typeface="Century Gothic"/>
              </a:rPr>
              <a:t>sent </a:t>
            </a:r>
            <a:r>
              <a:rPr dirty="0" sz="1200" spc="-15">
                <a:solidFill>
                  <a:srgbClr val="6D6D6D"/>
                </a:solidFill>
                <a:latin typeface="Century Gothic"/>
                <a:cs typeface="Century Gothic"/>
              </a:rPr>
              <a:t>to </a:t>
            </a:r>
            <a:r>
              <a:rPr dirty="0" sz="1200" spc="-5">
                <a:solidFill>
                  <a:srgbClr val="6D6D6D"/>
                </a:solidFill>
                <a:latin typeface="Century Gothic"/>
                <a:cs typeface="Century Gothic"/>
              </a:rPr>
              <a:t>5,434 FAS, 32%  response</a:t>
            </a:r>
            <a:r>
              <a:rPr dirty="0" sz="1200" spc="-15">
                <a:solidFill>
                  <a:srgbClr val="6D6D6D"/>
                </a:solidFill>
                <a:latin typeface="Century Gothic"/>
                <a:cs typeface="Century Gothic"/>
              </a:rPr>
              <a:t> </a:t>
            </a:r>
            <a:r>
              <a:rPr dirty="0" sz="1200" spc="-10">
                <a:solidFill>
                  <a:srgbClr val="6D6D6D"/>
                </a:solidFill>
                <a:latin typeface="Century Gothic"/>
                <a:cs typeface="Century Gothic"/>
              </a:rPr>
              <a:t>rate.</a:t>
            </a:r>
            <a:endParaRPr sz="1200"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spd="med">
    <p:wipe dir="l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82600"/>
            <a:ext cx="6110605" cy="1001394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Capacity-Building </a:t>
            </a:r>
            <a:r>
              <a:rPr dirty="0"/>
              <a:t>for </a:t>
            </a:r>
            <a:r>
              <a:rPr dirty="0" spc="-5"/>
              <a:t>Engaged  Scholarship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4277865"/>
            <a:ext cx="8229600" cy="1995170"/>
          </a:xfrm>
          <a:custGeom>
            <a:avLst/>
            <a:gdLst/>
            <a:ahLst/>
            <a:cxnLst/>
            <a:rect l="l" t="t" r="r" b="b"/>
            <a:pathLst>
              <a:path w="8229600" h="1995170">
                <a:moveTo>
                  <a:pt x="7897101" y="0"/>
                </a:moveTo>
                <a:lnTo>
                  <a:pt x="332498" y="0"/>
                </a:lnTo>
                <a:lnTo>
                  <a:pt x="283365" y="3605"/>
                </a:lnTo>
                <a:lnTo>
                  <a:pt x="236470" y="14078"/>
                </a:lnTo>
                <a:lnTo>
                  <a:pt x="192327" y="30904"/>
                </a:lnTo>
                <a:lnTo>
                  <a:pt x="151451" y="53568"/>
                </a:lnTo>
                <a:lnTo>
                  <a:pt x="114357" y="81557"/>
                </a:lnTo>
                <a:lnTo>
                  <a:pt x="81557" y="114357"/>
                </a:lnTo>
                <a:lnTo>
                  <a:pt x="53568" y="151451"/>
                </a:lnTo>
                <a:lnTo>
                  <a:pt x="30904" y="192327"/>
                </a:lnTo>
                <a:lnTo>
                  <a:pt x="14078" y="236470"/>
                </a:lnTo>
                <a:lnTo>
                  <a:pt x="3605" y="283365"/>
                </a:lnTo>
                <a:lnTo>
                  <a:pt x="0" y="332498"/>
                </a:lnTo>
                <a:lnTo>
                  <a:pt x="0" y="1662417"/>
                </a:lnTo>
                <a:lnTo>
                  <a:pt x="3605" y="1711553"/>
                </a:lnTo>
                <a:lnTo>
                  <a:pt x="14078" y="1758450"/>
                </a:lnTo>
                <a:lnTo>
                  <a:pt x="30904" y="1802593"/>
                </a:lnTo>
                <a:lnTo>
                  <a:pt x="53568" y="1843469"/>
                </a:lnTo>
                <a:lnTo>
                  <a:pt x="81557" y="1880564"/>
                </a:lnTo>
                <a:lnTo>
                  <a:pt x="114357" y="1913362"/>
                </a:lnTo>
                <a:lnTo>
                  <a:pt x="151451" y="1941350"/>
                </a:lnTo>
                <a:lnTo>
                  <a:pt x="192327" y="1964014"/>
                </a:lnTo>
                <a:lnTo>
                  <a:pt x="236470" y="1980838"/>
                </a:lnTo>
                <a:lnTo>
                  <a:pt x="283365" y="1991311"/>
                </a:lnTo>
                <a:lnTo>
                  <a:pt x="332498" y="1994916"/>
                </a:lnTo>
                <a:lnTo>
                  <a:pt x="7897101" y="1994916"/>
                </a:lnTo>
                <a:lnTo>
                  <a:pt x="7946237" y="1991311"/>
                </a:lnTo>
                <a:lnTo>
                  <a:pt x="7993134" y="1980838"/>
                </a:lnTo>
                <a:lnTo>
                  <a:pt x="8037277" y="1964014"/>
                </a:lnTo>
                <a:lnTo>
                  <a:pt x="8078153" y="1941350"/>
                </a:lnTo>
                <a:lnTo>
                  <a:pt x="8115248" y="1913362"/>
                </a:lnTo>
                <a:lnTo>
                  <a:pt x="8148046" y="1880564"/>
                </a:lnTo>
                <a:lnTo>
                  <a:pt x="8176034" y="1843469"/>
                </a:lnTo>
                <a:lnTo>
                  <a:pt x="8198698" y="1802593"/>
                </a:lnTo>
                <a:lnTo>
                  <a:pt x="8215522" y="1758450"/>
                </a:lnTo>
                <a:lnTo>
                  <a:pt x="8225995" y="1711553"/>
                </a:lnTo>
                <a:lnTo>
                  <a:pt x="8229600" y="1662417"/>
                </a:lnTo>
                <a:lnTo>
                  <a:pt x="8229600" y="332498"/>
                </a:lnTo>
                <a:lnTo>
                  <a:pt x="8225995" y="283365"/>
                </a:lnTo>
                <a:lnTo>
                  <a:pt x="8215522" y="236470"/>
                </a:lnTo>
                <a:lnTo>
                  <a:pt x="8198698" y="192327"/>
                </a:lnTo>
                <a:lnTo>
                  <a:pt x="8176034" y="151451"/>
                </a:lnTo>
                <a:lnTo>
                  <a:pt x="8148046" y="114357"/>
                </a:lnTo>
                <a:lnTo>
                  <a:pt x="8115248" y="81557"/>
                </a:lnTo>
                <a:lnTo>
                  <a:pt x="8078153" y="53568"/>
                </a:lnTo>
                <a:lnTo>
                  <a:pt x="8037277" y="30904"/>
                </a:lnTo>
                <a:lnTo>
                  <a:pt x="7993134" y="14078"/>
                </a:lnTo>
                <a:lnTo>
                  <a:pt x="7946237" y="3605"/>
                </a:lnTo>
                <a:lnTo>
                  <a:pt x="7897101" y="0"/>
                </a:lnTo>
                <a:close/>
              </a:path>
            </a:pathLst>
          </a:custGeom>
          <a:solidFill>
            <a:srgbClr val="2C73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7200" y="1836417"/>
            <a:ext cx="8229600" cy="1995170"/>
          </a:xfrm>
          <a:custGeom>
            <a:avLst/>
            <a:gdLst/>
            <a:ahLst/>
            <a:cxnLst/>
            <a:rect l="l" t="t" r="r" b="b"/>
            <a:pathLst>
              <a:path w="8229600" h="1995170">
                <a:moveTo>
                  <a:pt x="7897101" y="0"/>
                </a:moveTo>
                <a:lnTo>
                  <a:pt x="332498" y="0"/>
                </a:lnTo>
                <a:lnTo>
                  <a:pt x="283365" y="3605"/>
                </a:lnTo>
                <a:lnTo>
                  <a:pt x="236470" y="14078"/>
                </a:lnTo>
                <a:lnTo>
                  <a:pt x="192327" y="30904"/>
                </a:lnTo>
                <a:lnTo>
                  <a:pt x="151451" y="53568"/>
                </a:lnTo>
                <a:lnTo>
                  <a:pt x="114357" y="81557"/>
                </a:lnTo>
                <a:lnTo>
                  <a:pt x="81557" y="114357"/>
                </a:lnTo>
                <a:lnTo>
                  <a:pt x="53568" y="151451"/>
                </a:lnTo>
                <a:lnTo>
                  <a:pt x="30904" y="192327"/>
                </a:lnTo>
                <a:lnTo>
                  <a:pt x="14078" y="236470"/>
                </a:lnTo>
                <a:lnTo>
                  <a:pt x="3605" y="283365"/>
                </a:lnTo>
                <a:lnTo>
                  <a:pt x="0" y="332498"/>
                </a:lnTo>
                <a:lnTo>
                  <a:pt x="0" y="1662417"/>
                </a:lnTo>
                <a:lnTo>
                  <a:pt x="3605" y="1711553"/>
                </a:lnTo>
                <a:lnTo>
                  <a:pt x="14078" y="1758450"/>
                </a:lnTo>
                <a:lnTo>
                  <a:pt x="30904" y="1802593"/>
                </a:lnTo>
                <a:lnTo>
                  <a:pt x="53568" y="1843469"/>
                </a:lnTo>
                <a:lnTo>
                  <a:pt x="81557" y="1880564"/>
                </a:lnTo>
                <a:lnTo>
                  <a:pt x="114357" y="1913362"/>
                </a:lnTo>
                <a:lnTo>
                  <a:pt x="151451" y="1941350"/>
                </a:lnTo>
                <a:lnTo>
                  <a:pt x="192327" y="1964014"/>
                </a:lnTo>
                <a:lnTo>
                  <a:pt x="236470" y="1980838"/>
                </a:lnTo>
                <a:lnTo>
                  <a:pt x="283365" y="1991311"/>
                </a:lnTo>
                <a:lnTo>
                  <a:pt x="332498" y="1994915"/>
                </a:lnTo>
                <a:lnTo>
                  <a:pt x="7897101" y="1994915"/>
                </a:lnTo>
                <a:lnTo>
                  <a:pt x="7946237" y="1991311"/>
                </a:lnTo>
                <a:lnTo>
                  <a:pt x="7993134" y="1980838"/>
                </a:lnTo>
                <a:lnTo>
                  <a:pt x="8037277" y="1964014"/>
                </a:lnTo>
                <a:lnTo>
                  <a:pt x="8078153" y="1941350"/>
                </a:lnTo>
                <a:lnTo>
                  <a:pt x="8115248" y="1913362"/>
                </a:lnTo>
                <a:lnTo>
                  <a:pt x="8148046" y="1880564"/>
                </a:lnTo>
                <a:lnTo>
                  <a:pt x="8176034" y="1843469"/>
                </a:lnTo>
                <a:lnTo>
                  <a:pt x="8198698" y="1802593"/>
                </a:lnTo>
                <a:lnTo>
                  <a:pt x="8215522" y="1758450"/>
                </a:lnTo>
                <a:lnTo>
                  <a:pt x="8225995" y="1711553"/>
                </a:lnTo>
                <a:lnTo>
                  <a:pt x="8229600" y="1662417"/>
                </a:lnTo>
                <a:lnTo>
                  <a:pt x="8229600" y="332498"/>
                </a:lnTo>
                <a:lnTo>
                  <a:pt x="8225995" y="283365"/>
                </a:lnTo>
                <a:lnTo>
                  <a:pt x="8215522" y="236470"/>
                </a:lnTo>
                <a:lnTo>
                  <a:pt x="8198698" y="192327"/>
                </a:lnTo>
                <a:lnTo>
                  <a:pt x="8176034" y="151451"/>
                </a:lnTo>
                <a:lnTo>
                  <a:pt x="8148046" y="114357"/>
                </a:lnTo>
                <a:lnTo>
                  <a:pt x="8115248" y="81557"/>
                </a:lnTo>
                <a:lnTo>
                  <a:pt x="8078153" y="53568"/>
                </a:lnTo>
                <a:lnTo>
                  <a:pt x="8037277" y="30904"/>
                </a:lnTo>
                <a:lnTo>
                  <a:pt x="7993134" y="14078"/>
                </a:lnTo>
                <a:lnTo>
                  <a:pt x="7946237" y="3605"/>
                </a:lnTo>
                <a:lnTo>
                  <a:pt x="7897101" y="0"/>
                </a:lnTo>
                <a:close/>
              </a:path>
            </a:pathLst>
          </a:custGeom>
          <a:solidFill>
            <a:srgbClr val="2C73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33331" y="1962086"/>
            <a:ext cx="7844790" cy="417449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Faculty and Professional</a:t>
            </a:r>
            <a:r>
              <a:rPr dirty="0" sz="2400" spc="-5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Development</a:t>
            </a:r>
            <a:endParaRPr sz="2400">
              <a:latin typeface="Century Gothic"/>
              <a:cs typeface="Century Gothic"/>
            </a:endParaRPr>
          </a:p>
          <a:p>
            <a:pPr marL="354965" marR="190500" indent="-3429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5">
                <a:solidFill>
                  <a:srgbClr val="FFFFFF"/>
                </a:solidFill>
                <a:latin typeface="Century Gothic"/>
                <a:cs typeface="Century Gothic"/>
              </a:rPr>
              <a:t>In 2022, served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2,693 FAS from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all colleges </a:t>
            </a:r>
            <a:r>
              <a:rPr dirty="0" sz="2000" spc="5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build</a:t>
            </a:r>
            <a:r>
              <a:rPr dirty="0" sz="2000" spc="-18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capacity 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for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engaged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scholarship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and broader impacts – a </a:t>
            </a:r>
            <a:r>
              <a:rPr dirty="0" sz="2000" spc="5">
                <a:solidFill>
                  <a:srgbClr val="FFFFFF"/>
                </a:solidFill>
                <a:latin typeface="Century Gothic"/>
                <a:cs typeface="Century Gothic"/>
              </a:rPr>
              <a:t>45% 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increase from</a:t>
            </a:r>
            <a:r>
              <a:rPr dirty="0" sz="2000" spc="-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5">
                <a:solidFill>
                  <a:srgbClr val="FFFFFF"/>
                </a:solidFill>
                <a:latin typeface="Century Gothic"/>
                <a:cs typeface="Century Gothic"/>
              </a:rPr>
              <a:t>2021</a:t>
            </a:r>
            <a:endParaRPr sz="2000">
              <a:latin typeface="Century Gothic"/>
              <a:cs typeface="Century Gothic"/>
            </a:endParaRPr>
          </a:p>
          <a:p>
            <a:pPr marL="354965" indent="-342900">
              <a:lnSpc>
                <a:spcPct val="100000"/>
              </a:lnSpc>
              <a:spcBef>
                <a:spcPts val="3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MSU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hosts National Engaged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Scholarship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Conference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dirty="0" sz="2000" spc="-10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5">
                <a:solidFill>
                  <a:srgbClr val="FFFFFF"/>
                </a:solidFill>
                <a:latin typeface="Century Gothic"/>
                <a:cs typeface="Century Gothic"/>
              </a:rPr>
              <a:t>2023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FFFF"/>
              </a:buClr>
              <a:buFont typeface="Arial"/>
              <a:buChar char="•"/>
            </a:pPr>
            <a:endParaRPr sz="23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dirty="0" sz="2400" spc="-5">
                <a:solidFill>
                  <a:srgbClr val="FFFFFF"/>
                </a:solidFill>
                <a:latin typeface="Century Gothic"/>
                <a:cs typeface="Century Gothic"/>
              </a:rPr>
              <a:t>Graduate Certification </a:t>
            </a:r>
            <a:r>
              <a:rPr dirty="0" sz="2400" spc="1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Community</a:t>
            </a:r>
            <a:r>
              <a:rPr dirty="0" sz="2400" spc="-114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Engagement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Since </a:t>
            </a:r>
            <a:r>
              <a:rPr dirty="0" sz="2000" spc="5">
                <a:solidFill>
                  <a:srgbClr val="FFFFFF"/>
                </a:solidFill>
                <a:latin typeface="Century Gothic"/>
                <a:cs typeface="Century Gothic"/>
              </a:rPr>
              <a:t>2009</a:t>
            </a:r>
            <a:endParaRPr sz="2000">
              <a:latin typeface="Century Gothic"/>
              <a:cs typeface="Century Gothic"/>
            </a:endParaRPr>
          </a:p>
          <a:p>
            <a:pPr marL="354965" indent="-3429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5">
                <a:solidFill>
                  <a:srgbClr val="FFFFFF"/>
                </a:solidFill>
                <a:latin typeface="Century Gothic"/>
                <a:cs typeface="Century Gothic"/>
              </a:rPr>
              <a:t>446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graduate and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professional</a:t>
            </a:r>
            <a:r>
              <a:rPr dirty="0" sz="2000" spc="-8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students</a:t>
            </a:r>
            <a:endParaRPr sz="2000">
              <a:latin typeface="Century Gothic"/>
              <a:cs typeface="Century Gothic"/>
            </a:endParaRPr>
          </a:p>
          <a:p>
            <a:pPr marL="354965" indent="-3429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90 </a:t>
            </a:r>
            <a:r>
              <a:rPr dirty="0" sz="2000" spc="5">
                <a:solidFill>
                  <a:srgbClr val="FFFFFF"/>
                </a:solidFill>
                <a:latin typeface="Century Gothic"/>
                <a:cs typeface="Century Gothic"/>
              </a:rPr>
              <a:t>have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passed portfolio</a:t>
            </a:r>
            <a:r>
              <a:rPr dirty="0" sz="2000" spc="-1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defense</a:t>
            </a:r>
            <a:endParaRPr sz="2000">
              <a:latin typeface="Century Gothic"/>
              <a:cs typeface="Century Gothic"/>
            </a:endParaRPr>
          </a:p>
          <a:p>
            <a:pPr marL="354965" indent="-3429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Reported </a:t>
            </a:r>
            <a:r>
              <a:rPr dirty="0" sz="2000" spc="5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be important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job</a:t>
            </a:r>
            <a:r>
              <a:rPr dirty="0" sz="2000" spc="-1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search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spd="med">
    <p:wipe dir="l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176" y="560323"/>
            <a:ext cx="7973059" cy="13055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 spc="-10"/>
              <a:t>2a. </a:t>
            </a:r>
            <a:r>
              <a:rPr dirty="0" sz="2800" spc="-5"/>
              <a:t>Funding: The percent of proposals that  includes outreach and engagement has been  fairly</a:t>
            </a:r>
            <a:r>
              <a:rPr dirty="0" sz="2800" spc="10"/>
              <a:t> </a:t>
            </a:r>
            <a:r>
              <a:rPr dirty="0" sz="2800" spc="-5"/>
              <a:t>steady.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1414272" y="5716523"/>
            <a:ext cx="6936105" cy="0"/>
          </a:xfrm>
          <a:custGeom>
            <a:avLst/>
            <a:gdLst/>
            <a:ahLst/>
            <a:cxnLst/>
            <a:rect l="l" t="t" r="r" b="b"/>
            <a:pathLst>
              <a:path w="6936105" h="0">
                <a:moveTo>
                  <a:pt x="0" y="0"/>
                </a:moveTo>
                <a:lnTo>
                  <a:pt x="6935724" y="0"/>
                </a:lnTo>
              </a:path>
            </a:pathLst>
          </a:custGeom>
          <a:ln w="9525">
            <a:solidFill>
              <a:srgbClr val="E2E2E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82134" y="2977133"/>
            <a:ext cx="1386840" cy="114300"/>
          </a:xfrm>
          <a:custGeom>
            <a:avLst/>
            <a:gdLst/>
            <a:ahLst/>
            <a:cxnLst/>
            <a:rect l="l" t="t" r="r" b="b"/>
            <a:pathLst>
              <a:path w="1386839" h="114300">
                <a:moveTo>
                  <a:pt x="0" y="114300"/>
                </a:moveTo>
                <a:lnTo>
                  <a:pt x="1386840" y="0"/>
                </a:lnTo>
              </a:path>
            </a:pathLst>
          </a:custGeom>
          <a:ln w="28575">
            <a:solidFill>
              <a:srgbClr val="2C73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06929" y="3091433"/>
            <a:ext cx="2775585" cy="457200"/>
          </a:xfrm>
          <a:custGeom>
            <a:avLst/>
            <a:gdLst/>
            <a:ahLst/>
            <a:cxnLst/>
            <a:rect l="l" t="t" r="r" b="b"/>
            <a:pathLst>
              <a:path w="2775585" h="457200">
                <a:moveTo>
                  <a:pt x="0" y="342900"/>
                </a:moveTo>
                <a:lnTo>
                  <a:pt x="1388364" y="457200"/>
                </a:lnTo>
                <a:lnTo>
                  <a:pt x="2775204" y="0"/>
                </a:lnTo>
              </a:path>
            </a:pathLst>
          </a:custGeom>
          <a:ln w="28575">
            <a:solidFill>
              <a:srgbClr val="58585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268973" y="2977133"/>
            <a:ext cx="1386840" cy="114300"/>
          </a:xfrm>
          <a:custGeom>
            <a:avLst/>
            <a:gdLst/>
            <a:ahLst/>
            <a:cxnLst/>
            <a:rect l="l" t="t" r="r" b="b"/>
            <a:pathLst>
              <a:path w="1386840" h="114300">
                <a:moveTo>
                  <a:pt x="0" y="0"/>
                </a:moveTo>
                <a:lnTo>
                  <a:pt x="1386839" y="114300"/>
                </a:lnTo>
              </a:path>
            </a:pathLst>
          </a:custGeom>
          <a:ln w="28575">
            <a:solidFill>
              <a:srgbClr val="58585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45017" y="3371405"/>
            <a:ext cx="123825" cy="123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431857" y="3485705"/>
            <a:ext cx="123825" cy="123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818697" y="3030029"/>
            <a:ext cx="123825" cy="123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93900" y="3030029"/>
            <a:ext cx="123825" cy="123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205537" y="2913697"/>
            <a:ext cx="123825" cy="123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902813" y="3536950"/>
            <a:ext cx="4083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747474"/>
                </a:solidFill>
                <a:latin typeface="Century Gothic"/>
                <a:cs typeface="Century Gothic"/>
              </a:rPr>
              <a:t>20%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89834" y="3651065"/>
            <a:ext cx="4083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747474"/>
                </a:solidFill>
                <a:latin typeface="Century Gothic"/>
                <a:cs typeface="Century Gothic"/>
              </a:rPr>
              <a:t>19%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76855" y="3194603"/>
            <a:ext cx="4083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747474"/>
                </a:solidFill>
                <a:latin typeface="Century Gothic"/>
                <a:cs typeface="Century Gothic"/>
              </a:rPr>
              <a:t>23%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63877" y="3080487"/>
            <a:ext cx="4083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747474"/>
                </a:solidFill>
                <a:latin typeface="Century Gothic"/>
                <a:cs typeface="Century Gothic"/>
              </a:rPr>
              <a:t>24%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50898" y="3194603"/>
            <a:ext cx="4083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747474"/>
                </a:solidFill>
                <a:latin typeface="Century Gothic"/>
                <a:cs typeface="Century Gothic"/>
              </a:rPr>
              <a:t>23%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31585" y="4426767"/>
            <a:ext cx="4083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868686"/>
                </a:solidFill>
                <a:latin typeface="Century Gothic"/>
                <a:cs typeface="Century Gothic"/>
              </a:rPr>
              <a:t>10%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31585" y="3285611"/>
            <a:ext cx="4083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868686"/>
                </a:solidFill>
                <a:latin typeface="Century Gothic"/>
                <a:cs typeface="Century Gothic"/>
              </a:rPr>
              <a:t>20%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31585" y="2144455"/>
            <a:ext cx="4083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868686"/>
                </a:solidFill>
                <a:latin typeface="Century Gothic"/>
                <a:cs typeface="Century Gothic"/>
              </a:rPr>
              <a:t>30%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5069" y="5549073"/>
            <a:ext cx="8829040" cy="1085850"/>
          </a:xfrm>
          <a:prstGeom prst="rect">
            <a:avLst/>
          </a:prstGeom>
        </p:spPr>
        <p:txBody>
          <a:bodyPr wrap="square" lIns="0" tIns="31114" rIns="0" bIns="0" rtlCol="0" vert="horz">
            <a:spAutoFit/>
          </a:bodyPr>
          <a:lstStyle/>
          <a:p>
            <a:pPr marL="781685">
              <a:lnSpc>
                <a:spcPct val="100000"/>
              </a:lnSpc>
              <a:spcBef>
                <a:spcPts val="244"/>
              </a:spcBef>
            </a:pPr>
            <a:r>
              <a:rPr dirty="0" sz="1600" spc="-5">
                <a:solidFill>
                  <a:srgbClr val="868686"/>
                </a:solidFill>
                <a:latin typeface="Century Gothic"/>
                <a:cs typeface="Century Gothic"/>
              </a:rPr>
              <a:t>0%</a:t>
            </a:r>
            <a:endParaRPr sz="1600">
              <a:latin typeface="Century Gothic"/>
              <a:cs typeface="Century Gothic"/>
            </a:endParaRPr>
          </a:p>
          <a:p>
            <a:pPr marL="1706880">
              <a:lnSpc>
                <a:spcPct val="100000"/>
              </a:lnSpc>
              <a:spcBef>
                <a:spcPts val="140"/>
              </a:spcBef>
              <a:tabLst>
                <a:tab pos="3093720" algn="l"/>
                <a:tab pos="4480560" algn="l"/>
                <a:tab pos="5867400" algn="l"/>
                <a:tab pos="7254875" algn="l"/>
              </a:tabLst>
            </a:pPr>
            <a:r>
              <a:rPr dirty="0" sz="1600" spc="-5">
                <a:solidFill>
                  <a:srgbClr val="868686"/>
                </a:solidFill>
                <a:latin typeface="Century Gothic"/>
                <a:cs typeface="Century Gothic"/>
              </a:rPr>
              <a:t>2018	2019	2020	2021	2022</a:t>
            </a:r>
            <a:endParaRPr sz="1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dirty="0" sz="1200" spc="-10">
                <a:solidFill>
                  <a:srgbClr val="6D6D6D"/>
                </a:solidFill>
                <a:latin typeface="Century Gothic"/>
                <a:cs typeface="Century Gothic"/>
              </a:rPr>
              <a:t>Note: </a:t>
            </a:r>
            <a:r>
              <a:rPr dirty="0" sz="1200">
                <a:solidFill>
                  <a:srgbClr val="6D6D6D"/>
                </a:solidFill>
                <a:latin typeface="Century Gothic"/>
                <a:cs typeface="Century Gothic"/>
              </a:rPr>
              <a:t>Out </a:t>
            </a:r>
            <a:r>
              <a:rPr dirty="0" sz="1200" spc="-5">
                <a:solidFill>
                  <a:srgbClr val="6D6D6D"/>
                </a:solidFill>
                <a:latin typeface="Century Gothic"/>
                <a:cs typeface="Century Gothic"/>
              </a:rPr>
              <a:t>of </a:t>
            </a:r>
            <a:r>
              <a:rPr dirty="0" sz="1200" spc="-10">
                <a:solidFill>
                  <a:srgbClr val="6D6D6D"/>
                </a:solidFill>
                <a:latin typeface="Century Gothic"/>
                <a:cs typeface="Century Gothic"/>
              </a:rPr>
              <a:t>12,201 </a:t>
            </a:r>
            <a:r>
              <a:rPr dirty="0" sz="1200" spc="-5">
                <a:solidFill>
                  <a:srgbClr val="6D6D6D"/>
                </a:solidFill>
                <a:latin typeface="Century Gothic"/>
                <a:cs typeface="Century Gothic"/>
              </a:rPr>
              <a:t>records in </a:t>
            </a:r>
            <a:r>
              <a:rPr dirty="0" sz="1200">
                <a:solidFill>
                  <a:srgbClr val="6D6D6D"/>
                </a:solidFill>
                <a:latin typeface="Century Gothic"/>
                <a:cs typeface="Century Gothic"/>
              </a:rPr>
              <a:t>Kuali </a:t>
            </a:r>
            <a:r>
              <a:rPr dirty="0" sz="1200" spc="-5">
                <a:solidFill>
                  <a:srgbClr val="6D6D6D"/>
                </a:solidFill>
                <a:latin typeface="Century Gothic"/>
                <a:cs typeface="Century Gothic"/>
              </a:rPr>
              <a:t>Coeus with Funded/Not Funded </a:t>
            </a:r>
            <a:r>
              <a:rPr dirty="0" sz="1200" spc="-10">
                <a:solidFill>
                  <a:srgbClr val="6D6D6D"/>
                </a:solidFill>
                <a:latin typeface="Century Gothic"/>
                <a:cs typeface="Century Gothic"/>
              </a:rPr>
              <a:t>status, </a:t>
            </a:r>
            <a:r>
              <a:rPr dirty="0" sz="1200" spc="-5">
                <a:solidFill>
                  <a:srgbClr val="6D6D6D"/>
                </a:solidFill>
                <a:latin typeface="Century Gothic"/>
                <a:cs typeface="Century Gothic"/>
              </a:rPr>
              <a:t>2018-2022. </a:t>
            </a:r>
            <a:r>
              <a:rPr dirty="0" sz="1200">
                <a:solidFill>
                  <a:srgbClr val="6D6D6D"/>
                </a:solidFill>
                <a:latin typeface="Century Gothic"/>
                <a:cs typeface="Century Gothic"/>
              </a:rPr>
              <a:t>OE </a:t>
            </a:r>
            <a:r>
              <a:rPr dirty="0" sz="1200" spc="-5">
                <a:solidFill>
                  <a:srgbClr val="6D6D6D"/>
                </a:solidFill>
                <a:latin typeface="Century Gothic"/>
                <a:cs typeface="Century Gothic"/>
              </a:rPr>
              <a:t>indicated by </a:t>
            </a:r>
            <a:r>
              <a:rPr dirty="0" sz="1200">
                <a:solidFill>
                  <a:srgbClr val="6D6D6D"/>
                </a:solidFill>
                <a:latin typeface="Century Gothic"/>
                <a:cs typeface="Century Gothic"/>
              </a:rPr>
              <a:t>“Public</a:t>
            </a:r>
            <a:r>
              <a:rPr dirty="0" sz="1200" spc="325">
                <a:solidFill>
                  <a:srgbClr val="6D6D6D"/>
                </a:solidFill>
                <a:latin typeface="Century Gothic"/>
                <a:cs typeface="Century Gothic"/>
              </a:rPr>
              <a:t> </a:t>
            </a:r>
            <a:r>
              <a:rPr dirty="0" sz="1200" spc="-5">
                <a:solidFill>
                  <a:srgbClr val="6D6D6D"/>
                </a:solidFill>
                <a:latin typeface="Century Gothic"/>
                <a:cs typeface="Century Gothic"/>
              </a:rPr>
              <a:t>Service.”</a:t>
            </a:r>
            <a:endParaRPr sz="1200"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spd="med">
    <p:wipe dir="l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 spc="-10"/>
              <a:t>2b. </a:t>
            </a:r>
            <a:r>
              <a:rPr dirty="0" sz="2800" spc="-5"/>
              <a:t>Funding: The percent of proposals with  outreach and engagement </a:t>
            </a:r>
            <a:r>
              <a:rPr dirty="0" u="heavy" sz="2800" spc="-5">
                <a:uFill>
                  <a:solidFill>
                    <a:srgbClr val="17453A"/>
                  </a:solidFill>
                </a:uFill>
              </a:rPr>
              <a:t>that are funded </a:t>
            </a:r>
            <a:r>
              <a:rPr dirty="0" sz="2800" spc="-5"/>
              <a:t> mirrors the</a:t>
            </a:r>
            <a:r>
              <a:rPr dirty="0" sz="2800" spc="20"/>
              <a:t> </a:t>
            </a:r>
            <a:r>
              <a:rPr dirty="0" sz="2800" spc="-5"/>
              <a:t>submissions.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1414272" y="5716523"/>
            <a:ext cx="6936105" cy="0"/>
          </a:xfrm>
          <a:custGeom>
            <a:avLst/>
            <a:gdLst/>
            <a:ahLst/>
            <a:cxnLst/>
            <a:rect l="l" t="t" r="r" b="b"/>
            <a:pathLst>
              <a:path w="6936105" h="0">
                <a:moveTo>
                  <a:pt x="0" y="0"/>
                </a:moveTo>
                <a:lnTo>
                  <a:pt x="6935724" y="0"/>
                </a:lnTo>
              </a:path>
            </a:pathLst>
          </a:custGeom>
          <a:ln w="9525">
            <a:solidFill>
              <a:srgbClr val="E2E2E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06929" y="3091433"/>
            <a:ext cx="5549265" cy="570230"/>
          </a:xfrm>
          <a:custGeom>
            <a:avLst/>
            <a:gdLst/>
            <a:ahLst/>
            <a:cxnLst/>
            <a:rect l="l" t="t" r="r" b="b"/>
            <a:pathLst>
              <a:path w="5549265" h="570229">
                <a:moveTo>
                  <a:pt x="0" y="342900"/>
                </a:moveTo>
                <a:lnTo>
                  <a:pt x="1388364" y="569976"/>
                </a:lnTo>
                <a:lnTo>
                  <a:pt x="2775204" y="114300"/>
                </a:lnTo>
                <a:lnTo>
                  <a:pt x="4162044" y="0"/>
                </a:lnTo>
                <a:lnTo>
                  <a:pt x="5548884" y="0"/>
                </a:lnTo>
              </a:path>
            </a:pathLst>
          </a:custGeom>
          <a:ln w="28575">
            <a:solidFill>
              <a:srgbClr val="2C73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045017" y="3371405"/>
            <a:ext cx="123825" cy="123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431857" y="3600005"/>
            <a:ext cx="123825" cy="123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818697" y="3142805"/>
            <a:ext cx="123825" cy="123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05536" y="3030029"/>
            <a:ext cx="123825" cy="123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93900" y="3030029"/>
            <a:ext cx="123825" cy="1238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676855" y="3308718"/>
            <a:ext cx="4083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747474"/>
                </a:solidFill>
                <a:latin typeface="Century Gothic"/>
                <a:cs typeface="Century Gothic"/>
              </a:rPr>
              <a:t>22%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63877" y="3194603"/>
            <a:ext cx="4083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747474"/>
                </a:solidFill>
                <a:latin typeface="Century Gothic"/>
                <a:cs typeface="Century Gothic"/>
              </a:rPr>
              <a:t>23%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50898" y="3194603"/>
            <a:ext cx="4083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747474"/>
                </a:solidFill>
                <a:latin typeface="Century Gothic"/>
                <a:cs typeface="Century Gothic"/>
              </a:rPr>
              <a:t>23%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1585" y="3536950"/>
            <a:ext cx="2867025" cy="1158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R="307975">
              <a:lnSpc>
                <a:spcPts val="1860"/>
              </a:lnSpc>
              <a:spcBef>
                <a:spcPts val="95"/>
              </a:spcBef>
            </a:pPr>
            <a:r>
              <a:rPr dirty="0" sz="1600" spc="-5">
                <a:solidFill>
                  <a:srgbClr val="747474"/>
                </a:solidFill>
                <a:latin typeface="Century Gothic"/>
                <a:cs typeface="Century Gothic"/>
              </a:rPr>
              <a:t>20%</a:t>
            </a:r>
            <a:endParaRPr sz="1600">
              <a:latin typeface="Century Gothic"/>
              <a:cs typeface="Century Gothic"/>
            </a:endParaRPr>
          </a:p>
          <a:p>
            <a:pPr algn="ctr" marL="2458085">
              <a:lnSpc>
                <a:spcPts val="1860"/>
              </a:lnSpc>
            </a:pPr>
            <a:r>
              <a:rPr dirty="0" sz="1600" spc="-5">
                <a:solidFill>
                  <a:srgbClr val="747474"/>
                </a:solidFill>
                <a:latin typeface="Century Gothic"/>
                <a:cs typeface="Century Gothic"/>
              </a:rPr>
              <a:t>18%</a:t>
            </a:r>
            <a:endParaRPr sz="1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6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868686"/>
                </a:solidFill>
                <a:latin typeface="Century Gothic"/>
                <a:cs typeface="Century Gothic"/>
              </a:rPr>
              <a:t>10%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1585" y="3285611"/>
            <a:ext cx="4083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868686"/>
                </a:solidFill>
                <a:latin typeface="Century Gothic"/>
                <a:cs typeface="Century Gothic"/>
              </a:rPr>
              <a:t>20%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31585" y="2144455"/>
            <a:ext cx="4083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868686"/>
                </a:solidFill>
                <a:latin typeface="Century Gothic"/>
                <a:cs typeface="Century Gothic"/>
              </a:rPr>
              <a:t>30%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5069" y="5549073"/>
            <a:ext cx="8829040" cy="1085850"/>
          </a:xfrm>
          <a:prstGeom prst="rect">
            <a:avLst/>
          </a:prstGeom>
        </p:spPr>
        <p:txBody>
          <a:bodyPr wrap="square" lIns="0" tIns="31114" rIns="0" bIns="0" rtlCol="0" vert="horz">
            <a:spAutoFit/>
          </a:bodyPr>
          <a:lstStyle/>
          <a:p>
            <a:pPr marL="781685">
              <a:lnSpc>
                <a:spcPct val="100000"/>
              </a:lnSpc>
              <a:spcBef>
                <a:spcPts val="244"/>
              </a:spcBef>
            </a:pPr>
            <a:r>
              <a:rPr dirty="0" sz="1600" spc="-5">
                <a:solidFill>
                  <a:srgbClr val="868686"/>
                </a:solidFill>
                <a:latin typeface="Century Gothic"/>
                <a:cs typeface="Century Gothic"/>
              </a:rPr>
              <a:t>0%</a:t>
            </a:r>
            <a:endParaRPr sz="1600">
              <a:latin typeface="Century Gothic"/>
              <a:cs typeface="Century Gothic"/>
            </a:endParaRPr>
          </a:p>
          <a:p>
            <a:pPr marL="1706880">
              <a:lnSpc>
                <a:spcPct val="100000"/>
              </a:lnSpc>
              <a:spcBef>
                <a:spcPts val="140"/>
              </a:spcBef>
              <a:tabLst>
                <a:tab pos="3093720" algn="l"/>
                <a:tab pos="4480560" algn="l"/>
                <a:tab pos="5867400" algn="l"/>
                <a:tab pos="7254875" algn="l"/>
              </a:tabLst>
            </a:pPr>
            <a:r>
              <a:rPr dirty="0" sz="1600" spc="-5">
                <a:solidFill>
                  <a:srgbClr val="868686"/>
                </a:solidFill>
                <a:latin typeface="Century Gothic"/>
                <a:cs typeface="Century Gothic"/>
              </a:rPr>
              <a:t>2018	2019	2020	2021	2022</a:t>
            </a:r>
            <a:endParaRPr sz="1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dirty="0" sz="1200" spc="-10">
                <a:solidFill>
                  <a:srgbClr val="6D6D6D"/>
                </a:solidFill>
                <a:latin typeface="Century Gothic"/>
                <a:cs typeface="Century Gothic"/>
              </a:rPr>
              <a:t>Note: </a:t>
            </a:r>
            <a:r>
              <a:rPr dirty="0" sz="1200">
                <a:solidFill>
                  <a:srgbClr val="6D6D6D"/>
                </a:solidFill>
                <a:latin typeface="Century Gothic"/>
                <a:cs typeface="Century Gothic"/>
              </a:rPr>
              <a:t>Out </a:t>
            </a:r>
            <a:r>
              <a:rPr dirty="0" sz="1200" spc="-5">
                <a:solidFill>
                  <a:srgbClr val="6D6D6D"/>
                </a:solidFill>
                <a:latin typeface="Century Gothic"/>
                <a:cs typeface="Century Gothic"/>
              </a:rPr>
              <a:t>of </a:t>
            </a:r>
            <a:r>
              <a:rPr dirty="0" sz="1200" spc="-10">
                <a:solidFill>
                  <a:srgbClr val="6D6D6D"/>
                </a:solidFill>
                <a:latin typeface="Century Gothic"/>
                <a:cs typeface="Century Gothic"/>
              </a:rPr>
              <a:t>12,201 </a:t>
            </a:r>
            <a:r>
              <a:rPr dirty="0" sz="1200" spc="-5">
                <a:solidFill>
                  <a:srgbClr val="6D6D6D"/>
                </a:solidFill>
                <a:latin typeface="Century Gothic"/>
                <a:cs typeface="Century Gothic"/>
              </a:rPr>
              <a:t>records in </a:t>
            </a:r>
            <a:r>
              <a:rPr dirty="0" sz="1200">
                <a:solidFill>
                  <a:srgbClr val="6D6D6D"/>
                </a:solidFill>
                <a:latin typeface="Century Gothic"/>
                <a:cs typeface="Century Gothic"/>
              </a:rPr>
              <a:t>Kuali </a:t>
            </a:r>
            <a:r>
              <a:rPr dirty="0" sz="1200" spc="-5">
                <a:solidFill>
                  <a:srgbClr val="6D6D6D"/>
                </a:solidFill>
                <a:latin typeface="Century Gothic"/>
                <a:cs typeface="Century Gothic"/>
              </a:rPr>
              <a:t>Coeus with Funded/Not Funded </a:t>
            </a:r>
            <a:r>
              <a:rPr dirty="0" sz="1200" spc="-10">
                <a:solidFill>
                  <a:srgbClr val="6D6D6D"/>
                </a:solidFill>
                <a:latin typeface="Century Gothic"/>
                <a:cs typeface="Century Gothic"/>
              </a:rPr>
              <a:t>status, </a:t>
            </a:r>
            <a:r>
              <a:rPr dirty="0" sz="1200" spc="-5">
                <a:solidFill>
                  <a:srgbClr val="6D6D6D"/>
                </a:solidFill>
                <a:latin typeface="Century Gothic"/>
                <a:cs typeface="Century Gothic"/>
              </a:rPr>
              <a:t>2018-2022. </a:t>
            </a:r>
            <a:r>
              <a:rPr dirty="0" sz="1200">
                <a:solidFill>
                  <a:srgbClr val="6D6D6D"/>
                </a:solidFill>
                <a:latin typeface="Century Gothic"/>
                <a:cs typeface="Century Gothic"/>
              </a:rPr>
              <a:t>OE </a:t>
            </a:r>
            <a:r>
              <a:rPr dirty="0" sz="1200" spc="-5">
                <a:solidFill>
                  <a:srgbClr val="6D6D6D"/>
                </a:solidFill>
                <a:latin typeface="Century Gothic"/>
                <a:cs typeface="Century Gothic"/>
              </a:rPr>
              <a:t>indicated by </a:t>
            </a:r>
            <a:r>
              <a:rPr dirty="0" sz="1200">
                <a:solidFill>
                  <a:srgbClr val="6D6D6D"/>
                </a:solidFill>
                <a:latin typeface="Century Gothic"/>
                <a:cs typeface="Century Gothic"/>
              </a:rPr>
              <a:t>“Public</a:t>
            </a:r>
            <a:r>
              <a:rPr dirty="0" sz="1200" spc="325">
                <a:solidFill>
                  <a:srgbClr val="6D6D6D"/>
                </a:solidFill>
                <a:latin typeface="Century Gothic"/>
                <a:cs typeface="Century Gothic"/>
              </a:rPr>
              <a:t> </a:t>
            </a:r>
            <a:r>
              <a:rPr dirty="0" sz="1200" spc="-5">
                <a:solidFill>
                  <a:srgbClr val="6D6D6D"/>
                </a:solidFill>
                <a:latin typeface="Century Gothic"/>
                <a:cs typeface="Century Gothic"/>
              </a:rPr>
              <a:t>Service.”</a:t>
            </a:r>
            <a:endParaRPr sz="1200"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spd="med">
    <p:wipe dir="l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560323"/>
            <a:ext cx="7592059" cy="13055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 spc="-10"/>
              <a:t>2c. </a:t>
            </a:r>
            <a:r>
              <a:rPr dirty="0" sz="2800" spc="-5"/>
              <a:t>Funding: Funding associated with  proposals that are primarily “public service”  has increased.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2353817" y="2425445"/>
            <a:ext cx="5369560" cy="2569845"/>
          </a:xfrm>
          <a:custGeom>
            <a:avLst/>
            <a:gdLst/>
            <a:ahLst/>
            <a:cxnLst/>
            <a:rect l="l" t="t" r="r" b="b"/>
            <a:pathLst>
              <a:path w="5369559" h="2569845">
                <a:moveTo>
                  <a:pt x="0" y="2543555"/>
                </a:moveTo>
                <a:lnTo>
                  <a:pt x="1341120" y="2569463"/>
                </a:lnTo>
                <a:lnTo>
                  <a:pt x="2683764" y="2314955"/>
                </a:lnTo>
                <a:lnTo>
                  <a:pt x="4026408" y="2122931"/>
                </a:lnTo>
                <a:lnTo>
                  <a:pt x="5369052" y="0"/>
                </a:lnTo>
              </a:path>
            </a:pathLst>
          </a:custGeom>
          <a:ln w="28575">
            <a:solidFill>
              <a:srgbClr val="2C73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90381" y="4905565"/>
            <a:ext cx="123825" cy="123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33025" y="4932997"/>
            <a:ext cx="123825" cy="123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975669" y="4678489"/>
            <a:ext cx="123825" cy="123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318313" y="4484941"/>
            <a:ext cx="123825" cy="123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660957" y="2362009"/>
            <a:ext cx="183260" cy="123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682495" y="5051174"/>
          <a:ext cx="6711950" cy="1019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1755"/>
                <a:gridCol w="1356995"/>
                <a:gridCol w="1329689"/>
                <a:gridCol w="1343025"/>
                <a:gridCol w="1341755"/>
              </a:tblGrid>
              <a:tr h="613533">
                <a:tc>
                  <a:txBody>
                    <a:bodyPr/>
                    <a:lstStyle/>
                    <a:p>
                      <a:pPr marL="41719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600" spc="-5">
                          <a:solidFill>
                            <a:srgbClr val="747474"/>
                          </a:solidFill>
                          <a:latin typeface="Century Gothic"/>
                          <a:cs typeface="Century Gothic"/>
                        </a:rPr>
                        <a:t>$28.5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</a:txBody>
                  <a:tcPr marL="0" marR="0" marB="0" marT="32384">
                    <a:lnB w="9525">
                      <a:solidFill>
                        <a:srgbClr val="E2E2E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846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dirty="0" sz="1600" spc="-5">
                          <a:solidFill>
                            <a:srgbClr val="747474"/>
                          </a:solidFill>
                          <a:latin typeface="Century Gothic"/>
                          <a:cs typeface="Century Gothic"/>
                        </a:rPr>
                        <a:t>$27.4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</a:txBody>
                  <a:tcPr marL="0" marR="0" marB="0" marT="59055">
                    <a:lnB w="9525">
                      <a:solidFill>
                        <a:srgbClr val="E2E2E2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9525">
                      <a:solidFill>
                        <a:srgbClr val="E2E2E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05877">
                <a:tc>
                  <a:txBody>
                    <a:bodyPr/>
                    <a:lstStyle/>
                    <a:p>
                      <a:pPr marL="445770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dirty="0" sz="1600" spc="-5">
                          <a:solidFill>
                            <a:srgbClr val="868686"/>
                          </a:solidFill>
                          <a:latin typeface="Century Gothic"/>
                          <a:cs typeface="Century Gothic"/>
                        </a:rPr>
                        <a:t>2018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</a:txBody>
                  <a:tcPr marL="0" marR="0" marB="0" marT="126365">
                    <a:lnT w="9525">
                      <a:solidFill>
                        <a:srgbClr val="E2E2E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46405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dirty="0" sz="1600" spc="-5">
                          <a:solidFill>
                            <a:srgbClr val="868686"/>
                          </a:solidFill>
                          <a:latin typeface="Century Gothic"/>
                          <a:cs typeface="Century Gothic"/>
                        </a:rPr>
                        <a:t>2019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</a:txBody>
                  <a:tcPr marL="0" marR="0" marB="0" marT="126365">
                    <a:lnT w="9525">
                      <a:solidFill>
                        <a:srgbClr val="E2E2E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32434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dirty="0" sz="1600" spc="-5">
                          <a:solidFill>
                            <a:srgbClr val="868686"/>
                          </a:solidFill>
                          <a:latin typeface="Century Gothic"/>
                          <a:cs typeface="Century Gothic"/>
                        </a:rPr>
                        <a:t>2020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</a:txBody>
                  <a:tcPr marL="0" marR="0" marB="0" marT="126365">
                    <a:lnT w="9525">
                      <a:solidFill>
                        <a:srgbClr val="E2E2E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45770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dirty="0" sz="1600" spc="-5">
                          <a:solidFill>
                            <a:srgbClr val="868686"/>
                          </a:solidFill>
                          <a:latin typeface="Century Gothic"/>
                          <a:cs typeface="Century Gothic"/>
                        </a:rPr>
                        <a:t>2021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</a:txBody>
                  <a:tcPr marL="0" marR="0" marB="0" marT="126365">
                    <a:lnT w="9525">
                      <a:solidFill>
                        <a:srgbClr val="E2E2E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45770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dirty="0" sz="1600" spc="-5">
                          <a:solidFill>
                            <a:srgbClr val="868686"/>
                          </a:solidFill>
                          <a:latin typeface="Century Gothic"/>
                          <a:cs typeface="Century Gothic"/>
                        </a:rPr>
                        <a:t>2022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</a:txBody>
                  <a:tcPr marL="0" marR="0" marB="0" marT="126365">
                    <a:lnT w="9525">
                      <a:solidFill>
                        <a:srgbClr val="E2E2E2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4772696" y="4843991"/>
            <a:ext cx="5308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747474"/>
                </a:solidFill>
                <a:latin typeface="Century Gothic"/>
                <a:cs typeface="Century Gothic"/>
              </a:rPr>
              <a:t>$37</a:t>
            </a:r>
            <a:r>
              <a:rPr dirty="0" sz="1600" spc="-20">
                <a:solidFill>
                  <a:srgbClr val="747474"/>
                </a:solidFill>
                <a:latin typeface="Century Gothic"/>
                <a:cs typeface="Century Gothic"/>
              </a:rPr>
              <a:t>.</a:t>
            </a:r>
            <a:r>
              <a:rPr dirty="0" sz="1600" spc="-5">
                <a:solidFill>
                  <a:srgbClr val="747474"/>
                </a:solidFill>
                <a:latin typeface="Century Gothic"/>
                <a:cs typeface="Century Gothic"/>
              </a:rPr>
              <a:t>8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15328" y="4650826"/>
            <a:ext cx="5308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747474"/>
                </a:solidFill>
                <a:latin typeface="Century Gothic"/>
                <a:cs typeface="Century Gothic"/>
              </a:rPr>
              <a:t>$45</a:t>
            </a:r>
            <a:r>
              <a:rPr dirty="0" sz="1600" spc="-20">
                <a:solidFill>
                  <a:srgbClr val="747474"/>
                </a:solidFill>
                <a:latin typeface="Century Gothic"/>
                <a:cs typeface="Century Gothic"/>
              </a:rPr>
              <a:t>.</a:t>
            </a:r>
            <a:r>
              <a:rPr dirty="0" sz="1600" spc="-5">
                <a:solidFill>
                  <a:srgbClr val="747474"/>
                </a:solidFill>
                <a:latin typeface="Century Gothic"/>
                <a:cs typeface="Century Gothic"/>
              </a:rPr>
              <a:t>7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64763" y="2299801"/>
            <a:ext cx="64389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747474"/>
                </a:solidFill>
                <a:latin typeface="Century Gothic"/>
                <a:cs typeface="Century Gothic"/>
              </a:rPr>
              <a:t>$132</a:t>
            </a:r>
            <a:r>
              <a:rPr dirty="0" sz="1600" spc="-20">
                <a:solidFill>
                  <a:srgbClr val="747474"/>
                </a:solidFill>
                <a:latin typeface="Century Gothic"/>
                <a:cs typeface="Century Gothic"/>
              </a:rPr>
              <a:t>.</a:t>
            </a:r>
            <a:r>
              <a:rPr dirty="0" sz="1600" spc="-5">
                <a:solidFill>
                  <a:srgbClr val="747474"/>
                </a:solidFill>
                <a:latin typeface="Century Gothic"/>
                <a:cs typeface="Century Gothic"/>
              </a:rPr>
              <a:t>5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44712" y="5027833"/>
            <a:ext cx="363855" cy="7581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868686"/>
                </a:solidFill>
                <a:latin typeface="Century Gothic"/>
                <a:cs typeface="Century Gothic"/>
              </a:rPr>
              <a:t>$20</a:t>
            </a:r>
            <a:endParaRPr sz="1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Century Gothic"/>
              <a:cs typeface="Century Gothic"/>
            </a:endParaRPr>
          </a:p>
          <a:p>
            <a:pPr marL="125095">
              <a:lnSpc>
                <a:spcPct val="100000"/>
              </a:lnSpc>
            </a:pPr>
            <a:r>
              <a:rPr dirty="0" sz="1600" spc="-5">
                <a:solidFill>
                  <a:srgbClr val="868686"/>
                </a:solidFill>
                <a:latin typeface="Century Gothic"/>
                <a:cs typeface="Century Gothic"/>
              </a:rPr>
              <a:t>$0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44712" y="4538737"/>
            <a:ext cx="3638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868686"/>
                </a:solidFill>
                <a:latin typeface="Century Gothic"/>
                <a:cs typeface="Century Gothic"/>
              </a:rPr>
              <a:t>$40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32218" y="2582354"/>
            <a:ext cx="476250" cy="173608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868686"/>
                </a:solidFill>
                <a:latin typeface="Century Gothic"/>
                <a:cs typeface="Century Gothic"/>
              </a:rPr>
              <a:t>$120</a:t>
            </a:r>
            <a:endParaRPr sz="1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868686"/>
                </a:solidFill>
                <a:latin typeface="Century Gothic"/>
                <a:cs typeface="Century Gothic"/>
              </a:rPr>
              <a:t>$100</a:t>
            </a:r>
            <a:endParaRPr sz="1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Century Gothic"/>
              <a:cs typeface="Century Gothic"/>
            </a:endParaRPr>
          </a:p>
          <a:p>
            <a:pPr marL="125095">
              <a:lnSpc>
                <a:spcPct val="100000"/>
              </a:lnSpc>
            </a:pPr>
            <a:r>
              <a:rPr dirty="0" sz="1600" spc="-5">
                <a:solidFill>
                  <a:srgbClr val="868686"/>
                </a:solidFill>
                <a:latin typeface="Century Gothic"/>
                <a:cs typeface="Century Gothic"/>
              </a:rPr>
              <a:t>$80</a:t>
            </a:r>
            <a:endParaRPr sz="1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Century Gothic"/>
              <a:cs typeface="Century Gothic"/>
            </a:endParaRPr>
          </a:p>
          <a:p>
            <a:pPr marL="125095">
              <a:lnSpc>
                <a:spcPct val="100000"/>
              </a:lnSpc>
            </a:pPr>
            <a:r>
              <a:rPr dirty="0" sz="1600" spc="-5">
                <a:solidFill>
                  <a:srgbClr val="868686"/>
                </a:solidFill>
                <a:latin typeface="Century Gothic"/>
                <a:cs typeface="Century Gothic"/>
              </a:rPr>
              <a:t>$60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32218" y="2093258"/>
            <a:ext cx="4762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868686"/>
                </a:solidFill>
                <a:latin typeface="Century Gothic"/>
                <a:cs typeface="Century Gothic"/>
              </a:rPr>
              <a:t>$140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3586" y="3403166"/>
            <a:ext cx="274320" cy="1103630"/>
          </a:xfrm>
          <a:prstGeom prst="rect">
            <a:avLst/>
          </a:prstGeom>
        </p:spPr>
        <p:txBody>
          <a:bodyPr wrap="square" lIns="0" tIns="1333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spc="-5">
                <a:solidFill>
                  <a:srgbClr val="868686"/>
                </a:solidFill>
                <a:latin typeface="Century Gothic"/>
                <a:cs typeface="Century Gothic"/>
              </a:rPr>
              <a:t>$ in</a:t>
            </a:r>
            <a:r>
              <a:rPr dirty="0" sz="1600" spc="-50">
                <a:solidFill>
                  <a:srgbClr val="868686"/>
                </a:solidFill>
                <a:latin typeface="Century Gothic"/>
                <a:cs typeface="Century Gothic"/>
              </a:rPr>
              <a:t> </a:t>
            </a:r>
            <a:r>
              <a:rPr dirty="0" sz="1600" spc="-5">
                <a:solidFill>
                  <a:srgbClr val="868686"/>
                </a:solidFill>
                <a:latin typeface="Century Gothic"/>
                <a:cs typeface="Century Gothic"/>
              </a:rPr>
              <a:t>Millions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30154" y="2088193"/>
            <a:ext cx="1178560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162560">
              <a:lnSpc>
                <a:spcPct val="100000"/>
              </a:lnSpc>
              <a:spcBef>
                <a:spcPts val="105"/>
              </a:spcBef>
            </a:pPr>
            <a:r>
              <a:rPr dirty="0" sz="1400" i="1">
                <a:solidFill>
                  <a:srgbClr val="464646"/>
                </a:solidFill>
                <a:latin typeface="Century Gothic"/>
                <a:cs typeface="Century Gothic"/>
              </a:rPr>
              <a:t>A few big  </a:t>
            </a:r>
            <a:r>
              <a:rPr dirty="0" sz="1400" i="1">
                <a:solidFill>
                  <a:srgbClr val="464646"/>
                </a:solidFill>
                <a:latin typeface="Century Gothic"/>
                <a:cs typeface="Century Gothic"/>
              </a:rPr>
              <a:t>center</a:t>
            </a:r>
            <a:r>
              <a:rPr dirty="0" sz="1400" spc="-95" i="1">
                <a:solidFill>
                  <a:srgbClr val="464646"/>
                </a:solidFill>
                <a:latin typeface="Century Gothic"/>
                <a:cs typeface="Century Gothic"/>
              </a:rPr>
              <a:t> </a:t>
            </a:r>
            <a:r>
              <a:rPr dirty="0" sz="1400" i="1">
                <a:solidFill>
                  <a:srgbClr val="464646"/>
                </a:solidFill>
                <a:latin typeface="Century Gothic"/>
                <a:cs typeface="Century Gothic"/>
              </a:rPr>
              <a:t>grants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3540" y="6430771"/>
            <a:ext cx="61982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6D6D6D"/>
                </a:solidFill>
                <a:latin typeface="Century Gothic"/>
                <a:cs typeface="Century Gothic"/>
              </a:rPr>
              <a:t>Note: </a:t>
            </a:r>
            <a:r>
              <a:rPr dirty="0" sz="1200" spc="-5">
                <a:solidFill>
                  <a:srgbClr val="6D6D6D"/>
                </a:solidFill>
                <a:latin typeface="Century Gothic"/>
                <a:cs typeface="Century Gothic"/>
              </a:rPr>
              <a:t>1,874 records in </a:t>
            </a:r>
            <a:r>
              <a:rPr dirty="0" sz="1200">
                <a:solidFill>
                  <a:srgbClr val="6D6D6D"/>
                </a:solidFill>
                <a:latin typeface="Century Gothic"/>
                <a:cs typeface="Century Gothic"/>
              </a:rPr>
              <a:t>Kuali </a:t>
            </a:r>
            <a:r>
              <a:rPr dirty="0" sz="1200" spc="-5">
                <a:solidFill>
                  <a:srgbClr val="6D6D6D"/>
                </a:solidFill>
                <a:latin typeface="Century Gothic"/>
                <a:cs typeface="Century Gothic"/>
              </a:rPr>
              <a:t>Coeus with Funded </a:t>
            </a:r>
            <a:r>
              <a:rPr dirty="0" sz="1200" spc="-10">
                <a:solidFill>
                  <a:srgbClr val="6D6D6D"/>
                </a:solidFill>
                <a:latin typeface="Century Gothic"/>
                <a:cs typeface="Century Gothic"/>
              </a:rPr>
              <a:t>status </a:t>
            </a:r>
            <a:r>
              <a:rPr dirty="0" sz="1200" spc="-5">
                <a:solidFill>
                  <a:srgbClr val="6D6D6D"/>
                </a:solidFill>
                <a:latin typeface="Century Gothic"/>
                <a:cs typeface="Century Gothic"/>
              </a:rPr>
              <a:t>and </a:t>
            </a:r>
            <a:r>
              <a:rPr dirty="0" sz="1200">
                <a:solidFill>
                  <a:srgbClr val="6D6D6D"/>
                </a:solidFill>
                <a:latin typeface="Century Gothic"/>
                <a:cs typeface="Century Gothic"/>
              </a:rPr>
              <a:t>Public </a:t>
            </a:r>
            <a:r>
              <a:rPr dirty="0" sz="1200" spc="-5">
                <a:solidFill>
                  <a:srgbClr val="6D6D6D"/>
                </a:solidFill>
                <a:latin typeface="Century Gothic"/>
                <a:cs typeface="Century Gothic"/>
              </a:rPr>
              <a:t>Service,</a:t>
            </a:r>
            <a:r>
              <a:rPr dirty="0" sz="1200" spc="195">
                <a:solidFill>
                  <a:srgbClr val="6D6D6D"/>
                </a:solidFill>
                <a:latin typeface="Century Gothic"/>
                <a:cs typeface="Century Gothic"/>
              </a:rPr>
              <a:t> </a:t>
            </a:r>
            <a:r>
              <a:rPr dirty="0" sz="1200" spc="-5">
                <a:solidFill>
                  <a:srgbClr val="6D6D6D"/>
                </a:solidFill>
                <a:latin typeface="Century Gothic"/>
                <a:cs typeface="Century Gothic"/>
              </a:rPr>
              <a:t>2018-2022.</a:t>
            </a:r>
            <a:endParaRPr sz="1200"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spd="med">
    <p:wipe dir="l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" y="1676400"/>
            <a:ext cx="9130284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788923"/>
            <a:ext cx="808990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5"/>
              <a:t>3b. </a:t>
            </a:r>
            <a:r>
              <a:rPr dirty="0" sz="2400"/>
              <a:t>MSU Faculty </a:t>
            </a:r>
            <a:r>
              <a:rPr dirty="0" sz="2400" spc="-5"/>
              <a:t>and </a:t>
            </a:r>
            <a:r>
              <a:rPr dirty="0" sz="2400"/>
              <a:t>Academic </a:t>
            </a:r>
            <a:r>
              <a:rPr dirty="0" sz="2400" spc="-5"/>
              <a:t>Staff </a:t>
            </a:r>
            <a:r>
              <a:rPr dirty="0" sz="2400"/>
              <a:t>in the Community  (Engagement </a:t>
            </a:r>
            <a:r>
              <a:rPr dirty="0" sz="2400" spc="-5"/>
              <a:t>Platform </a:t>
            </a:r>
            <a:r>
              <a:rPr dirty="0" sz="2400"/>
              <a:t>–</a:t>
            </a:r>
            <a:r>
              <a:rPr dirty="0" sz="2400" spc="10"/>
              <a:t> </a:t>
            </a:r>
            <a:r>
              <a:rPr dirty="0" sz="2400" spc="-5"/>
              <a:t>Detroit)</a:t>
            </a:r>
            <a:endParaRPr sz="2400"/>
          </a:p>
        </p:txBody>
      </p:sp>
    </p:spTree>
  </p:cSld>
  <p:clrMapOvr>
    <a:masterClrMapping/>
  </p:clrMapOvr>
  <p:transition spd="med">
    <p:wipe dir="l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47800"/>
            <a:ext cx="9144000" cy="541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636523"/>
            <a:ext cx="808990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/>
              <a:t>3b. </a:t>
            </a:r>
            <a:r>
              <a:rPr dirty="0" sz="2400"/>
              <a:t>MSU Faculty </a:t>
            </a:r>
            <a:r>
              <a:rPr dirty="0" sz="2400" spc="-5"/>
              <a:t>and </a:t>
            </a:r>
            <a:r>
              <a:rPr dirty="0" sz="2400"/>
              <a:t>Academic </a:t>
            </a:r>
            <a:r>
              <a:rPr dirty="0" sz="2400" spc="-5"/>
              <a:t>Staff </a:t>
            </a:r>
            <a:r>
              <a:rPr dirty="0" sz="2400"/>
              <a:t>in the</a:t>
            </a:r>
            <a:r>
              <a:rPr dirty="0" sz="2400" spc="-10"/>
              <a:t> </a:t>
            </a:r>
            <a:r>
              <a:rPr dirty="0" sz="2400"/>
              <a:t>Community</a:t>
            </a:r>
            <a:endParaRPr sz="2400"/>
          </a:p>
        </p:txBody>
      </p:sp>
    </p:spTree>
  </p:cSld>
  <p:clrMapOvr>
    <a:masterClrMapping/>
  </p:clrMapOvr>
  <p:transition spd="med">
    <p:wipe dir="l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47800"/>
            <a:ext cx="9144000" cy="541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447800"/>
            <a:ext cx="4945379" cy="5257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33188" y="2819400"/>
            <a:ext cx="2230120" cy="1219200"/>
          </a:xfrm>
          <a:custGeom>
            <a:avLst/>
            <a:gdLst/>
            <a:ahLst/>
            <a:cxnLst/>
            <a:rect l="l" t="t" r="r" b="b"/>
            <a:pathLst>
              <a:path w="2230120" h="1219200">
                <a:moveTo>
                  <a:pt x="2178278" y="457200"/>
                </a:moveTo>
                <a:lnTo>
                  <a:pt x="1696212" y="457200"/>
                </a:lnTo>
                <a:lnTo>
                  <a:pt x="1742282" y="461844"/>
                </a:lnTo>
                <a:lnTo>
                  <a:pt x="1785192" y="475164"/>
                </a:lnTo>
                <a:lnTo>
                  <a:pt x="1824023" y="496241"/>
                </a:lnTo>
                <a:lnTo>
                  <a:pt x="1857856" y="524155"/>
                </a:lnTo>
                <a:lnTo>
                  <a:pt x="1885770" y="557988"/>
                </a:lnTo>
                <a:lnTo>
                  <a:pt x="1906847" y="596819"/>
                </a:lnTo>
                <a:lnTo>
                  <a:pt x="1920167" y="639729"/>
                </a:lnTo>
                <a:lnTo>
                  <a:pt x="1924812" y="685800"/>
                </a:lnTo>
                <a:lnTo>
                  <a:pt x="1924812" y="1219200"/>
                </a:lnTo>
                <a:lnTo>
                  <a:pt x="2229612" y="1219200"/>
                </a:lnTo>
                <a:lnTo>
                  <a:pt x="2229612" y="685800"/>
                </a:lnTo>
                <a:lnTo>
                  <a:pt x="2227432" y="637249"/>
                </a:lnTo>
                <a:lnTo>
                  <a:pt x="2221018" y="589920"/>
                </a:lnTo>
                <a:lnTo>
                  <a:pt x="2210558" y="544000"/>
                </a:lnTo>
                <a:lnTo>
                  <a:pt x="2196241" y="499679"/>
                </a:lnTo>
                <a:lnTo>
                  <a:pt x="2178278" y="457200"/>
                </a:lnTo>
                <a:close/>
              </a:path>
              <a:path w="2230120" h="1219200">
                <a:moveTo>
                  <a:pt x="304800" y="0"/>
                </a:moveTo>
                <a:lnTo>
                  <a:pt x="0" y="304800"/>
                </a:lnTo>
                <a:lnTo>
                  <a:pt x="304800" y="609600"/>
                </a:lnTo>
                <a:lnTo>
                  <a:pt x="304800" y="457200"/>
                </a:lnTo>
                <a:lnTo>
                  <a:pt x="2178278" y="457200"/>
                </a:lnTo>
                <a:lnTo>
                  <a:pt x="2156787" y="416582"/>
                </a:lnTo>
                <a:lnTo>
                  <a:pt x="2132027" y="378184"/>
                </a:lnTo>
                <a:lnTo>
                  <a:pt x="2104163" y="342136"/>
                </a:lnTo>
                <a:lnTo>
                  <a:pt x="2073382" y="308629"/>
                </a:lnTo>
                <a:lnTo>
                  <a:pt x="2039875" y="277848"/>
                </a:lnTo>
                <a:lnTo>
                  <a:pt x="2003827" y="249984"/>
                </a:lnTo>
                <a:lnTo>
                  <a:pt x="1965429" y="225224"/>
                </a:lnTo>
                <a:lnTo>
                  <a:pt x="1924868" y="203757"/>
                </a:lnTo>
                <a:lnTo>
                  <a:pt x="1882332" y="185770"/>
                </a:lnTo>
                <a:lnTo>
                  <a:pt x="1838011" y="171453"/>
                </a:lnTo>
                <a:lnTo>
                  <a:pt x="1792091" y="160993"/>
                </a:lnTo>
                <a:lnTo>
                  <a:pt x="1744762" y="154579"/>
                </a:lnTo>
                <a:lnTo>
                  <a:pt x="1696212" y="152400"/>
                </a:lnTo>
                <a:lnTo>
                  <a:pt x="304800" y="152400"/>
                </a:lnTo>
                <a:lnTo>
                  <a:pt x="3048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7340" y="680938"/>
            <a:ext cx="808990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/>
              <a:t>3b. </a:t>
            </a:r>
            <a:r>
              <a:rPr dirty="0" sz="2400"/>
              <a:t>MSU Faculty </a:t>
            </a:r>
            <a:r>
              <a:rPr dirty="0" sz="2400" spc="-5"/>
              <a:t>and </a:t>
            </a:r>
            <a:r>
              <a:rPr dirty="0" sz="2400"/>
              <a:t>Academic </a:t>
            </a:r>
            <a:r>
              <a:rPr dirty="0" sz="2400" spc="-5"/>
              <a:t>Staff </a:t>
            </a:r>
            <a:r>
              <a:rPr dirty="0" sz="2400"/>
              <a:t>in the</a:t>
            </a:r>
            <a:r>
              <a:rPr dirty="0" sz="2400" spc="-10"/>
              <a:t> </a:t>
            </a:r>
            <a:r>
              <a:rPr dirty="0" sz="2400"/>
              <a:t>Community</a:t>
            </a:r>
            <a:endParaRPr sz="2400"/>
          </a:p>
        </p:txBody>
      </p:sp>
    </p:spTree>
  </p:cSld>
  <p:clrMapOvr>
    <a:masterClrMapping/>
  </p:clrMapOvr>
  <p:transition spd="med">
    <p:wipe dir="l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5255" rIns="0" bIns="0" rtlCol="0" vert="horz">
            <a:spAutoFit/>
          </a:bodyPr>
          <a:lstStyle/>
          <a:p>
            <a:pPr marL="165100" marR="5080">
              <a:lnSpc>
                <a:spcPct val="75000"/>
              </a:lnSpc>
              <a:spcBef>
                <a:spcPts val="1065"/>
              </a:spcBef>
            </a:pPr>
            <a:r>
              <a:rPr dirty="0" spc="-5"/>
              <a:t>Recognizing Excellence </a:t>
            </a:r>
            <a:r>
              <a:rPr dirty="0"/>
              <a:t>in </a:t>
            </a:r>
            <a:r>
              <a:rPr dirty="0" spc="-5"/>
              <a:t>Community  Engagement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3491"/>
            <a:ext cx="8217534" cy="5099050"/>
          </a:xfrm>
          <a:prstGeom prst="rect">
            <a:avLst/>
          </a:prstGeom>
        </p:spPr>
        <p:txBody>
          <a:bodyPr wrap="square" lIns="0" tIns="1162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dirty="0" sz="2400" spc="-5">
                <a:solidFill>
                  <a:srgbClr val="464646"/>
                </a:solidFill>
                <a:latin typeface="Century Gothic"/>
                <a:cs typeface="Century Gothic"/>
              </a:rPr>
              <a:t>Awards </a:t>
            </a:r>
            <a:r>
              <a:rPr dirty="0" sz="2400">
                <a:solidFill>
                  <a:srgbClr val="464646"/>
                </a:solidFill>
                <a:latin typeface="Century Gothic"/>
                <a:cs typeface="Century Gothic"/>
              </a:rPr>
              <a:t>and</a:t>
            </a:r>
            <a:r>
              <a:rPr dirty="0" sz="2400" spc="5">
                <a:solidFill>
                  <a:srgbClr val="464646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464646"/>
                </a:solidFill>
                <a:latin typeface="Century Gothic"/>
                <a:cs typeface="Century Gothic"/>
              </a:rPr>
              <a:t>recognitions</a:t>
            </a:r>
            <a:endParaRPr sz="2400">
              <a:latin typeface="Century Gothic"/>
              <a:cs typeface="Century Gothic"/>
            </a:endParaRPr>
          </a:p>
          <a:p>
            <a:pPr marL="355600" indent="-228600">
              <a:lnSpc>
                <a:spcPct val="100000"/>
              </a:lnSpc>
              <a:spcBef>
                <a:spcPts val="610"/>
              </a:spcBef>
              <a:buChar char="•"/>
              <a:tabLst>
                <a:tab pos="355600" algn="l"/>
              </a:tabLst>
            </a:pPr>
            <a:r>
              <a:rPr dirty="0" sz="1800" spc="-5">
                <a:solidFill>
                  <a:srgbClr val="464646"/>
                </a:solidFill>
                <a:latin typeface="Century Gothic"/>
                <a:cs typeface="Century Gothic"/>
              </a:rPr>
              <a:t>Community </a:t>
            </a:r>
            <a:r>
              <a:rPr dirty="0" sz="1800" spc="-10">
                <a:solidFill>
                  <a:srgbClr val="464646"/>
                </a:solidFill>
                <a:latin typeface="Century Gothic"/>
                <a:cs typeface="Century Gothic"/>
              </a:rPr>
              <a:t>Engagement </a:t>
            </a:r>
            <a:r>
              <a:rPr dirty="0" sz="1800" spc="-5">
                <a:solidFill>
                  <a:srgbClr val="464646"/>
                </a:solidFill>
                <a:latin typeface="Century Gothic"/>
                <a:cs typeface="Century Gothic"/>
              </a:rPr>
              <a:t>Scholarship</a:t>
            </a:r>
            <a:r>
              <a:rPr dirty="0" sz="1800" spc="25">
                <a:solidFill>
                  <a:srgbClr val="464646"/>
                </a:solidFill>
                <a:latin typeface="Century Gothic"/>
                <a:cs typeface="Century Gothic"/>
              </a:rPr>
              <a:t> </a:t>
            </a:r>
            <a:r>
              <a:rPr dirty="0" sz="1800" spc="-10">
                <a:solidFill>
                  <a:srgbClr val="464646"/>
                </a:solidFill>
                <a:latin typeface="Century Gothic"/>
                <a:cs typeface="Century Gothic"/>
              </a:rPr>
              <a:t>Award</a:t>
            </a:r>
            <a:endParaRPr sz="1800">
              <a:latin typeface="Century Gothic"/>
              <a:cs typeface="Century Gothic"/>
            </a:endParaRPr>
          </a:p>
          <a:p>
            <a:pPr marL="355600" marR="5080" indent="-228600">
              <a:lnSpc>
                <a:spcPct val="100000"/>
              </a:lnSpc>
              <a:spcBef>
                <a:spcPts val="600"/>
              </a:spcBef>
              <a:buChar char="•"/>
              <a:tabLst>
                <a:tab pos="355600" algn="l"/>
              </a:tabLst>
            </a:pPr>
            <a:r>
              <a:rPr dirty="0" sz="1800">
                <a:solidFill>
                  <a:srgbClr val="464646"/>
                </a:solidFill>
                <a:latin typeface="Century Gothic"/>
                <a:cs typeface="Century Gothic"/>
              </a:rPr>
              <a:t>Distinguished </a:t>
            </a:r>
            <a:r>
              <a:rPr dirty="0" sz="1800" spc="-5">
                <a:solidFill>
                  <a:srgbClr val="464646"/>
                </a:solidFill>
                <a:latin typeface="Century Gothic"/>
                <a:cs typeface="Century Gothic"/>
              </a:rPr>
              <a:t>Partnership Awards </a:t>
            </a:r>
            <a:r>
              <a:rPr dirty="0" sz="1800" spc="-10">
                <a:solidFill>
                  <a:srgbClr val="464646"/>
                </a:solidFill>
                <a:latin typeface="Century Gothic"/>
                <a:cs typeface="Century Gothic"/>
              </a:rPr>
              <a:t>(research, </a:t>
            </a:r>
            <a:r>
              <a:rPr dirty="0" sz="1800" spc="-5">
                <a:solidFill>
                  <a:srgbClr val="464646"/>
                </a:solidFill>
                <a:latin typeface="Century Gothic"/>
                <a:cs typeface="Century Gothic"/>
              </a:rPr>
              <a:t>creative activity, teaching,  </a:t>
            </a:r>
            <a:r>
              <a:rPr dirty="0" sz="1800">
                <a:solidFill>
                  <a:srgbClr val="464646"/>
                </a:solidFill>
                <a:latin typeface="Century Gothic"/>
                <a:cs typeface="Century Gothic"/>
              </a:rPr>
              <a:t>service, </a:t>
            </a:r>
            <a:r>
              <a:rPr dirty="0" sz="1800" spc="-10">
                <a:solidFill>
                  <a:srgbClr val="464646"/>
                </a:solidFill>
                <a:latin typeface="Century Gothic"/>
                <a:cs typeface="Century Gothic"/>
              </a:rPr>
              <a:t>and</a:t>
            </a:r>
            <a:r>
              <a:rPr dirty="0" sz="1800" spc="-15">
                <a:solidFill>
                  <a:srgbClr val="464646"/>
                </a:solidFill>
                <a:latin typeface="Century Gothic"/>
                <a:cs typeface="Century Gothic"/>
              </a:rPr>
              <a:t> </a:t>
            </a:r>
            <a:r>
              <a:rPr dirty="0" sz="1800" spc="-5">
                <a:solidFill>
                  <a:srgbClr val="464646"/>
                </a:solidFill>
                <a:latin typeface="Century Gothic"/>
                <a:cs typeface="Century Gothic"/>
              </a:rPr>
              <a:t>international)</a:t>
            </a:r>
            <a:endParaRPr sz="1800">
              <a:latin typeface="Century Gothic"/>
              <a:cs typeface="Century Gothic"/>
            </a:endParaRPr>
          </a:p>
          <a:p>
            <a:pPr marL="355600" indent="-228600">
              <a:lnSpc>
                <a:spcPct val="100000"/>
              </a:lnSpc>
              <a:spcBef>
                <a:spcPts val="600"/>
              </a:spcBef>
              <a:buChar char="•"/>
              <a:tabLst>
                <a:tab pos="355600" algn="l"/>
              </a:tabLst>
            </a:pPr>
            <a:r>
              <a:rPr dirty="0" sz="1800" spc="-5">
                <a:solidFill>
                  <a:srgbClr val="464646"/>
                </a:solidFill>
                <a:latin typeface="Century Gothic"/>
                <a:cs typeface="Century Gothic"/>
              </a:rPr>
              <a:t>Institutional Champion </a:t>
            </a:r>
            <a:r>
              <a:rPr dirty="0" sz="1800" spc="-10">
                <a:solidFill>
                  <a:srgbClr val="464646"/>
                </a:solidFill>
                <a:latin typeface="Century Gothic"/>
                <a:cs typeface="Century Gothic"/>
              </a:rPr>
              <a:t>Award </a:t>
            </a:r>
            <a:r>
              <a:rPr dirty="0" sz="1800" spc="-5">
                <a:solidFill>
                  <a:srgbClr val="464646"/>
                </a:solidFill>
                <a:latin typeface="Century Gothic"/>
                <a:cs typeface="Century Gothic"/>
              </a:rPr>
              <a:t>for Community </a:t>
            </a:r>
            <a:r>
              <a:rPr dirty="0" sz="1800" spc="-10">
                <a:solidFill>
                  <a:srgbClr val="464646"/>
                </a:solidFill>
                <a:latin typeface="Century Gothic"/>
                <a:cs typeface="Century Gothic"/>
              </a:rPr>
              <a:t>Engagement</a:t>
            </a:r>
            <a:r>
              <a:rPr dirty="0" sz="1800" spc="170">
                <a:solidFill>
                  <a:srgbClr val="464646"/>
                </a:solidFill>
                <a:latin typeface="Century Gothic"/>
                <a:cs typeface="Century Gothic"/>
              </a:rPr>
              <a:t> </a:t>
            </a:r>
            <a:r>
              <a:rPr dirty="0" sz="1800" spc="-5">
                <a:solidFill>
                  <a:srgbClr val="464646"/>
                </a:solidFill>
                <a:latin typeface="Century Gothic"/>
                <a:cs typeface="Century Gothic"/>
              </a:rPr>
              <a:t>Scholarship</a:t>
            </a:r>
            <a:endParaRPr sz="1800">
              <a:latin typeface="Century Gothic"/>
              <a:cs typeface="Century Gothic"/>
            </a:endParaRPr>
          </a:p>
          <a:p>
            <a:pPr marL="355600" indent="-228600">
              <a:lnSpc>
                <a:spcPct val="100000"/>
              </a:lnSpc>
              <a:spcBef>
                <a:spcPts val="600"/>
              </a:spcBef>
              <a:buChar char="•"/>
              <a:tabLst>
                <a:tab pos="355600" algn="l"/>
              </a:tabLst>
            </a:pPr>
            <a:r>
              <a:rPr dirty="0" sz="1800" spc="-5">
                <a:solidFill>
                  <a:srgbClr val="464646"/>
                </a:solidFill>
                <a:latin typeface="Century Gothic"/>
                <a:cs typeface="Century Gothic"/>
              </a:rPr>
              <a:t>Community </a:t>
            </a:r>
            <a:r>
              <a:rPr dirty="0" sz="1800" spc="-10">
                <a:solidFill>
                  <a:srgbClr val="464646"/>
                </a:solidFill>
                <a:latin typeface="Century Gothic"/>
                <a:cs typeface="Century Gothic"/>
              </a:rPr>
              <a:t>Engagement </a:t>
            </a:r>
            <a:r>
              <a:rPr dirty="0" sz="1800" spc="-5">
                <a:solidFill>
                  <a:srgbClr val="464646"/>
                </a:solidFill>
                <a:latin typeface="Century Gothic"/>
                <a:cs typeface="Century Gothic"/>
              </a:rPr>
              <a:t>Scholarship </a:t>
            </a:r>
            <a:r>
              <a:rPr dirty="0" sz="1800">
                <a:solidFill>
                  <a:srgbClr val="464646"/>
                </a:solidFill>
                <a:latin typeface="Century Gothic"/>
                <a:cs typeface="Century Gothic"/>
              </a:rPr>
              <a:t>Lifetime Achievement</a:t>
            </a:r>
            <a:r>
              <a:rPr dirty="0" sz="1800" spc="10">
                <a:solidFill>
                  <a:srgbClr val="464646"/>
                </a:solidFill>
                <a:latin typeface="Century Gothic"/>
                <a:cs typeface="Century Gothic"/>
              </a:rPr>
              <a:t> </a:t>
            </a:r>
            <a:r>
              <a:rPr dirty="0" sz="1800" spc="-10">
                <a:solidFill>
                  <a:srgbClr val="464646"/>
                </a:solidFill>
                <a:latin typeface="Century Gothic"/>
                <a:cs typeface="Century Gothic"/>
              </a:rPr>
              <a:t>Award</a:t>
            </a:r>
            <a:endParaRPr sz="1800">
              <a:latin typeface="Century Gothic"/>
              <a:cs typeface="Century Gothic"/>
            </a:endParaRPr>
          </a:p>
          <a:p>
            <a:pPr marL="355600" indent="-228600">
              <a:lnSpc>
                <a:spcPct val="100000"/>
              </a:lnSpc>
              <a:spcBef>
                <a:spcPts val="600"/>
              </a:spcBef>
              <a:buChar char="•"/>
              <a:tabLst>
                <a:tab pos="355600" algn="l"/>
              </a:tabLst>
            </a:pPr>
            <a:r>
              <a:rPr dirty="0" sz="1800" spc="-10">
                <a:solidFill>
                  <a:srgbClr val="464646"/>
                </a:solidFill>
                <a:latin typeface="Century Gothic"/>
                <a:cs typeface="Century Gothic"/>
              </a:rPr>
              <a:t>Graduate </a:t>
            </a:r>
            <a:r>
              <a:rPr dirty="0" sz="1800" spc="-5">
                <a:solidFill>
                  <a:srgbClr val="464646"/>
                </a:solidFill>
                <a:latin typeface="Century Gothic"/>
                <a:cs typeface="Century Gothic"/>
              </a:rPr>
              <a:t>Student </a:t>
            </a:r>
            <a:r>
              <a:rPr dirty="0" sz="1800" spc="-10">
                <a:solidFill>
                  <a:srgbClr val="464646"/>
                </a:solidFill>
                <a:latin typeface="Century Gothic"/>
                <a:cs typeface="Century Gothic"/>
              </a:rPr>
              <a:t>Award </a:t>
            </a:r>
            <a:r>
              <a:rPr dirty="0" sz="1800" spc="-5">
                <a:solidFill>
                  <a:srgbClr val="464646"/>
                </a:solidFill>
                <a:latin typeface="Century Gothic"/>
                <a:cs typeface="Century Gothic"/>
              </a:rPr>
              <a:t>for Community </a:t>
            </a:r>
            <a:r>
              <a:rPr dirty="0" sz="1800" spc="-10">
                <a:solidFill>
                  <a:srgbClr val="464646"/>
                </a:solidFill>
                <a:latin typeface="Century Gothic"/>
                <a:cs typeface="Century Gothic"/>
              </a:rPr>
              <a:t>Engagement</a:t>
            </a:r>
            <a:r>
              <a:rPr dirty="0" sz="1800" spc="185">
                <a:solidFill>
                  <a:srgbClr val="464646"/>
                </a:solidFill>
                <a:latin typeface="Century Gothic"/>
                <a:cs typeface="Century Gothic"/>
              </a:rPr>
              <a:t> </a:t>
            </a:r>
            <a:r>
              <a:rPr dirty="0" sz="1800" spc="-5">
                <a:solidFill>
                  <a:srgbClr val="464646"/>
                </a:solidFill>
                <a:latin typeface="Century Gothic"/>
                <a:cs typeface="Century Gothic"/>
              </a:rPr>
              <a:t>Scholarship</a:t>
            </a:r>
            <a:endParaRPr sz="1800">
              <a:latin typeface="Century Gothic"/>
              <a:cs typeface="Century Gothic"/>
            </a:endParaRPr>
          </a:p>
          <a:p>
            <a:pPr marL="355600" indent="-228600">
              <a:lnSpc>
                <a:spcPct val="100000"/>
              </a:lnSpc>
              <a:spcBef>
                <a:spcPts val="600"/>
              </a:spcBef>
              <a:buChar char="•"/>
              <a:tabLst>
                <a:tab pos="355600" algn="l"/>
              </a:tabLst>
            </a:pPr>
            <a:r>
              <a:rPr dirty="0" sz="1800" spc="-10">
                <a:solidFill>
                  <a:srgbClr val="464646"/>
                </a:solidFill>
                <a:latin typeface="Century Gothic"/>
                <a:cs typeface="Century Gothic"/>
              </a:rPr>
              <a:t>Graduate </a:t>
            </a:r>
            <a:r>
              <a:rPr dirty="0" sz="1800" spc="-5">
                <a:solidFill>
                  <a:srgbClr val="464646"/>
                </a:solidFill>
                <a:latin typeface="Century Gothic"/>
                <a:cs typeface="Century Gothic"/>
              </a:rPr>
              <a:t>Student </a:t>
            </a:r>
            <a:r>
              <a:rPr dirty="0" sz="1800" spc="-10">
                <a:solidFill>
                  <a:srgbClr val="464646"/>
                </a:solidFill>
                <a:latin typeface="Century Gothic"/>
                <a:cs typeface="Century Gothic"/>
              </a:rPr>
              <a:t>Award </a:t>
            </a:r>
            <a:r>
              <a:rPr dirty="0" sz="1800" spc="-5">
                <a:solidFill>
                  <a:srgbClr val="464646"/>
                </a:solidFill>
                <a:latin typeface="Century Gothic"/>
                <a:cs typeface="Century Gothic"/>
              </a:rPr>
              <a:t>for Science Communication </a:t>
            </a:r>
            <a:r>
              <a:rPr dirty="0" sz="1800" spc="-10">
                <a:solidFill>
                  <a:srgbClr val="464646"/>
                </a:solidFill>
                <a:latin typeface="Century Gothic"/>
                <a:cs typeface="Century Gothic"/>
              </a:rPr>
              <a:t>and</a:t>
            </a:r>
            <a:r>
              <a:rPr dirty="0" sz="1800" spc="170">
                <a:solidFill>
                  <a:srgbClr val="464646"/>
                </a:solidFill>
                <a:latin typeface="Century Gothic"/>
                <a:cs typeface="Century Gothic"/>
              </a:rPr>
              <a:t> </a:t>
            </a:r>
            <a:r>
              <a:rPr dirty="0" sz="1800" spc="-10">
                <a:solidFill>
                  <a:srgbClr val="464646"/>
                </a:solidFill>
                <a:latin typeface="Century Gothic"/>
                <a:cs typeface="Century Gothic"/>
              </a:rPr>
              <a:t>Outreach</a:t>
            </a:r>
            <a:endParaRPr sz="1800">
              <a:latin typeface="Century Gothic"/>
              <a:cs typeface="Century Gothic"/>
            </a:endParaRPr>
          </a:p>
          <a:p>
            <a:pPr marL="355600" indent="-228600">
              <a:lnSpc>
                <a:spcPct val="100000"/>
              </a:lnSpc>
              <a:spcBef>
                <a:spcPts val="600"/>
              </a:spcBef>
              <a:buChar char="•"/>
              <a:tabLst>
                <a:tab pos="355600" algn="l"/>
              </a:tabLst>
            </a:pPr>
            <a:r>
              <a:rPr dirty="0" sz="1800" spc="-10">
                <a:solidFill>
                  <a:srgbClr val="464646"/>
                </a:solidFill>
                <a:latin typeface="Century Gothic"/>
                <a:cs typeface="Century Gothic"/>
              </a:rPr>
              <a:t>Spartan Volunteer </a:t>
            </a:r>
            <a:r>
              <a:rPr dirty="0" sz="1800">
                <a:solidFill>
                  <a:srgbClr val="464646"/>
                </a:solidFill>
                <a:latin typeface="Century Gothic"/>
                <a:cs typeface="Century Gothic"/>
              </a:rPr>
              <a:t>Service</a:t>
            </a:r>
            <a:r>
              <a:rPr dirty="0" sz="1800" spc="50">
                <a:solidFill>
                  <a:srgbClr val="464646"/>
                </a:solidFill>
                <a:latin typeface="Century Gothic"/>
                <a:cs typeface="Century Gothic"/>
              </a:rPr>
              <a:t> </a:t>
            </a:r>
            <a:r>
              <a:rPr dirty="0" sz="1800" spc="-5">
                <a:solidFill>
                  <a:srgbClr val="464646"/>
                </a:solidFill>
                <a:latin typeface="Century Gothic"/>
                <a:cs typeface="Century Gothic"/>
              </a:rPr>
              <a:t>Awards</a:t>
            </a:r>
            <a:endParaRPr sz="1800">
              <a:latin typeface="Century Gothic"/>
              <a:cs typeface="Century Gothic"/>
            </a:endParaRPr>
          </a:p>
          <a:p>
            <a:pPr marL="355600" indent="-228600">
              <a:lnSpc>
                <a:spcPct val="100000"/>
              </a:lnSpc>
              <a:spcBef>
                <a:spcPts val="600"/>
              </a:spcBef>
              <a:buChar char="•"/>
              <a:tabLst>
                <a:tab pos="355600" algn="l"/>
              </a:tabLst>
            </a:pPr>
            <a:r>
              <a:rPr dirty="0" sz="1800" spc="-10">
                <a:solidFill>
                  <a:srgbClr val="464646"/>
                </a:solidFill>
                <a:latin typeface="Century Gothic"/>
                <a:cs typeface="Century Gothic"/>
              </a:rPr>
              <a:t>Others </a:t>
            </a:r>
            <a:r>
              <a:rPr dirty="0" sz="1800" spc="10">
                <a:solidFill>
                  <a:srgbClr val="464646"/>
                </a:solidFill>
                <a:latin typeface="Century Gothic"/>
                <a:cs typeface="Century Gothic"/>
              </a:rPr>
              <a:t>in</a:t>
            </a:r>
            <a:r>
              <a:rPr dirty="0" sz="1800" spc="15">
                <a:solidFill>
                  <a:srgbClr val="464646"/>
                </a:solidFill>
                <a:latin typeface="Century Gothic"/>
                <a:cs typeface="Century Gothic"/>
              </a:rPr>
              <a:t> </a:t>
            </a:r>
            <a:r>
              <a:rPr dirty="0" sz="1800" spc="-5">
                <a:solidFill>
                  <a:srgbClr val="464646"/>
                </a:solidFill>
                <a:latin typeface="Century Gothic"/>
                <a:cs typeface="Century Gothic"/>
              </a:rPr>
              <a:t>development</a:t>
            </a:r>
            <a:endParaRPr sz="1800">
              <a:latin typeface="Century Gothic"/>
              <a:cs typeface="Century Gothic"/>
            </a:endParaRPr>
          </a:p>
          <a:p>
            <a:pPr marL="356870" marR="4354195" indent="-230504">
              <a:lnSpc>
                <a:spcPct val="100000"/>
              </a:lnSpc>
              <a:spcBef>
                <a:spcPts val="600"/>
              </a:spcBef>
              <a:buChar char="•"/>
              <a:tabLst>
                <a:tab pos="355600" algn="l"/>
              </a:tabLst>
            </a:pPr>
            <a:r>
              <a:rPr dirty="0" sz="1800" spc="-5">
                <a:solidFill>
                  <a:srgbClr val="464646"/>
                </a:solidFill>
                <a:latin typeface="Century Gothic"/>
                <a:cs typeface="Century Gothic"/>
              </a:rPr>
              <a:t>Supporting </a:t>
            </a:r>
            <a:r>
              <a:rPr dirty="0" sz="1800">
                <a:solidFill>
                  <a:srgbClr val="464646"/>
                </a:solidFill>
                <a:latin typeface="Century Gothic"/>
                <a:cs typeface="Century Gothic"/>
              </a:rPr>
              <a:t>MSU </a:t>
            </a:r>
            <a:r>
              <a:rPr dirty="0" sz="1800" spc="-5">
                <a:solidFill>
                  <a:srgbClr val="464646"/>
                </a:solidFill>
                <a:latin typeface="Century Gothic"/>
                <a:cs typeface="Century Gothic"/>
              </a:rPr>
              <a:t>nominations for  national/international</a:t>
            </a:r>
            <a:r>
              <a:rPr dirty="0" sz="1800">
                <a:solidFill>
                  <a:srgbClr val="464646"/>
                </a:solidFill>
                <a:latin typeface="Century Gothic"/>
                <a:cs typeface="Century Gothic"/>
              </a:rPr>
              <a:t> </a:t>
            </a:r>
            <a:r>
              <a:rPr dirty="0" sz="1800" spc="-10">
                <a:solidFill>
                  <a:srgbClr val="464646"/>
                </a:solidFill>
                <a:latin typeface="Century Gothic"/>
                <a:cs typeface="Century Gothic"/>
              </a:rPr>
              <a:t>awards</a:t>
            </a:r>
            <a:endParaRPr sz="1800">
              <a:latin typeface="Century Gothic"/>
              <a:cs typeface="Century Gothic"/>
            </a:endParaRPr>
          </a:p>
          <a:p>
            <a:pPr marL="356870" marR="4580255" indent="-230504">
              <a:lnSpc>
                <a:spcPct val="100000"/>
              </a:lnSpc>
              <a:spcBef>
                <a:spcPts val="600"/>
              </a:spcBef>
              <a:buFont typeface="Century Gothic"/>
              <a:buChar char="•"/>
              <a:tabLst>
                <a:tab pos="355600" algn="l"/>
              </a:tabLst>
            </a:pPr>
            <a:r>
              <a:rPr dirty="0" sz="1800" b="1">
                <a:solidFill>
                  <a:srgbClr val="464646"/>
                </a:solidFill>
                <a:latin typeface="Century Gothic"/>
                <a:cs typeface="Century Gothic"/>
              </a:rPr>
              <a:t>Michigan </a:t>
            </a:r>
            <a:r>
              <a:rPr dirty="0" sz="1800" spc="-5" b="1">
                <a:solidFill>
                  <a:srgbClr val="464646"/>
                </a:solidFill>
                <a:latin typeface="Century Gothic"/>
                <a:cs typeface="Century Gothic"/>
              </a:rPr>
              <a:t>State University  </a:t>
            </a:r>
            <a:r>
              <a:rPr dirty="0" sz="1800" b="1">
                <a:solidFill>
                  <a:srgbClr val="464646"/>
                </a:solidFill>
                <a:latin typeface="Century Gothic"/>
                <a:cs typeface="Century Gothic"/>
              </a:rPr>
              <a:t>Outreach </a:t>
            </a:r>
            <a:r>
              <a:rPr dirty="0" sz="1800" spc="-5" b="1">
                <a:solidFill>
                  <a:srgbClr val="464646"/>
                </a:solidFill>
                <a:latin typeface="Century Gothic"/>
                <a:cs typeface="Century Gothic"/>
              </a:rPr>
              <a:t>and Engagement  </a:t>
            </a:r>
            <a:r>
              <a:rPr dirty="0" sz="1800" b="1">
                <a:solidFill>
                  <a:srgbClr val="464646"/>
                </a:solidFill>
                <a:latin typeface="Century Gothic"/>
                <a:cs typeface="Century Gothic"/>
              </a:rPr>
              <a:t>Awards Ceremony (in</a:t>
            </a:r>
            <a:r>
              <a:rPr dirty="0" sz="1800" spc="-130" b="1">
                <a:solidFill>
                  <a:srgbClr val="464646"/>
                </a:solidFill>
                <a:latin typeface="Century Gothic"/>
                <a:cs typeface="Century Gothic"/>
              </a:rPr>
              <a:t> </a:t>
            </a:r>
            <a:r>
              <a:rPr dirty="0" sz="1800" b="1">
                <a:solidFill>
                  <a:srgbClr val="464646"/>
                </a:solidFill>
                <a:latin typeface="Century Gothic"/>
                <a:cs typeface="Century Gothic"/>
              </a:rPr>
              <a:t>March)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76800" y="4483608"/>
            <a:ext cx="3957815" cy="2183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med">
    <p:wipe dir="l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89280"/>
            <a:ext cx="485394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Awards </a:t>
            </a:r>
            <a:r>
              <a:rPr dirty="0" spc="-5"/>
              <a:t>and</a:t>
            </a:r>
            <a:r>
              <a:rPr dirty="0" spc="-60"/>
              <a:t> </a:t>
            </a:r>
            <a:r>
              <a:rPr dirty="0" spc="-5"/>
              <a:t>Partnerships</a:t>
            </a:r>
          </a:p>
        </p:txBody>
      </p:sp>
      <p:sp>
        <p:nvSpPr>
          <p:cNvPr id="3" name="object 3"/>
          <p:cNvSpPr/>
          <p:nvPr/>
        </p:nvSpPr>
        <p:spPr>
          <a:xfrm>
            <a:off x="434340" y="1295406"/>
            <a:ext cx="8077200" cy="2743200"/>
          </a:xfrm>
          <a:custGeom>
            <a:avLst/>
            <a:gdLst/>
            <a:ahLst/>
            <a:cxnLst/>
            <a:rect l="l" t="t" r="r" b="b"/>
            <a:pathLst>
              <a:path w="8077200" h="2743200">
                <a:moveTo>
                  <a:pt x="7620000" y="0"/>
                </a:moveTo>
                <a:lnTo>
                  <a:pt x="457200" y="0"/>
                </a:lnTo>
                <a:lnTo>
                  <a:pt x="410454" y="2360"/>
                </a:lnTo>
                <a:lnTo>
                  <a:pt x="365059" y="9288"/>
                </a:lnTo>
                <a:lnTo>
                  <a:pt x="321243" y="20553"/>
                </a:lnTo>
                <a:lnTo>
                  <a:pt x="279238" y="35927"/>
                </a:lnTo>
                <a:lnTo>
                  <a:pt x="239272" y="55179"/>
                </a:lnTo>
                <a:lnTo>
                  <a:pt x="201576" y="78080"/>
                </a:lnTo>
                <a:lnTo>
                  <a:pt x="166379" y="104399"/>
                </a:lnTo>
                <a:lnTo>
                  <a:pt x="133911" y="133907"/>
                </a:lnTo>
                <a:lnTo>
                  <a:pt x="104403" y="166374"/>
                </a:lnTo>
                <a:lnTo>
                  <a:pt x="78083" y="201570"/>
                </a:lnTo>
                <a:lnTo>
                  <a:pt x="55182" y="239267"/>
                </a:lnTo>
                <a:lnTo>
                  <a:pt x="35929" y="279233"/>
                </a:lnTo>
                <a:lnTo>
                  <a:pt x="20555" y="321239"/>
                </a:lnTo>
                <a:lnTo>
                  <a:pt x="9288" y="365055"/>
                </a:lnTo>
                <a:lnTo>
                  <a:pt x="2360" y="410452"/>
                </a:lnTo>
                <a:lnTo>
                  <a:pt x="0" y="457200"/>
                </a:lnTo>
                <a:lnTo>
                  <a:pt x="0" y="2285987"/>
                </a:lnTo>
                <a:lnTo>
                  <a:pt x="2360" y="2332735"/>
                </a:lnTo>
                <a:lnTo>
                  <a:pt x="9288" y="2378132"/>
                </a:lnTo>
                <a:lnTo>
                  <a:pt x="20555" y="2421949"/>
                </a:lnTo>
                <a:lnTo>
                  <a:pt x="35929" y="2463956"/>
                </a:lnTo>
                <a:lnTo>
                  <a:pt x="55182" y="2503923"/>
                </a:lnTo>
                <a:lnTo>
                  <a:pt x="78083" y="2541620"/>
                </a:lnTo>
                <a:lnTo>
                  <a:pt x="104403" y="2576818"/>
                </a:lnTo>
                <a:lnTo>
                  <a:pt x="133911" y="2609286"/>
                </a:lnTo>
                <a:lnTo>
                  <a:pt x="166379" y="2638795"/>
                </a:lnTo>
                <a:lnTo>
                  <a:pt x="201576" y="2665115"/>
                </a:lnTo>
                <a:lnTo>
                  <a:pt x="239272" y="2688017"/>
                </a:lnTo>
                <a:lnTo>
                  <a:pt x="279238" y="2707270"/>
                </a:lnTo>
                <a:lnTo>
                  <a:pt x="321243" y="2722644"/>
                </a:lnTo>
                <a:lnTo>
                  <a:pt x="365059" y="2733911"/>
                </a:lnTo>
                <a:lnTo>
                  <a:pt x="410454" y="2740839"/>
                </a:lnTo>
                <a:lnTo>
                  <a:pt x="457200" y="2743200"/>
                </a:lnTo>
                <a:lnTo>
                  <a:pt x="7620000" y="2743200"/>
                </a:lnTo>
                <a:lnTo>
                  <a:pt x="7666745" y="2740839"/>
                </a:lnTo>
                <a:lnTo>
                  <a:pt x="7712140" y="2733911"/>
                </a:lnTo>
                <a:lnTo>
                  <a:pt x="7755956" y="2722644"/>
                </a:lnTo>
                <a:lnTo>
                  <a:pt x="7797961" y="2707270"/>
                </a:lnTo>
                <a:lnTo>
                  <a:pt x="7837927" y="2688017"/>
                </a:lnTo>
                <a:lnTo>
                  <a:pt x="7875623" y="2665115"/>
                </a:lnTo>
                <a:lnTo>
                  <a:pt x="7910820" y="2638795"/>
                </a:lnTo>
                <a:lnTo>
                  <a:pt x="7943288" y="2609286"/>
                </a:lnTo>
                <a:lnTo>
                  <a:pt x="7972796" y="2576818"/>
                </a:lnTo>
                <a:lnTo>
                  <a:pt x="7999116" y="2541620"/>
                </a:lnTo>
                <a:lnTo>
                  <a:pt x="8022017" y="2503923"/>
                </a:lnTo>
                <a:lnTo>
                  <a:pt x="8041270" y="2463956"/>
                </a:lnTo>
                <a:lnTo>
                  <a:pt x="8056644" y="2421949"/>
                </a:lnTo>
                <a:lnTo>
                  <a:pt x="8067911" y="2378132"/>
                </a:lnTo>
                <a:lnTo>
                  <a:pt x="8074839" y="2332735"/>
                </a:lnTo>
                <a:lnTo>
                  <a:pt x="8077200" y="2285987"/>
                </a:lnTo>
                <a:lnTo>
                  <a:pt x="8077200" y="457200"/>
                </a:lnTo>
                <a:lnTo>
                  <a:pt x="8074839" y="410452"/>
                </a:lnTo>
                <a:lnTo>
                  <a:pt x="8067911" y="365055"/>
                </a:lnTo>
                <a:lnTo>
                  <a:pt x="8056644" y="321239"/>
                </a:lnTo>
                <a:lnTo>
                  <a:pt x="8041270" y="279233"/>
                </a:lnTo>
                <a:lnTo>
                  <a:pt x="8022017" y="239267"/>
                </a:lnTo>
                <a:lnTo>
                  <a:pt x="7999116" y="201570"/>
                </a:lnTo>
                <a:lnTo>
                  <a:pt x="7972796" y="166374"/>
                </a:lnTo>
                <a:lnTo>
                  <a:pt x="7943288" y="133907"/>
                </a:lnTo>
                <a:lnTo>
                  <a:pt x="7910820" y="104399"/>
                </a:lnTo>
                <a:lnTo>
                  <a:pt x="7875623" y="78080"/>
                </a:lnTo>
                <a:lnTo>
                  <a:pt x="7837927" y="55179"/>
                </a:lnTo>
                <a:lnTo>
                  <a:pt x="7797961" y="35927"/>
                </a:lnTo>
                <a:lnTo>
                  <a:pt x="7755956" y="20553"/>
                </a:lnTo>
                <a:lnTo>
                  <a:pt x="7712140" y="9288"/>
                </a:lnTo>
                <a:lnTo>
                  <a:pt x="7666745" y="2360"/>
                </a:lnTo>
                <a:lnTo>
                  <a:pt x="7620000" y="0"/>
                </a:lnTo>
                <a:close/>
              </a:path>
            </a:pathLst>
          </a:custGeom>
          <a:solidFill>
            <a:srgbClr val="2C73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34340" y="1295406"/>
            <a:ext cx="8077200" cy="2743200"/>
          </a:xfrm>
          <a:custGeom>
            <a:avLst/>
            <a:gdLst/>
            <a:ahLst/>
            <a:cxnLst/>
            <a:rect l="l" t="t" r="r" b="b"/>
            <a:pathLst>
              <a:path w="8077200" h="2743200">
                <a:moveTo>
                  <a:pt x="0" y="457200"/>
                </a:moveTo>
                <a:lnTo>
                  <a:pt x="2360" y="410452"/>
                </a:lnTo>
                <a:lnTo>
                  <a:pt x="9288" y="365055"/>
                </a:lnTo>
                <a:lnTo>
                  <a:pt x="20555" y="321239"/>
                </a:lnTo>
                <a:lnTo>
                  <a:pt x="35929" y="279233"/>
                </a:lnTo>
                <a:lnTo>
                  <a:pt x="55182" y="239267"/>
                </a:lnTo>
                <a:lnTo>
                  <a:pt x="78083" y="201570"/>
                </a:lnTo>
                <a:lnTo>
                  <a:pt x="104403" y="166374"/>
                </a:lnTo>
                <a:lnTo>
                  <a:pt x="133911" y="133907"/>
                </a:lnTo>
                <a:lnTo>
                  <a:pt x="166379" y="104399"/>
                </a:lnTo>
                <a:lnTo>
                  <a:pt x="201576" y="78080"/>
                </a:lnTo>
                <a:lnTo>
                  <a:pt x="239272" y="55179"/>
                </a:lnTo>
                <a:lnTo>
                  <a:pt x="279238" y="35927"/>
                </a:lnTo>
                <a:lnTo>
                  <a:pt x="321243" y="20553"/>
                </a:lnTo>
                <a:lnTo>
                  <a:pt x="365059" y="9288"/>
                </a:lnTo>
                <a:lnTo>
                  <a:pt x="410454" y="2360"/>
                </a:lnTo>
                <a:lnTo>
                  <a:pt x="457200" y="0"/>
                </a:lnTo>
                <a:lnTo>
                  <a:pt x="7620000" y="0"/>
                </a:lnTo>
                <a:lnTo>
                  <a:pt x="7666745" y="2360"/>
                </a:lnTo>
                <a:lnTo>
                  <a:pt x="7712140" y="9288"/>
                </a:lnTo>
                <a:lnTo>
                  <a:pt x="7755956" y="20553"/>
                </a:lnTo>
                <a:lnTo>
                  <a:pt x="7797961" y="35927"/>
                </a:lnTo>
                <a:lnTo>
                  <a:pt x="7837927" y="55179"/>
                </a:lnTo>
                <a:lnTo>
                  <a:pt x="7875623" y="78080"/>
                </a:lnTo>
                <a:lnTo>
                  <a:pt x="7910820" y="104399"/>
                </a:lnTo>
                <a:lnTo>
                  <a:pt x="7943288" y="133907"/>
                </a:lnTo>
                <a:lnTo>
                  <a:pt x="7972796" y="166374"/>
                </a:lnTo>
                <a:lnTo>
                  <a:pt x="7999116" y="201570"/>
                </a:lnTo>
                <a:lnTo>
                  <a:pt x="8022017" y="239267"/>
                </a:lnTo>
                <a:lnTo>
                  <a:pt x="8041270" y="279233"/>
                </a:lnTo>
                <a:lnTo>
                  <a:pt x="8056644" y="321239"/>
                </a:lnTo>
                <a:lnTo>
                  <a:pt x="8067911" y="365055"/>
                </a:lnTo>
                <a:lnTo>
                  <a:pt x="8074839" y="410452"/>
                </a:lnTo>
                <a:lnTo>
                  <a:pt x="8077200" y="457200"/>
                </a:lnTo>
                <a:lnTo>
                  <a:pt x="8077200" y="2285987"/>
                </a:lnTo>
                <a:lnTo>
                  <a:pt x="8074839" y="2332735"/>
                </a:lnTo>
                <a:lnTo>
                  <a:pt x="8067911" y="2378132"/>
                </a:lnTo>
                <a:lnTo>
                  <a:pt x="8056644" y="2421949"/>
                </a:lnTo>
                <a:lnTo>
                  <a:pt x="8041270" y="2463956"/>
                </a:lnTo>
                <a:lnTo>
                  <a:pt x="8022017" y="2503923"/>
                </a:lnTo>
                <a:lnTo>
                  <a:pt x="7999116" y="2541620"/>
                </a:lnTo>
                <a:lnTo>
                  <a:pt x="7972796" y="2576818"/>
                </a:lnTo>
                <a:lnTo>
                  <a:pt x="7943288" y="2609286"/>
                </a:lnTo>
                <a:lnTo>
                  <a:pt x="7910820" y="2638795"/>
                </a:lnTo>
                <a:lnTo>
                  <a:pt x="7875623" y="2665115"/>
                </a:lnTo>
                <a:lnTo>
                  <a:pt x="7837927" y="2688017"/>
                </a:lnTo>
                <a:lnTo>
                  <a:pt x="7797961" y="2707270"/>
                </a:lnTo>
                <a:lnTo>
                  <a:pt x="7755956" y="2722644"/>
                </a:lnTo>
                <a:lnTo>
                  <a:pt x="7712140" y="2733911"/>
                </a:lnTo>
                <a:lnTo>
                  <a:pt x="7666745" y="2740839"/>
                </a:lnTo>
                <a:lnTo>
                  <a:pt x="7620000" y="2743200"/>
                </a:lnTo>
                <a:lnTo>
                  <a:pt x="457200" y="2743200"/>
                </a:lnTo>
                <a:lnTo>
                  <a:pt x="410454" y="2740839"/>
                </a:lnTo>
                <a:lnTo>
                  <a:pt x="365059" y="2733911"/>
                </a:lnTo>
                <a:lnTo>
                  <a:pt x="321243" y="2722644"/>
                </a:lnTo>
                <a:lnTo>
                  <a:pt x="279238" y="2707270"/>
                </a:lnTo>
                <a:lnTo>
                  <a:pt x="239272" y="2688017"/>
                </a:lnTo>
                <a:lnTo>
                  <a:pt x="201576" y="2665115"/>
                </a:lnTo>
                <a:lnTo>
                  <a:pt x="166379" y="2638795"/>
                </a:lnTo>
                <a:lnTo>
                  <a:pt x="133911" y="2609286"/>
                </a:lnTo>
                <a:lnTo>
                  <a:pt x="104403" y="2576818"/>
                </a:lnTo>
                <a:lnTo>
                  <a:pt x="78083" y="2541620"/>
                </a:lnTo>
                <a:lnTo>
                  <a:pt x="55182" y="2503923"/>
                </a:lnTo>
                <a:lnTo>
                  <a:pt x="35929" y="2463956"/>
                </a:lnTo>
                <a:lnTo>
                  <a:pt x="20555" y="2421949"/>
                </a:lnTo>
                <a:lnTo>
                  <a:pt x="9288" y="2378132"/>
                </a:lnTo>
                <a:lnTo>
                  <a:pt x="2360" y="2332735"/>
                </a:lnTo>
                <a:lnTo>
                  <a:pt x="0" y="2285987"/>
                </a:lnTo>
                <a:lnTo>
                  <a:pt x="0" y="457200"/>
                </a:lnTo>
                <a:close/>
              </a:path>
            </a:pathLst>
          </a:custGeom>
          <a:ln w="9525">
            <a:solidFill>
              <a:srgbClr val="2C73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34340" y="4267198"/>
            <a:ext cx="8077200" cy="2362200"/>
          </a:xfrm>
          <a:custGeom>
            <a:avLst/>
            <a:gdLst/>
            <a:ahLst/>
            <a:cxnLst/>
            <a:rect l="l" t="t" r="r" b="b"/>
            <a:pathLst>
              <a:path w="8077200" h="2362200">
                <a:moveTo>
                  <a:pt x="7683487" y="0"/>
                </a:moveTo>
                <a:lnTo>
                  <a:pt x="393712" y="0"/>
                </a:lnTo>
                <a:lnTo>
                  <a:pt x="344327" y="3067"/>
                </a:lnTo>
                <a:lnTo>
                  <a:pt x="296771" y="12024"/>
                </a:lnTo>
                <a:lnTo>
                  <a:pt x="251416" y="26501"/>
                </a:lnTo>
                <a:lnTo>
                  <a:pt x="208628" y="46130"/>
                </a:lnTo>
                <a:lnTo>
                  <a:pt x="168778" y="70541"/>
                </a:lnTo>
                <a:lnTo>
                  <a:pt x="132234" y="99365"/>
                </a:lnTo>
                <a:lnTo>
                  <a:pt x="99365" y="132234"/>
                </a:lnTo>
                <a:lnTo>
                  <a:pt x="70541" y="168778"/>
                </a:lnTo>
                <a:lnTo>
                  <a:pt x="46130" y="208628"/>
                </a:lnTo>
                <a:lnTo>
                  <a:pt x="26501" y="251416"/>
                </a:lnTo>
                <a:lnTo>
                  <a:pt x="12024" y="296771"/>
                </a:lnTo>
                <a:lnTo>
                  <a:pt x="3067" y="344327"/>
                </a:lnTo>
                <a:lnTo>
                  <a:pt x="0" y="393712"/>
                </a:lnTo>
                <a:lnTo>
                  <a:pt x="0" y="1968487"/>
                </a:lnTo>
                <a:lnTo>
                  <a:pt x="3067" y="2017872"/>
                </a:lnTo>
                <a:lnTo>
                  <a:pt x="12024" y="2065428"/>
                </a:lnTo>
                <a:lnTo>
                  <a:pt x="26501" y="2110783"/>
                </a:lnTo>
                <a:lnTo>
                  <a:pt x="46130" y="2153571"/>
                </a:lnTo>
                <a:lnTo>
                  <a:pt x="70541" y="2193421"/>
                </a:lnTo>
                <a:lnTo>
                  <a:pt x="99365" y="2229965"/>
                </a:lnTo>
                <a:lnTo>
                  <a:pt x="132234" y="2262834"/>
                </a:lnTo>
                <a:lnTo>
                  <a:pt x="168778" y="2291658"/>
                </a:lnTo>
                <a:lnTo>
                  <a:pt x="208628" y="2316069"/>
                </a:lnTo>
                <a:lnTo>
                  <a:pt x="251416" y="2335698"/>
                </a:lnTo>
                <a:lnTo>
                  <a:pt x="296771" y="2350175"/>
                </a:lnTo>
                <a:lnTo>
                  <a:pt x="344327" y="2359132"/>
                </a:lnTo>
                <a:lnTo>
                  <a:pt x="393712" y="2362199"/>
                </a:lnTo>
                <a:lnTo>
                  <a:pt x="7683487" y="2362199"/>
                </a:lnTo>
                <a:lnTo>
                  <a:pt x="7732872" y="2359132"/>
                </a:lnTo>
                <a:lnTo>
                  <a:pt x="7780428" y="2350175"/>
                </a:lnTo>
                <a:lnTo>
                  <a:pt x="7825783" y="2335698"/>
                </a:lnTo>
                <a:lnTo>
                  <a:pt x="7868571" y="2316069"/>
                </a:lnTo>
                <a:lnTo>
                  <a:pt x="7908421" y="2291658"/>
                </a:lnTo>
                <a:lnTo>
                  <a:pt x="7944965" y="2262834"/>
                </a:lnTo>
                <a:lnTo>
                  <a:pt x="7977834" y="2229965"/>
                </a:lnTo>
                <a:lnTo>
                  <a:pt x="8006658" y="2193421"/>
                </a:lnTo>
                <a:lnTo>
                  <a:pt x="8031069" y="2153571"/>
                </a:lnTo>
                <a:lnTo>
                  <a:pt x="8050698" y="2110783"/>
                </a:lnTo>
                <a:lnTo>
                  <a:pt x="8065175" y="2065428"/>
                </a:lnTo>
                <a:lnTo>
                  <a:pt x="8074132" y="2017872"/>
                </a:lnTo>
                <a:lnTo>
                  <a:pt x="8077200" y="1968487"/>
                </a:lnTo>
                <a:lnTo>
                  <a:pt x="8077200" y="393712"/>
                </a:lnTo>
                <a:lnTo>
                  <a:pt x="8074132" y="344327"/>
                </a:lnTo>
                <a:lnTo>
                  <a:pt x="8065175" y="296771"/>
                </a:lnTo>
                <a:lnTo>
                  <a:pt x="8050698" y="251416"/>
                </a:lnTo>
                <a:lnTo>
                  <a:pt x="8031069" y="208628"/>
                </a:lnTo>
                <a:lnTo>
                  <a:pt x="8006658" y="168778"/>
                </a:lnTo>
                <a:lnTo>
                  <a:pt x="7977834" y="132234"/>
                </a:lnTo>
                <a:lnTo>
                  <a:pt x="7944965" y="99365"/>
                </a:lnTo>
                <a:lnTo>
                  <a:pt x="7908421" y="70541"/>
                </a:lnTo>
                <a:lnTo>
                  <a:pt x="7868571" y="46130"/>
                </a:lnTo>
                <a:lnTo>
                  <a:pt x="7825783" y="26501"/>
                </a:lnTo>
                <a:lnTo>
                  <a:pt x="7780428" y="12024"/>
                </a:lnTo>
                <a:lnTo>
                  <a:pt x="7732872" y="3067"/>
                </a:lnTo>
                <a:lnTo>
                  <a:pt x="7683487" y="0"/>
                </a:lnTo>
                <a:close/>
              </a:path>
            </a:pathLst>
          </a:custGeom>
          <a:solidFill>
            <a:srgbClr val="2C73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4340" y="4267198"/>
            <a:ext cx="8077200" cy="2362200"/>
          </a:xfrm>
          <a:custGeom>
            <a:avLst/>
            <a:gdLst/>
            <a:ahLst/>
            <a:cxnLst/>
            <a:rect l="l" t="t" r="r" b="b"/>
            <a:pathLst>
              <a:path w="8077200" h="2362200">
                <a:moveTo>
                  <a:pt x="0" y="393712"/>
                </a:moveTo>
                <a:lnTo>
                  <a:pt x="3067" y="344327"/>
                </a:lnTo>
                <a:lnTo>
                  <a:pt x="12024" y="296771"/>
                </a:lnTo>
                <a:lnTo>
                  <a:pt x="26501" y="251416"/>
                </a:lnTo>
                <a:lnTo>
                  <a:pt x="46130" y="208628"/>
                </a:lnTo>
                <a:lnTo>
                  <a:pt x="70541" y="168778"/>
                </a:lnTo>
                <a:lnTo>
                  <a:pt x="99365" y="132234"/>
                </a:lnTo>
                <a:lnTo>
                  <a:pt x="132234" y="99365"/>
                </a:lnTo>
                <a:lnTo>
                  <a:pt x="168778" y="70541"/>
                </a:lnTo>
                <a:lnTo>
                  <a:pt x="208628" y="46130"/>
                </a:lnTo>
                <a:lnTo>
                  <a:pt x="251416" y="26501"/>
                </a:lnTo>
                <a:lnTo>
                  <a:pt x="296771" y="12024"/>
                </a:lnTo>
                <a:lnTo>
                  <a:pt x="344327" y="3067"/>
                </a:lnTo>
                <a:lnTo>
                  <a:pt x="393712" y="0"/>
                </a:lnTo>
                <a:lnTo>
                  <a:pt x="7683487" y="0"/>
                </a:lnTo>
                <a:lnTo>
                  <a:pt x="7732872" y="3067"/>
                </a:lnTo>
                <a:lnTo>
                  <a:pt x="7780428" y="12024"/>
                </a:lnTo>
                <a:lnTo>
                  <a:pt x="7825783" y="26501"/>
                </a:lnTo>
                <a:lnTo>
                  <a:pt x="7868571" y="46130"/>
                </a:lnTo>
                <a:lnTo>
                  <a:pt x="7908421" y="70541"/>
                </a:lnTo>
                <a:lnTo>
                  <a:pt x="7944965" y="99365"/>
                </a:lnTo>
                <a:lnTo>
                  <a:pt x="7977834" y="132234"/>
                </a:lnTo>
                <a:lnTo>
                  <a:pt x="8006658" y="168778"/>
                </a:lnTo>
                <a:lnTo>
                  <a:pt x="8031069" y="208628"/>
                </a:lnTo>
                <a:lnTo>
                  <a:pt x="8050698" y="251416"/>
                </a:lnTo>
                <a:lnTo>
                  <a:pt x="8065175" y="296771"/>
                </a:lnTo>
                <a:lnTo>
                  <a:pt x="8074132" y="344327"/>
                </a:lnTo>
                <a:lnTo>
                  <a:pt x="8077200" y="393712"/>
                </a:lnTo>
                <a:lnTo>
                  <a:pt x="8077200" y="1968487"/>
                </a:lnTo>
                <a:lnTo>
                  <a:pt x="8074132" y="2017872"/>
                </a:lnTo>
                <a:lnTo>
                  <a:pt x="8065175" y="2065428"/>
                </a:lnTo>
                <a:lnTo>
                  <a:pt x="8050698" y="2110783"/>
                </a:lnTo>
                <a:lnTo>
                  <a:pt x="8031069" y="2153571"/>
                </a:lnTo>
                <a:lnTo>
                  <a:pt x="8006658" y="2193421"/>
                </a:lnTo>
                <a:lnTo>
                  <a:pt x="7977834" y="2229965"/>
                </a:lnTo>
                <a:lnTo>
                  <a:pt x="7944965" y="2262834"/>
                </a:lnTo>
                <a:lnTo>
                  <a:pt x="7908421" y="2291658"/>
                </a:lnTo>
                <a:lnTo>
                  <a:pt x="7868571" y="2316069"/>
                </a:lnTo>
                <a:lnTo>
                  <a:pt x="7825783" y="2335698"/>
                </a:lnTo>
                <a:lnTo>
                  <a:pt x="7780428" y="2350175"/>
                </a:lnTo>
                <a:lnTo>
                  <a:pt x="7732872" y="2359132"/>
                </a:lnTo>
                <a:lnTo>
                  <a:pt x="7683487" y="2362199"/>
                </a:lnTo>
                <a:lnTo>
                  <a:pt x="393712" y="2362199"/>
                </a:lnTo>
                <a:lnTo>
                  <a:pt x="344327" y="2359132"/>
                </a:lnTo>
                <a:lnTo>
                  <a:pt x="296771" y="2350175"/>
                </a:lnTo>
                <a:lnTo>
                  <a:pt x="251416" y="2335698"/>
                </a:lnTo>
                <a:lnTo>
                  <a:pt x="208628" y="2316069"/>
                </a:lnTo>
                <a:lnTo>
                  <a:pt x="168778" y="2291658"/>
                </a:lnTo>
                <a:lnTo>
                  <a:pt x="132234" y="2262834"/>
                </a:lnTo>
                <a:lnTo>
                  <a:pt x="99365" y="2229965"/>
                </a:lnTo>
                <a:lnTo>
                  <a:pt x="70541" y="2193421"/>
                </a:lnTo>
                <a:lnTo>
                  <a:pt x="46130" y="2153571"/>
                </a:lnTo>
                <a:lnTo>
                  <a:pt x="26501" y="2110783"/>
                </a:lnTo>
                <a:lnTo>
                  <a:pt x="12024" y="2065428"/>
                </a:lnTo>
                <a:lnTo>
                  <a:pt x="3067" y="2017872"/>
                </a:lnTo>
                <a:lnTo>
                  <a:pt x="0" y="1968487"/>
                </a:lnTo>
                <a:lnTo>
                  <a:pt x="0" y="393712"/>
                </a:lnTo>
                <a:close/>
              </a:path>
            </a:pathLst>
          </a:custGeom>
          <a:ln w="9525">
            <a:solidFill>
              <a:srgbClr val="2C73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28840" y="1414789"/>
            <a:ext cx="7444105" cy="4949190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31115">
              <a:lnSpc>
                <a:spcPct val="100000"/>
              </a:lnSpc>
              <a:spcBef>
                <a:spcPts val="434"/>
              </a:spcBef>
            </a:pP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Awards</a:t>
            </a:r>
            <a:endParaRPr sz="1800">
              <a:latin typeface="Century Gothic"/>
              <a:cs typeface="Century Gothic"/>
            </a:endParaRPr>
          </a:p>
          <a:p>
            <a:pPr marL="259715" indent="-22923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59715" algn="l"/>
                <a:tab pos="260350" algn="l"/>
              </a:tabLst>
            </a:pPr>
            <a:r>
              <a:rPr dirty="0" sz="1600" spc="5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dirty="0" sz="1600" spc="-5">
                <a:solidFill>
                  <a:srgbClr val="FFFFFF"/>
                </a:solidFill>
                <a:latin typeface="Century Gothic"/>
                <a:cs typeface="Century Gothic"/>
              </a:rPr>
              <a:t>2023: 13 </a:t>
            </a:r>
            <a:r>
              <a:rPr dirty="0" sz="1600" spc="-10">
                <a:solidFill>
                  <a:srgbClr val="FFFFFF"/>
                </a:solidFill>
                <a:latin typeface="Century Gothic"/>
                <a:cs typeface="Century Gothic"/>
              </a:rPr>
              <a:t>awards </a:t>
            </a:r>
            <a:r>
              <a:rPr dirty="0" sz="1600" spc="-5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dirty="0" sz="1600" spc="-10">
                <a:solidFill>
                  <a:srgbClr val="FFFFFF"/>
                </a:solidFill>
                <a:latin typeface="Century Gothic"/>
                <a:cs typeface="Century Gothic"/>
              </a:rPr>
              <a:t>commendations </a:t>
            </a:r>
            <a:r>
              <a:rPr dirty="0" sz="1600" spc="-5">
                <a:solidFill>
                  <a:srgbClr val="FFFFFF"/>
                </a:solidFill>
                <a:latin typeface="Century Gothic"/>
                <a:cs typeface="Century Gothic"/>
              </a:rPr>
              <a:t>for </a:t>
            </a:r>
            <a:r>
              <a:rPr dirty="0" sz="1600" spc="-10">
                <a:solidFill>
                  <a:srgbClr val="FFFFFF"/>
                </a:solidFill>
                <a:latin typeface="Century Gothic"/>
                <a:cs typeface="Century Gothic"/>
              </a:rPr>
              <a:t>engaged</a:t>
            </a:r>
            <a:r>
              <a:rPr dirty="0" sz="1600" spc="9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entury Gothic"/>
                <a:cs typeface="Century Gothic"/>
              </a:rPr>
              <a:t>scholarship</a:t>
            </a:r>
            <a:endParaRPr sz="1600">
              <a:latin typeface="Century Gothic"/>
              <a:cs typeface="Century Gothic"/>
            </a:endParaRPr>
          </a:p>
          <a:p>
            <a:pPr marL="259715" indent="-22923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59715" algn="l"/>
                <a:tab pos="260350" algn="l"/>
              </a:tabLst>
            </a:pPr>
            <a:r>
              <a:rPr dirty="0" sz="1600" spc="-10">
                <a:solidFill>
                  <a:srgbClr val="FFFFFF"/>
                </a:solidFill>
                <a:latin typeface="Century Gothic"/>
                <a:cs typeface="Century Gothic"/>
              </a:rPr>
              <a:t>Since </a:t>
            </a:r>
            <a:r>
              <a:rPr dirty="0" sz="1600" spc="-5">
                <a:solidFill>
                  <a:srgbClr val="FFFFFF"/>
                </a:solidFill>
                <a:latin typeface="Century Gothic"/>
                <a:cs typeface="Century Gothic"/>
              </a:rPr>
              <a:t>2006: 18 </a:t>
            </a:r>
            <a:r>
              <a:rPr dirty="0" sz="1600" spc="-10">
                <a:solidFill>
                  <a:srgbClr val="FFFFFF"/>
                </a:solidFill>
                <a:latin typeface="Century Gothic"/>
                <a:cs typeface="Century Gothic"/>
              </a:rPr>
              <a:t>Community Engagement </a:t>
            </a:r>
            <a:r>
              <a:rPr dirty="0" sz="1600" spc="-5">
                <a:solidFill>
                  <a:srgbClr val="FFFFFF"/>
                </a:solidFill>
                <a:latin typeface="Century Gothic"/>
                <a:cs typeface="Century Gothic"/>
              </a:rPr>
              <a:t>Scholarship</a:t>
            </a:r>
            <a:r>
              <a:rPr dirty="0" sz="1600" spc="10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entury Gothic"/>
                <a:cs typeface="Century Gothic"/>
              </a:rPr>
              <a:t>Awards</a:t>
            </a:r>
            <a:endParaRPr sz="1600">
              <a:latin typeface="Century Gothic"/>
              <a:cs typeface="Century Gothic"/>
            </a:endParaRPr>
          </a:p>
          <a:p>
            <a:pPr marL="259715" indent="-22923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59715" algn="l"/>
                <a:tab pos="260350" algn="l"/>
              </a:tabLst>
            </a:pPr>
            <a:r>
              <a:rPr dirty="0" sz="1600" spc="-10">
                <a:solidFill>
                  <a:srgbClr val="FFFFFF"/>
                </a:solidFill>
                <a:latin typeface="Century Gothic"/>
                <a:cs typeface="Century Gothic"/>
              </a:rPr>
              <a:t>Since</a:t>
            </a:r>
            <a:r>
              <a:rPr dirty="0" sz="160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entury Gothic"/>
                <a:cs typeface="Century Gothic"/>
              </a:rPr>
              <a:t>2017:</a:t>
            </a:r>
            <a:endParaRPr sz="1600">
              <a:latin typeface="Century Gothic"/>
              <a:cs typeface="Century Gothic"/>
            </a:endParaRPr>
          </a:p>
          <a:p>
            <a:pPr lvl="1" marL="716915" marR="374015" indent="-22923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716915" algn="l"/>
                <a:tab pos="717550" algn="l"/>
              </a:tabLst>
            </a:pPr>
            <a:r>
              <a:rPr dirty="0" sz="1600" spc="-5">
                <a:solidFill>
                  <a:srgbClr val="FFFFFF"/>
                </a:solidFill>
                <a:latin typeface="Century Gothic"/>
                <a:cs typeface="Century Gothic"/>
              </a:rPr>
              <a:t>28 </a:t>
            </a:r>
            <a:r>
              <a:rPr dirty="0" sz="1600" spc="-10">
                <a:solidFill>
                  <a:srgbClr val="FFFFFF"/>
                </a:solidFill>
                <a:latin typeface="Century Gothic"/>
                <a:cs typeface="Century Gothic"/>
              </a:rPr>
              <a:t>Distinguished Partnership Awards: </a:t>
            </a:r>
            <a:r>
              <a:rPr dirty="0" sz="1600" spc="-5">
                <a:solidFill>
                  <a:srgbClr val="FFFFFF"/>
                </a:solidFill>
                <a:latin typeface="Century Gothic"/>
                <a:cs typeface="Century Gothic"/>
              </a:rPr>
              <a:t>faculty/academic staff </a:t>
            </a:r>
            <a:r>
              <a:rPr dirty="0" sz="1600" spc="-10">
                <a:solidFill>
                  <a:srgbClr val="FFFFFF"/>
                </a:solidFill>
                <a:latin typeface="Century Gothic"/>
                <a:cs typeface="Century Gothic"/>
              </a:rPr>
              <a:t>and  community</a:t>
            </a:r>
            <a:r>
              <a:rPr dirty="0" sz="1600" spc="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entury Gothic"/>
                <a:cs typeface="Century Gothic"/>
              </a:rPr>
              <a:t>partners</a:t>
            </a:r>
            <a:endParaRPr sz="1600">
              <a:latin typeface="Century Gothic"/>
              <a:cs typeface="Century Gothic"/>
            </a:endParaRPr>
          </a:p>
          <a:p>
            <a:pPr lvl="1" marL="716915" indent="-22923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716915" algn="l"/>
                <a:tab pos="717550" algn="l"/>
              </a:tabLst>
            </a:pPr>
            <a:r>
              <a:rPr dirty="0" sz="1600" spc="-5">
                <a:solidFill>
                  <a:srgbClr val="FFFFFF"/>
                </a:solidFill>
                <a:latin typeface="Century Gothic"/>
                <a:cs typeface="Century Gothic"/>
              </a:rPr>
              <a:t>2 Institutional Champion</a:t>
            </a:r>
            <a:r>
              <a:rPr dirty="0" sz="1600" spc="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entury Gothic"/>
                <a:cs typeface="Century Gothic"/>
              </a:rPr>
              <a:t>Awards</a:t>
            </a:r>
            <a:endParaRPr sz="1600">
              <a:latin typeface="Century Gothic"/>
              <a:cs typeface="Century Gothic"/>
            </a:endParaRPr>
          </a:p>
          <a:p>
            <a:pPr lvl="1" marL="716915" indent="-22923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716915" algn="l"/>
                <a:tab pos="717550" algn="l"/>
              </a:tabLst>
            </a:pPr>
            <a:r>
              <a:rPr dirty="0" sz="1600" spc="-5">
                <a:solidFill>
                  <a:srgbClr val="FFFFFF"/>
                </a:solidFill>
                <a:latin typeface="Century Gothic"/>
                <a:cs typeface="Century Gothic"/>
              </a:rPr>
              <a:t>6 Lifetime Achievement</a:t>
            </a:r>
            <a:r>
              <a:rPr dirty="0" sz="1600" spc="-10">
                <a:solidFill>
                  <a:srgbClr val="FFFFFF"/>
                </a:solidFill>
                <a:latin typeface="Century Gothic"/>
                <a:cs typeface="Century Gothic"/>
              </a:rPr>
              <a:t> Awards</a:t>
            </a:r>
            <a:endParaRPr sz="1600">
              <a:latin typeface="Century Gothic"/>
              <a:cs typeface="Century Gothic"/>
            </a:endParaRPr>
          </a:p>
          <a:p>
            <a:pPr marL="259715" indent="-22923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59715" algn="l"/>
                <a:tab pos="260350" algn="l"/>
              </a:tabLst>
            </a:pPr>
            <a:r>
              <a:rPr dirty="0" sz="1600" spc="-10">
                <a:solidFill>
                  <a:srgbClr val="FFFFFF"/>
                </a:solidFill>
                <a:latin typeface="Century Gothic"/>
                <a:cs typeface="Century Gothic"/>
              </a:rPr>
              <a:t>Since </a:t>
            </a:r>
            <a:r>
              <a:rPr dirty="0" sz="1600" spc="-5">
                <a:solidFill>
                  <a:srgbClr val="FFFFFF"/>
                </a:solidFill>
                <a:latin typeface="Century Gothic"/>
                <a:cs typeface="Century Gothic"/>
              </a:rPr>
              <a:t>2021: 15 Graduate </a:t>
            </a:r>
            <a:r>
              <a:rPr dirty="0" sz="1600" spc="-10">
                <a:solidFill>
                  <a:srgbClr val="FFFFFF"/>
                </a:solidFill>
                <a:latin typeface="Century Gothic"/>
                <a:cs typeface="Century Gothic"/>
              </a:rPr>
              <a:t>student awards </a:t>
            </a:r>
            <a:r>
              <a:rPr dirty="0" sz="1600" spc="-5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dirty="0" sz="1600" spc="10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entury Gothic"/>
                <a:cs typeface="Century Gothic"/>
              </a:rPr>
              <a:t>commendations</a:t>
            </a:r>
            <a:endParaRPr sz="1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19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Partnerships</a:t>
            </a:r>
            <a:endParaRPr sz="1800">
              <a:latin typeface="Century Gothic"/>
              <a:cs typeface="Century Gothic"/>
            </a:endParaRPr>
          </a:p>
          <a:p>
            <a:pPr marL="241300" indent="-229235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240665" algn="l"/>
                <a:tab pos="241935" algn="l"/>
              </a:tabLst>
            </a:pPr>
            <a:r>
              <a:rPr dirty="0" sz="1600" spc="-5">
                <a:solidFill>
                  <a:srgbClr val="FFFFFF"/>
                </a:solidFill>
                <a:latin typeface="Century Gothic"/>
                <a:cs typeface="Century Gothic"/>
              </a:rPr>
              <a:t>197 individual </a:t>
            </a:r>
            <a:r>
              <a:rPr dirty="0" sz="1600" spc="-10">
                <a:solidFill>
                  <a:srgbClr val="FFFFFF"/>
                </a:solidFill>
                <a:latin typeface="Century Gothic"/>
                <a:cs typeface="Century Gothic"/>
              </a:rPr>
              <a:t>organizations/institutions </a:t>
            </a:r>
            <a:r>
              <a:rPr dirty="0" sz="1600" spc="-5">
                <a:solidFill>
                  <a:srgbClr val="FFFFFF"/>
                </a:solidFill>
                <a:latin typeface="Century Gothic"/>
                <a:cs typeface="Century Gothic"/>
              </a:rPr>
              <a:t>listed across </a:t>
            </a:r>
            <a:r>
              <a:rPr dirty="0" sz="1600" spc="-15">
                <a:solidFill>
                  <a:srgbClr val="FFFFFF"/>
                </a:solidFill>
                <a:latin typeface="Century Gothic"/>
                <a:cs typeface="Century Gothic"/>
              </a:rPr>
              <a:t>UOE</a:t>
            </a:r>
            <a:r>
              <a:rPr dirty="0" sz="1600" spc="15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entury Gothic"/>
                <a:cs typeface="Century Gothic"/>
              </a:rPr>
              <a:t>units</a:t>
            </a:r>
            <a:endParaRPr sz="1600">
              <a:latin typeface="Century Gothic"/>
              <a:cs typeface="Century Gothic"/>
            </a:endParaRPr>
          </a:p>
          <a:p>
            <a:pPr lvl="1" marL="698500" indent="-22923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dirty="0" sz="1600" spc="-5">
                <a:solidFill>
                  <a:srgbClr val="FFFFFF"/>
                </a:solidFill>
                <a:latin typeface="Century Gothic"/>
                <a:cs typeface="Century Gothic"/>
              </a:rPr>
              <a:t>85 </a:t>
            </a:r>
            <a:r>
              <a:rPr dirty="0" sz="1600" spc="-10">
                <a:solidFill>
                  <a:srgbClr val="FFFFFF"/>
                </a:solidFill>
                <a:latin typeface="Century Gothic"/>
                <a:cs typeface="Century Gothic"/>
              </a:rPr>
              <a:t>community</a:t>
            </a:r>
            <a:r>
              <a:rPr dirty="0" sz="1600" spc="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entury Gothic"/>
                <a:cs typeface="Century Gothic"/>
              </a:rPr>
              <a:t>partners</a:t>
            </a:r>
            <a:endParaRPr sz="1600">
              <a:latin typeface="Century Gothic"/>
              <a:cs typeface="Century Gothic"/>
            </a:endParaRPr>
          </a:p>
          <a:p>
            <a:pPr lvl="1" marL="698500" indent="-22923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dirty="0" sz="1600" spc="-5">
                <a:solidFill>
                  <a:srgbClr val="FFFFFF"/>
                </a:solidFill>
                <a:latin typeface="Century Gothic"/>
                <a:cs typeface="Century Gothic"/>
              </a:rPr>
              <a:t>96 </a:t>
            </a:r>
            <a:r>
              <a:rPr dirty="0" sz="1600" spc="-10">
                <a:solidFill>
                  <a:srgbClr val="FFFFFF"/>
                </a:solidFill>
                <a:latin typeface="Century Gothic"/>
                <a:cs typeface="Century Gothic"/>
              </a:rPr>
              <a:t>MSU</a:t>
            </a:r>
            <a:r>
              <a:rPr dirty="0" sz="1600" spc="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entury Gothic"/>
                <a:cs typeface="Century Gothic"/>
              </a:rPr>
              <a:t>partners</a:t>
            </a:r>
            <a:endParaRPr sz="1600">
              <a:latin typeface="Century Gothic"/>
              <a:cs typeface="Century Gothic"/>
            </a:endParaRPr>
          </a:p>
          <a:p>
            <a:pPr lvl="1" marL="698500" indent="-22923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dirty="0" sz="1600" spc="-5">
                <a:solidFill>
                  <a:srgbClr val="FFFFFF"/>
                </a:solidFill>
                <a:latin typeface="Century Gothic"/>
                <a:cs typeface="Century Gothic"/>
              </a:rPr>
              <a:t>15 </a:t>
            </a:r>
            <a:r>
              <a:rPr dirty="0" sz="1600" spc="-10">
                <a:solidFill>
                  <a:srgbClr val="FFFFFF"/>
                </a:solidFill>
                <a:latin typeface="Century Gothic"/>
                <a:cs typeface="Century Gothic"/>
              </a:rPr>
              <a:t>higher education partners outside</a:t>
            </a:r>
            <a:r>
              <a:rPr dirty="0" sz="1600" spc="1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entury Gothic"/>
                <a:cs typeface="Century Gothic"/>
              </a:rPr>
              <a:t>MSU</a:t>
            </a:r>
            <a:endParaRPr sz="1600">
              <a:latin typeface="Century Gothic"/>
              <a:cs typeface="Century Gothic"/>
            </a:endParaRPr>
          </a:p>
          <a:p>
            <a:pPr marL="241300" marR="5080" indent="-22923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dirty="0" sz="1600" spc="-5">
                <a:solidFill>
                  <a:srgbClr val="FFFFFF"/>
                </a:solidFill>
                <a:latin typeface="Century Gothic"/>
                <a:cs typeface="Century Gothic"/>
              </a:rPr>
              <a:t>Forming 229 </a:t>
            </a:r>
            <a:r>
              <a:rPr dirty="0" sz="1600" spc="-10">
                <a:solidFill>
                  <a:srgbClr val="FFFFFF"/>
                </a:solidFill>
                <a:latin typeface="Century Gothic"/>
                <a:cs typeface="Century Gothic"/>
              </a:rPr>
              <a:t>partnerships </a:t>
            </a:r>
            <a:r>
              <a:rPr dirty="0" sz="1600" spc="-5">
                <a:solidFill>
                  <a:srgbClr val="FFFFFF"/>
                </a:solidFill>
                <a:latin typeface="Century Gothic"/>
                <a:cs typeface="Century Gothic"/>
              </a:rPr>
              <a:t>– 62 </a:t>
            </a:r>
            <a:r>
              <a:rPr dirty="0" sz="1600" spc="-10">
                <a:solidFill>
                  <a:srgbClr val="FFFFFF"/>
                </a:solidFill>
                <a:latin typeface="Century Gothic"/>
                <a:cs typeface="Century Gothic"/>
              </a:rPr>
              <a:t>orgs </a:t>
            </a:r>
            <a:r>
              <a:rPr dirty="0" sz="1600" spc="-15">
                <a:solidFill>
                  <a:srgbClr val="FFFFFF"/>
                </a:solidFill>
                <a:latin typeface="Century Gothic"/>
                <a:cs typeface="Century Gothic"/>
              </a:rPr>
              <a:t>were </a:t>
            </a:r>
            <a:r>
              <a:rPr dirty="0" sz="1600" spc="-10">
                <a:solidFill>
                  <a:srgbClr val="FFFFFF"/>
                </a:solidFill>
                <a:latin typeface="Century Gothic"/>
                <a:cs typeface="Century Gothic"/>
              </a:rPr>
              <a:t>partners </a:t>
            </a:r>
            <a:r>
              <a:rPr dirty="0" sz="1600" spc="-15">
                <a:solidFill>
                  <a:srgbClr val="FFFFFF"/>
                </a:solidFill>
                <a:latin typeface="Century Gothic"/>
                <a:cs typeface="Century Gothic"/>
              </a:rPr>
              <a:t>with </a:t>
            </a:r>
            <a:r>
              <a:rPr dirty="0" sz="1600" spc="-5">
                <a:solidFill>
                  <a:srgbClr val="FFFFFF"/>
                </a:solidFill>
                <a:latin typeface="Century Gothic"/>
                <a:cs typeface="Century Gothic"/>
              </a:rPr>
              <a:t>more </a:t>
            </a:r>
            <a:r>
              <a:rPr dirty="0" sz="1600" spc="-10">
                <a:solidFill>
                  <a:srgbClr val="FFFFFF"/>
                </a:solidFill>
                <a:latin typeface="Century Gothic"/>
                <a:cs typeface="Century Gothic"/>
              </a:rPr>
              <a:t>than one </a:t>
            </a:r>
            <a:r>
              <a:rPr dirty="0" sz="1600" spc="-15">
                <a:solidFill>
                  <a:srgbClr val="FFFFFF"/>
                </a:solidFill>
                <a:latin typeface="Century Gothic"/>
                <a:cs typeface="Century Gothic"/>
              </a:rPr>
              <a:t>UOE  </a:t>
            </a:r>
            <a:r>
              <a:rPr dirty="0" sz="1600" spc="-5">
                <a:solidFill>
                  <a:srgbClr val="FFFFFF"/>
                </a:solidFill>
                <a:latin typeface="Century Gothic"/>
                <a:cs typeface="Century Gothic"/>
              </a:rPr>
              <a:t>unit</a:t>
            </a:r>
            <a:endParaRPr sz="1600"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spd="med">
    <p:wipe dir="l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393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28600" y="4800600"/>
            <a:ext cx="8686800" cy="1905000"/>
          </a:xfrm>
          <a:custGeom>
            <a:avLst/>
            <a:gdLst/>
            <a:ahLst/>
            <a:cxnLst/>
            <a:rect l="l" t="t" r="r" b="b"/>
            <a:pathLst>
              <a:path w="8686800" h="1905000">
                <a:moveTo>
                  <a:pt x="0" y="0"/>
                </a:moveTo>
                <a:lnTo>
                  <a:pt x="8686800" y="0"/>
                </a:lnTo>
                <a:lnTo>
                  <a:pt x="8686800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solidFill>
            <a:srgbClr val="1745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22431" y="612648"/>
            <a:ext cx="5706490" cy="4114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72000" y="5294376"/>
            <a:ext cx="4155947" cy="7559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26211" y="4906657"/>
            <a:ext cx="1420495" cy="144018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 marR="5080" indent="9525">
              <a:lnSpc>
                <a:spcPct val="122500"/>
              </a:lnSpc>
              <a:spcBef>
                <a:spcPts val="295"/>
              </a:spcBef>
            </a:pPr>
            <a:r>
              <a:rPr dirty="0" sz="2000" b="1">
                <a:solidFill>
                  <a:srgbClr val="FFFFFF"/>
                </a:solidFill>
                <a:latin typeface="Century Gothic"/>
                <a:cs typeface="Century Gothic"/>
              </a:rPr>
              <a:t>Overview  </a:t>
            </a:r>
            <a:r>
              <a:rPr dirty="0" sz="1800" spc="-15">
                <a:solidFill>
                  <a:srgbClr val="FFFFFF"/>
                </a:solidFill>
                <a:latin typeface="Century Gothic"/>
                <a:cs typeface="Century Gothic"/>
              </a:rPr>
              <a:t>What </a:t>
            </a:r>
            <a:r>
              <a:rPr dirty="0" sz="1800" spc="-25">
                <a:solidFill>
                  <a:srgbClr val="FFFFFF"/>
                </a:solidFill>
                <a:latin typeface="Century Gothic"/>
                <a:cs typeface="Century Gothic"/>
              </a:rPr>
              <a:t>We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do  </a:t>
            </a: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Our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Impact  </a:t>
            </a: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Our</a:t>
            </a:r>
            <a:r>
              <a:rPr dirty="0" sz="1800" spc="-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Future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spd="med">
    <p:wipe dir="l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5255" rIns="0" bIns="0" rtlCol="0" vert="horz">
            <a:spAutoFit/>
          </a:bodyPr>
          <a:lstStyle/>
          <a:p>
            <a:pPr marL="165100" marR="5080">
              <a:lnSpc>
                <a:spcPct val="75000"/>
              </a:lnSpc>
              <a:spcBef>
                <a:spcPts val="1065"/>
              </a:spcBef>
            </a:pPr>
            <a:r>
              <a:rPr dirty="0" spc="-5"/>
              <a:t>Institutional Recognition and Support for  Engaged Scholarship</a:t>
            </a:r>
          </a:p>
        </p:txBody>
      </p:sp>
      <p:sp>
        <p:nvSpPr>
          <p:cNvPr id="3" name="object 3"/>
          <p:cNvSpPr/>
          <p:nvPr/>
        </p:nvSpPr>
        <p:spPr>
          <a:xfrm>
            <a:off x="416051" y="1638303"/>
            <a:ext cx="8077200" cy="1828800"/>
          </a:xfrm>
          <a:custGeom>
            <a:avLst/>
            <a:gdLst/>
            <a:ahLst/>
            <a:cxnLst/>
            <a:rect l="l" t="t" r="r" b="b"/>
            <a:pathLst>
              <a:path w="8077200" h="1828800">
                <a:moveTo>
                  <a:pt x="7772400" y="0"/>
                </a:moveTo>
                <a:lnTo>
                  <a:pt x="304800" y="0"/>
                </a:lnTo>
                <a:lnTo>
                  <a:pt x="255359" y="3989"/>
                </a:lnTo>
                <a:lnTo>
                  <a:pt x="208458" y="15538"/>
                </a:lnTo>
                <a:lnTo>
                  <a:pt x="164725" y="34020"/>
                </a:lnTo>
                <a:lnTo>
                  <a:pt x="124788" y="58808"/>
                </a:lnTo>
                <a:lnTo>
                  <a:pt x="89273" y="89273"/>
                </a:lnTo>
                <a:lnTo>
                  <a:pt x="58808" y="124788"/>
                </a:lnTo>
                <a:lnTo>
                  <a:pt x="34020" y="164725"/>
                </a:lnTo>
                <a:lnTo>
                  <a:pt x="15538" y="208458"/>
                </a:lnTo>
                <a:lnTo>
                  <a:pt x="3989" y="255359"/>
                </a:lnTo>
                <a:lnTo>
                  <a:pt x="0" y="304800"/>
                </a:lnTo>
                <a:lnTo>
                  <a:pt x="0" y="1523987"/>
                </a:lnTo>
                <a:lnTo>
                  <a:pt x="3989" y="1573428"/>
                </a:lnTo>
                <a:lnTo>
                  <a:pt x="15538" y="1620329"/>
                </a:lnTo>
                <a:lnTo>
                  <a:pt x="34020" y="1664064"/>
                </a:lnTo>
                <a:lnTo>
                  <a:pt x="58808" y="1704003"/>
                </a:lnTo>
                <a:lnTo>
                  <a:pt x="89273" y="1739520"/>
                </a:lnTo>
                <a:lnTo>
                  <a:pt x="124788" y="1769987"/>
                </a:lnTo>
                <a:lnTo>
                  <a:pt x="164725" y="1794776"/>
                </a:lnTo>
                <a:lnTo>
                  <a:pt x="208458" y="1813259"/>
                </a:lnTo>
                <a:lnTo>
                  <a:pt x="255359" y="1824810"/>
                </a:lnTo>
                <a:lnTo>
                  <a:pt x="304800" y="1828800"/>
                </a:lnTo>
                <a:lnTo>
                  <a:pt x="7772400" y="1828800"/>
                </a:lnTo>
                <a:lnTo>
                  <a:pt x="7821840" y="1824810"/>
                </a:lnTo>
                <a:lnTo>
                  <a:pt x="7868741" y="1813259"/>
                </a:lnTo>
                <a:lnTo>
                  <a:pt x="7912474" y="1794776"/>
                </a:lnTo>
                <a:lnTo>
                  <a:pt x="7952411" y="1769987"/>
                </a:lnTo>
                <a:lnTo>
                  <a:pt x="7987926" y="1739520"/>
                </a:lnTo>
                <a:lnTo>
                  <a:pt x="8018391" y="1704003"/>
                </a:lnTo>
                <a:lnTo>
                  <a:pt x="8043179" y="1664064"/>
                </a:lnTo>
                <a:lnTo>
                  <a:pt x="8061661" y="1620329"/>
                </a:lnTo>
                <a:lnTo>
                  <a:pt x="8073210" y="1573428"/>
                </a:lnTo>
                <a:lnTo>
                  <a:pt x="8077200" y="1523987"/>
                </a:lnTo>
                <a:lnTo>
                  <a:pt x="8077200" y="304800"/>
                </a:lnTo>
                <a:lnTo>
                  <a:pt x="8073210" y="255359"/>
                </a:lnTo>
                <a:lnTo>
                  <a:pt x="8061661" y="208458"/>
                </a:lnTo>
                <a:lnTo>
                  <a:pt x="8043179" y="164725"/>
                </a:lnTo>
                <a:lnTo>
                  <a:pt x="8018391" y="124788"/>
                </a:lnTo>
                <a:lnTo>
                  <a:pt x="7987926" y="89273"/>
                </a:lnTo>
                <a:lnTo>
                  <a:pt x="7952411" y="58808"/>
                </a:lnTo>
                <a:lnTo>
                  <a:pt x="7912474" y="34020"/>
                </a:lnTo>
                <a:lnTo>
                  <a:pt x="7868741" y="15538"/>
                </a:lnTo>
                <a:lnTo>
                  <a:pt x="7821840" y="3989"/>
                </a:lnTo>
                <a:lnTo>
                  <a:pt x="7772400" y="0"/>
                </a:lnTo>
                <a:close/>
              </a:path>
            </a:pathLst>
          </a:custGeom>
          <a:solidFill>
            <a:srgbClr val="2C73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6051" y="1638303"/>
            <a:ext cx="8077200" cy="1828800"/>
          </a:xfrm>
          <a:custGeom>
            <a:avLst/>
            <a:gdLst/>
            <a:ahLst/>
            <a:cxnLst/>
            <a:rect l="l" t="t" r="r" b="b"/>
            <a:pathLst>
              <a:path w="8077200" h="1828800">
                <a:moveTo>
                  <a:pt x="0" y="304800"/>
                </a:moveTo>
                <a:lnTo>
                  <a:pt x="3989" y="255359"/>
                </a:lnTo>
                <a:lnTo>
                  <a:pt x="15538" y="208458"/>
                </a:lnTo>
                <a:lnTo>
                  <a:pt x="34020" y="164725"/>
                </a:lnTo>
                <a:lnTo>
                  <a:pt x="58808" y="124788"/>
                </a:lnTo>
                <a:lnTo>
                  <a:pt x="89273" y="89273"/>
                </a:lnTo>
                <a:lnTo>
                  <a:pt x="124788" y="58808"/>
                </a:lnTo>
                <a:lnTo>
                  <a:pt x="164725" y="34020"/>
                </a:lnTo>
                <a:lnTo>
                  <a:pt x="208458" y="15538"/>
                </a:lnTo>
                <a:lnTo>
                  <a:pt x="255359" y="3989"/>
                </a:lnTo>
                <a:lnTo>
                  <a:pt x="304800" y="0"/>
                </a:lnTo>
                <a:lnTo>
                  <a:pt x="7772400" y="0"/>
                </a:lnTo>
                <a:lnTo>
                  <a:pt x="7821840" y="3989"/>
                </a:lnTo>
                <a:lnTo>
                  <a:pt x="7868741" y="15538"/>
                </a:lnTo>
                <a:lnTo>
                  <a:pt x="7912474" y="34020"/>
                </a:lnTo>
                <a:lnTo>
                  <a:pt x="7952411" y="58808"/>
                </a:lnTo>
                <a:lnTo>
                  <a:pt x="7987926" y="89273"/>
                </a:lnTo>
                <a:lnTo>
                  <a:pt x="8018391" y="124788"/>
                </a:lnTo>
                <a:lnTo>
                  <a:pt x="8043179" y="164725"/>
                </a:lnTo>
                <a:lnTo>
                  <a:pt x="8061661" y="208458"/>
                </a:lnTo>
                <a:lnTo>
                  <a:pt x="8073210" y="255359"/>
                </a:lnTo>
                <a:lnTo>
                  <a:pt x="8077200" y="304800"/>
                </a:lnTo>
                <a:lnTo>
                  <a:pt x="8077200" y="1523987"/>
                </a:lnTo>
                <a:lnTo>
                  <a:pt x="8073210" y="1573428"/>
                </a:lnTo>
                <a:lnTo>
                  <a:pt x="8061661" y="1620329"/>
                </a:lnTo>
                <a:lnTo>
                  <a:pt x="8043179" y="1664064"/>
                </a:lnTo>
                <a:lnTo>
                  <a:pt x="8018391" y="1704003"/>
                </a:lnTo>
                <a:lnTo>
                  <a:pt x="7987926" y="1739520"/>
                </a:lnTo>
                <a:lnTo>
                  <a:pt x="7952411" y="1769987"/>
                </a:lnTo>
                <a:lnTo>
                  <a:pt x="7912474" y="1794776"/>
                </a:lnTo>
                <a:lnTo>
                  <a:pt x="7868741" y="1813259"/>
                </a:lnTo>
                <a:lnTo>
                  <a:pt x="7821840" y="1824810"/>
                </a:lnTo>
                <a:lnTo>
                  <a:pt x="7772400" y="1828800"/>
                </a:lnTo>
                <a:lnTo>
                  <a:pt x="304800" y="1828800"/>
                </a:lnTo>
                <a:lnTo>
                  <a:pt x="255359" y="1824810"/>
                </a:lnTo>
                <a:lnTo>
                  <a:pt x="208458" y="1813259"/>
                </a:lnTo>
                <a:lnTo>
                  <a:pt x="164725" y="1794776"/>
                </a:lnTo>
                <a:lnTo>
                  <a:pt x="124788" y="1769987"/>
                </a:lnTo>
                <a:lnTo>
                  <a:pt x="89273" y="1739520"/>
                </a:lnTo>
                <a:lnTo>
                  <a:pt x="58808" y="1704003"/>
                </a:lnTo>
                <a:lnTo>
                  <a:pt x="34020" y="1664064"/>
                </a:lnTo>
                <a:lnTo>
                  <a:pt x="15538" y="1620329"/>
                </a:lnTo>
                <a:lnTo>
                  <a:pt x="3989" y="1573428"/>
                </a:lnTo>
                <a:lnTo>
                  <a:pt x="0" y="1523987"/>
                </a:lnTo>
                <a:lnTo>
                  <a:pt x="0" y="304800"/>
                </a:lnTo>
                <a:close/>
              </a:path>
            </a:pathLst>
          </a:custGeom>
          <a:ln w="9525">
            <a:solidFill>
              <a:srgbClr val="2C73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16051" y="3809994"/>
            <a:ext cx="8077200" cy="2514600"/>
          </a:xfrm>
          <a:custGeom>
            <a:avLst/>
            <a:gdLst/>
            <a:ahLst/>
            <a:cxnLst/>
            <a:rect l="l" t="t" r="r" b="b"/>
            <a:pathLst>
              <a:path w="8077200" h="2514600">
                <a:moveTo>
                  <a:pt x="7658100" y="0"/>
                </a:moveTo>
                <a:lnTo>
                  <a:pt x="419112" y="0"/>
                </a:lnTo>
                <a:lnTo>
                  <a:pt x="370235" y="2819"/>
                </a:lnTo>
                <a:lnTo>
                  <a:pt x="323013" y="11069"/>
                </a:lnTo>
                <a:lnTo>
                  <a:pt x="277763" y="24433"/>
                </a:lnTo>
                <a:lnTo>
                  <a:pt x="234797" y="42598"/>
                </a:lnTo>
                <a:lnTo>
                  <a:pt x="194431" y="65250"/>
                </a:lnTo>
                <a:lnTo>
                  <a:pt x="156978" y="92074"/>
                </a:lnTo>
                <a:lnTo>
                  <a:pt x="122755" y="122755"/>
                </a:lnTo>
                <a:lnTo>
                  <a:pt x="92074" y="156978"/>
                </a:lnTo>
                <a:lnTo>
                  <a:pt x="65250" y="194431"/>
                </a:lnTo>
                <a:lnTo>
                  <a:pt x="42598" y="234797"/>
                </a:lnTo>
                <a:lnTo>
                  <a:pt x="24433" y="277763"/>
                </a:lnTo>
                <a:lnTo>
                  <a:pt x="11069" y="323013"/>
                </a:lnTo>
                <a:lnTo>
                  <a:pt x="2819" y="370235"/>
                </a:lnTo>
                <a:lnTo>
                  <a:pt x="0" y="419112"/>
                </a:lnTo>
                <a:lnTo>
                  <a:pt x="0" y="2095500"/>
                </a:lnTo>
                <a:lnTo>
                  <a:pt x="2819" y="2144377"/>
                </a:lnTo>
                <a:lnTo>
                  <a:pt x="11069" y="2191598"/>
                </a:lnTo>
                <a:lnTo>
                  <a:pt x="24433" y="2236848"/>
                </a:lnTo>
                <a:lnTo>
                  <a:pt x="42598" y="2279812"/>
                </a:lnTo>
                <a:lnTo>
                  <a:pt x="65250" y="2320177"/>
                </a:lnTo>
                <a:lnTo>
                  <a:pt x="92074" y="2357628"/>
                </a:lnTo>
                <a:lnTo>
                  <a:pt x="122755" y="2391851"/>
                </a:lnTo>
                <a:lnTo>
                  <a:pt x="156978" y="2422530"/>
                </a:lnTo>
                <a:lnTo>
                  <a:pt x="194431" y="2449353"/>
                </a:lnTo>
                <a:lnTo>
                  <a:pt x="234797" y="2472003"/>
                </a:lnTo>
                <a:lnTo>
                  <a:pt x="277763" y="2490167"/>
                </a:lnTo>
                <a:lnTo>
                  <a:pt x="323013" y="2503531"/>
                </a:lnTo>
                <a:lnTo>
                  <a:pt x="370235" y="2511780"/>
                </a:lnTo>
                <a:lnTo>
                  <a:pt x="419112" y="2514600"/>
                </a:lnTo>
                <a:lnTo>
                  <a:pt x="7658100" y="2514600"/>
                </a:lnTo>
                <a:lnTo>
                  <a:pt x="7706974" y="2511780"/>
                </a:lnTo>
                <a:lnTo>
                  <a:pt x="7754194" y="2503531"/>
                </a:lnTo>
                <a:lnTo>
                  <a:pt x="7799443" y="2490167"/>
                </a:lnTo>
                <a:lnTo>
                  <a:pt x="7842407" y="2472003"/>
                </a:lnTo>
                <a:lnTo>
                  <a:pt x="7882772" y="2449353"/>
                </a:lnTo>
                <a:lnTo>
                  <a:pt x="7920223" y="2422530"/>
                </a:lnTo>
                <a:lnTo>
                  <a:pt x="7954446" y="2391851"/>
                </a:lnTo>
                <a:lnTo>
                  <a:pt x="7985126" y="2357628"/>
                </a:lnTo>
                <a:lnTo>
                  <a:pt x="8011949" y="2320177"/>
                </a:lnTo>
                <a:lnTo>
                  <a:pt x="8034601" y="2279812"/>
                </a:lnTo>
                <a:lnTo>
                  <a:pt x="8052766" y="2236848"/>
                </a:lnTo>
                <a:lnTo>
                  <a:pt x="8066131" y="2191598"/>
                </a:lnTo>
                <a:lnTo>
                  <a:pt x="8074380" y="2144377"/>
                </a:lnTo>
                <a:lnTo>
                  <a:pt x="8077200" y="2095500"/>
                </a:lnTo>
                <a:lnTo>
                  <a:pt x="8077200" y="419112"/>
                </a:lnTo>
                <a:lnTo>
                  <a:pt x="8074380" y="370235"/>
                </a:lnTo>
                <a:lnTo>
                  <a:pt x="8066131" y="323013"/>
                </a:lnTo>
                <a:lnTo>
                  <a:pt x="8052766" y="277763"/>
                </a:lnTo>
                <a:lnTo>
                  <a:pt x="8034601" y="234797"/>
                </a:lnTo>
                <a:lnTo>
                  <a:pt x="8011949" y="194431"/>
                </a:lnTo>
                <a:lnTo>
                  <a:pt x="7985126" y="156978"/>
                </a:lnTo>
                <a:lnTo>
                  <a:pt x="7954446" y="122755"/>
                </a:lnTo>
                <a:lnTo>
                  <a:pt x="7920223" y="92074"/>
                </a:lnTo>
                <a:lnTo>
                  <a:pt x="7882772" y="65250"/>
                </a:lnTo>
                <a:lnTo>
                  <a:pt x="7842407" y="42598"/>
                </a:lnTo>
                <a:lnTo>
                  <a:pt x="7799443" y="24433"/>
                </a:lnTo>
                <a:lnTo>
                  <a:pt x="7754194" y="11069"/>
                </a:lnTo>
                <a:lnTo>
                  <a:pt x="7706974" y="2819"/>
                </a:lnTo>
                <a:lnTo>
                  <a:pt x="7658100" y="0"/>
                </a:lnTo>
                <a:close/>
              </a:path>
            </a:pathLst>
          </a:custGeom>
          <a:solidFill>
            <a:srgbClr val="2C73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16051" y="3809994"/>
            <a:ext cx="8077200" cy="2514600"/>
          </a:xfrm>
          <a:custGeom>
            <a:avLst/>
            <a:gdLst/>
            <a:ahLst/>
            <a:cxnLst/>
            <a:rect l="l" t="t" r="r" b="b"/>
            <a:pathLst>
              <a:path w="8077200" h="2514600">
                <a:moveTo>
                  <a:pt x="0" y="419112"/>
                </a:moveTo>
                <a:lnTo>
                  <a:pt x="2819" y="370235"/>
                </a:lnTo>
                <a:lnTo>
                  <a:pt x="11069" y="323013"/>
                </a:lnTo>
                <a:lnTo>
                  <a:pt x="24433" y="277763"/>
                </a:lnTo>
                <a:lnTo>
                  <a:pt x="42598" y="234797"/>
                </a:lnTo>
                <a:lnTo>
                  <a:pt x="65250" y="194431"/>
                </a:lnTo>
                <a:lnTo>
                  <a:pt x="92074" y="156978"/>
                </a:lnTo>
                <a:lnTo>
                  <a:pt x="122755" y="122755"/>
                </a:lnTo>
                <a:lnTo>
                  <a:pt x="156978" y="92074"/>
                </a:lnTo>
                <a:lnTo>
                  <a:pt x="194431" y="65250"/>
                </a:lnTo>
                <a:lnTo>
                  <a:pt x="234797" y="42598"/>
                </a:lnTo>
                <a:lnTo>
                  <a:pt x="277763" y="24433"/>
                </a:lnTo>
                <a:lnTo>
                  <a:pt x="323013" y="11069"/>
                </a:lnTo>
                <a:lnTo>
                  <a:pt x="370235" y="2819"/>
                </a:lnTo>
                <a:lnTo>
                  <a:pt x="419112" y="0"/>
                </a:lnTo>
                <a:lnTo>
                  <a:pt x="7658100" y="0"/>
                </a:lnTo>
                <a:lnTo>
                  <a:pt x="7706974" y="2819"/>
                </a:lnTo>
                <a:lnTo>
                  <a:pt x="7754194" y="11069"/>
                </a:lnTo>
                <a:lnTo>
                  <a:pt x="7799443" y="24433"/>
                </a:lnTo>
                <a:lnTo>
                  <a:pt x="7842407" y="42598"/>
                </a:lnTo>
                <a:lnTo>
                  <a:pt x="7882772" y="65250"/>
                </a:lnTo>
                <a:lnTo>
                  <a:pt x="7920223" y="92074"/>
                </a:lnTo>
                <a:lnTo>
                  <a:pt x="7954446" y="122755"/>
                </a:lnTo>
                <a:lnTo>
                  <a:pt x="7985126" y="156978"/>
                </a:lnTo>
                <a:lnTo>
                  <a:pt x="8011949" y="194431"/>
                </a:lnTo>
                <a:lnTo>
                  <a:pt x="8034601" y="234797"/>
                </a:lnTo>
                <a:lnTo>
                  <a:pt x="8052766" y="277763"/>
                </a:lnTo>
                <a:lnTo>
                  <a:pt x="8066131" y="323013"/>
                </a:lnTo>
                <a:lnTo>
                  <a:pt x="8074380" y="370235"/>
                </a:lnTo>
                <a:lnTo>
                  <a:pt x="8077200" y="419112"/>
                </a:lnTo>
                <a:lnTo>
                  <a:pt x="8077200" y="2095500"/>
                </a:lnTo>
                <a:lnTo>
                  <a:pt x="8074380" y="2144377"/>
                </a:lnTo>
                <a:lnTo>
                  <a:pt x="8066131" y="2191598"/>
                </a:lnTo>
                <a:lnTo>
                  <a:pt x="8052766" y="2236848"/>
                </a:lnTo>
                <a:lnTo>
                  <a:pt x="8034601" y="2279812"/>
                </a:lnTo>
                <a:lnTo>
                  <a:pt x="8011949" y="2320177"/>
                </a:lnTo>
                <a:lnTo>
                  <a:pt x="7985126" y="2357628"/>
                </a:lnTo>
                <a:lnTo>
                  <a:pt x="7954446" y="2391851"/>
                </a:lnTo>
                <a:lnTo>
                  <a:pt x="7920223" y="2422530"/>
                </a:lnTo>
                <a:lnTo>
                  <a:pt x="7882772" y="2449353"/>
                </a:lnTo>
                <a:lnTo>
                  <a:pt x="7842407" y="2472003"/>
                </a:lnTo>
                <a:lnTo>
                  <a:pt x="7799443" y="2490167"/>
                </a:lnTo>
                <a:lnTo>
                  <a:pt x="7754194" y="2503531"/>
                </a:lnTo>
                <a:lnTo>
                  <a:pt x="7706974" y="2511780"/>
                </a:lnTo>
                <a:lnTo>
                  <a:pt x="7658100" y="2514600"/>
                </a:lnTo>
                <a:lnTo>
                  <a:pt x="419112" y="2514600"/>
                </a:lnTo>
                <a:lnTo>
                  <a:pt x="370235" y="2511780"/>
                </a:lnTo>
                <a:lnTo>
                  <a:pt x="323013" y="2503531"/>
                </a:lnTo>
                <a:lnTo>
                  <a:pt x="277763" y="2490167"/>
                </a:lnTo>
                <a:lnTo>
                  <a:pt x="234797" y="2472003"/>
                </a:lnTo>
                <a:lnTo>
                  <a:pt x="194431" y="2449353"/>
                </a:lnTo>
                <a:lnTo>
                  <a:pt x="156978" y="2422530"/>
                </a:lnTo>
                <a:lnTo>
                  <a:pt x="122755" y="2391851"/>
                </a:lnTo>
                <a:lnTo>
                  <a:pt x="92074" y="2357628"/>
                </a:lnTo>
                <a:lnTo>
                  <a:pt x="65250" y="2320177"/>
                </a:lnTo>
                <a:lnTo>
                  <a:pt x="42598" y="2279812"/>
                </a:lnTo>
                <a:lnTo>
                  <a:pt x="24433" y="2236848"/>
                </a:lnTo>
                <a:lnTo>
                  <a:pt x="11069" y="2191598"/>
                </a:lnTo>
                <a:lnTo>
                  <a:pt x="2819" y="2144377"/>
                </a:lnTo>
                <a:lnTo>
                  <a:pt x="0" y="2095500"/>
                </a:lnTo>
                <a:lnTo>
                  <a:pt x="0" y="419112"/>
                </a:lnTo>
                <a:close/>
              </a:path>
            </a:pathLst>
          </a:custGeom>
          <a:ln w="9525">
            <a:solidFill>
              <a:srgbClr val="2C73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83396" y="1754498"/>
            <a:ext cx="7741284" cy="44265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Institutional</a:t>
            </a:r>
            <a:r>
              <a:rPr dirty="0" sz="2400" spc="-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Recognitions</a:t>
            </a:r>
            <a:endParaRPr sz="2400">
              <a:latin typeface="Century Gothic"/>
              <a:cs typeface="Century Gothic"/>
            </a:endParaRPr>
          </a:p>
          <a:p>
            <a:pPr marL="241300" marR="374015" indent="-228600">
              <a:lnSpc>
                <a:spcPct val="100000"/>
              </a:lnSpc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APLU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Innovations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in Economic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Prosperity Designation, with 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MSU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Innovation Center – </a:t>
            </a:r>
            <a:r>
              <a:rPr dirty="0" sz="2000" i="1">
                <a:solidFill>
                  <a:srgbClr val="FFFFFF"/>
                </a:solidFill>
                <a:latin typeface="Century Gothic"/>
                <a:cs typeface="Century Gothic"/>
              </a:rPr>
              <a:t>submit </a:t>
            </a:r>
            <a:r>
              <a:rPr dirty="0" sz="2000" spc="-5" i="1">
                <a:solidFill>
                  <a:srgbClr val="FFFFFF"/>
                </a:solidFill>
                <a:latin typeface="Century Gothic"/>
                <a:cs typeface="Century Gothic"/>
              </a:rPr>
              <a:t>May</a:t>
            </a:r>
            <a:r>
              <a:rPr dirty="0" sz="2000" spc="-125" i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5" i="1">
                <a:solidFill>
                  <a:srgbClr val="FFFFFF"/>
                </a:solidFill>
                <a:latin typeface="Century Gothic"/>
                <a:cs typeface="Century Gothic"/>
              </a:rPr>
              <a:t>2023</a:t>
            </a:r>
            <a:endParaRPr sz="2000">
              <a:latin typeface="Century Gothic"/>
              <a:cs typeface="Century Gothic"/>
            </a:endParaRPr>
          </a:p>
          <a:p>
            <a:pPr marL="240665" marR="5080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Carnegie Classification for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Community Engagement – </a:t>
            </a:r>
            <a:r>
              <a:rPr dirty="0" sz="2000" spc="-10" i="1">
                <a:solidFill>
                  <a:srgbClr val="FFFFFF"/>
                </a:solidFill>
                <a:latin typeface="Century Gothic"/>
                <a:cs typeface="Century Gothic"/>
              </a:rPr>
              <a:t>submit  </a:t>
            </a:r>
            <a:r>
              <a:rPr dirty="0" sz="2000" spc="5" i="1">
                <a:solidFill>
                  <a:srgbClr val="FFFFFF"/>
                </a:solidFill>
                <a:latin typeface="Century Gothic"/>
                <a:cs typeface="Century Gothic"/>
              </a:rPr>
              <a:t>2025</a:t>
            </a:r>
            <a:r>
              <a:rPr dirty="0" sz="2000" spc="5">
                <a:solidFill>
                  <a:srgbClr val="FFFFFF"/>
                </a:solidFill>
                <a:latin typeface="Century Gothic"/>
                <a:cs typeface="Century Gothic"/>
              </a:rPr>
              <a:t>;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convening committee</a:t>
            </a:r>
            <a:r>
              <a:rPr dirty="0" sz="2000" spc="-9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shortly.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2400">
              <a:latin typeface="Century Gothic"/>
              <a:cs typeface="Century Gothic"/>
            </a:endParaRPr>
          </a:p>
          <a:p>
            <a:pPr marL="46355">
              <a:lnSpc>
                <a:spcPct val="100000"/>
              </a:lnSpc>
              <a:spcBef>
                <a:spcPts val="1935"/>
              </a:spcBef>
            </a:pPr>
            <a:r>
              <a:rPr dirty="0" sz="2400" spc="-5">
                <a:solidFill>
                  <a:srgbClr val="FFFFFF"/>
                </a:solidFill>
                <a:latin typeface="Century Gothic"/>
                <a:cs typeface="Century Gothic"/>
              </a:rPr>
              <a:t>Research</a:t>
            </a:r>
            <a:r>
              <a:rPr dirty="0" sz="2400" spc="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entury Gothic"/>
                <a:cs typeface="Century Gothic"/>
              </a:rPr>
              <a:t>Impact</a:t>
            </a:r>
            <a:endParaRPr sz="2400">
              <a:latin typeface="Century Gothic"/>
              <a:cs typeface="Century Gothic"/>
            </a:endParaRPr>
          </a:p>
          <a:p>
            <a:pPr marL="332740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32740" algn="l"/>
                <a:tab pos="333375" algn="l"/>
              </a:tabLst>
            </a:pP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Supported 12 NSF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grant</a:t>
            </a:r>
            <a:r>
              <a:rPr dirty="0" sz="2000" spc="-6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proposals</a:t>
            </a:r>
            <a:endParaRPr sz="2000">
              <a:latin typeface="Century Gothic"/>
              <a:cs typeface="Century Gothic"/>
            </a:endParaRPr>
          </a:p>
          <a:p>
            <a:pPr marL="332740" marR="57150" indent="-287020">
              <a:lnSpc>
                <a:spcPct val="100000"/>
              </a:lnSpc>
              <a:buFont typeface="Arial"/>
              <a:buChar char="•"/>
              <a:tabLst>
                <a:tab pos="332740" algn="l"/>
                <a:tab pos="333375" algn="l"/>
              </a:tabLst>
            </a:pP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Consulted on </a:t>
            </a:r>
            <a:r>
              <a:rPr dirty="0" sz="2000" spc="5">
                <a:solidFill>
                  <a:srgbClr val="FFFFFF"/>
                </a:solidFill>
                <a:latin typeface="Century Gothic"/>
                <a:cs typeface="Century Gothic"/>
              </a:rPr>
              <a:t>50+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projects </a:t>
            </a:r>
            <a:r>
              <a:rPr dirty="0" sz="2000" spc="5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provide partnerships,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design 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recommendations, activity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ideas,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evaluation</a:t>
            </a:r>
            <a:r>
              <a:rPr dirty="0" sz="2000" spc="-10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guidance</a:t>
            </a:r>
            <a:endParaRPr sz="2000">
              <a:latin typeface="Century Gothic"/>
              <a:cs typeface="Century Gothic"/>
            </a:endParaRPr>
          </a:p>
          <a:p>
            <a:pPr marL="332740" marR="188595" indent="-287020">
              <a:lnSpc>
                <a:spcPct val="100000"/>
              </a:lnSpc>
              <a:buFont typeface="Arial"/>
              <a:buChar char="•"/>
              <a:tabLst>
                <a:tab pos="332740" algn="l"/>
                <a:tab pos="333375" algn="l"/>
              </a:tabLst>
            </a:pP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Received </a:t>
            </a:r>
            <a:r>
              <a:rPr dirty="0" sz="2000" spc="5">
                <a:solidFill>
                  <a:srgbClr val="FFFFFF"/>
                </a:solidFill>
                <a:latin typeface="Century Gothic"/>
                <a:cs typeface="Century Gothic"/>
              </a:rPr>
              <a:t>$50K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grant </a:t>
            </a:r>
            <a:r>
              <a:rPr dirty="0" sz="2000" spc="5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participate in Toolkit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Project </a:t>
            </a:r>
            <a:r>
              <a:rPr dirty="0" sz="2000" spc="5">
                <a:solidFill>
                  <a:srgbClr val="FFFFFF"/>
                </a:solidFill>
                <a:latin typeface="Century Gothic"/>
                <a:cs typeface="Century Gothic"/>
              </a:rPr>
              <a:t>to 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support investigator broader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impact (Advancing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Research  Impacts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Society –</a:t>
            </a:r>
            <a:r>
              <a:rPr dirty="0" sz="2000" spc="-6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ARIS)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spd="med">
    <p:wipe dir="l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89280"/>
            <a:ext cx="573087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Institutional </a:t>
            </a:r>
            <a:r>
              <a:rPr dirty="0"/>
              <a:t>Initiatives </a:t>
            </a:r>
            <a:r>
              <a:rPr dirty="0" spc="-5"/>
              <a:t>of</a:t>
            </a:r>
            <a:r>
              <a:rPr dirty="0"/>
              <a:t> </a:t>
            </a:r>
            <a:r>
              <a:rPr dirty="0" spc="-5"/>
              <a:t>Note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409698"/>
            <a:ext cx="8077200" cy="2362200"/>
          </a:xfrm>
          <a:custGeom>
            <a:avLst/>
            <a:gdLst/>
            <a:ahLst/>
            <a:cxnLst/>
            <a:rect l="l" t="t" r="r" b="b"/>
            <a:pathLst>
              <a:path w="8077200" h="2362200">
                <a:moveTo>
                  <a:pt x="7683487" y="0"/>
                </a:moveTo>
                <a:lnTo>
                  <a:pt x="393712" y="0"/>
                </a:lnTo>
                <a:lnTo>
                  <a:pt x="344327" y="3067"/>
                </a:lnTo>
                <a:lnTo>
                  <a:pt x="296771" y="12024"/>
                </a:lnTo>
                <a:lnTo>
                  <a:pt x="251416" y="26501"/>
                </a:lnTo>
                <a:lnTo>
                  <a:pt x="208628" y="46130"/>
                </a:lnTo>
                <a:lnTo>
                  <a:pt x="168778" y="70541"/>
                </a:lnTo>
                <a:lnTo>
                  <a:pt x="132234" y="99365"/>
                </a:lnTo>
                <a:lnTo>
                  <a:pt x="99365" y="132234"/>
                </a:lnTo>
                <a:lnTo>
                  <a:pt x="70541" y="168778"/>
                </a:lnTo>
                <a:lnTo>
                  <a:pt x="46130" y="208628"/>
                </a:lnTo>
                <a:lnTo>
                  <a:pt x="26501" y="251416"/>
                </a:lnTo>
                <a:lnTo>
                  <a:pt x="12024" y="296771"/>
                </a:lnTo>
                <a:lnTo>
                  <a:pt x="3067" y="344327"/>
                </a:lnTo>
                <a:lnTo>
                  <a:pt x="0" y="393712"/>
                </a:lnTo>
                <a:lnTo>
                  <a:pt x="0" y="1968487"/>
                </a:lnTo>
                <a:lnTo>
                  <a:pt x="3067" y="2017875"/>
                </a:lnTo>
                <a:lnTo>
                  <a:pt x="12024" y="2065432"/>
                </a:lnTo>
                <a:lnTo>
                  <a:pt x="26501" y="2110789"/>
                </a:lnTo>
                <a:lnTo>
                  <a:pt x="46130" y="2153577"/>
                </a:lnTo>
                <a:lnTo>
                  <a:pt x="70541" y="2193427"/>
                </a:lnTo>
                <a:lnTo>
                  <a:pt x="99365" y="2229970"/>
                </a:lnTo>
                <a:lnTo>
                  <a:pt x="132234" y="2262838"/>
                </a:lnTo>
                <a:lnTo>
                  <a:pt x="168778" y="2291661"/>
                </a:lnTo>
                <a:lnTo>
                  <a:pt x="208628" y="2316071"/>
                </a:lnTo>
                <a:lnTo>
                  <a:pt x="251416" y="2335699"/>
                </a:lnTo>
                <a:lnTo>
                  <a:pt x="296771" y="2350176"/>
                </a:lnTo>
                <a:lnTo>
                  <a:pt x="344327" y="2359132"/>
                </a:lnTo>
                <a:lnTo>
                  <a:pt x="393712" y="2362199"/>
                </a:lnTo>
                <a:lnTo>
                  <a:pt x="7683487" y="2362199"/>
                </a:lnTo>
                <a:lnTo>
                  <a:pt x="7732872" y="2359132"/>
                </a:lnTo>
                <a:lnTo>
                  <a:pt x="7780428" y="2350176"/>
                </a:lnTo>
                <a:lnTo>
                  <a:pt x="7825783" y="2335699"/>
                </a:lnTo>
                <a:lnTo>
                  <a:pt x="7868571" y="2316071"/>
                </a:lnTo>
                <a:lnTo>
                  <a:pt x="7908421" y="2291661"/>
                </a:lnTo>
                <a:lnTo>
                  <a:pt x="7944965" y="2262838"/>
                </a:lnTo>
                <a:lnTo>
                  <a:pt x="7977834" y="2229970"/>
                </a:lnTo>
                <a:lnTo>
                  <a:pt x="8006658" y="2193427"/>
                </a:lnTo>
                <a:lnTo>
                  <a:pt x="8031069" y="2153577"/>
                </a:lnTo>
                <a:lnTo>
                  <a:pt x="8050698" y="2110789"/>
                </a:lnTo>
                <a:lnTo>
                  <a:pt x="8065175" y="2065432"/>
                </a:lnTo>
                <a:lnTo>
                  <a:pt x="8074132" y="2017875"/>
                </a:lnTo>
                <a:lnTo>
                  <a:pt x="8077200" y="1968487"/>
                </a:lnTo>
                <a:lnTo>
                  <a:pt x="8077200" y="393712"/>
                </a:lnTo>
                <a:lnTo>
                  <a:pt x="8074132" y="344327"/>
                </a:lnTo>
                <a:lnTo>
                  <a:pt x="8065175" y="296771"/>
                </a:lnTo>
                <a:lnTo>
                  <a:pt x="8050698" y="251416"/>
                </a:lnTo>
                <a:lnTo>
                  <a:pt x="8031069" y="208628"/>
                </a:lnTo>
                <a:lnTo>
                  <a:pt x="8006658" y="168778"/>
                </a:lnTo>
                <a:lnTo>
                  <a:pt x="7977834" y="132234"/>
                </a:lnTo>
                <a:lnTo>
                  <a:pt x="7944965" y="99365"/>
                </a:lnTo>
                <a:lnTo>
                  <a:pt x="7908421" y="70541"/>
                </a:lnTo>
                <a:lnTo>
                  <a:pt x="7868571" y="46130"/>
                </a:lnTo>
                <a:lnTo>
                  <a:pt x="7825783" y="26501"/>
                </a:lnTo>
                <a:lnTo>
                  <a:pt x="7780428" y="12024"/>
                </a:lnTo>
                <a:lnTo>
                  <a:pt x="7732872" y="3067"/>
                </a:lnTo>
                <a:lnTo>
                  <a:pt x="7683487" y="0"/>
                </a:lnTo>
                <a:close/>
              </a:path>
            </a:pathLst>
          </a:custGeom>
          <a:solidFill>
            <a:srgbClr val="2C73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7200" y="1409698"/>
            <a:ext cx="8077200" cy="2362200"/>
          </a:xfrm>
          <a:custGeom>
            <a:avLst/>
            <a:gdLst/>
            <a:ahLst/>
            <a:cxnLst/>
            <a:rect l="l" t="t" r="r" b="b"/>
            <a:pathLst>
              <a:path w="8077200" h="2362200">
                <a:moveTo>
                  <a:pt x="0" y="393712"/>
                </a:moveTo>
                <a:lnTo>
                  <a:pt x="3067" y="344327"/>
                </a:lnTo>
                <a:lnTo>
                  <a:pt x="12024" y="296771"/>
                </a:lnTo>
                <a:lnTo>
                  <a:pt x="26501" y="251416"/>
                </a:lnTo>
                <a:lnTo>
                  <a:pt x="46130" y="208628"/>
                </a:lnTo>
                <a:lnTo>
                  <a:pt x="70541" y="168778"/>
                </a:lnTo>
                <a:lnTo>
                  <a:pt x="99365" y="132234"/>
                </a:lnTo>
                <a:lnTo>
                  <a:pt x="132234" y="99365"/>
                </a:lnTo>
                <a:lnTo>
                  <a:pt x="168778" y="70541"/>
                </a:lnTo>
                <a:lnTo>
                  <a:pt x="208628" y="46130"/>
                </a:lnTo>
                <a:lnTo>
                  <a:pt x="251416" y="26501"/>
                </a:lnTo>
                <a:lnTo>
                  <a:pt x="296771" y="12024"/>
                </a:lnTo>
                <a:lnTo>
                  <a:pt x="344327" y="3067"/>
                </a:lnTo>
                <a:lnTo>
                  <a:pt x="393712" y="0"/>
                </a:lnTo>
                <a:lnTo>
                  <a:pt x="7683487" y="0"/>
                </a:lnTo>
                <a:lnTo>
                  <a:pt x="7732872" y="3067"/>
                </a:lnTo>
                <a:lnTo>
                  <a:pt x="7780428" y="12024"/>
                </a:lnTo>
                <a:lnTo>
                  <a:pt x="7825783" y="26501"/>
                </a:lnTo>
                <a:lnTo>
                  <a:pt x="7868571" y="46130"/>
                </a:lnTo>
                <a:lnTo>
                  <a:pt x="7908421" y="70541"/>
                </a:lnTo>
                <a:lnTo>
                  <a:pt x="7944965" y="99365"/>
                </a:lnTo>
                <a:lnTo>
                  <a:pt x="7977834" y="132234"/>
                </a:lnTo>
                <a:lnTo>
                  <a:pt x="8006658" y="168778"/>
                </a:lnTo>
                <a:lnTo>
                  <a:pt x="8031069" y="208628"/>
                </a:lnTo>
                <a:lnTo>
                  <a:pt x="8050698" y="251416"/>
                </a:lnTo>
                <a:lnTo>
                  <a:pt x="8065175" y="296771"/>
                </a:lnTo>
                <a:lnTo>
                  <a:pt x="8074132" y="344327"/>
                </a:lnTo>
                <a:lnTo>
                  <a:pt x="8077200" y="393712"/>
                </a:lnTo>
                <a:lnTo>
                  <a:pt x="8077200" y="1968487"/>
                </a:lnTo>
                <a:lnTo>
                  <a:pt x="8074132" y="2017875"/>
                </a:lnTo>
                <a:lnTo>
                  <a:pt x="8065175" y="2065432"/>
                </a:lnTo>
                <a:lnTo>
                  <a:pt x="8050698" y="2110789"/>
                </a:lnTo>
                <a:lnTo>
                  <a:pt x="8031069" y="2153577"/>
                </a:lnTo>
                <a:lnTo>
                  <a:pt x="8006658" y="2193427"/>
                </a:lnTo>
                <a:lnTo>
                  <a:pt x="7977834" y="2229970"/>
                </a:lnTo>
                <a:lnTo>
                  <a:pt x="7944965" y="2262838"/>
                </a:lnTo>
                <a:lnTo>
                  <a:pt x="7908421" y="2291661"/>
                </a:lnTo>
                <a:lnTo>
                  <a:pt x="7868571" y="2316071"/>
                </a:lnTo>
                <a:lnTo>
                  <a:pt x="7825783" y="2335699"/>
                </a:lnTo>
                <a:lnTo>
                  <a:pt x="7780428" y="2350176"/>
                </a:lnTo>
                <a:lnTo>
                  <a:pt x="7732872" y="2359132"/>
                </a:lnTo>
                <a:lnTo>
                  <a:pt x="7683487" y="2362199"/>
                </a:lnTo>
                <a:lnTo>
                  <a:pt x="393712" y="2362199"/>
                </a:lnTo>
                <a:lnTo>
                  <a:pt x="344327" y="2359132"/>
                </a:lnTo>
                <a:lnTo>
                  <a:pt x="296771" y="2350176"/>
                </a:lnTo>
                <a:lnTo>
                  <a:pt x="251416" y="2335699"/>
                </a:lnTo>
                <a:lnTo>
                  <a:pt x="208628" y="2316071"/>
                </a:lnTo>
                <a:lnTo>
                  <a:pt x="168778" y="2291661"/>
                </a:lnTo>
                <a:lnTo>
                  <a:pt x="132234" y="2262838"/>
                </a:lnTo>
                <a:lnTo>
                  <a:pt x="99365" y="2229970"/>
                </a:lnTo>
                <a:lnTo>
                  <a:pt x="70541" y="2193427"/>
                </a:lnTo>
                <a:lnTo>
                  <a:pt x="46130" y="2153577"/>
                </a:lnTo>
                <a:lnTo>
                  <a:pt x="26501" y="2110789"/>
                </a:lnTo>
                <a:lnTo>
                  <a:pt x="12024" y="2065432"/>
                </a:lnTo>
                <a:lnTo>
                  <a:pt x="3067" y="2017875"/>
                </a:lnTo>
                <a:lnTo>
                  <a:pt x="0" y="1968487"/>
                </a:lnTo>
                <a:lnTo>
                  <a:pt x="0" y="393712"/>
                </a:lnTo>
                <a:close/>
              </a:path>
            </a:pathLst>
          </a:custGeom>
          <a:ln w="9525">
            <a:solidFill>
              <a:srgbClr val="2C73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33400" y="4152898"/>
            <a:ext cx="8077200" cy="2362200"/>
          </a:xfrm>
          <a:custGeom>
            <a:avLst/>
            <a:gdLst/>
            <a:ahLst/>
            <a:cxnLst/>
            <a:rect l="l" t="t" r="r" b="b"/>
            <a:pathLst>
              <a:path w="8077200" h="2362200">
                <a:moveTo>
                  <a:pt x="7683487" y="0"/>
                </a:moveTo>
                <a:lnTo>
                  <a:pt x="393712" y="0"/>
                </a:lnTo>
                <a:lnTo>
                  <a:pt x="344327" y="3067"/>
                </a:lnTo>
                <a:lnTo>
                  <a:pt x="296771" y="12024"/>
                </a:lnTo>
                <a:lnTo>
                  <a:pt x="251416" y="26501"/>
                </a:lnTo>
                <a:lnTo>
                  <a:pt x="208628" y="46130"/>
                </a:lnTo>
                <a:lnTo>
                  <a:pt x="168778" y="70541"/>
                </a:lnTo>
                <a:lnTo>
                  <a:pt x="132234" y="99365"/>
                </a:lnTo>
                <a:lnTo>
                  <a:pt x="99365" y="132234"/>
                </a:lnTo>
                <a:lnTo>
                  <a:pt x="70541" y="168778"/>
                </a:lnTo>
                <a:lnTo>
                  <a:pt x="46130" y="208628"/>
                </a:lnTo>
                <a:lnTo>
                  <a:pt x="26501" y="251416"/>
                </a:lnTo>
                <a:lnTo>
                  <a:pt x="12024" y="296771"/>
                </a:lnTo>
                <a:lnTo>
                  <a:pt x="3067" y="344327"/>
                </a:lnTo>
                <a:lnTo>
                  <a:pt x="0" y="393712"/>
                </a:lnTo>
                <a:lnTo>
                  <a:pt x="0" y="1968487"/>
                </a:lnTo>
                <a:lnTo>
                  <a:pt x="3067" y="2017872"/>
                </a:lnTo>
                <a:lnTo>
                  <a:pt x="12024" y="2065428"/>
                </a:lnTo>
                <a:lnTo>
                  <a:pt x="26501" y="2110783"/>
                </a:lnTo>
                <a:lnTo>
                  <a:pt x="46130" y="2153571"/>
                </a:lnTo>
                <a:lnTo>
                  <a:pt x="70541" y="2193421"/>
                </a:lnTo>
                <a:lnTo>
                  <a:pt x="99365" y="2229965"/>
                </a:lnTo>
                <a:lnTo>
                  <a:pt x="132234" y="2262834"/>
                </a:lnTo>
                <a:lnTo>
                  <a:pt x="168778" y="2291658"/>
                </a:lnTo>
                <a:lnTo>
                  <a:pt x="208628" y="2316069"/>
                </a:lnTo>
                <a:lnTo>
                  <a:pt x="251416" y="2335698"/>
                </a:lnTo>
                <a:lnTo>
                  <a:pt x="296771" y="2350175"/>
                </a:lnTo>
                <a:lnTo>
                  <a:pt x="344327" y="2359132"/>
                </a:lnTo>
                <a:lnTo>
                  <a:pt x="393712" y="2362199"/>
                </a:lnTo>
                <a:lnTo>
                  <a:pt x="7683487" y="2362199"/>
                </a:lnTo>
                <a:lnTo>
                  <a:pt x="7732872" y="2359132"/>
                </a:lnTo>
                <a:lnTo>
                  <a:pt x="7780428" y="2350175"/>
                </a:lnTo>
                <a:lnTo>
                  <a:pt x="7825783" y="2335698"/>
                </a:lnTo>
                <a:lnTo>
                  <a:pt x="7868571" y="2316069"/>
                </a:lnTo>
                <a:lnTo>
                  <a:pt x="7908421" y="2291658"/>
                </a:lnTo>
                <a:lnTo>
                  <a:pt x="7944965" y="2262834"/>
                </a:lnTo>
                <a:lnTo>
                  <a:pt x="7977834" y="2229965"/>
                </a:lnTo>
                <a:lnTo>
                  <a:pt x="8006658" y="2193421"/>
                </a:lnTo>
                <a:lnTo>
                  <a:pt x="8031069" y="2153571"/>
                </a:lnTo>
                <a:lnTo>
                  <a:pt x="8050698" y="2110783"/>
                </a:lnTo>
                <a:lnTo>
                  <a:pt x="8065175" y="2065428"/>
                </a:lnTo>
                <a:lnTo>
                  <a:pt x="8074132" y="2017872"/>
                </a:lnTo>
                <a:lnTo>
                  <a:pt x="8077200" y="1968487"/>
                </a:lnTo>
                <a:lnTo>
                  <a:pt x="8077200" y="393712"/>
                </a:lnTo>
                <a:lnTo>
                  <a:pt x="8074132" y="344327"/>
                </a:lnTo>
                <a:lnTo>
                  <a:pt x="8065175" y="296771"/>
                </a:lnTo>
                <a:lnTo>
                  <a:pt x="8050698" y="251416"/>
                </a:lnTo>
                <a:lnTo>
                  <a:pt x="8031069" y="208628"/>
                </a:lnTo>
                <a:lnTo>
                  <a:pt x="8006658" y="168778"/>
                </a:lnTo>
                <a:lnTo>
                  <a:pt x="7977834" y="132234"/>
                </a:lnTo>
                <a:lnTo>
                  <a:pt x="7944965" y="99365"/>
                </a:lnTo>
                <a:lnTo>
                  <a:pt x="7908421" y="70541"/>
                </a:lnTo>
                <a:lnTo>
                  <a:pt x="7868571" y="46130"/>
                </a:lnTo>
                <a:lnTo>
                  <a:pt x="7825783" y="26501"/>
                </a:lnTo>
                <a:lnTo>
                  <a:pt x="7780428" y="12024"/>
                </a:lnTo>
                <a:lnTo>
                  <a:pt x="7732872" y="3067"/>
                </a:lnTo>
                <a:lnTo>
                  <a:pt x="7683487" y="0"/>
                </a:lnTo>
                <a:close/>
              </a:path>
            </a:pathLst>
          </a:custGeom>
          <a:solidFill>
            <a:srgbClr val="2C73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3400" y="4152898"/>
            <a:ext cx="8077200" cy="2362200"/>
          </a:xfrm>
          <a:custGeom>
            <a:avLst/>
            <a:gdLst/>
            <a:ahLst/>
            <a:cxnLst/>
            <a:rect l="l" t="t" r="r" b="b"/>
            <a:pathLst>
              <a:path w="8077200" h="2362200">
                <a:moveTo>
                  <a:pt x="0" y="393712"/>
                </a:moveTo>
                <a:lnTo>
                  <a:pt x="3067" y="344327"/>
                </a:lnTo>
                <a:lnTo>
                  <a:pt x="12024" y="296771"/>
                </a:lnTo>
                <a:lnTo>
                  <a:pt x="26501" y="251416"/>
                </a:lnTo>
                <a:lnTo>
                  <a:pt x="46130" y="208628"/>
                </a:lnTo>
                <a:lnTo>
                  <a:pt x="70541" y="168778"/>
                </a:lnTo>
                <a:lnTo>
                  <a:pt x="99365" y="132234"/>
                </a:lnTo>
                <a:lnTo>
                  <a:pt x="132234" y="99365"/>
                </a:lnTo>
                <a:lnTo>
                  <a:pt x="168778" y="70541"/>
                </a:lnTo>
                <a:lnTo>
                  <a:pt x="208628" y="46130"/>
                </a:lnTo>
                <a:lnTo>
                  <a:pt x="251416" y="26501"/>
                </a:lnTo>
                <a:lnTo>
                  <a:pt x="296771" y="12024"/>
                </a:lnTo>
                <a:lnTo>
                  <a:pt x="344327" y="3067"/>
                </a:lnTo>
                <a:lnTo>
                  <a:pt x="393712" y="0"/>
                </a:lnTo>
                <a:lnTo>
                  <a:pt x="7683487" y="0"/>
                </a:lnTo>
                <a:lnTo>
                  <a:pt x="7732872" y="3067"/>
                </a:lnTo>
                <a:lnTo>
                  <a:pt x="7780428" y="12024"/>
                </a:lnTo>
                <a:lnTo>
                  <a:pt x="7825783" y="26501"/>
                </a:lnTo>
                <a:lnTo>
                  <a:pt x="7868571" y="46130"/>
                </a:lnTo>
                <a:lnTo>
                  <a:pt x="7908421" y="70541"/>
                </a:lnTo>
                <a:lnTo>
                  <a:pt x="7944965" y="99365"/>
                </a:lnTo>
                <a:lnTo>
                  <a:pt x="7977834" y="132234"/>
                </a:lnTo>
                <a:lnTo>
                  <a:pt x="8006658" y="168778"/>
                </a:lnTo>
                <a:lnTo>
                  <a:pt x="8031069" y="208628"/>
                </a:lnTo>
                <a:lnTo>
                  <a:pt x="8050698" y="251416"/>
                </a:lnTo>
                <a:lnTo>
                  <a:pt x="8065175" y="296771"/>
                </a:lnTo>
                <a:lnTo>
                  <a:pt x="8074132" y="344327"/>
                </a:lnTo>
                <a:lnTo>
                  <a:pt x="8077200" y="393712"/>
                </a:lnTo>
                <a:lnTo>
                  <a:pt x="8077200" y="1968487"/>
                </a:lnTo>
                <a:lnTo>
                  <a:pt x="8074132" y="2017872"/>
                </a:lnTo>
                <a:lnTo>
                  <a:pt x="8065175" y="2065428"/>
                </a:lnTo>
                <a:lnTo>
                  <a:pt x="8050698" y="2110783"/>
                </a:lnTo>
                <a:lnTo>
                  <a:pt x="8031069" y="2153571"/>
                </a:lnTo>
                <a:lnTo>
                  <a:pt x="8006658" y="2193421"/>
                </a:lnTo>
                <a:lnTo>
                  <a:pt x="7977834" y="2229965"/>
                </a:lnTo>
                <a:lnTo>
                  <a:pt x="7944965" y="2262834"/>
                </a:lnTo>
                <a:lnTo>
                  <a:pt x="7908421" y="2291658"/>
                </a:lnTo>
                <a:lnTo>
                  <a:pt x="7868571" y="2316069"/>
                </a:lnTo>
                <a:lnTo>
                  <a:pt x="7825783" y="2335698"/>
                </a:lnTo>
                <a:lnTo>
                  <a:pt x="7780428" y="2350175"/>
                </a:lnTo>
                <a:lnTo>
                  <a:pt x="7732872" y="2359132"/>
                </a:lnTo>
                <a:lnTo>
                  <a:pt x="7683487" y="2362199"/>
                </a:lnTo>
                <a:lnTo>
                  <a:pt x="393712" y="2362199"/>
                </a:lnTo>
                <a:lnTo>
                  <a:pt x="344327" y="2359132"/>
                </a:lnTo>
                <a:lnTo>
                  <a:pt x="296771" y="2350175"/>
                </a:lnTo>
                <a:lnTo>
                  <a:pt x="251416" y="2335698"/>
                </a:lnTo>
                <a:lnTo>
                  <a:pt x="208628" y="2316069"/>
                </a:lnTo>
                <a:lnTo>
                  <a:pt x="168778" y="2291658"/>
                </a:lnTo>
                <a:lnTo>
                  <a:pt x="132234" y="2262834"/>
                </a:lnTo>
                <a:lnTo>
                  <a:pt x="99365" y="2229965"/>
                </a:lnTo>
                <a:lnTo>
                  <a:pt x="70541" y="2193421"/>
                </a:lnTo>
                <a:lnTo>
                  <a:pt x="46130" y="2153571"/>
                </a:lnTo>
                <a:lnTo>
                  <a:pt x="26501" y="2110783"/>
                </a:lnTo>
                <a:lnTo>
                  <a:pt x="12024" y="2065428"/>
                </a:lnTo>
                <a:lnTo>
                  <a:pt x="3067" y="2017872"/>
                </a:lnTo>
                <a:lnTo>
                  <a:pt x="0" y="1968487"/>
                </a:lnTo>
                <a:lnTo>
                  <a:pt x="0" y="393712"/>
                </a:lnTo>
                <a:close/>
              </a:path>
            </a:pathLst>
          </a:custGeom>
          <a:ln w="9525">
            <a:solidFill>
              <a:srgbClr val="2C73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51253" y="1506308"/>
            <a:ext cx="7731125" cy="4819015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2400" spc="-5">
                <a:solidFill>
                  <a:srgbClr val="FFFFFF"/>
                </a:solidFill>
                <a:latin typeface="Century Gothic"/>
                <a:cs typeface="Century Gothic"/>
              </a:rPr>
              <a:t>External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Engagement and</a:t>
            </a:r>
            <a:r>
              <a:rPr dirty="0" sz="2400" spc="-4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entury Gothic"/>
                <a:cs typeface="Century Gothic"/>
              </a:rPr>
              <a:t>DEI</a:t>
            </a:r>
            <a:endParaRPr sz="2400">
              <a:latin typeface="Century Gothic"/>
              <a:cs typeface="Century Gothic"/>
            </a:endParaRPr>
          </a:p>
          <a:p>
            <a:pPr marL="240665" marR="160655" indent="-2286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Faculty and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professional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development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for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scholarly  engagement with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marginalized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communities equitably</a:t>
            </a:r>
            <a:r>
              <a:rPr dirty="0" sz="2000" spc="-15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and  inclusively</a:t>
            </a:r>
            <a:endParaRPr sz="2000">
              <a:latin typeface="Century Gothic"/>
              <a:cs typeface="Century Gothic"/>
            </a:endParaRPr>
          </a:p>
          <a:p>
            <a:pPr marL="240665" marR="709295" indent="-228600">
              <a:lnSpc>
                <a:spcPct val="100000"/>
              </a:lnSpc>
              <a:spcBef>
                <a:spcPts val="3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spc="5">
                <a:solidFill>
                  <a:srgbClr val="FFFFFF"/>
                </a:solidFill>
                <a:latin typeface="Century Gothic"/>
                <a:cs typeface="Century Gothic"/>
              </a:rPr>
              <a:t>Need to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document college and department plans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for 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external engagement with diverse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and/or</a:t>
            </a:r>
            <a:r>
              <a:rPr dirty="0" sz="2000" spc="-9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underserved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Arial"/>
              <a:buChar char="•"/>
            </a:pPr>
            <a:endParaRPr sz="2550">
              <a:latin typeface="Century Gothic"/>
              <a:cs typeface="Century Gothic"/>
            </a:endParaRPr>
          </a:p>
          <a:p>
            <a:pPr marL="8890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Engaged Scholarship </a:t>
            </a:r>
            <a:r>
              <a:rPr dirty="0" sz="2400" spc="1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dirty="0" sz="2400" spc="-9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entury Gothic"/>
                <a:cs typeface="Century Gothic"/>
              </a:rPr>
              <a:t>RPT</a:t>
            </a:r>
            <a:endParaRPr sz="2400">
              <a:latin typeface="Century Gothic"/>
              <a:cs typeface="Century Gothic"/>
            </a:endParaRPr>
          </a:p>
          <a:p>
            <a:pPr lvl="1" marL="316865" marR="536575" indent="-228600">
              <a:lnSpc>
                <a:spcPct val="100000"/>
              </a:lnSpc>
              <a:spcBef>
                <a:spcPts val="305"/>
              </a:spcBef>
              <a:buFont typeface="Arial"/>
              <a:buChar char="•"/>
              <a:tabLst>
                <a:tab pos="316865" algn="l"/>
                <a:tab pos="317500" algn="l"/>
              </a:tabLst>
            </a:pP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Supports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for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evaluating engaged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scholarship in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tenure-  stream and fixed-term faculty and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academic</a:t>
            </a:r>
            <a:r>
              <a:rPr dirty="0" sz="2000" spc="-15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specialists</a:t>
            </a:r>
            <a:endParaRPr sz="2000">
              <a:latin typeface="Century Gothic"/>
              <a:cs typeface="Century Gothic"/>
            </a:endParaRPr>
          </a:p>
          <a:p>
            <a:pPr lvl="1" marL="316865" indent="-22923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316865" algn="l"/>
                <a:tab pos="317500" algn="l"/>
              </a:tabLst>
            </a:pP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Academic strategic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planning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proposal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moving</a:t>
            </a:r>
            <a:r>
              <a:rPr dirty="0" sz="2000" spc="-6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forward</a:t>
            </a:r>
            <a:endParaRPr sz="2000">
              <a:latin typeface="Century Gothic"/>
              <a:cs typeface="Century Gothic"/>
            </a:endParaRPr>
          </a:p>
          <a:p>
            <a:pPr lvl="1" marL="316865" marR="5080" indent="-228600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316865" algn="l"/>
                <a:tab pos="317500" algn="l"/>
              </a:tabLst>
            </a:pP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Nationally, working on innovation and entrepreneurship</a:t>
            </a:r>
            <a:r>
              <a:rPr dirty="0" sz="2000" spc="-19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and  HIBAR </a:t>
            </a: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(highly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integrative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basic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and responsive</a:t>
            </a:r>
            <a:r>
              <a:rPr dirty="0" sz="2000" spc="-8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research)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spd="med">
    <p:wipe dir="l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949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dirty="0" spc="-5"/>
              <a:t>Identifying impact </a:t>
            </a:r>
            <a:r>
              <a:rPr dirty="0"/>
              <a:t>of </a:t>
            </a:r>
            <a:r>
              <a:rPr dirty="0" spc="-5"/>
              <a:t>faculty research </a:t>
            </a:r>
            <a:r>
              <a:rPr dirty="0"/>
              <a:t>on public</a:t>
            </a:r>
            <a:r>
              <a:rPr dirty="0" spc="-70"/>
              <a:t> </a:t>
            </a:r>
            <a:r>
              <a:rPr dirty="0"/>
              <a:t>policy</a:t>
            </a:r>
          </a:p>
          <a:p>
            <a:pPr marL="355600" indent="-228600">
              <a:lnSpc>
                <a:spcPct val="100000"/>
              </a:lnSpc>
              <a:spcBef>
                <a:spcPts val="1205"/>
              </a:spcBef>
              <a:buChar char="•"/>
              <a:tabLst>
                <a:tab pos="355600" algn="l"/>
              </a:tabLst>
            </a:pPr>
            <a:r>
              <a:rPr dirty="0" sz="2000"/>
              <a:t>Licensed </a:t>
            </a:r>
            <a:r>
              <a:rPr dirty="0" sz="2000" spc="5"/>
              <a:t>Overton </a:t>
            </a:r>
            <a:r>
              <a:rPr dirty="0" sz="2000" spc="-5"/>
              <a:t>for MSU</a:t>
            </a:r>
            <a:r>
              <a:rPr dirty="0" sz="2000" spc="-60"/>
              <a:t> </a:t>
            </a:r>
            <a:r>
              <a:rPr dirty="0" sz="2000" spc="-5"/>
              <a:t>(</a:t>
            </a:r>
            <a:r>
              <a:rPr dirty="0" u="sng" sz="2000" spc="-5">
                <a:solidFill>
                  <a:srgbClr val="3B9C2A"/>
                </a:solidFill>
                <a:uFill>
                  <a:solidFill>
                    <a:srgbClr val="3B9C2A"/>
                  </a:solidFill>
                </a:uFill>
                <a:hlinkClick r:id="rId2"/>
              </a:rPr>
              <a:t>https://www.overton.io</a:t>
            </a:r>
            <a:r>
              <a:rPr dirty="0" sz="2000" spc="-5"/>
              <a:t>)</a:t>
            </a:r>
            <a:endParaRPr sz="2000"/>
          </a:p>
          <a:p>
            <a:pPr marL="641985" marR="4356100" indent="-228600">
              <a:lnSpc>
                <a:spcPct val="113900"/>
              </a:lnSpc>
              <a:spcBef>
                <a:spcPts val="305"/>
              </a:spcBef>
            </a:pPr>
            <a:r>
              <a:rPr dirty="0" sz="1800">
                <a:latin typeface="Courier New"/>
                <a:cs typeface="Courier New"/>
              </a:rPr>
              <a:t>o </a:t>
            </a:r>
            <a:r>
              <a:rPr dirty="0" sz="1800" spc="-10"/>
              <a:t>World’s </a:t>
            </a:r>
            <a:r>
              <a:rPr dirty="0" sz="1800" spc="-5"/>
              <a:t>largest searchable  </a:t>
            </a:r>
            <a:r>
              <a:rPr dirty="0" sz="1800"/>
              <a:t>index </a:t>
            </a:r>
            <a:r>
              <a:rPr dirty="0" sz="1800" spc="-5"/>
              <a:t>of </a:t>
            </a:r>
            <a:r>
              <a:rPr dirty="0" sz="1800"/>
              <a:t>policy</a:t>
            </a:r>
            <a:r>
              <a:rPr dirty="0" sz="1800" spc="-80"/>
              <a:t> </a:t>
            </a:r>
            <a:r>
              <a:rPr dirty="0" sz="1800" spc="-10"/>
              <a:t>documents,  </a:t>
            </a:r>
            <a:r>
              <a:rPr dirty="0" sz="1800"/>
              <a:t>guidelines, </a:t>
            </a:r>
            <a:r>
              <a:rPr dirty="0" sz="1800" spc="-5"/>
              <a:t>think </a:t>
            </a:r>
            <a:r>
              <a:rPr dirty="0" sz="1800" spc="-10"/>
              <a:t>tank  </a:t>
            </a:r>
            <a:r>
              <a:rPr dirty="0" sz="1800" spc="-5"/>
              <a:t>publications, </a:t>
            </a:r>
            <a:r>
              <a:rPr dirty="0" sz="1800" spc="-10"/>
              <a:t>and working  papers</a:t>
            </a:r>
            <a:r>
              <a:rPr dirty="0" sz="1800" spc="10"/>
              <a:t> </a:t>
            </a:r>
            <a:r>
              <a:rPr dirty="0" sz="1800" spc="-5"/>
              <a:t>(7,309,611)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5255" rIns="0" bIns="0" rtlCol="0" vert="horz">
            <a:spAutoFit/>
          </a:bodyPr>
          <a:lstStyle/>
          <a:p>
            <a:pPr marL="165100" marR="5080">
              <a:lnSpc>
                <a:spcPct val="75000"/>
              </a:lnSpc>
              <a:spcBef>
                <a:spcPts val="1065"/>
              </a:spcBef>
            </a:pPr>
            <a:r>
              <a:rPr dirty="0" spc="-5"/>
              <a:t>Supporting Institutional Research on  Community Engagement</a:t>
            </a:r>
            <a:r>
              <a:rPr dirty="0" spc="25"/>
              <a:t> </a:t>
            </a:r>
            <a:r>
              <a:rPr dirty="0" spc="-5"/>
              <a:t>Scholarship</a:t>
            </a:r>
          </a:p>
        </p:txBody>
      </p:sp>
      <p:sp>
        <p:nvSpPr>
          <p:cNvPr id="4" name="object 4"/>
          <p:cNvSpPr/>
          <p:nvPr/>
        </p:nvSpPr>
        <p:spPr>
          <a:xfrm>
            <a:off x="4343400" y="2743200"/>
            <a:ext cx="4538471" cy="3809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med">
    <p:wipe dir="l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7572" y="1219200"/>
            <a:ext cx="7010387" cy="5638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8117" y="635000"/>
            <a:ext cx="821817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3c. </a:t>
            </a:r>
            <a:r>
              <a:rPr dirty="0" spc="-5"/>
              <a:t>Faculty Research </a:t>
            </a:r>
            <a:r>
              <a:rPr dirty="0"/>
              <a:t>in </a:t>
            </a:r>
            <a:r>
              <a:rPr dirty="0" spc="-5"/>
              <a:t>Policy</a:t>
            </a:r>
            <a:r>
              <a:rPr dirty="0" spc="20"/>
              <a:t> </a:t>
            </a:r>
            <a:r>
              <a:rPr dirty="0" spc="-5"/>
              <a:t>Documents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54891" y="6344082"/>
            <a:ext cx="16332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i="1">
                <a:solidFill>
                  <a:srgbClr val="464646"/>
                </a:solidFill>
                <a:latin typeface="Century Gothic"/>
                <a:cs typeface="Century Gothic"/>
              </a:rPr>
              <a:t>Source:</a:t>
            </a:r>
            <a:r>
              <a:rPr dirty="0" sz="1400" spc="-70" i="1">
                <a:solidFill>
                  <a:srgbClr val="464646"/>
                </a:solidFill>
                <a:latin typeface="Century Gothic"/>
                <a:cs typeface="Century Gothic"/>
              </a:rPr>
              <a:t> </a:t>
            </a:r>
            <a:r>
              <a:rPr dirty="0" sz="1400" i="1">
                <a:solidFill>
                  <a:srgbClr val="464646"/>
                </a:solidFill>
                <a:latin typeface="Century Gothic"/>
                <a:cs typeface="Century Gothic"/>
              </a:rPr>
              <a:t>Overton.io</a:t>
            </a:r>
            <a:endParaRPr sz="1400"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spd="med">
    <p:wipe dir="l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540" y="2980436"/>
            <a:ext cx="6883400" cy="1092200"/>
          </a:xfrm>
          <a:prstGeom prst="rect"/>
        </p:spPr>
        <p:txBody>
          <a:bodyPr wrap="square" lIns="0" tIns="164465" rIns="0" bIns="0" rtlCol="0" vert="horz">
            <a:spAutoFit/>
          </a:bodyPr>
          <a:lstStyle/>
          <a:p>
            <a:pPr marL="12700" marR="5080">
              <a:lnSpc>
                <a:spcPct val="75000"/>
              </a:lnSpc>
              <a:spcBef>
                <a:spcPts val="1295"/>
              </a:spcBef>
            </a:pPr>
            <a:r>
              <a:rPr dirty="0" sz="4000" spc="-5">
                <a:solidFill>
                  <a:srgbClr val="FFFFFF"/>
                </a:solidFill>
              </a:rPr>
              <a:t>Research and Engagement:  Centers and</a:t>
            </a:r>
            <a:r>
              <a:rPr dirty="0" sz="4000" spc="15">
                <a:solidFill>
                  <a:srgbClr val="FFFFFF"/>
                </a:solidFill>
              </a:rPr>
              <a:t> </a:t>
            </a:r>
            <a:r>
              <a:rPr dirty="0" sz="4000" spc="-5">
                <a:solidFill>
                  <a:srgbClr val="FFFFFF"/>
                </a:solidFill>
              </a:rPr>
              <a:t>Institutes</a:t>
            </a:r>
            <a:endParaRPr sz="4000"/>
          </a:p>
        </p:txBody>
      </p:sp>
    </p:spTree>
  </p:cSld>
  <p:clrMapOvr>
    <a:masterClrMapping/>
  </p:clrMapOvr>
  <p:transition spd="med">
    <p:wipe dir="l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89280"/>
            <a:ext cx="756221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Julian </a:t>
            </a:r>
            <a:r>
              <a:rPr dirty="0"/>
              <a:t>Samora </a:t>
            </a:r>
            <a:r>
              <a:rPr dirty="0" spc="-5"/>
              <a:t>Research Institute</a:t>
            </a:r>
            <a:r>
              <a:rPr dirty="0" spc="45"/>
              <a:t> </a:t>
            </a:r>
            <a:r>
              <a:rPr dirty="0" spc="-5"/>
              <a:t>(JSRI)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524005"/>
            <a:ext cx="8077200" cy="4790440"/>
          </a:xfrm>
          <a:custGeom>
            <a:avLst/>
            <a:gdLst/>
            <a:ahLst/>
            <a:cxnLst/>
            <a:rect l="l" t="t" r="r" b="b"/>
            <a:pathLst>
              <a:path w="8077200" h="4790440">
                <a:moveTo>
                  <a:pt x="7278865" y="0"/>
                </a:moveTo>
                <a:lnTo>
                  <a:pt x="798334" y="0"/>
                </a:lnTo>
                <a:lnTo>
                  <a:pt x="749702" y="1456"/>
                </a:lnTo>
                <a:lnTo>
                  <a:pt x="701841" y="5772"/>
                </a:lnTo>
                <a:lnTo>
                  <a:pt x="654833" y="12862"/>
                </a:lnTo>
                <a:lnTo>
                  <a:pt x="608763" y="22643"/>
                </a:lnTo>
                <a:lnTo>
                  <a:pt x="563714" y="35032"/>
                </a:lnTo>
                <a:lnTo>
                  <a:pt x="519770" y="49946"/>
                </a:lnTo>
                <a:lnTo>
                  <a:pt x="477014" y="67300"/>
                </a:lnTo>
                <a:lnTo>
                  <a:pt x="435530" y="87011"/>
                </a:lnTo>
                <a:lnTo>
                  <a:pt x="395400" y="108996"/>
                </a:lnTo>
                <a:lnTo>
                  <a:pt x="356710" y="133171"/>
                </a:lnTo>
                <a:lnTo>
                  <a:pt x="319541" y="159453"/>
                </a:lnTo>
                <a:lnTo>
                  <a:pt x="283978" y="187759"/>
                </a:lnTo>
                <a:lnTo>
                  <a:pt x="250104" y="218003"/>
                </a:lnTo>
                <a:lnTo>
                  <a:pt x="218003" y="250104"/>
                </a:lnTo>
                <a:lnTo>
                  <a:pt x="187759" y="283978"/>
                </a:lnTo>
                <a:lnTo>
                  <a:pt x="159453" y="319541"/>
                </a:lnTo>
                <a:lnTo>
                  <a:pt x="133171" y="356710"/>
                </a:lnTo>
                <a:lnTo>
                  <a:pt x="108996" y="395400"/>
                </a:lnTo>
                <a:lnTo>
                  <a:pt x="87011" y="435530"/>
                </a:lnTo>
                <a:lnTo>
                  <a:pt x="67300" y="477014"/>
                </a:lnTo>
                <a:lnTo>
                  <a:pt x="49946" y="519770"/>
                </a:lnTo>
                <a:lnTo>
                  <a:pt x="35032" y="563714"/>
                </a:lnTo>
                <a:lnTo>
                  <a:pt x="22643" y="608763"/>
                </a:lnTo>
                <a:lnTo>
                  <a:pt x="12862" y="654833"/>
                </a:lnTo>
                <a:lnTo>
                  <a:pt x="5772" y="701841"/>
                </a:lnTo>
                <a:lnTo>
                  <a:pt x="1456" y="749702"/>
                </a:lnTo>
                <a:lnTo>
                  <a:pt x="0" y="798334"/>
                </a:lnTo>
                <a:lnTo>
                  <a:pt x="0" y="3991584"/>
                </a:lnTo>
                <a:lnTo>
                  <a:pt x="1456" y="4040218"/>
                </a:lnTo>
                <a:lnTo>
                  <a:pt x="5772" y="4088080"/>
                </a:lnTo>
                <a:lnTo>
                  <a:pt x="12862" y="4135089"/>
                </a:lnTo>
                <a:lnTo>
                  <a:pt x="22643" y="4181160"/>
                </a:lnTo>
                <a:lnTo>
                  <a:pt x="35032" y="4226210"/>
                </a:lnTo>
                <a:lnTo>
                  <a:pt x="49946" y="4270155"/>
                </a:lnTo>
                <a:lnTo>
                  <a:pt x="67300" y="4312912"/>
                </a:lnTo>
                <a:lnTo>
                  <a:pt x="87011" y="4354397"/>
                </a:lnTo>
                <a:lnTo>
                  <a:pt x="108996" y="4394527"/>
                </a:lnTo>
                <a:lnTo>
                  <a:pt x="133171" y="4433218"/>
                </a:lnTo>
                <a:lnTo>
                  <a:pt x="159453" y="4470387"/>
                </a:lnTo>
                <a:lnTo>
                  <a:pt x="187759" y="4505951"/>
                </a:lnTo>
                <a:lnTo>
                  <a:pt x="218003" y="4539825"/>
                </a:lnTo>
                <a:lnTo>
                  <a:pt x="250104" y="4571926"/>
                </a:lnTo>
                <a:lnTo>
                  <a:pt x="283978" y="4602171"/>
                </a:lnTo>
                <a:lnTo>
                  <a:pt x="319541" y="4630477"/>
                </a:lnTo>
                <a:lnTo>
                  <a:pt x="356710" y="4656759"/>
                </a:lnTo>
                <a:lnTo>
                  <a:pt x="395400" y="4680934"/>
                </a:lnTo>
                <a:lnTo>
                  <a:pt x="435530" y="4702920"/>
                </a:lnTo>
                <a:lnTo>
                  <a:pt x="477014" y="4722631"/>
                </a:lnTo>
                <a:lnTo>
                  <a:pt x="519770" y="4739985"/>
                </a:lnTo>
                <a:lnTo>
                  <a:pt x="563714" y="4754899"/>
                </a:lnTo>
                <a:lnTo>
                  <a:pt x="608763" y="4767288"/>
                </a:lnTo>
                <a:lnTo>
                  <a:pt x="654833" y="4777069"/>
                </a:lnTo>
                <a:lnTo>
                  <a:pt x="701841" y="4784159"/>
                </a:lnTo>
                <a:lnTo>
                  <a:pt x="749702" y="4788475"/>
                </a:lnTo>
                <a:lnTo>
                  <a:pt x="798334" y="4789932"/>
                </a:lnTo>
                <a:lnTo>
                  <a:pt x="7278865" y="4789932"/>
                </a:lnTo>
                <a:lnTo>
                  <a:pt x="7327497" y="4788475"/>
                </a:lnTo>
                <a:lnTo>
                  <a:pt x="7375358" y="4784159"/>
                </a:lnTo>
                <a:lnTo>
                  <a:pt x="7422366" y="4777069"/>
                </a:lnTo>
                <a:lnTo>
                  <a:pt x="7468436" y="4767288"/>
                </a:lnTo>
                <a:lnTo>
                  <a:pt x="7513485" y="4754899"/>
                </a:lnTo>
                <a:lnTo>
                  <a:pt x="7557429" y="4739985"/>
                </a:lnTo>
                <a:lnTo>
                  <a:pt x="7600185" y="4722631"/>
                </a:lnTo>
                <a:lnTo>
                  <a:pt x="7641669" y="4702920"/>
                </a:lnTo>
                <a:lnTo>
                  <a:pt x="7681799" y="4680934"/>
                </a:lnTo>
                <a:lnTo>
                  <a:pt x="7720489" y="4656759"/>
                </a:lnTo>
                <a:lnTo>
                  <a:pt x="7757658" y="4630477"/>
                </a:lnTo>
                <a:lnTo>
                  <a:pt x="7793221" y="4602171"/>
                </a:lnTo>
                <a:lnTo>
                  <a:pt x="7827095" y="4571926"/>
                </a:lnTo>
                <a:lnTo>
                  <a:pt x="7859196" y="4539825"/>
                </a:lnTo>
                <a:lnTo>
                  <a:pt x="7889440" y="4505951"/>
                </a:lnTo>
                <a:lnTo>
                  <a:pt x="7917746" y="4470387"/>
                </a:lnTo>
                <a:lnTo>
                  <a:pt x="7944028" y="4433218"/>
                </a:lnTo>
                <a:lnTo>
                  <a:pt x="7968203" y="4394527"/>
                </a:lnTo>
                <a:lnTo>
                  <a:pt x="7990188" y="4354397"/>
                </a:lnTo>
                <a:lnTo>
                  <a:pt x="8009899" y="4312912"/>
                </a:lnTo>
                <a:lnTo>
                  <a:pt x="8027253" y="4270155"/>
                </a:lnTo>
                <a:lnTo>
                  <a:pt x="8042167" y="4226210"/>
                </a:lnTo>
                <a:lnTo>
                  <a:pt x="8054556" y="4181160"/>
                </a:lnTo>
                <a:lnTo>
                  <a:pt x="8064337" y="4135089"/>
                </a:lnTo>
                <a:lnTo>
                  <a:pt x="8071427" y="4088080"/>
                </a:lnTo>
                <a:lnTo>
                  <a:pt x="8075743" y="4040218"/>
                </a:lnTo>
                <a:lnTo>
                  <a:pt x="8077200" y="3991584"/>
                </a:lnTo>
                <a:lnTo>
                  <a:pt x="8077200" y="798334"/>
                </a:lnTo>
                <a:lnTo>
                  <a:pt x="8075743" y="749702"/>
                </a:lnTo>
                <a:lnTo>
                  <a:pt x="8071427" y="701841"/>
                </a:lnTo>
                <a:lnTo>
                  <a:pt x="8064337" y="654833"/>
                </a:lnTo>
                <a:lnTo>
                  <a:pt x="8054556" y="608763"/>
                </a:lnTo>
                <a:lnTo>
                  <a:pt x="8042167" y="563714"/>
                </a:lnTo>
                <a:lnTo>
                  <a:pt x="8027253" y="519770"/>
                </a:lnTo>
                <a:lnTo>
                  <a:pt x="8009899" y="477014"/>
                </a:lnTo>
                <a:lnTo>
                  <a:pt x="7990188" y="435530"/>
                </a:lnTo>
                <a:lnTo>
                  <a:pt x="7968203" y="395400"/>
                </a:lnTo>
                <a:lnTo>
                  <a:pt x="7944028" y="356710"/>
                </a:lnTo>
                <a:lnTo>
                  <a:pt x="7917746" y="319541"/>
                </a:lnTo>
                <a:lnTo>
                  <a:pt x="7889440" y="283978"/>
                </a:lnTo>
                <a:lnTo>
                  <a:pt x="7859196" y="250104"/>
                </a:lnTo>
                <a:lnTo>
                  <a:pt x="7827095" y="218003"/>
                </a:lnTo>
                <a:lnTo>
                  <a:pt x="7793221" y="187759"/>
                </a:lnTo>
                <a:lnTo>
                  <a:pt x="7757658" y="159453"/>
                </a:lnTo>
                <a:lnTo>
                  <a:pt x="7720489" y="133171"/>
                </a:lnTo>
                <a:lnTo>
                  <a:pt x="7681799" y="108996"/>
                </a:lnTo>
                <a:lnTo>
                  <a:pt x="7641669" y="87011"/>
                </a:lnTo>
                <a:lnTo>
                  <a:pt x="7600185" y="67300"/>
                </a:lnTo>
                <a:lnTo>
                  <a:pt x="7557429" y="49946"/>
                </a:lnTo>
                <a:lnTo>
                  <a:pt x="7513485" y="35032"/>
                </a:lnTo>
                <a:lnTo>
                  <a:pt x="7468436" y="22643"/>
                </a:lnTo>
                <a:lnTo>
                  <a:pt x="7422366" y="12862"/>
                </a:lnTo>
                <a:lnTo>
                  <a:pt x="7375358" y="5772"/>
                </a:lnTo>
                <a:lnTo>
                  <a:pt x="7327497" y="1456"/>
                </a:lnTo>
                <a:lnTo>
                  <a:pt x="7278865" y="0"/>
                </a:lnTo>
                <a:close/>
              </a:path>
            </a:pathLst>
          </a:custGeom>
          <a:solidFill>
            <a:srgbClr val="2C73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7200" y="1524005"/>
            <a:ext cx="8077200" cy="4790440"/>
          </a:xfrm>
          <a:custGeom>
            <a:avLst/>
            <a:gdLst/>
            <a:ahLst/>
            <a:cxnLst/>
            <a:rect l="l" t="t" r="r" b="b"/>
            <a:pathLst>
              <a:path w="8077200" h="4790440">
                <a:moveTo>
                  <a:pt x="0" y="798334"/>
                </a:moveTo>
                <a:lnTo>
                  <a:pt x="1456" y="749702"/>
                </a:lnTo>
                <a:lnTo>
                  <a:pt x="5772" y="701841"/>
                </a:lnTo>
                <a:lnTo>
                  <a:pt x="12862" y="654833"/>
                </a:lnTo>
                <a:lnTo>
                  <a:pt x="22643" y="608763"/>
                </a:lnTo>
                <a:lnTo>
                  <a:pt x="35032" y="563714"/>
                </a:lnTo>
                <a:lnTo>
                  <a:pt x="49946" y="519770"/>
                </a:lnTo>
                <a:lnTo>
                  <a:pt x="67300" y="477014"/>
                </a:lnTo>
                <a:lnTo>
                  <a:pt x="87011" y="435530"/>
                </a:lnTo>
                <a:lnTo>
                  <a:pt x="108996" y="395400"/>
                </a:lnTo>
                <a:lnTo>
                  <a:pt x="133171" y="356710"/>
                </a:lnTo>
                <a:lnTo>
                  <a:pt x="159453" y="319541"/>
                </a:lnTo>
                <a:lnTo>
                  <a:pt x="187759" y="283978"/>
                </a:lnTo>
                <a:lnTo>
                  <a:pt x="218003" y="250104"/>
                </a:lnTo>
                <a:lnTo>
                  <a:pt x="250104" y="218003"/>
                </a:lnTo>
                <a:lnTo>
                  <a:pt x="283978" y="187759"/>
                </a:lnTo>
                <a:lnTo>
                  <a:pt x="319541" y="159453"/>
                </a:lnTo>
                <a:lnTo>
                  <a:pt x="356710" y="133171"/>
                </a:lnTo>
                <a:lnTo>
                  <a:pt x="395400" y="108996"/>
                </a:lnTo>
                <a:lnTo>
                  <a:pt x="435530" y="87011"/>
                </a:lnTo>
                <a:lnTo>
                  <a:pt x="477014" y="67300"/>
                </a:lnTo>
                <a:lnTo>
                  <a:pt x="519770" y="49946"/>
                </a:lnTo>
                <a:lnTo>
                  <a:pt x="563714" y="35032"/>
                </a:lnTo>
                <a:lnTo>
                  <a:pt x="608763" y="22643"/>
                </a:lnTo>
                <a:lnTo>
                  <a:pt x="654833" y="12862"/>
                </a:lnTo>
                <a:lnTo>
                  <a:pt x="701841" y="5772"/>
                </a:lnTo>
                <a:lnTo>
                  <a:pt x="749702" y="1456"/>
                </a:lnTo>
                <a:lnTo>
                  <a:pt x="798334" y="0"/>
                </a:lnTo>
                <a:lnTo>
                  <a:pt x="7278865" y="0"/>
                </a:lnTo>
                <a:lnTo>
                  <a:pt x="7327497" y="1456"/>
                </a:lnTo>
                <a:lnTo>
                  <a:pt x="7375358" y="5772"/>
                </a:lnTo>
                <a:lnTo>
                  <a:pt x="7422366" y="12862"/>
                </a:lnTo>
                <a:lnTo>
                  <a:pt x="7468436" y="22643"/>
                </a:lnTo>
                <a:lnTo>
                  <a:pt x="7513485" y="35032"/>
                </a:lnTo>
                <a:lnTo>
                  <a:pt x="7557429" y="49946"/>
                </a:lnTo>
                <a:lnTo>
                  <a:pt x="7600185" y="67300"/>
                </a:lnTo>
                <a:lnTo>
                  <a:pt x="7641669" y="87011"/>
                </a:lnTo>
                <a:lnTo>
                  <a:pt x="7681799" y="108996"/>
                </a:lnTo>
                <a:lnTo>
                  <a:pt x="7720489" y="133171"/>
                </a:lnTo>
                <a:lnTo>
                  <a:pt x="7757658" y="159453"/>
                </a:lnTo>
                <a:lnTo>
                  <a:pt x="7793221" y="187759"/>
                </a:lnTo>
                <a:lnTo>
                  <a:pt x="7827095" y="218003"/>
                </a:lnTo>
                <a:lnTo>
                  <a:pt x="7859196" y="250104"/>
                </a:lnTo>
                <a:lnTo>
                  <a:pt x="7889440" y="283978"/>
                </a:lnTo>
                <a:lnTo>
                  <a:pt x="7917746" y="319541"/>
                </a:lnTo>
                <a:lnTo>
                  <a:pt x="7944028" y="356710"/>
                </a:lnTo>
                <a:lnTo>
                  <a:pt x="7968203" y="395400"/>
                </a:lnTo>
                <a:lnTo>
                  <a:pt x="7990188" y="435530"/>
                </a:lnTo>
                <a:lnTo>
                  <a:pt x="8009899" y="477014"/>
                </a:lnTo>
                <a:lnTo>
                  <a:pt x="8027253" y="519770"/>
                </a:lnTo>
                <a:lnTo>
                  <a:pt x="8042167" y="563714"/>
                </a:lnTo>
                <a:lnTo>
                  <a:pt x="8054556" y="608763"/>
                </a:lnTo>
                <a:lnTo>
                  <a:pt x="8064337" y="654833"/>
                </a:lnTo>
                <a:lnTo>
                  <a:pt x="8071427" y="701841"/>
                </a:lnTo>
                <a:lnTo>
                  <a:pt x="8075743" y="749702"/>
                </a:lnTo>
                <a:lnTo>
                  <a:pt x="8077200" y="798334"/>
                </a:lnTo>
                <a:lnTo>
                  <a:pt x="8077200" y="3991584"/>
                </a:lnTo>
                <a:lnTo>
                  <a:pt x="8075743" y="4040218"/>
                </a:lnTo>
                <a:lnTo>
                  <a:pt x="8071427" y="4088080"/>
                </a:lnTo>
                <a:lnTo>
                  <a:pt x="8064337" y="4135089"/>
                </a:lnTo>
                <a:lnTo>
                  <a:pt x="8054556" y="4181160"/>
                </a:lnTo>
                <a:lnTo>
                  <a:pt x="8042167" y="4226210"/>
                </a:lnTo>
                <a:lnTo>
                  <a:pt x="8027253" y="4270155"/>
                </a:lnTo>
                <a:lnTo>
                  <a:pt x="8009899" y="4312912"/>
                </a:lnTo>
                <a:lnTo>
                  <a:pt x="7990188" y="4354397"/>
                </a:lnTo>
                <a:lnTo>
                  <a:pt x="7968203" y="4394527"/>
                </a:lnTo>
                <a:lnTo>
                  <a:pt x="7944028" y="4433218"/>
                </a:lnTo>
                <a:lnTo>
                  <a:pt x="7917746" y="4470387"/>
                </a:lnTo>
                <a:lnTo>
                  <a:pt x="7889440" y="4505951"/>
                </a:lnTo>
                <a:lnTo>
                  <a:pt x="7859196" y="4539825"/>
                </a:lnTo>
                <a:lnTo>
                  <a:pt x="7827095" y="4571926"/>
                </a:lnTo>
                <a:lnTo>
                  <a:pt x="7793221" y="4602171"/>
                </a:lnTo>
                <a:lnTo>
                  <a:pt x="7757658" y="4630477"/>
                </a:lnTo>
                <a:lnTo>
                  <a:pt x="7720489" y="4656759"/>
                </a:lnTo>
                <a:lnTo>
                  <a:pt x="7681799" y="4680934"/>
                </a:lnTo>
                <a:lnTo>
                  <a:pt x="7641669" y="4702920"/>
                </a:lnTo>
                <a:lnTo>
                  <a:pt x="7600185" y="4722631"/>
                </a:lnTo>
                <a:lnTo>
                  <a:pt x="7557429" y="4739985"/>
                </a:lnTo>
                <a:lnTo>
                  <a:pt x="7513485" y="4754899"/>
                </a:lnTo>
                <a:lnTo>
                  <a:pt x="7468436" y="4767288"/>
                </a:lnTo>
                <a:lnTo>
                  <a:pt x="7422366" y="4777069"/>
                </a:lnTo>
                <a:lnTo>
                  <a:pt x="7375358" y="4784159"/>
                </a:lnTo>
                <a:lnTo>
                  <a:pt x="7327497" y="4788475"/>
                </a:lnTo>
                <a:lnTo>
                  <a:pt x="7278865" y="4789932"/>
                </a:lnTo>
                <a:lnTo>
                  <a:pt x="798334" y="4789932"/>
                </a:lnTo>
                <a:lnTo>
                  <a:pt x="749702" y="4788475"/>
                </a:lnTo>
                <a:lnTo>
                  <a:pt x="701841" y="4784159"/>
                </a:lnTo>
                <a:lnTo>
                  <a:pt x="654833" y="4777069"/>
                </a:lnTo>
                <a:lnTo>
                  <a:pt x="608763" y="4767288"/>
                </a:lnTo>
                <a:lnTo>
                  <a:pt x="563714" y="4754899"/>
                </a:lnTo>
                <a:lnTo>
                  <a:pt x="519770" y="4739985"/>
                </a:lnTo>
                <a:lnTo>
                  <a:pt x="477014" y="4722631"/>
                </a:lnTo>
                <a:lnTo>
                  <a:pt x="435530" y="4702920"/>
                </a:lnTo>
                <a:lnTo>
                  <a:pt x="395400" y="4680934"/>
                </a:lnTo>
                <a:lnTo>
                  <a:pt x="356710" y="4656759"/>
                </a:lnTo>
                <a:lnTo>
                  <a:pt x="319541" y="4630477"/>
                </a:lnTo>
                <a:lnTo>
                  <a:pt x="283978" y="4602171"/>
                </a:lnTo>
                <a:lnTo>
                  <a:pt x="250104" y="4571926"/>
                </a:lnTo>
                <a:lnTo>
                  <a:pt x="218003" y="4539825"/>
                </a:lnTo>
                <a:lnTo>
                  <a:pt x="187759" y="4505951"/>
                </a:lnTo>
                <a:lnTo>
                  <a:pt x="159453" y="4470387"/>
                </a:lnTo>
                <a:lnTo>
                  <a:pt x="133171" y="4433218"/>
                </a:lnTo>
                <a:lnTo>
                  <a:pt x="108996" y="4394527"/>
                </a:lnTo>
                <a:lnTo>
                  <a:pt x="87011" y="4354397"/>
                </a:lnTo>
                <a:lnTo>
                  <a:pt x="67300" y="4312912"/>
                </a:lnTo>
                <a:lnTo>
                  <a:pt x="49946" y="4270155"/>
                </a:lnTo>
                <a:lnTo>
                  <a:pt x="35032" y="4226210"/>
                </a:lnTo>
                <a:lnTo>
                  <a:pt x="22643" y="4181160"/>
                </a:lnTo>
                <a:lnTo>
                  <a:pt x="12862" y="4135089"/>
                </a:lnTo>
                <a:lnTo>
                  <a:pt x="5772" y="4088080"/>
                </a:lnTo>
                <a:lnTo>
                  <a:pt x="1456" y="4040218"/>
                </a:lnTo>
                <a:lnTo>
                  <a:pt x="0" y="3991584"/>
                </a:lnTo>
                <a:lnTo>
                  <a:pt x="0" y="798334"/>
                </a:lnTo>
                <a:close/>
              </a:path>
            </a:pathLst>
          </a:custGeom>
          <a:ln w="9525">
            <a:solidFill>
              <a:srgbClr val="2C73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93139" y="1604435"/>
            <a:ext cx="6486525" cy="45199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829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Century Gothic"/>
                <a:cs typeface="Century Gothic"/>
              </a:rPr>
              <a:t>Michigan Food </a:t>
            </a:r>
            <a:r>
              <a:rPr dirty="0" sz="1800" spc="-5" b="1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dirty="0" sz="1800" b="1">
                <a:solidFill>
                  <a:srgbClr val="FFFFFF"/>
                </a:solidFill>
                <a:latin typeface="Century Gothic"/>
                <a:cs typeface="Century Gothic"/>
              </a:rPr>
              <a:t>Farming </a:t>
            </a:r>
            <a:r>
              <a:rPr dirty="0" sz="1800" spc="-5" b="1">
                <a:solidFill>
                  <a:srgbClr val="FFFFFF"/>
                </a:solidFill>
                <a:latin typeface="Century Gothic"/>
                <a:cs typeface="Century Gothic"/>
              </a:rPr>
              <a:t>Systems </a:t>
            </a:r>
            <a:r>
              <a:rPr dirty="0" sz="1800" b="1">
                <a:solidFill>
                  <a:srgbClr val="FFFFFF"/>
                </a:solidFill>
                <a:latin typeface="Century Gothic"/>
                <a:cs typeface="Century Gothic"/>
              </a:rPr>
              <a:t>(MIFFS)</a:t>
            </a:r>
            <a:r>
              <a:rPr dirty="0" sz="1800" spc="-13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Century Gothic"/>
                <a:cs typeface="Century Gothic"/>
              </a:rPr>
              <a:t>Partnership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Century Gothic"/>
              <a:cs typeface="Century Gothic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Spanish Language</a:t>
            </a:r>
            <a:r>
              <a:rPr dirty="0" sz="1800" spc="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entury Gothic"/>
                <a:cs typeface="Century Gothic"/>
              </a:rPr>
              <a:t>Workshops</a:t>
            </a:r>
            <a:endParaRPr sz="1800">
              <a:latin typeface="Century Gothic"/>
              <a:cs typeface="Century Gothic"/>
            </a:endParaRPr>
          </a:p>
          <a:p>
            <a:pPr lvl="1" marL="641985" indent="-17272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642620" algn="l"/>
              </a:tabLst>
            </a:pP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Introduction to Farm</a:t>
            </a:r>
            <a:r>
              <a:rPr dirty="0" sz="1800" spc="1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entury Gothic"/>
                <a:cs typeface="Century Gothic"/>
              </a:rPr>
              <a:t>Management</a:t>
            </a:r>
            <a:endParaRPr sz="1800">
              <a:latin typeface="Century Gothic"/>
              <a:cs typeface="Century Gothic"/>
            </a:endParaRPr>
          </a:p>
          <a:p>
            <a:pPr lvl="1" marL="641985" indent="-17272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642620" algn="l"/>
              </a:tabLst>
            </a:pP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Pest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entury Gothic"/>
                <a:cs typeface="Century Gothic"/>
              </a:rPr>
              <a:t>Management</a:t>
            </a:r>
            <a:endParaRPr sz="1800">
              <a:latin typeface="Century Gothic"/>
              <a:cs typeface="Century Gothic"/>
            </a:endParaRPr>
          </a:p>
          <a:p>
            <a:pPr lvl="1" marL="641985" indent="-17272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642620" algn="l"/>
              </a:tabLst>
            </a:pP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Food </a:t>
            </a:r>
            <a:r>
              <a:rPr dirty="0" sz="1800" spc="-10">
                <a:solidFill>
                  <a:srgbClr val="FFFFFF"/>
                </a:solidFill>
                <a:latin typeface="Century Gothic"/>
                <a:cs typeface="Century Gothic"/>
              </a:rPr>
              <a:t>safety </a:t>
            </a: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for farmers </a:t>
            </a:r>
            <a:r>
              <a:rPr dirty="0" sz="1800" spc="-1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dirty="0" sz="1800" spc="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entury Gothic"/>
                <a:cs typeface="Century Gothic"/>
              </a:rPr>
              <a:t>farmworkers</a:t>
            </a:r>
            <a:endParaRPr sz="1800">
              <a:latin typeface="Century Gothic"/>
              <a:cs typeface="Century Gothic"/>
            </a:endParaRPr>
          </a:p>
          <a:p>
            <a:pPr marL="184785" marR="405130" indent="-172720">
              <a:lnSpc>
                <a:spcPct val="120000"/>
              </a:lnSpc>
              <a:spcBef>
                <a:spcPts val="43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Technical assistance on agricultural production </a:t>
            </a:r>
            <a:r>
              <a:rPr dirty="0" sz="1800" spc="-10">
                <a:solidFill>
                  <a:srgbClr val="FFFFFF"/>
                </a:solidFill>
                <a:latin typeface="Century Gothic"/>
                <a:cs typeface="Century Gothic"/>
              </a:rPr>
              <a:t>(e.g.,  </a:t>
            </a: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hoops </a:t>
            </a:r>
            <a:r>
              <a:rPr dirty="0" sz="1800" spc="-10">
                <a:solidFill>
                  <a:srgbClr val="FFFFFF"/>
                </a:solidFill>
                <a:latin typeface="Century Gothic"/>
                <a:cs typeface="Century Gothic"/>
              </a:rPr>
              <a:t>and greenhouses, </a:t>
            </a: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sustainable agriculture,</a:t>
            </a:r>
            <a:r>
              <a:rPr dirty="0" sz="1800" spc="1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etc)</a:t>
            </a:r>
            <a:endParaRPr sz="1800">
              <a:latin typeface="Century Gothic"/>
              <a:cs typeface="Century Gothic"/>
            </a:endParaRPr>
          </a:p>
          <a:p>
            <a:pPr marL="184785" marR="110489" indent="-172720">
              <a:lnSpc>
                <a:spcPct val="120000"/>
              </a:lnSpc>
              <a:spcBef>
                <a:spcPts val="43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Expansion to </a:t>
            </a:r>
            <a:r>
              <a:rPr dirty="0" sz="1800" spc="-10">
                <a:solidFill>
                  <a:srgbClr val="FFFFFF"/>
                </a:solidFill>
                <a:latin typeface="Century Gothic"/>
                <a:cs typeface="Century Gothic"/>
              </a:rPr>
              <a:t>new markets and networks </a:t>
            </a: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to facilitate </a:t>
            </a:r>
            <a:r>
              <a:rPr dirty="0" sz="1800" spc="-10">
                <a:solidFill>
                  <a:srgbClr val="FFFFFF"/>
                </a:solidFill>
                <a:latin typeface="Century Gothic"/>
                <a:cs typeface="Century Gothic"/>
              </a:rPr>
              <a:t>the 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flow </a:t>
            </a: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of information about production, marketing,  insurance, </a:t>
            </a:r>
            <a:r>
              <a:rPr dirty="0" sz="1800" spc="-15">
                <a:solidFill>
                  <a:srgbClr val="FFFFFF"/>
                </a:solidFill>
                <a:latin typeface="Century Gothic"/>
                <a:cs typeface="Century Gothic"/>
              </a:rPr>
              <a:t>work </a:t>
            </a: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opportunities </a:t>
            </a:r>
            <a:r>
              <a:rPr dirty="0" sz="1800" spc="-10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training</a:t>
            </a:r>
            <a:r>
              <a:rPr dirty="0" sz="1800" spc="7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programs</a:t>
            </a:r>
            <a:endParaRPr sz="1800">
              <a:latin typeface="Century Gothic"/>
              <a:cs typeface="Century Gothic"/>
            </a:endParaRPr>
          </a:p>
          <a:p>
            <a:pPr marL="184785" marR="369570" indent="-172720">
              <a:lnSpc>
                <a:spcPct val="120000"/>
              </a:lnSpc>
              <a:spcBef>
                <a:spcPts val="434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1800" spc="-10">
                <a:solidFill>
                  <a:srgbClr val="FFFFFF"/>
                </a:solidFill>
                <a:latin typeface="Century Gothic"/>
                <a:cs typeface="Century Gothic"/>
              </a:rPr>
              <a:t>Expanded </a:t>
            </a: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national </a:t>
            </a:r>
            <a:r>
              <a:rPr dirty="0" sz="1800" spc="-10">
                <a:solidFill>
                  <a:srgbClr val="FFFFFF"/>
                </a:solidFill>
                <a:latin typeface="Century Gothic"/>
                <a:cs typeface="Century Gothic"/>
              </a:rPr>
              <a:t>networks </a:t>
            </a: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dirty="0" sz="1800" spc="-10">
                <a:solidFill>
                  <a:srgbClr val="FFFFFF"/>
                </a:solidFill>
                <a:latin typeface="Century Gothic"/>
                <a:cs typeface="Century Gothic"/>
              </a:rPr>
              <a:t>farmers,( i.e., </a:t>
            </a: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National  Latino Farmers </a:t>
            </a:r>
            <a:r>
              <a:rPr dirty="0" sz="1800" spc="-10">
                <a:solidFill>
                  <a:srgbClr val="FFFFFF"/>
                </a:solidFill>
                <a:latin typeface="Century Gothic"/>
                <a:cs typeface="Century Gothic"/>
              </a:rPr>
              <a:t>and Ranchers</a:t>
            </a:r>
            <a:r>
              <a:rPr dirty="0" sz="1800" spc="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Initiative.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81800" y="2286000"/>
            <a:ext cx="1298447" cy="13014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med">
    <p:wipe dir="l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89280"/>
            <a:ext cx="497649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Native American</a:t>
            </a:r>
            <a:r>
              <a:rPr dirty="0" spc="-85"/>
              <a:t> </a:t>
            </a:r>
            <a:r>
              <a:rPr dirty="0" spc="-5"/>
              <a:t>Institute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447798"/>
            <a:ext cx="3962400" cy="5067300"/>
          </a:xfrm>
          <a:custGeom>
            <a:avLst/>
            <a:gdLst/>
            <a:ahLst/>
            <a:cxnLst/>
            <a:rect l="l" t="t" r="r" b="b"/>
            <a:pathLst>
              <a:path w="3962400" h="5067300">
                <a:moveTo>
                  <a:pt x="3301987" y="0"/>
                </a:moveTo>
                <a:lnTo>
                  <a:pt x="660412" y="0"/>
                </a:lnTo>
                <a:lnTo>
                  <a:pt x="613249" y="1658"/>
                </a:lnTo>
                <a:lnTo>
                  <a:pt x="566980" y="6558"/>
                </a:lnTo>
                <a:lnTo>
                  <a:pt x="521718" y="14588"/>
                </a:lnTo>
                <a:lnTo>
                  <a:pt x="477575" y="25637"/>
                </a:lnTo>
                <a:lnTo>
                  <a:pt x="434662" y="39592"/>
                </a:lnTo>
                <a:lnTo>
                  <a:pt x="393091" y="56342"/>
                </a:lnTo>
                <a:lnTo>
                  <a:pt x="352973" y="75775"/>
                </a:lnTo>
                <a:lnTo>
                  <a:pt x="314421" y="97780"/>
                </a:lnTo>
                <a:lnTo>
                  <a:pt x="277547" y="122244"/>
                </a:lnTo>
                <a:lnTo>
                  <a:pt x="242461" y="149056"/>
                </a:lnTo>
                <a:lnTo>
                  <a:pt x="209276" y="178104"/>
                </a:lnTo>
                <a:lnTo>
                  <a:pt x="178104" y="209276"/>
                </a:lnTo>
                <a:lnTo>
                  <a:pt x="149056" y="242461"/>
                </a:lnTo>
                <a:lnTo>
                  <a:pt x="122244" y="277547"/>
                </a:lnTo>
                <a:lnTo>
                  <a:pt x="97780" y="314421"/>
                </a:lnTo>
                <a:lnTo>
                  <a:pt x="75775" y="352973"/>
                </a:lnTo>
                <a:lnTo>
                  <a:pt x="56342" y="393091"/>
                </a:lnTo>
                <a:lnTo>
                  <a:pt x="39592" y="434662"/>
                </a:lnTo>
                <a:lnTo>
                  <a:pt x="25637" y="477575"/>
                </a:lnTo>
                <a:lnTo>
                  <a:pt x="14588" y="521718"/>
                </a:lnTo>
                <a:lnTo>
                  <a:pt x="6558" y="566980"/>
                </a:lnTo>
                <a:lnTo>
                  <a:pt x="1658" y="613249"/>
                </a:lnTo>
                <a:lnTo>
                  <a:pt x="0" y="660412"/>
                </a:lnTo>
                <a:lnTo>
                  <a:pt x="0" y="4406887"/>
                </a:lnTo>
                <a:lnTo>
                  <a:pt x="1658" y="4454050"/>
                </a:lnTo>
                <a:lnTo>
                  <a:pt x="6558" y="4500319"/>
                </a:lnTo>
                <a:lnTo>
                  <a:pt x="14588" y="4545581"/>
                </a:lnTo>
                <a:lnTo>
                  <a:pt x="25637" y="4589724"/>
                </a:lnTo>
                <a:lnTo>
                  <a:pt x="39592" y="4632637"/>
                </a:lnTo>
                <a:lnTo>
                  <a:pt x="56342" y="4674208"/>
                </a:lnTo>
                <a:lnTo>
                  <a:pt x="75775" y="4714326"/>
                </a:lnTo>
                <a:lnTo>
                  <a:pt x="97780" y="4752878"/>
                </a:lnTo>
                <a:lnTo>
                  <a:pt x="122244" y="4789752"/>
                </a:lnTo>
                <a:lnTo>
                  <a:pt x="149056" y="4824838"/>
                </a:lnTo>
                <a:lnTo>
                  <a:pt x="178104" y="4858023"/>
                </a:lnTo>
                <a:lnTo>
                  <a:pt x="209276" y="4889195"/>
                </a:lnTo>
                <a:lnTo>
                  <a:pt x="242461" y="4918243"/>
                </a:lnTo>
                <a:lnTo>
                  <a:pt x="277547" y="4945055"/>
                </a:lnTo>
                <a:lnTo>
                  <a:pt x="314421" y="4969519"/>
                </a:lnTo>
                <a:lnTo>
                  <a:pt x="352973" y="4991524"/>
                </a:lnTo>
                <a:lnTo>
                  <a:pt x="393091" y="5010957"/>
                </a:lnTo>
                <a:lnTo>
                  <a:pt x="434662" y="5027707"/>
                </a:lnTo>
                <a:lnTo>
                  <a:pt x="477575" y="5041662"/>
                </a:lnTo>
                <a:lnTo>
                  <a:pt x="521718" y="5052711"/>
                </a:lnTo>
                <a:lnTo>
                  <a:pt x="566980" y="5060741"/>
                </a:lnTo>
                <a:lnTo>
                  <a:pt x="613249" y="5065641"/>
                </a:lnTo>
                <a:lnTo>
                  <a:pt x="660412" y="5067300"/>
                </a:lnTo>
                <a:lnTo>
                  <a:pt x="3301987" y="5067300"/>
                </a:lnTo>
                <a:lnTo>
                  <a:pt x="3349150" y="5065641"/>
                </a:lnTo>
                <a:lnTo>
                  <a:pt x="3395419" y="5060741"/>
                </a:lnTo>
                <a:lnTo>
                  <a:pt x="3440681" y="5052711"/>
                </a:lnTo>
                <a:lnTo>
                  <a:pt x="3484824" y="5041662"/>
                </a:lnTo>
                <a:lnTo>
                  <a:pt x="3527737" y="5027707"/>
                </a:lnTo>
                <a:lnTo>
                  <a:pt x="3569308" y="5010957"/>
                </a:lnTo>
                <a:lnTo>
                  <a:pt x="3609426" y="4991524"/>
                </a:lnTo>
                <a:lnTo>
                  <a:pt x="3647978" y="4969519"/>
                </a:lnTo>
                <a:lnTo>
                  <a:pt x="3684852" y="4945055"/>
                </a:lnTo>
                <a:lnTo>
                  <a:pt x="3719938" y="4918243"/>
                </a:lnTo>
                <a:lnTo>
                  <a:pt x="3753123" y="4889195"/>
                </a:lnTo>
                <a:lnTo>
                  <a:pt x="3784295" y="4858023"/>
                </a:lnTo>
                <a:lnTo>
                  <a:pt x="3813343" y="4824838"/>
                </a:lnTo>
                <a:lnTo>
                  <a:pt x="3840155" y="4789752"/>
                </a:lnTo>
                <a:lnTo>
                  <a:pt x="3864619" y="4752878"/>
                </a:lnTo>
                <a:lnTo>
                  <a:pt x="3886624" y="4714326"/>
                </a:lnTo>
                <a:lnTo>
                  <a:pt x="3906057" y="4674208"/>
                </a:lnTo>
                <a:lnTo>
                  <a:pt x="3922807" y="4632637"/>
                </a:lnTo>
                <a:lnTo>
                  <a:pt x="3936762" y="4589724"/>
                </a:lnTo>
                <a:lnTo>
                  <a:pt x="3947811" y="4545581"/>
                </a:lnTo>
                <a:lnTo>
                  <a:pt x="3955841" y="4500319"/>
                </a:lnTo>
                <a:lnTo>
                  <a:pt x="3960741" y="4454050"/>
                </a:lnTo>
                <a:lnTo>
                  <a:pt x="3962400" y="4406887"/>
                </a:lnTo>
                <a:lnTo>
                  <a:pt x="3962400" y="660412"/>
                </a:lnTo>
                <a:lnTo>
                  <a:pt x="3960741" y="613249"/>
                </a:lnTo>
                <a:lnTo>
                  <a:pt x="3955841" y="566980"/>
                </a:lnTo>
                <a:lnTo>
                  <a:pt x="3947811" y="521718"/>
                </a:lnTo>
                <a:lnTo>
                  <a:pt x="3936762" y="477575"/>
                </a:lnTo>
                <a:lnTo>
                  <a:pt x="3922807" y="434662"/>
                </a:lnTo>
                <a:lnTo>
                  <a:pt x="3906057" y="393091"/>
                </a:lnTo>
                <a:lnTo>
                  <a:pt x="3886624" y="352973"/>
                </a:lnTo>
                <a:lnTo>
                  <a:pt x="3864619" y="314421"/>
                </a:lnTo>
                <a:lnTo>
                  <a:pt x="3840155" y="277547"/>
                </a:lnTo>
                <a:lnTo>
                  <a:pt x="3813343" y="242461"/>
                </a:lnTo>
                <a:lnTo>
                  <a:pt x="3784295" y="209276"/>
                </a:lnTo>
                <a:lnTo>
                  <a:pt x="3753123" y="178104"/>
                </a:lnTo>
                <a:lnTo>
                  <a:pt x="3719938" y="149056"/>
                </a:lnTo>
                <a:lnTo>
                  <a:pt x="3684852" y="122244"/>
                </a:lnTo>
                <a:lnTo>
                  <a:pt x="3647978" y="97780"/>
                </a:lnTo>
                <a:lnTo>
                  <a:pt x="3609426" y="75775"/>
                </a:lnTo>
                <a:lnTo>
                  <a:pt x="3569308" y="56342"/>
                </a:lnTo>
                <a:lnTo>
                  <a:pt x="3527737" y="39592"/>
                </a:lnTo>
                <a:lnTo>
                  <a:pt x="3484824" y="25637"/>
                </a:lnTo>
                <a:lnTo>
                  <a:pt x="3440681" y="14588"/>
                </a:lnTo>
                <a:lnTo>
                  <a:pt x="3395419" y="6558"/>
                </a:lnTo>
                <a:lnTo>
                  <a:pt x="3349150" y="1658"/>
                </a:lnTo>
                <a:lnTo>
                  <a:pt x="3301987" y="0"/>
                </a:lnTo>
                <a:close/>
              </a:path>
            </a:pathLst>
          </a:custGeom>
          <a:solidFill>
            <a:srgbClr val="2C73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7200" y="1447798"/>
            <a:ext cx="3962400" cy="5067300"/>
          </a:xfrm>
          <a:custGeom>
            <a:avLst/>
            <a:gdLst/>
            <a:ahLst/>
            <a:cxnLst/>
            <a:rect l="l" t="t" r="r" b="b"/>
            <a:pathLst>
              <a:path w="3962400" h="5067300">
                <a:moveTo>
                  <a:pt x="0" y="660412"/>
                </a:moveTo>
                <a:lnTo>
                  <a:pt x="1658" y="613249"/>
                </a:lnTo>
                <a:lnTo>
                  <a:pt x="6558" y="566980"/>
                </a:lnTo>
                <a:lnTo>
                  <a:pt x="14588" y="521718"/>
                </a:lnTo>
                <a:lnTo>
                  <a:pt x="25637" y="477575"/>
                </a:lnTo>
                <a:lnTo>
                  <a:pt x="39592" y="434662"/>
                </a:lnTo>
                <a:lnTo>
                  <a:pt x="56342" y="393091"/>
                </a:lnTo>
                <a:lnTo>
                  <a:pt x="75775" y="352973"/>
                </a:lnTo>
                <a:lnTo>
                  <a:pt x="97780" y="314421"/>
                </a:lnTo>
                <a:lnTo>
                  <a:pt x="122244" y="277547"/>
                </a:lnTo>
                <a:lnTo>
                  <a:pt x="149056" y="242461"/>
                </a:lnTo>
                <a:lnTo>
                  <a:pt x="178104" y="209276"/>
                </a:lnTo>
                <a:lnTo>
                  <a:pt x="209276" y="178104"/>
                </a:lnTo>
                <a:lnTo>
                  <a:pt x="242461" y="149056"/>
                </a:lnTo>
                <a:lnTo>
                  <a:pt x="277547" y="122244"/>
                </a:lnTo>
                <a:lnTo>
                  <a:pt x="314421" y="97780"/>
                </a:lnTo>
                <a:lnTo>
                  <a:pt x="352973" y="75775"/>
                </a:lnTo>
                <a:lnTo>
                  <a:pt x="393091" y="56342"/>
                </a:lnTo>
                <a:lnTo>
                  <a:pt x="434662" y="39592"/>
                </a:lnTo>
                <a:lnTo>
                  <a:pt x="477575" y="25637"/>
                </a:lnTo>
                <a:lnTo>
                  <a:pt x="521718" y="14588"/>
                </a:lnTo>
                <a:lnTo>
                  <a:pt x="566980" y="6558"/>
                </a:lnTo>
                <a:lnTo>
                  <a:pt x="613249" y="1658"/>
                </a:lnTo>
                <a:lnTo>
                  <a:pt x="660412" y="0"/>
                </a:lnTo>
                <a:lnTo>
                  <a:pt x="3301987" y="0"/>
                </a:lnTo>
                <a:lnTo>
                  <a:pt x="3349150" y="1658"/>
                </a:lnTo>
                <a:lnTo>
                  <a:pt x="3395419" y="6558"/>
                </a:lnTo>
                <a:lnTo>
                  <a:pt x="3440681" y="14588"/>
                </a:lnTo>
                <a:lnTo>
                  <a:pt x="3484824" y="25637"/>
                </a:lnTo>
                <a:lnTo>
                  <a:pt x="3527737" y="39592"/>
                </a:lnTo>
                <a:lnTo>
                  <a:pt x="3569308" y="56342"/>
                </a:lnTo>
                <a:lnTo>
                  <a:pt x="3609426" y="75775"/>
                </a:lnTo>
                <a:lnTo>
                  <a:pt x="3647978" y="97780"/>
                </a:lnTo>
                <a:lnTo>
                  <a:pt x="3684852" y="122244"/>
                </a:lnTo>
                <a:lnTo>
                  <a:pt x="3719938" y="149056"/>
                </a:lnTo>
                <a:lnTo>
                  <a:pt x="3753123" y="178104"/>
                </a:lnTo>
                <a:lnTo>
                  <a:pt x="3784295" y="209276"/>
                </a:lnTo>
                <a:lnTo>
                  <a:pt x="3813343" y="242461"/>
                </a:lnTo>
                <a:lnTo>
                  <a:pt x="3840155" y="277547"/>
                </a:lnTo>
                <a:lnTo>
                  <a:pt x="3864619" y="314421"/>
                </a:lnTo>
                <a:lnTo>
                  <a:pt x="3886624" y="352973"/>
                </a:lnTo>
                <a:lnTo>
                  <a:pt x="3906057" y="393091"/>
                </a:lnTo>
                <a:lnTo>
                  <a:pt x="3922807" y="434662"/>
                </a:lnTo>
                <a:lnTo>
                  <a:pt x="3936762" y="477575"/>
                </a:lnTo>
                <a:lnTo>
                  <a:pt x="3947811" y="521718"/>
                </a:lnTo>
                <a:lnTo>
                  <a:pt x="3955841" y="566980"/>
                </a:lnTo>
                <a:lnTo>
                  <a:pt x="3960741" y="613249"/>
                </a:lnTo>
                <a:lnTo>
                  <a:pt x="3962400" y="660412"/>
                </a:lnTo>
                <a:lnTo>
                  <a:pt x="3962400" y="4406887"/>
                </a:lnTo>
                <a:lnTo>
                  <a:pt x="3960741" y="4454050"/>
                </a:lnTo>
                <a:lnTo>
                  <a:pt x="3955841" y="4500319"/>
                </a:lnTo>
                <a:lnTo>
                  <a:pt x="3947811" y="4545581"/>
                </a:lnTo>
                <a:lnTo>
                  <a:pt x="3936762" y="4589724"/>
                </a:lnTo>
                <a:lnTo>
                  <a:pt x="3922807" y="4632637"/>
                </a:lnTo>
                <a:lnTo>
                  <a:pt x="3906057" y="4674208"/>
                </a:lnTo>
                <a:lnTo>
                  <a:pt x="3886624" y="4714326"/>
                </a:lnTo>
                <a:lnTo>
                  <a:pt x="3864619" y="4752878"/>
                </a:lnTo>
                <a:lnTo>
                  <a:pt x="3840155" y="4789752"/>
                </a:lnTo>
                <a:lnTo>
                  <a:pt x="3813343" y="4824838"/>
                </a:lnTo>
                <a:lnTo>
                  <a:pt x="3784295" y="4858023"/>
                </a:lnTo>
                <a:lnTo>
                  <a:pt x="3753123" y="4889195"/>
                </a:lnTo>
                <a:lnTo>
                  <a:pt x="3719938" y="4918243"/>
                </a:lnTo>
                <a:lnTo>
                  <a:pt x="3684852" y="4945055"/>
                </a:lnTo>
                <a:lnTo>
                  <a:pt x="3647978" y="4969519"/>
                </a:lnTo>
                <a:lnTo>
                  <a:pt x="3609426" y="4991524"/>
                </a:lnTo>
                <a:lnTo>
                  <a:pt x="3569308" y="5010957"/>
                </a:lnTo>
                <a:lnTo>
                  <a:pt x="3527737" y="5027707"/>
                </a:lnTo>
                <a:lnTo>
                  <a:pt x="3484824" y="5041662"/>
                </a:lnTo>
                <a:lnTo>
                  <a:pt x="3440681" y="5052711"/>
                </a:lnTo>
                <a:lnTo>
                  <a:pt x="3395419" y="5060741"/>
                </a:lnTo>
                <a:lnTo>
                  <a:pt x="3349150" y="5065641"/>
                </a:lnTo>
                <a:lnTo>
                  <a:pt x="3301987" y="5067300"/>
                </a:lnTo>
                <a:lnTo>
                  <a:pt x="660412" y="5067300"/>
                </a:lnTo>
                <a:lnTo>
                  <a:pt x="613249" y="5065641"/>
                </a:lnTo>
                <a:lnTo>
                  <a:pt x="566980" y="5060741"/>
                </a:lnTo>
                <a:lnTo>
                  <a:pt x="521718" y="5052711"/>
                </a:lnTo>
                <a:lnTo>
                  <a:pt x="477575" y="5041662"/>
                </a:lnTo>
                <a:lnTo>
                  <a:pt x="434662" y="5027707"/>
                </a:lnTo>
                <a:lnTo>
                  <a:pt x="393091" y="5010957"/>
                </a:lnTo>
                <a:lnTo>
                  <a:pt x="352973" y="4991524"/>
                </a:lnTo>
                <a:lnTo>
                  <a:pt x="314421" y="4969519"/>
                </a:lnTo>
                <a:lnTo>
                  <a:pt x="277547" y="4945055"/>
                </a:lnTo>
                <a:lnTo>
                  <a:pt x="242461" y="4918243"/>
                </a:lnTo>
                <a:lnTo>
                  <a:pt x="209276" y="4889195"/>
                </a:lnTo>
                <a:lnTo>
                  <a:pt x="178104" y="4858023"/>
                </a:lnTo>
                <a:lnTo>
                  <a:pt x="149056" y="4824838"/>
                </a:lnTo>
                <a:lnTo>
                  <a:pt x="122244" y="4789752"/>
                </a:lnTo>
                <a:lnTo>
                  <a:pt x="97780" y="4752878"/>
                </a:lnTo>
                <a:lnTo>
                  <a:pt x="75775" y="4714326"/>
                </a:lnTo>
                <a:lnTo>
                  <a:pt x="56342" y="4674208"/>
                </a:lnTo>
                <a:lnTo>
                  <a:pt x="39592" y="4632637"/>
                </a:lnTo>
                <a:lnTo>
                  <a:pt x="25637" y="4589724"/>
                </a:lnTo>
                <a:lnTo>
                  <a:pt x="14588" y="4545581"/>
                </a:lnTo>
                <a:lnTo>
                  <a:pt x="6558" y="4500319"/>
                </a:lnTo>
                <a:lnTo>
                  <a:pt x="1658" y="4454050"/>
                </a:lnTo>
                <a:lnTo>
                  <a:pt x="0" y="4406887"/>
                </a:lnTo>
                <a:lnTo>
                  <a:pt x="0" y="660412"/>
                </a:lnTo>
                <a:close/>
              </a:path>
            </a:pathLst>
          </a:custGeom>
          <a:ln w="9525">
            <a:solidFill>
              <a:srgbClr val="2C73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29367" y="1654436"/>
            <a:ext cx="3409315" cy="484632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82295">
              <a:lnSpc>
                <a:spcPct val="100499"/>
              </a:lnSpc>
              <a:spcBef>
                <a:spcPts val="85"/>
              </a:spcBef>
            </a:pP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Strategic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Listening 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Sessions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across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Michigan  Communities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Partners: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Calibri"/>
              <a:cs typeface="Calibri"/>
            </a:endParaRPr>
          </a:p>
          <a:p>
            <a:pPr marL="12700" marR="572135">
              <a:lnSpc>
                <a:spcPct val="100000"/>
              </a:lnSpc>
            </a:pP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Anishinaabe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Database 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Access</a:t>
            </a:r>
            <a:r>
              <a:rPr dirty="0" sz="24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Initiative</a:t>
            </a:r>
            <a:endParaRPr sz="2400">
              <a:latin typeface="Calibri"/>
              <a:cs typeface="Calibri"/>
            </a:endParaRPr>
          </a:p>
          <a:p>
            <a:pPr marL="240665">
              <a:lnSpc>
                <a:spcPct val="100000"/>
              </a:lnSpc>
              <a:spcBef>
                <a:spcPts val="30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MSU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Libraries</a:t>
            </a:r>
            <a:endParaRPr sz="2000">
              <a:latin typeface="Calibri"/>
              <a:cs typeface="Calibri"/>
            </a:endParaRPr>
          </a:p>
          <a:p>
            <a:pPr marL="469265" marR="187325" indent="-228600">
              <a:lnSpc>
                <a:spcPct val="100000"/>
              </a:lnSpc>
            </a:pP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State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of Michigan Civil Rights  Office</a:t>
            </a:r>
            <a:endParaRPr sz="2000">
              <a:latin typeface="Calibri"/>
              <a:cs typeface="Calibri"/>
            </a:endParaRPr>
          </a:p>
          <a:p>
            <a:pPr marL="469265" marR="443865" indent="-228600">
              <a:lnSpc>
                <a:spcPct val="100000"/>
              </a:lnSpc>
            </a:pP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Little 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Traverse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Bay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Band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of 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Odawa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Chippewa 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Indians</a:t>
            </a:r>
            <a:endParaRPr sz="2000">
              <a:latin typeface="Calibri"/>
              <a:cs typeface="Calibri"/>
            </a:endParaRPr>
          </a:p>
          <a:p>
            <a:pPr marL="469265" marR="300355" indent="-228600">
              <a:lnSpc>
                <a:spcPct val="100000"/>
              </a:lnSpc>
              <a:spcBef>
                <a:spcPts val="5"/>
              </a:spcBef>
            </a:pP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Department of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Repatriation  Archives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Records</a:t>
            </a:r>
            <a:endParaRPr sz="2000">
              <a:latin typeface="Calibri"/>
              <a:cs typeface="Calibri"/>
            </a:endParaRPr>
          </a:p>
          <a:p>
            <a:pPr marL="240665">
              <a:lnSpc>
                <a:spcPct val="100000"/>
              </a:lnSpc>
            </a:pP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Inter-University</a:t>
            </a:r>
            <a:r>
              <a:rPr dirty="0" sz="20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Collaborations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36591" y="1295400"/>
            <a:ext cx="4027931" cy="5219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med">
    <p:wipe dir="l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1692656"/>
            <a:ext cx="4178935" cy="44634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270510">
              <a:lnSpc>
                <a:spcPct val="100000"/>
              </a:lnSpc>
              <a:spcBef>
                <a:spcPts val="105"/>
              </a:spcBef>
            </a:pPr>
            <a:r>
              <a:rPr dirty="0" sz="2000" i="1">
                <a:solidFill>
                  <a:srgbClr val="464646"/>
                </a:solidFill>
                <a:latin typeface="Calibri"/>
                <a:cs typeface="Calibri"/>
              </a:rPr>
              <a:t>Creating, applying, and</a:t>
            </a:r>
            <a:r>
              <a:rPr dirty="0" sz="2000" spc="-155" i="1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464646"/>
                </a:solidFill>
                <a:latin typeface="Calibri"/>
                <a:cs typeface="Calibri"/>
              </a:rPr>
              <a:t>disseminating  </a:t>
            </a:r>
            <a:r>
              <a:rPr dirty="0" sz="2000" spc="-5" i="1">
                <a:solidFill>
                  <a:srgbClr val="464646"/>
                </a:solidFill>
                <a:latin typeface="Calibri"/>
                <a:cs typeface="Calibri"/>
              </a:rPr>
              <a:t>valued </a:t>
            </a:r>
            <a:r>
              <a:rPr dirty="0" sz="2000" i="1">
                <a:solidFill>
                  <a:srgbClr val="464646"/>
                </a:solidFill>
                <a:latin typeface="Calibri"/>
                <a:cs typeface="Calibri"/>
              </a:rPr>
              <a:t>knowledge through</a:t>
            </a:r>
            <a:r>
              <a:rPr dirty="0" sz="2000" spc="-120" i="1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2000" spc="-5" i="1">
                <a:solidFill>
                  <a:srgbClr val="464646"/>
                </a:solidFill>
                <a:latin typeface="Calibri"/>
                <a:cs typeface="Calibri"/>
              </a:rPr>
              <a:t>responsive  engagement, </a:t>
            </a:r>
            <a:r>
              <a:rPr dirty="0" sz="2000" i="1">
                <a:solidFill>
                  <a:srgbClr val="464646"/>
                </a:solidFill>
                <a:latin typeface="Calibri"/>
                <a:cs typeface="Calibri"/>
              </a:rPr>
              <a:t>strategic </a:t>
            </a:r>
            <a:r>
              <a:rPr dirty="0" sz="2000" spc="-5" i="1">
                <a:solidFill>
                  <a:srgbClr val="464646"/>
                </a:solidFill>
                <a:latin typeface="Calibri"/>
                <a:cs typeface="Calibri"/>
              </a:rPr>
              <a:t>partnerships,  </a:t>
            </a:r>
            <a:r>
              <a:rPr dirty="0" sz="2000" i="1">
                <a:solidFill>
                  <a:srgbClr val="464646"/>
                </a:solidFill>
                <a:latin typeface="Calibri"/>
                <a:cs typeface="Calibri"/>
              </a:rPr>
              <a:t>and </a:t>
            </a:r>
            <a:r>
              <a:rPr dirty="0" sz="2000" spc="-5" i="1">
                <a:solidFill>
                  <a:srgbClr val="464646"/>
                </a:solidFill>
                <a:latin typeface="Calibri"/>
                <a:cs typeface="Calibri"/>
              </a:rPr>
              <a:t>collaborative</a:t>
            </a:r>
            <a:r>
              <a:rPr dirty="0" sz="2000" spc="-45" i="1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2000" spc="-5" i="1">
                <a:solidFill>
                  <a:srgbClr val="464646"/>
                </a:solidFill>
                <a:latin typeface="Calibri"/>
                <a:cs typeface="Calibri"/>
              </a:rPr>
              <a:t>learning.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545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dirty="0" sz="2400" b="1">
                <a:solidFill>
                  <a:srgbClr val="464646"/>
                </a:solidFill>
                <a:latin typeface="Calibri"/>
                <a:cs typeface="Calibri"/>
              </a:rPr>
              <a:t>Economic </a:t>
            </a:r>
            <a:r>
              <a:rPr dirty="0" sz="2400" spc="-5" b="1">
                <a:solidFill>
                  <a:srgbClr val="464646"/>
                </a:solidFill>
                <a:latin typeface="Calibri"/>
                <a:cs typeface="Calibri"/>
              </a:rPr>
              <a:t>Development  Administration (EDA)  University Center </a:t>
            </a:r>
            <a:r>
              <a:rPr dirty="0" sz="2400" b="1">
                <a:solidFill>
                  <a:srgbClr val="464646"/>
                </a:solidFill>
                <a:latin typeface="Calibri"/>
                <a:cs typeface="Calibri"/>
              </a:rPr>
              <a:t>for </a:t>
            </a:r>
            <a:r>
              <a:rPr dirty="0" sz="2400" spc="-5" b="1">
                <a:solidFill>
                  <a:srgbClr val="464646"/>
                </a:solidFill>
                <a:latin typeface="Calibri"/>
                <a:cs typeface="Calibri"/>
              </a:rPr>
              <a:t>Regional  </a:t>
            </a:r>
            <a:r>
              <a:rPr dirty="0" sz="2400" b="1">
                <a:solidFill>
                  <a:srgbClr val="464646"/>
                </a:solidFill>
                <a:latin typeface="Calibri"/>
                <a:cs typeface="Calibri"/>
              </a:rPr>
              <a:t>Economic</a:t>
            </a:r>
            <a:r>
              <a:rPr dirty="0" sz="2400" spc="-45" b="1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464646"/>
                </a:solidFill>
                <a:latin typeface="Calibri"/>
                <a:cs typeface="Calibri"/>
              </a:rPr>
              <a:t>Innovation</a:t>
            </a:r>
            <a:endParaRPr sz="2400">
              <a:latin typeface="Calibri"/>
              <a:cs typeface="Calibri"/>
            </a:endParaRPr>
          </a:p>
          <a:p>
            <a:pPr marL="355600" marR="551180" indent="-342900">
              <a:lnSpc>
                <a:spcPct val="100000"/>
              </a:lnSpc>
              <a:spcBef>
                <a:spcPts val="575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dirty="0" sz="2400" spc="-5" b="1">
                <a:solidFill>
                  <a:srgbClr val="464646"/>
                </a:solidFill>
                <a:latin typeface="Calibri"/>
                <a:cs typeface="Calibri"/>
              </a:rPr>
              <a:t>Comprehensive </a:t>
            </a:r>
            <a:r>
              <a:rPr dirty="0" sz="2400" b="1">
                <a:solidFill>
                  <a:srgbClr val="464646"/>
                </a:solidFill>
                <a:latin typeface="Calibri"/>
                <a:cs typeface="Calibri"/>
              </a:rPr>
              <a:t>Economic  Recovery </a:t>
            </a:r>
            <a:r>
              <a:rPr dirty="0" sz="2400" spc="-5" b="1">
                <a:solidFill>
                  <a:srgbClr val="464646"/>
                </a:solidFill>
                <a:latin typeface="Calibri"/>
                <a:cs typeface="Calibri"/>
              </a:rPr>
              <a:t>Initiative</a:t>
            </a:r>
            <a:r>
              <a:rPr dirty="0" sz="2400" spc="-70" b="1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464646"/>
                </a:solidFill>
                <a:latin typeface="Calibri"/>
                <a:cs typeface="Calibri"/>
              </a:rPr>
              <a:t>(CERI)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dirty="0" sz="2400" b="1">
                <a:solidFill>
                  <a:srgbClr val="464646"/>
                </a:solidFill>
                <a:latin typeface="Calibri"/>
                <a:cs typeface="Calibri"/>
              </a:rPr>
              <a:t>CCED</a:t>
            </a:r>
            <a:r>
              <a:rPr dirty="0" sz="2400" spc="-10" b="1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464646"/>
                </a:solidFill>
                <a:latin typeface="Calibri"/>
                <a:cs typeface="Calibri"/>
              </a:rPr>
              <a:t>Flint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dirty="0" sz="2400" spc="-5" b="1">
                <a:solidFill>
                  <a:srgbClr val="464646"/>
                </a:solidFill>
                <a:latin typeface="Calibri"/>
                <a:cs typeface="Calibri"/>
              </a:rPr>
              <a:t>Community</a:t>
            </a:r>
            <a:r>
              <a:rPr dirty="0" sz="2400" spc="-20" b="1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464646"/>
                </a:solidFill>
                <a:latin typeface="Calibri"/>
                <a:cs typeface="Calibri"/>
              </a:rPr>
              <a:t>Partnerships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589280"/>
            <a:ext cx="6335395" cy="880110"/>
          </a:xfrm>
          <a:prstGeom prst="rect"/>
        </p:spPr>
        <p:txBody>
          <a:bodyPr wrap="square" lIns="0" tIns="135255" rIns="0" bIns="0" rtlCol="0" vert="horz">
            <a:spAutoFit/>
          </a:bodyPr>
          <a:lstStyle/>
          <a:p>
            <a:pPr marL="12700" marR="5080">
              <a:lnSpc>
                <a:spcPct val="75000"/>
              </a:lnSpc>
              <a:spcBef>
                <a:spcPts val="1065"/>
              </a:spcBef>
            </a:pPr>
            <a:r>
              <a:rPr dirty="0" spc="-5"/>
              <a:t>Center </a:t>
            </a:r>
            <a:r>
              <a:rPr dirty="0"/>
              <a:t>for </a:t>
            </a:r>
            <a:r>
              <a:rPr dirty="0" spc="-5"/>
              <a:t>Community and  Economic Development</a:t>
            </a:r>
            <a:r>
              <a:rPr dirty="0" spc="-30"/>
              <a:t> </a:t>
            </a:r>
            <a:r>
              <a:rPr dirty="0" spc="-5"/>
              <a:t>(CCED)</a:t>
            </a:r>
          </a:p>
        </p:txBody>
      </p:sp>
      <p:sp>
        <p:nvSpPr>
          <p:cNvPr id="4" name="object 4"/>
          <p:cNvSpPr/>
          <p:nvPr/>
        </p:nvSpPr>
        <p:spPr>
          <a:xfrm>
            <a:off x="4892040" y="2066544"/>
            <a:ext cx="3809999" cy="4168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543800" y="381000"/>
            <a:ext cx="1447799" cy="1447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med">
    <p:wipe dir="l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589280"/>
            <a:ext cx="369951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MSU </a:t>
            </a:r>
            <a:r>
              <a:rPr dirty="0" spc="-5"/>
              <a:t>Detroit</a:t>
            </a:r>
            <a:r>
              <a:rPr dirty="0" spc="-75"/>
              <a:t> </a:t>
            </a:r>
            <a:r>
              <a:rPr dirty="0" spc="-5"/>
              <a:t>Center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9740" y="1550924"/>
            <a:ext cx="2729865" cy="5086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9779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464646"/>
                </a:solidFill>
                <a:latin typeface="Century Gothic"/>
                <a:cs typeface="Century Gothic"/>
              </a:rPr>
              <a:t>Research and  meeting space</a:t>
            </a:r>
            <a:r>
              <a:rPr dirty="0" sz="2000" spc="-130">
                <a:solidFill>
                  <a:srgbClr val="464646"/>
                </a:solidFill>
                <a:latin typeface="Century Gothic"/>
                <a:cs typeface="Century Gothic"/>
              </a:rPr>
              <a:t> </a:t>
            </a:r>
            <a:r>
              <a:rPr dirty="0" sz="2000" spc="-5">
                <a:solidFill>
                  <a:srgbClr val="464646"/>
                </a:solidFill>
                <a:latin typeface="Century Gothic"/>
                <a:cs typeface="Century Gothic"/>
              </a:rPr>
              <a:t>for  </a:t>
            </a:r>
            <a:r>
              <a:rPr dirty="0" sz="2000">
                <a:solidFill>
                  <a:srgbClr val="464646"/>
                </a:solidFill>
                <a:latin typeface="Century Gothic"/>
                <a:cs typeface="Century Gothic"/>
              </a:rPr>
              <a:t>campus and  community  partners</a:t>
            </a:r>
            <a:endParaRPr sz="2000">
              <a:latin typeface="Century Gothic"/>
              <a:cs typeface="Century Gothic"/>
            </a:endParaRPr>
          </a:p>
          <a:p>
            <a:pPr marL="355600" marR="5080" indent="-342900">
              <a:lnSpc>
                <a:spcPct val="100000"/>
              </a:lnSpc>
              <a:spcBef>
                <a:spcPts val="4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464646"/>
                </a:solidFill>
                <a:latin typeface="Century Gothic"/>
                <a:cs typeface="Century Gothic"/>
              </a:rPr>
              <a:t>Hosts </a:t>
            </a:r>
            <a:r>
              <a:rPr dirty="0" sz="2000" spc="5">
                <a:solidFill>
                  <a:srgbClr val="464646"/>
                </a:solidFill>
                <a:latin typeface="Century Gothic"/>
                <a:cs typeface="Century Gothic"/>
              </a:rPr>
              <a:t>the </a:t>
            </a:r>
            <a:r>
              <a:rPr dirty="0" sz="2000">
                <a:solidFill>
                  <a:srgbClr val="464646"/>
                </a:solidFill>
                <a:latin typeface="Century Gothic"/>
                <a:cs typeface="Century Gothic"/>
              </a:rPr>
              <a:t>College  </a:t>
            </a:r>
            <a:r>
              <a:rPr dirty="0" sz="2000" spc="-5">
                <a:solidFill>
                  <a:srgbClr val="464646"/>
                </a:solidFill>
                <a:latin typeface="Century Gothic"/>
                <a:cs typeface="Century Gothic"/>
              </a:rPr>
              <a:t>of Music’s  </a:t>
            </a:r>
            <a:r>
              <a:rPr dirty="0" sz="2000">
                <a:solidFill>
                  <a:srgbClr val="464646"/>
                </a:solidFill>
                <a:latin typeface="Century Gothic"/>
                <a:cs typeface="Century Gothic"/>
              </a:rPr>
              <a:t>Community Music  </a:t>
            </a:r>
            <a:r>
              <a:rPr dirty="0" sz="2000" spc="-5">
                <a:solidFill>
                  <a:srgbClr val="464646"/>
                </a:solidFill>
                <a:latin typeface="Century Gothic"/>
                <a:cs typeface="Century Gothic"/>
              </a:rPr>
              <a:t>School, Admissions,  </a:t>
            </a:r>
            <a:r>
              <a:rPr dirty="0" sz="2000">
                <a:solidFill>
                  <a:srgbClr val="464646"/>
                </a:solidFill>
                <a:latin typeface="Century Gothic"/>
                <a:cs typeface="Century Gothic"/>
              </a:rPr>
              <a:t>College </a:t>
            </a:r>
            <a:r>
              <a:rPr dirty="0" sz="2000" spc="-5">
                <a:solidFill>
                  <a:srgbClr val="464646"/>
                </a:solidFill>
                <a:latin typeface="Century Gothic"/>
                <a:cs typeface="Century Gothic"/>
              </a:rPr>
              <a:t>of  </a:t>
            </a:r>
            <a:r>
              <a:rPr dirty="0" sz="2000">
                <a:solidFill>
                  <a:srgbClr val="464646"/>
                </a:solidFill>
                <a:latin typeface="Century Gothic"/>
                <a:cs typeface="Century Gothic"/>
              </a:rPr>
              <a:t>Education</a:t>
            </a:r>
            <a:r>
              <a:rPr dirty="0" sz="2000" spc="-45">
                <a:solidFill>
                  <a:srgbClr val="464646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464646"/>
                </a:solidFill>
                <a:latin typeface="Century Gothic"/>
                <a:cs typeface="Century Gothic"/>
              </a:rPr>
              <a:t>classes</a:t>
            </a:r>
            <a:endParaRPr sz="2000">
              <a:latin typeface="Century Gothic"/>
              <a:cs typeface="Century Gothic"/>
            </a:endParaRPr>
          </a:p>
          <a:p>
            <a:pPr marL="355600" marR="667385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464646"/>
                </a:solidFill>
                <a:latin typeface="Century Gothic"/>
                <a:cs typeface="Century Gothic"/>
              </a:rPr>
              <a:t>Hope </a:t>
            </a:r>
            <a:r>
              <a:rPr dirty="0" sz="2000" spc="-10">
                <a:solidFill>
                  <a:srgbClr val="464646"/>
                </a:solidFill>
                <a:latin typeface="Century Gothic"/>
                <a:cs typeface="Century Gothic"/>
              </a:rPr>
              <a:t>Village  </a:t>
            </a:r>
            <a:r>
              <a:rPr dirty="0" sz="2000">
                <a:solidFill>
                  <a:srgbClr val="464646"/>
                </a:solidFill>
                <a:latin typeface="Century Gothic"/>
                <a:cs typeface="Century Gothic"/>
              </a:rPr>
              <a:t>C</a:t>
            </a:r>
            <a:r>
              <a:rPr dirty="0" sz="2000" spc="-5">
                <a:solidFill>
                  <a:srgbClr val="464646"/>
                </a:solidFill>
                <a:latin typeface="Century Gothic"/>
                <a:cs typeface="Century Gothic"/>
              </a:rPr>
              <a:t>o</a:t>
            </a:r>
            <a:r>
              <a:rPr dirty="0" sz="2000" spc="5">
                <a:solidFill>
                  <a:srgbClr val="464646"/>
                </a:solidFill>
                <a:latin typeface="Century Gothic"/>
                <a:cs typeface="Century Gothic"/>
              </a:rPr>
              <a:t>ll</a:t>
            </a:r>
            <a:r>
              <a:rPr dirty="0" sz="2000" spc="-5">
                <a:solidFill>
                  <a:srgbClr val="464646"/>
                </a:solidFill>
                <a:latin typeface="Century Gothic"/>
                <a:cs typeface="Century Gothic"/>
              </a:rPr>
              <a:t>a</a:t>
            </a:r>
            <a:r>
              <a:rPr dirty="0" sz="2000">
                <a:solidFill>
                  <a:srgbClr val="464646"/>
                </a:solidFill>
                <a:latin typeface="Century Gothic"/>
                <a:cs typeface="Century Gothic"/>
              </a:rPr>
              <a:t>b</a:t>
            </a:r>
            <a:r>
              <a:rPr dirty="0" sz="2000" spc="-5">
                <a:solidFill>
                  <a:srgbClr val="464646"/>
                </a:solidFill>
                <a:latin typeface="Century Gothic"/>
                <a:cs typeface="Century Gothic"/>
              </a:rPr>
              <a:t>ora</a:t>
            </a:r>
            <a:r>
              <a:rPr dirty="0" sz="2000" spc="5">
                <a:solidFill>
                  <a:srgbClr val="464646"/>
                </a:solidFill>
                <a:latin typeface="Century Gothic"/>
                <a:cs typeface="Century Gothic"/>
              </a:rPr>
              <a:t>t</a:t>
            </a:r>
            <a:r>
              <a:rPr dirty="0" sz="2000" spc="-5">
                <a:solidFill>
                  <a:srgbClr val="464646"/>
                </a:solidFill>
                <a:latin typeface="Century Gothic"/>
                <a:cs typeface="Century Gothic"/>
              </a:rPr>
              <a:t>ion</a:t>
            </a:r>
            <a:endParaRPr sz="2000">
              <a:latin typeface="Century Gothic"/>
              <a:cs typeface="Century Gothic"/>
            </a:endParaRPr>
          </a:p>
          <a:p>
            <a:pPr algn="just" marL="355600" marR="441325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000" spc="-5">
                <a:solidFill>
                  <a:srgbClr val="464646"/>
                </a:solidFill>
                <a:latin typeface="Century Gothic"/>
                <a:cs typeface="Century Gothic"/>
              </a:rPr>
              <a:t>Urban </a:t>
            </a:r>
            <a:r>
              <a:rPr dirty="0" sz="2000">
                <a:solidFill>
                  <a:srgbClr val="464646"/>
                </a:solidFill>
                <a:latin typeface="Century Gothic"/>
                <a:cs typeface="Century Gothic"/>
              </a:rPr>
              <a:t>Learning  and</a:t>
            </a:r>
            <a:r>
              <a:rPr dirty="0" sz="2000" spc="-100">
                <a:solidFill>
                  <a:srgbClr val="464646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464646"/>
                </a:solidFill>
                <a:latin typeface="Century Gothic"/>
                <a:cs typeface="Century Gothic"/>
              </a:rPr>
              <a:t>Leadership  Collaborative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spd="med">
    <p:wipe dir="l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78752" y="420623"/>
            <a:ext cx="2362187" cy="2362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4540" y="2980436"/>
            <a:ext cx="6782434" cy="1092200"/>
          </a:xfrm>
          <a:prstGeom prst="rect">
            <a:avLst/>
          </a:prstGeom>
        </p:spPr>
        <p:txBody>
          <a:bodyPr wrap="square" lIns="0" tIns="164465" rIns="0" bIns="0" rtlCol="0" vert="horz">
            <a:spAutoFit/>
          </a:bodyPr>
          <a:lstStyle/>
          <a:p>
            <a:pPr marL="12700" marR="5080">
              <a:lnSpc>
                <a:spcPct val="75000"/>
              </a:lnSpc>
              <a:spcBef>
                <a:spcPts val="1295"/>
              </a:spcBef>
            </a:pPr>
            <a:r>
              <a:rPr dirty="0" sz="4000" spc="-5" b="1">
                <a:solidFill>
                  <a:srgbClr val="FFFFFF"/>
                </a:solidFill>
                <a:latin typeface="Century Gothic"/>
                <a:cs typeface="Century Gothic"/>
              </a:rPr>
              <a:t>The Future of University  Outreach and</a:t>
            </a:r>
            <a:r>
              <a:rPr dirty="0" sz="4000" spc="-6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4000" spc="-5" b="1">
                <a:solidFill>
                  <a:srgbClr val="FFFFFF"/>
                </a:solidFill>
                <a:latin typeface="Century Gothic"/>
                <a:cs typeface="Century Gothic"/>
              </a:rPr>
              <a:t>Engagement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40" y="4081373"/>
            <a:ext cx="6381115" cy="112268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2000">
                <a:solidFill>
                  <a:srgbClr val="BEBEBE"/>
                </a:solidFill>
                <a:latin typeface="Century Gothic"/>
                <a:cs typeface="Century Gothic"/>
              </a:rPr>
              <a:t>Strategic</a:t>
            </a:r>
            <a:r>
              <a:rPr dirty="0" sz="2000" spc="-35">
                <a:solidFill>
                  <a:srgbClr val="BEBEBE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BEBEBE"/>
                </a:solidFill>
                <a:latin typeface="Century Gothic"/>
                <a:cs typeface="Century Gothic"/>
              </a:rPr>
              <a:t>Planning</a:t>
            </a:r>
            <a:endParaRPr sz="2000">
              <a:latin typeface="Century Gothic"/>
              <a:cs typeface="Century Gothic"/>
            </a:endParaRPr>
          </a:p>
          <a:p>
            <a:pPr marL="469900" indent="-457200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2000" spc="-5">
                <a:solidFill>
                  <a:srgbClr val="BEBEBE"/>
                </a:solidFill>
                <a:latin typeface="Century Gothic"/>
                <a:cs typeface="Century Gothic"/>
              </a:rPr>
              <a:t>Cross-Institutional </a:t>
            </a:r>
            <a:r>
              <a:rPr dirty="0" sz="2000">
                <a:solidFill>
                  <a:srgbClr val="BEBEBE"/>
                </a:solidFill>
                <a:latin typeface="Century Gothic"/>
                <a:cs typeface="Century Gothic"/>
              </a:rPr>
              <a:t>and </a:t>
            </a:r>
            <a:r>
              <a:rPr dirty="0" sz="2000" spc="-5">
                <a:solidFill>
                  <a:srgbClr val="BEBEBE"/>
                </a:solidFill>
                <a:latin typeface="Century Gothic"/>
                <a:cs typeface="Century Gothic"/>
              </a:rPr>
              <a:t>Transdisciplinary</a:t>
            </a:r>
            <a:r>
              <a:rPr dirty="0" sz="2000" spc="-45">
                <a:solidFill>
                  <a:srgbClr val="BEBEBE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BEBEBE"/>
                </a:solidFill>
                <a:latin typeface="Century Gothic"/>
                <a:cs typeface="Century Gothic"/>
              </a:rPr>
              <a:t>Initiatives</a:t>
            </a:r>
            <a:endParaRPr sz="2000">
              <a:latin typeface="Century Gothic"/>
              <a:cs typeface="Century Gothic"/>
            </a:endParaRPr>
          </a:p>
          <a:p>
            <a:pPr marL="469900" indent="-457200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2000" spc="-5">
                <a:solidFill>
                  <a:srgbClr val="BEBEBE"/>
                </a:solidFill>
                <a:latin typeface="Century Gothic"/>
                <a:cs typeface="Century Gothic"/>
              </a:rPr>
              <a:t>Anchor</a:t>
            </a:r>
            <a:r>
              <a:rPr dirty="0" sz="2000">
                <a:solidFill>
                  <a:srgbClr val="BEBEBE"/>
                </a:solidFill>
                <a:latin typeface="Century Gothic"/>
                <a:cs typeface="Century Gothic"/>
              </a:rPr>
              <a:t> Alliances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spd="med">
    <p:wipe dir="l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741680"/>
            <a:ext cx="237426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>
                <a:solidFill>
                  <a:srgbClr val="FFFFFF"/>
                </a:solidFill>
              </a:rPr>
              <a:t>UOE</a:t>
            </a:r>
            <a:r>
              <a:rPr dirty="0" spc="-65">
                <a:solidFill>
                  <a:srgbClr val="FFFFFF"/>
                </a:solidFill>
              </a:rPr>
              <a:t> </a:t>
            </a:r>
            <a:r>
              <a:rPr dirty="0" spc="-5">
                <a:solidFill>
                  <a:srgbClr val="FFFFFF"/>
                </a:solidFill>
              </a:rPr>
              <a:t>Mission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470152"/>
            <a:ext cx="7781290" cy="13068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0"/>
              </a:spcBef>
            </a:pPr>
            <a:r>
              <a:rPr dirty="0" sz="2800">
                <a:solidFill>
                  <a:srgbClr val="BEBEBE"/>
                </a:solidFill>
                <a:latin typeface="Century Gothic"/>
                <a:cs typeface="Century Gothic"/>
              </a:rPr>
              <a:t>Facilitate </a:t>
            </a:r>
            <a:r>
              <a:rPr dirty="0" sz="2800" spc="-5">
                <a:solidFill>
                  <a:srgbClr val="BEBEBE"/>
                </a:solidFill>
                <a:latin typeface="Century Gothic"/>
                <a:cs typeface="Century Gothic"/>
              </a:rPr>
              <a:t>the </a:t>
            </a:r>
            <a:r>
              <a:rPr dirty="0" sz="2800" spc="-10">
                <a:solidFill>
                  <a:srgbClr val="BEBEBE"/>
                </a:solidFill>
                <a:latin typeface="Century Gothic"/>
                <a:cs typeface="Century Gothic"/>
              </a:rPr>
              <a:t>engaged </a:t>
            </a:r>
            <a:r>
              <a:rPr dirty="0" sz="2800" spc="-5">
                <a:solidFill>
                  <a:srgbClr val="BEBEBE"/>
                </a:solidFill>
                <a:latin typeface="Century Gothic"/>
                <a:cs typeface="Century Gothic"/>
              </a:rPr>
              <a:t>scholarship </a:t>
            </a:r>
            <a:r>
              <a:rPr dirty="0" sz="2800">
                <a:solidFill>
                  <a:srgbClr val="BEBEBE"/>
                </a:solidFill>
                <a:latin typeface="Century Gothic"/>
                <a:cs typeface="Century Gothic"/>
              </a:rPr>
              <a:t>of </a:t>
            </a:r>
            <a:r>
              <a:rPr dirty="0" sz="2800" spc="-10">
                <a:solidFill>
                  <a:srgbClr val="BEBEBE"/>
                </a:solidFill>
                <a:latin typeface="Century Gothic"/>
                <a:cs typeface="Century Gothic"/>
              </a:rPr>
              <a:t>MSU  </a:t>
            </a:r>
            <a:r>
              <a:rPr dirty="0" sz="2800" spc="-5">
                <a:solidFill>
                  <a:srgbClr val="BEBEBE"/>
                </a:solidFill>
                <a:latin typeface="Century Gothic"/>
                <a:cs typeface="Century Gothic"/>
              </a:rPr>
              <a:t>faculty, </a:t>
            </a:r>
            <a:r>
              <a:rPr dirty="0" sz="2800" spc="-10">
                <a:solidFill>
                  <a:srgbClr val="BEBEBE"/>
                </a:solidFill>
                <a:latin typeface="Century Gothic"/>
                <a:cs typeface="Century Gothic"/>
              </a:rPr>
              <a:t>staff, and students </a:t>
            </a:r>
            <a:r>
              <a:rPr dirty="0" sz="2800" spc="5">
                <a:solidFill>
                  <a:srgbClr val="BEBEBE"/>
                </a:solidFill>
                <a:latin typeface="Century Gothic"/>
                <a:cs typeface="Century Gothic"/>
              </a:rPr>
              <a:t>in </a:t>
            </a:r>
            <a:r>
              <a:rPr dirty="0" sz="2800" spc="-5">
                <a:solidFill>
                  <a:srgbClr val="BEBEBE"/>
                </a:solidFill>
                <a:latin typeface="Century Gothic"/>
                <a:cs typeface="Century Gothic"/>
              </a:rPr>
              <a:t>partnership </a:t>
            </a:r>
            <a:r>
              <a:rPr dirty="0" sz="2800">
                <a:solidFill>
                  <a:srgbClr val="BEBEBE"/>
                </a:solidFill>
                <a:latin typeface="Century Gothic"/>
                <a:cs typeface="Century Gothic"/>
              </a:rPr>
              <a:t>with  communities </a:t>
            </a:r>
            <a:r>
              <a:rPr dirty="0" sz="2800" spc="-5">
                <a:solidFill>
                  <a:srgbClr val="BEBEBE"/>
                </a:solidFill>
                <a:latin typeface="Century Gothic"/>
                <a:cs typeface="Century Gothic"/>
              </a:rPr>
              <a:t>to create societal</a:t>
            </a:r>
            <a:r>
              <a:rPr dirty="0" sz="2800" spc="20">
                <a:solidFill>
                  <a:srgbClr val="BEBEBE"/>
                </a:solidFill>
                <a:latin typeface="Century Gothic"/>
                <a:cs typeface="Century Gothic"/>
              </a:rPr>
              <a:t> </a:t>
            </a:r>
            <a:r>
              <a:rPr dirty="0" sz="2800" spc="-5" b="1" i="1">
                <a:solidFill>
                  <a:srgbClr val="BEBEBE"/>
                </a:solidFill>
                <a:latin typeface="Century Gothic"/>
                <a:cs typeface="Century Gothic"/>
              </a:rPr>
              <a:t>impact</a:t>
            </a:r>
            <a:r>
              <a:rPr dirty="0" sz="2800" spc="-5">
                <a:solidFill>
                  <a:srgbClr val="BEBEBE"/>
                </a:solidFill>
                <a:latin typeface="Century Gothic"/>
                <a:cs typeface="Century Gothic"/>
              </a:rPr>
              <a:t>.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13209" y="4399279"/>
            <a:ext cx="1172210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 b="1">
                <a:solidFill>
                  <a:srgbClr val="FFFFFF"/>
                </a:solidFill>
                <a:latin typeface="Century Gothic"/>
                <a:cs typeface="Century Gothic"/>
              </a:rPr>
              <a:t>Fo</a:t>
            </a:r>
            <a:r>
              <a:rPr dirty="0" sz="3200" spc="-10" b="1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dirty="0" sz="3200" b="1">
                <a:solidFill>
                  <a:srgbClr val="FFFFFF"/>
                </a:solidFill>
                <a:latin typeface="Century Gothic"/>
                <a:cs typeface="Century Gothic"/>
              </a:rPr>
              <a:t>ter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2140" y="4155949"/>
            <a:ext cx="6306185" cy="1489075"/>
          </a:xfrm>
          <a:prstGeom prst="rect">
            <a:avLst/>
          </a:prstGeom>
        </p:spPr>
        <p:txBody>
          <a:bodyPr wrap="square" lIns="0" tIns="256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20"/>
              </a:spcBef>
              <a:tabLst>
                <a:tab pos="2755900" algn="l"/>
              </a:tabLst>
            </a:pPr>
            <a:r>
              <a:rPr dirty="0" sz="3200" spc="-5" b="1">
                <a:solidFill>
                  <a:srgbClr val="FFFFFF"/>
                </a:solidFill>
                <a:latin typeface="Century Gothic"/>
                <a:cs typeface="Century Gothic"/>
              </a:rPr>
              <a:t>Support	</a:t>
            </a:r>
            <a:r>
              <a:rPr dirty="0" sz="3200" b="1">
                <a:solidFill>
                  <a:srgbClr val="FFFFFF"/>
                </a:solidFill>
                <a:latin typeface="Century Gothic"/>
                <a:cs typeface="Century Gothic"/>
              </a:rPr>
              <a:t>Advocate</a:t>
            </a:r>
            <a:endParaRPr sz="3200">
              <a:latin typeface="Century Gothic"/>
              <a:cs typeface="Century Gothic"/>
            </a:endParaRPr>
          </a:p>
          <a:p>
            <a:pPr marL="1384300">
              <a:lnSpc>
                <a:spcPct val="100000"/>
              </a:lnSpc>
              <a:spcBef>
                <a:spcPts val="1920"/>
              </a:spcBef>
              <a:tabLst>
                <a:tab pos="4584065" algn="l"/>
              </a:tabLst>
            </a:pPr>
            <a:r>
              <a:rPr dirty="0" sz="3200" b="1" i="1">
                <a:solidFill>
                  <a:srgbClr val="DDD9C3"/>
                </a:solidFill>
                <a:latin typeface="Century Gothic"/>
                <a:cs typeface="Century Gothic"/>
              </a:rPr>
              <a:t>I</a:t>
            </a:r>
            <a:r>
              <a:rPr dirty="0" sz="3200" spc="-5" b="1" i="1">
                <a:solidFill>
                  <a:srgbClr val="DDD9C3"/>
                </a:solidFill>
                <a:latin typeface="Century Gothic"/>
                <a:cs typeface="Century Gothic"/>
              </a:rPr>
              <a:t>nn</a:t>
            </a:r>
            <a:r>
              <a:rPr dirty="0" sz="3200" b="1" i="1">
                <a:solidFill>
                  <a:srgbClr val="DDD9C3"/>
                </a:solidFill>
                <a:latin typeface="Century Gothic"/>
                <a:cs typeface="Century Gothic"/>
              </a:rPr>
              <a:t>o</a:t>
            </a:r>
            <a:r>
              <a:rPr dirty="0" sz="3200" spc="5" b="1" i="1">
                <a:solidFill>
                  <a:srgbClr val="DDD9C3"/>
                </a:solidFill>
                <a:latin typeface="Century Gothic"/>
                <a:cs typeface="Century Gothic"/>
              </a:rPr>
              <a:t>v</a:t>
            </a:r>
            <a:r>
              <a:rPr dirty="0" sz="3200" spc="-5" b="1" i="1">
                <a:solidFill>
                  <a:srgbClr val="DDD9C3"/>
                </a:solidFill>
                <a:latin typeface="Century Gothic"/>
                <a:cs typeface="Century Gothic"/>
              </a:rPr>
              <a:t>at</a:t>
            </a:r>
            <a:r>
              <a:rPr dirty="0" sz="3200" b="1" i="1">
                <a:solidFill>
                  <a:srgbClr val="DDD9C3"/>
                </a:solidFill>
                <a:latin typeface="Century Gothic"/>
                <a:cs typeface="Century Gothic"/>
              </a:rPr>
              <a:t>e</a:t>
            </a:r>
            <a:r>
              <a:rPr dirty="0" sz="3200" b="1" i="1">
                <a:solidFill>
                  <a:srgbClr val="DDD9C3"/>
                </a:solidFill>
                <a:latin typeface="Century Gothic"/>
                <a:cs typeface="Century Gothic"/>
              </a:rPr>
              <a:t>	</a:t>
            </a:r>
            <a:r>
              <a:rPr dirty="0" sz="3200" spc="-5" b="1" i="1">
                <a:solidFill>
                  <a:srgbClr val="DDD9C3"/>
                </a:solidFill>
                <a:latin typeface="Century Gothic"/>
                <a:cs typeface="Century Gothic"/>
              </a:rPr>
              <a:t>C</a:t>
            </a:r>
            <a:r>
              <a:rPr dirty="0" sz="3200" b="1" i="1">
                <a:solidFill>
                  <a:srgbClr val="DDD9C3"/>
                </a:solidFill>
                <a:latin typeface="Century Gothic"/>
                <a:cs typeface="Century Gothic"/>
              </a:rPr>
              <a:t>o</a:t>
            </a:r>
            <a:r>
              <a:rPr dirty="0" sz="3200" spc="-5" b="1" i="1">
                <a:solidFill>
                  <a:srgbClr val="DDD9C3"/>
                </a:solidFill>
                <a:latin typeface="Century Gothic"/>
                <a:cs typeface="Century Gothic"/>
              </a:rPr>
              <a:t>nn</a:t>
            </a:r>
            <a:r>
              <a:rPr dirty="0" sz="3200" b="1" i="1">
                <a:solidFill>
                  <a:srgbClr val="DDD9C3"/>
                </a:solidFill>
                <a:latin typeface="Century Gothic"/>
                <a:cs typeface="Century Gothic"/>
              </a:rPr>
              <a:t>ect</a:t>
            </a:r>
            <a:endParaRPr sz="3200"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spd="med">
    <p:wipe dir="l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83" cy="393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4290" y="1038161"/>
            <a:ext cx="1477199" cy="12335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868692"/>
            <a:ext cx="4407180" cy="41648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8069" y="2567183"/>
            <a:ext cx="177165" cy="320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dirty="0" sz="1250" spc="-75" i="1">
                <a:solidFill>
                  <a:srgbClr val="72B89C"/>
                </a:solidFill>
                <a:latin typeface="Times New Roman"/>
                <a:cs typeface="Times New Roman"/>
              </a:rPr>
              <a:t>,</a:t>
            </a:r>
            <a:r>
              <a:rPr dirty="0" sz="1250" spc="-245" i="1">
                <a:solidFill>
                  <a:srgbClr val="72B89C"/>
                </a:solidFill>
                <a:latin typeface="Times New Roman"/>
                <a:cs typeface="Times New Roman"/>
              </a:rPr>
              <a:t> </a:t>
            </a:r>
            <a:r>
              <a:rPr dirty="0" sz="1050" spc="-135">
                <a:solidFill>
                  <a:srgbClr val="72B89C"/>
                </a:solidFill>
                <a:latin typeface="Arial"/>
                <a:cs typeface="Arial"/>
              </a:rPr>
              <a:t>··</a:t>
            </a:r>
            <a:r>
              <a:rPr dirty="0" sz="1050" spc="-135">
                <a:solidFill>
                  <a:srgbClr val="5E6060"/>
                </a:solidFill>
                <a:latin typeface="Arial"/>
                <a:cs typeface="Arial"/>
              </a:rPr>
              <a:t>/'/</a:t>
            </a:r>
            <a:endParaRPr sz="1050">
              <a:latin typeface="Arial"/>
              <a:cs typeface="Arial"/>
            </a:endParaRPr>
          </a:p>
          <a:p>
            <a:pPr algn="r" marR="16510">
              <a:lnSpc>
                <a:spcPts val="950"/>
              </a:lnSpc>
            </a:pPr>
            <a:r>
              <a:rPr dirty="0" sz="900" spc="-85" i="1">
                <a:solidFill>
                  <a:srgbClr val="72B89C"/>
                </a:solidFill>
                <a:latin typeface="Times New Roman"/>
                <a:cs typeface="Times New Roman"/>
              </a:rPr>
              <a:t>i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71999" y="938185"/>
            <a:ext cx="2246630" cy="918844"/>
          </a:xfrm>
          <a:prstGeom prst="rect"/>
        </p:spPr>
        <p:txBody>
          <a:bodyPr wrap="square" lIns="0" tIns="141605" rIns="0" bIns="0" rtlCol="0" vert="horz">
            <a:spAutoFit/>
          </a:bodyPr>
          <a:lstStyle/>
          <a:p>
            <a:pPr marL="12700" marR="5080" indent="635">
              <a:lnSpc>
                <a:spcPct val="74800"/>
              </a:lnSpc>
              <a:spcBef>
                <a:spcPts val="1115"/>
              </a:spcBef>
            </a:pPr>
            <a:r>
              <a:rPr dirty="0" sz="3350" spc="145">
                <a:solidFill>
                  <a:srgbClr val="0AAAE6"/>
                </a:solidFill>
                <a:latin typeface="Arial"/>
                <a:cs typeface="Arial"/>
              </a:rPr>
              <a:t>SCIENCE  </a:t>
            </a:r>
            <a:r>
              <a:rPr dirty="0" sz="3350" spc="155">
                <a:solidFill>
                  <a:srgbClr val="0AAAE6"/>
                </a:solidFill>
                <a:latin typeface="Arial"/>
                <a:cs typeface="Arial"/>
              </a:rPr>
              <a:t>FESTIVAL</a:t>
            </a:r>
            <a:endParaRPr sz="33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68297" y="1047090"/>
            <a:ext cx="249809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114" b="1">
                <a:solidFill>
                  <a:srgbClr val="1CA8D3"/>
                </a:solidFill>
                <a:latin typeface="Arial"/>
                <a:cs typeface="Arial"/>
              </a:rPr>
              <a:t>MICHIGAN </a:t>
            </a:r>
            <a:r>
              <a:rPr dirty="0" sz="1150" spc="15" b="1">
                <a:solidFill>
                  <a:srgbClr val="1CA8D3"/>
                </a:solidFill>
                <a:latin typeface="Arial"/>
                <a:cs typeface="Arial"/>
              </a:rPr>
              <a:t>STATE</a:t>
            </a:r>
            <a:r>
              <a:rPr dirty="0" sz="1150" spc="35" b="1">
                <a:solidFill>
                  <a:srgbClr val="1CA8D3"/>
                </a:solidFill>
                <a:latin typeface="Arial"/>
                <a:cs typeface="Arial"/>
              </a:rPr>
              <a:t> </a:t>
            </a:r>
            <a:r>
              <a:rPr dirty="0" sz="1150" spc="70" b="1">
                <a:solidFill>
                  <a:srgbClr val="1CA8D3"/>
                </a:solidFill>
                <a:latin typeface="Arial"/>
                <a:cs typeface="Arial"/>
              </a:rPr>
              <a:t>UNIVERSITY</a:t>
            </a:r>
            <a:endParaRPr sz="11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05327" y="1239827"/>
            <a:ext cx="3914140" cy="1191895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4550" spc="165" b="1">
                <a:solidFill>
                  <a:srgbClr val="E61A60"/>
                </a:solidFill>
                <a:latin typeface="Arial"/>
                <a:cs typeface="Arial"/>
              </a:rPr>
              <a:t>OUR</a:t>
            </a:r>
            <a:r>
              <a:rPr dirty="0" sz="4550" spc="505" b="1">
                <a:solidFill>
                  <a:srgbClr val="E61A60"/>
                </a:solidFill>
                <a:latin typeface="Arial"/>
                <a:cs typeface="Arial"/>
              </a:rPr>
              <a:t> </a:t>
            </a:r>
            <a:r>
              <a:rPr dirty="0" sz="4550" spc="114" b="1">
                <a:solidFill>
                  <a:srgbClr val="E61A60"/>
                </a:solidFill>
                <a:latin typeface="Arial"/>
                <a:cs typeface="Arial"/>
              </a:rPr>
              <a:t>IMPACT</a:t>
            </a:r>
            <a:endParaRPr sz="4550">
              <a:latin typeface="Arial"/>
              <a:cs typeface="Arial"/>
            </a:endParaRPr>
          </a:p>
          <a:p>
            <a:pPr marL="902335">
              <a:lnSpc>
                <a:spcPct val="100000"/>
              </a:lnSpc>
              <a:spcBef>
                <a:spcPts val="325"/>
              </a:spcBef>
              <a:tabLst>
                <a:tab pos="2743200" algn="l"/>
              </a:tabLst>
            </a:pPr>
            <a:r>
              <a:rPr dirty="0" sz="2300" spc="95" b="1">
                <a:solidFill>
                  <a:srgbClr val="0AAAE6"/>
                </a:solidFill>
                <a:latin typeface="Arial"/>
                <a:cs typeface="Arial"/>
              </a:rPr>
              <a:t>1</a:t>
            </a:r>
            <a:r>
              <a:rPr dirty="0" sz="2300" spc="100" b="1">
                <a:solidFill>
                  <a:srgbClr val="0AAAE6"/>
                </a:solidFill>
                <a:latin typeface="Arial"/>
                <a:cs typeface="Arial"/>
              </a:rPr>
              <a:t>0</a:t>
            </a:r>
            <a:r>
              <a:rPr dirty="0" sz="2300" spc="150" b="1">
                <a:solidFill>
                  <a:srgbClr val="0AAAE6"/>
                </a:solidFill>
                <a:latin typeface="Arial"/>
                <a:cs typeface="Arial"/>
              </a:rPr>
              <a:t> </a:t>
            </a:r>
            <a:r>
              <a:rPr dirty="0" sz="2300" spc="114" b="1">
                <a:solidFill>
                  <a:srgbClr val="0AAAE6"/>
                </a:solidFill>
                <a:latin typeface="Arial"/>
                <a:cs typeface="Arial"/>
              </a:rPr>
              <a:t>year</a:t>
            </a:r>
            <a:r>
              <a:rPr dirty="0" sz="2300" spc="125" b="1">
                <a:solidFill>
                  <a:srgbClr val="0AAAE6"/>
                </a:solidFill>
                <a:latin typeface="Arial"/>
                <a:cs typeface="Arial"/>
              </a:rPr>
              <a:t>s</a:t>
            </a:r>
            <a:r>
              <a:rPr dirty="0" sz="2300" spc="280" b="1">
                <a:solidFill>
                  <a:srgbClr val="0AAAE6"/>
                </a:solidFill>
                <a:latin typeface="Arial"/>
                <a:cs typeface="Arial"/>
              </a:rPr>
              <a:t> </a:t>
            </a:r>
            <a:r>
              <a:rPr dirty="0" sz="2300" spc="120" b="1">
                <a:solidFill>
                  <a:srgbClr val="0AAAE6"/>
                </a:solidFill>
                <a:latin typeface="Arial"/>
                <a:cs typeface="Arial"/>
              </a:rPr>
              <a:t>o</a:t>
            </a:r>
            <a:r>
              <a:rPr dirty="0" sz="2300" spc="70" b="1">
                <a:solidFill>
                  <a:srgbClr val="0AAAE6"/>
                </a:solidFill>
                <a:latin typeface="Arial"/>
                <a:cs typeface="Arial"/>
              </a:rPr>
              <a:t>f</a:t>
            </a:r>
            <a:r>
              <a:rPr dirty="0" sz="2300" b="1">
                <a:solidFill>
                  <a:srgbClr val="0AAAE6"/>
                </a:solidFill>
                <a:latin typeface="Arial"/>
                <a:cs typeface="Arial"/>
              </a:rPr>
              <a:t>	</a:t>
            </a:r>
            <a:r>
              <a:rPr dirty="0" sz="2300" spc="204" b="1">
                <a:solidFill>
                  <a:srgbClr val="0AAAE6"/>
                </a:solidFill>
                <a:latin typeface="Arial"/>
                <a:cs typeface="Arial"/>
              </a:rPr>
              <a:t>STEAM</a:t>
            </a:r>
            <a:endParaRPr sz="2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57465" y="2795174"/>
            <a:ext cx="3561715" cy="1045844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marL="126364" indent="-114300">
              <a:lnSpc>
                <a:spcPct val="100000"/>
              </a:lnSpc>
              <a:spcBef>
                <a:spcPts val="330"/>
              </a:spcBef>
              <a:buClr>
                <a:srgbClr val="0A0A0A"/>
              </a:buClr>
              <a:buChar char="•"/>
              <a:tabLst>
                <a:tab pos="127000" algn="l"/>
              </a:tabLst>
            </a:pPr>
            <a:r>
              <a:rPr dirty="0" sz="1150">
                <a:solidFill>
                  <a:srgbClr val="232323"/>
                </a:solidFill>
                <a:latin typeface="Arial"/>
                <a:cs typeface="Arial"/>
              </a:rPr>
              <a:t>10 </a:t>
            </a:r>
            <a:r>
              <a:rPr dirty="0" sz="1150" spc="20">
                <a:solidFill>
                  <a:srgbClr val="343434"/>
                </a:solidFill>
                <a:latin typeface="Arial"/>
                <a:cs typeface="Arial"/>
              </a:rPr>
              <a:t>years </a:t>
            </a:r>
            <a:r>
              <a:rPr dirty="0" sz="1150" spc="65">
                <a:solidFill>
                  <a:srgbClr val="464646"/>
                </a:solidFill>
                <a:latin typeface="Arial"/>
                <a:cs typeface="Arial"/>
              </a:rPr>
              <a:t>o</a:t>
            </a:r>
            <a:r>
              <a:rPr dirty="0" sz="1150" spc="65">
                <a:solidFill>
                  <a:srgbClr val="232323"/>
                </a:solidFill>
                <a:latin typeface="Arial"/>
                <a:cs typeface="Arial"/>
              </a:rPr>
              <a:t>f </a:t>
            </a:r>
            <a:r>
              <a:rPr dirty="0" sz="1150" spc="-5">
                <a:solidFill>
                  <a:srgbClr val="232323"/>
                </a:solidFill>
                <a:latin typeface="Arial"/>
                <a:cs typeface="Arial"/>
              </a:rPr>
              <a:t>FREE </a:t>
            </a:r>
            <a:r>
              <a:rPr dirty="0" sz="1150" spc="-5">
                <a:solidFill>
                  <a:srgbClr val="343434"/>
                </a:solidFill>
                <a:latin typeface="Arial"/>
                <a:cs typeface="Arial"/>
              </a:rPr>
              <a:t>pub </a:t>
            </a:r>
            <a:r>
              <a:rPr dirty="0" sz="1150" spc="25">
                <a:solidFill>
                  <a:srgbClr val="5E6060"/>
                </a:solidFill>
                <a:latin typeface="Arial"/>
                <a:cs typeface="Arial"/>
              </a:rPr>
              <a:t>l</a:t>
            </a:r>
            <a:r>
              <a:rPr dirty="0" sz="1150" spc="25">
                <a:solidFill>
                  <a:srgbClr val="0A0A0A"/>
                </a:solidFill>
                <a:latin typeface="Arial"/>
                <a:cs typeface="Arial"/>
              </a:rPr>
              <a:t>i</a:t>
            </a:r>
            <a:r>
              <a:rPr dirty="0" sz="1150" spc="25">
                <a:solidFill>
                  <a:srgbClr val="343434"/>
                </a:solidFill>
                <a:latin typeface="Arial"/>
                <a:cs typeface="Arial"/>
              </a:rPr>
              <a:t>c </a:t>
            </a:r>
            <a:r>
              <a:rPr dirty="0" sz="1150" spc="25">
                <a:solidFill>
                  <a:srgbClr val="232323"/>
                </a:solidFill>
                <a:latin typeface="Arial"/>
                <a:cs typeface="Arial"/>
              </a:rPr>
              <a:t>STEAM </a:t>
            </a:r>
            <a:r>
              <a:rPr dirty="0" sz="1150" spc="40">
                <a:solidFill>
                  <a:srgbClr val="343434"/>
                </a:solidFill>
                <a:latin typeface="Arial"/>
                <a:cs typeface="Arial"/>
              </a:rPr>
              <a:t>ce</a:t>
            </a:r>
            <a:r>
              <a:rPr dirty="0" sz="1150" spc="40">
                <a:solidFill>
                  <a:srgbClr val="0A0A0A"/>
                </a:solidFill>
                <a:latin typeface="Arial"/>
                <a:cs typeface="Arial"/>
              </a:rPr>
              <a:t>l</a:t>
            </a:r>
            <a:r>
              <a:rPr dirty="0" sz="1150" spc="40">
                <a:solidFill>
                  <a:srgbClr val="464646"/>
                </a:solidFill>
                <a:latin typeface="Arial"/>
                <a:cs typeface="Arial"/>
              </a:rPr>
              <a:t>eb </a:t>
            </a:r>
            <a:r>
              <a:rPr dirty="0" sz="1150" spc="-15">
                <a:solidFill>
                  <a:srgbClr val="232323"/>
                </a:solidFill>
                <a:latin typeface="Arial"/>
                <a:cs typeface="Arial"/>
              </a:rPr>
              <a:t>r</a:t>
            </a:r>
            <a:r>
              <a:rPr dirty="0" sz="1150" spc="-15">
                <a:solidFill>
                  <a:srgbClr val="464646"/>
                </a:solidFill>
                <a:latin typeface="Arial"/>
                <a:cs typeface="Arial"/>
              </a:rPr>
              <a:t>at </a:t>
            </a:r>
            <a:r>
              <a:rPr dirty="0" sz="1150" spc="-15">
                <a:solidFill>
                  <a:srgbClr val="0A0A0A"/>
                </a:solidFill>
                <a:latin typeface="Arial"/>
                <a:cs typeface="Arial"/>
              </a:rPr>
              <a:t>i</a:t>
            </a:r>
            <a:r>
              <a:rPr dirty="0" sz="1150" spc="-15">
                <a:solidFill>
                  <a:srgbClr val="343434"/>
                </a:solidFill>
                <a:latin typeface="Arial"/>
                <a:cs typeface="Arial"/>
              </a:rPr>
              <a:t>o</a:t>
            </a:r>
            <a:r>
              <a:rPr dirty="0" sz="1150" spc="-165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dirty="0" sz="1150" spc="5">
                <a:solidFill>
                  <a:srgbClr val="343434"/>
                </a:solidFill>
                <a:latin typeface="Arial"/>
                <a:cs typeface="Arial"/>
              </a:rPr>
              <a:t>ns</a:t>
            </a:r>
            <a:endParaRPr sz="1150">
              <a:latin typeface="Arial"/>
              <a:cs typeface="Arial"/>
            </a:endParaRPr>
          </a:p>
          <a:p>
            <a:pPr marL="141605" indent="-127000">
              <a:lnSpc>
                <a:spcPct val="100000"/>
              </a:lnSpc>
              <a:spcBef>
                <a:spcPts val="229"/>
              </a:spcBef>
              <a:buClr>
                <a:srgbClr val="0A0A0A"/>
              </a:buClr>
              <a:buChar char="•"/>
              <a:tabLst>
                <a:tab pos="142240" algn="l"/>
              </a:tabLst>
            </a:pPr>
            <a:r>
              <a:rPr dirty="0" sz="1150" spc="40">
                <a:solidFill>
                  <a:srgbClr val="232323"/>
                </a:solidFill>
                <a:latin typeface="Arial"/>
                <a:cs typeface="Arial"/>
              </a:rPr>
              <a:t>Ov</a:t>
            </a:r>
            <a:r>
              <a:rPr dirty="0" sz="1150" spc="40">
                <a:solidFill>
                  <a:srgbClr val="464646"/>
                </a:solidFill>
                <a:latin typeface="Arial"/>
                <a:cs typeface="Arial"/>
              </a:rPr>
              <a:t>er </a:t>
            </a:r>
            <a:r>
              <a:rPr dirty="0" sz="1150" spc="35">
                <a:solidFill>
                  <a:srgbClr val="232323"/>
                </a:solidFill>
                <a:latin typeface="Arial"/>
                <a:cs typeface="Arial"/>
              </a:rPr>
              <a:t>1,600 </a:t>
            </a:r>
            <a:r>
              <a:rPr dirty="0" sz="1150" spc="40">
                <a:solidFill>
                  <a:srgbClr val="5E6060"/>
                </a:solidFill>
                <a:latin typeface="Arial"/>
                <a:cs typeface="Arial"/>
              </a:rPr>
              <a:t>fr</a:t>
            </a:r>
            <a:r>
              <a:rPr dirty="0" sz="1150" spc="40">
                <a:solidFill>
                  <a:srgbClr val="464646"/>
                </a:solidFill>
                <a:latin typeface="Arial"/>
                <a:cs typeface="Arial"/>
              </a:rPr>
              <a:t>ee </a:t>
            </a:r>
            <a:r>
              <a:rPr dirty="0" sz="1150" spc="50">
                <a:solidFill>
                  <a:srgbClr val="464646"/>
                </a:solidFill>
                <a:latin typeface="Arial"/>
                <a:cs typeface="Arial"/>
              </a:rPr>
              <a:t>programs </a:t>
            </a:r>
            <a:r>
              <a:rPr dirty="0" sz="1150" spc="60">
                <a:solidFill>
                  <a:srgbClr val="464646"/>
                </a:solidFill>
                <a:latin typeface="Arial"/>
                <a:cs typeface="Arial"/>
              </a:rPr>
              <a:t>and</a:t>
            </a:r>
            <a:r>
              <a:rPr dirty="0" sz="1150" spc="175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dirty="0" sz="1150" spc="40">
                <a:solidFill>
                  <a:srgbClr val="464646"/>
                </a:solidFill>
                <a:latin typeface="Arial"/>
                <a:cs typeface="Arial"/>
              </a:rPr>
              <a:t>eve</a:t>
            </a:r>
            <a:r>
              <a:rPr dirty="0" sz="1150" spc="40">
                <a:solidFill>
                  <a:srgbClr val="5E6060"/>
                </a:solidFill>
                <a:latin typeface="Arial"/>
                <a:cs typeface="Arial"/>
              </a:rPr>
              <a:t>n</a:t>
            </a:r>
            <a:r>
              <a:rPr dirty="0" sz="1150" spc="40">
                <a:solidFill>
                  <a:srgbClr val="232323"/>
                </a:solidFill>
                <a:latin typeface="Arial"/>
                <a:cs typeface="Arial"/>
              </a:rPr>
              <a:t>ts</a:t>
            </a:r>
            <a:endParaRPr sz="1150">
              <a:latin typeface="Arial"/>
              <a:cs typeface="Arial"/>
            </a:endParaRPr>
          </a:p>
          <a:p>
            <a:pPr marL="139065" indent="-127000">
              <a:lnSpc>
                <a:spcPct val="100000"/>
              </a:lnSpc>
              <a:spcBef>
                <a:spcPts val="185"/>
              </a:spcBef>
              <a:buClr>
                <a:srgbClr val="0A0A0A"/>
              </a:buClr>
              <a:buChar char="•"/>
              <a:tabLst>
                <a:tab pos="139700" algn="l"/>
              </a:tabLst>
            </a:pPr>
            <a:r>
              <a:rPr dirty="0" sz="1150" spc="120">
                <a:solidFill>
                  <a:srgbClr val="343434"/>
                </a:solidFill>
                <a:latin typeface="Arial"/>
                <a:cs typeface="Arial"/>
              </a:rPr>
              <a:t>800+ </a:t>
            </a:r>
            <a:r>
              <a:rPr dirty="0" sz="1150" spc="45">
                <a:solidFill>
                  <a:srgbClr val="464646"/>
                </a:solidFill>
                <a:latin typeface="Arial"/>
                <a:cs typeface="Arial"/>
              </a:rPr>
              <a:t>fr</a:t>
            </a:r>
            <a:r>
              <a:rPr dirty="0" sz="1150" spc="45">
                <a:solidFill>
                  <a:srgbClr val="232323"/>
                </a:solidFill>
                <a:latin typeface="Arial"/>
                <a:cs typeface="Arial"/>
              </a:rPr>
              <a:t>ee </a:t>
            </a:r>
            <a:r>
              <a:rPr dirty="0" sz="1150" spc="60">
                <a:solidFill>
                  <a:srgbClr val="232323"/>
                </a:solidFill>
                <a:latin typeface="Arial"/>
                <a:cs typeface="Arial"/>
              </a:rPr>
              <a:t>digital </a:t>
            </a:r>
            <a:r>
              <a:rPr dirty="0" sz="1150" spc="40">
                <a:solidFill>
                  <a:srgbClr val="232323"/>
                </a:solidFill>
                <a:latin typeface="Arial"/>
                <a:cs typeface="Arial"/>
              </a:rPr>
              <a:t>reso</a:t>
            </a:r>
            <a:r>
              <a:rPr dirty="0" sz="1150" spc="40">
                <a:solidFill>
                  <a:srgbClr val="464646"/>
                </a:solidFill>
                <a:latin typeface="Arial"/>
                <a:cs typeface="Arial"/>
              </a:rPr>
              <a:t>urc</a:t>
            </a:r>
            <a:r>
              <a:rPr dirty="0" sz="1150" spc="40">
                <a:solidFill>
                  <a:srgbClr val="232323"/>
                </a:solidFill>
                <a:latin typeface="Arial"/>
                <a:cs typeface="Arial"/>
              </a:rPr>
              <a:t>es </a:t>
            </a:r>
            <a:r>
              <a:rPr dirty="0" sz="1150" spc="35">
                <a:solidFill>
                  <a:srgbClr val="343434"/>
                </a:solidFill>
                <a:latin typeface="Arial"/>
                <a:cs typeface="Arial"/>
              </a:rPr>
              <a:t>shared </a:t>
            </a:r>
            <a:r>
              <a:rPr dirty="0" sz="1150" spc="45">
                <a:solidFill>
                  <a:srgbClr val="343434"/>
                </a:solidFill>
                <a:latin typeface="Arial"/>
                <a:cs typeface="Arial"/>
              </a:rPr>
              <a:t>w</a:t>
            </a:r>
            <a:r>
              <a:rPr dirty="0" sz="1150" spc="45">
                <a:solidFill>
                  <a:srgbClr val="5E6060"/>
                </a:solidFill>
                <a:latin typeface="Arial"/>
                <a:cs typeface="Arial"/>
              </a:rPr>
              <a:t>i</a:t>
            </a:r>
            <a:r>
              <a:rPr dirty="0" sz="1150" spc="45">
                <a:solidFill>
                  <a:srgbClr val="343434"/>
                </a:solidFill>
                <a:latin typeface="Arial"/>
                <a:cs typeface="Arial"/>
              </a:rPr>
              <a:t>t</a:t>
            </a:r>
            <a:r>
              <a:rPr dirty="0" sz="1150" spc="-254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dirty="0" sz="1150" spc="45">
                <a:solidFill>
                  <a:srgbClr val="343434"/>
                </a:solidFill>
                <a:latin typeface="Arial"/>
                <a:cs typeface="Arial"/>
              </a:rPr>
              <a:t>h </a:t>
            </a:r>
            <a:r>
              <a:rPr dirty="0" sz="1150" spc="15">
                <a:solidFill>
                  <a:srgbClr val="232323"/>
                </a:solidFill>
                <a:latin typeface="Arial"/>
                <a:cs typeface="Arial"/>
              </a:rPr>
              <a:t>familie </a:t>
            </a:r>
            <a:r>
              <a:rPr dirty="0" sz="1150" spc="-60">
                <a:solidFill>
                  <a:srgbClr val="464646"/>
                </a:solidFill>
                <a:latin typeface="Arial"/>
                <a:cs typeface="Arial"/>
              </a:rPr>
              <a:t>s</a:t>
            </a:r>
            <a:endParaRPr sz="1150">
              <a:latin typeface="Arial"/>
              <a:cs typeface="Arial"/>
            </a:endParaRPr>
          </a:p>
          <a:p>
            <a:pPr marL="141605" indent="-129539">
              <a:lnSpc>
                <a:spcPct val="100000"/>
              </a:lnSpc>
              <a:spcBef>
                <a:spcPts val="250"/>
              </a:spcBef>
              <a:buClr>
                <a:srgbClr val="0A0A0A"/>
              </a:buClr>
              <a:buChar char="•"/>
              <a:tabLst>
                <a:tab pos="142240" algn="l"/>
              </a:tabLst>
            </a:pPr>
            <a:r>
              <a:rPr dirty="0" sz="1150" spc="50">
                <a:solidFill>
                  <a:srgbClr val="232323"/>
                </a:solidFill>
                <a:latin typeface="Arial"/>
                <a:cs typeface="Arial"/>
              </a:rPr>
              <a:t>Ov</a:t>
            </a:r>
            <a:r>
              <a:rPr dirty="0" sz="1150" spc="50">
                <a:solidFill>
                  <a:srgbClr val="464646"/>
                </a:solidFill>
                <a:latin typeface="Arial"/>
                <a:cs typeface="Arial"/>
              </a:rPr>
              <a:t>er</a:t>
            </a:r>
            <a:r>
              <a:rPr dirty="0" sz="1150" spc="-6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dirty="0" sz="1150" spc="-40">
                <a:solidFill>
                  <a:srgbClr val="0A0A0A"/>
                </a:solidFill>
                <a:latin typeface="Arial"/>
                <a:cs typeface="Arial"/>
              </a:rPr>
              <a:t>1</a:t>
            </a:r>
            <a:r>
              <a:rPr dirty="0" sz="1150" spc="-40">
                <a:solidFill>
                  <a:srgbClr val="232323"/>
                </a:solidFill>
                <a:latin typeface="Arial"/>
                <a:cs typeface="Arial"/>
              </a:rPr>
              <a:t>50</a:t>
            </a:r>
            <a:r>
              <a:rPr dirty="0" sz="1150" spc="-210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150" spc="-10">
                <a:solidFill>
                  <a:srgbClr val="464646"/>
                </a:solidFill>
                <a:latin typeface="Arial"/>
                <a:cs typeface="Arial"/>
              </a:rPr>
              <a:t>,</a:t>
            </a:r>
            <a:r>
              <a:rPr dirty="0" sz="1150" spc="-10">
                <a:solidFill>
                  <a:srgbClr val="232323"/>
                </a:solidFill>
                <a:latin typeface="Arial"/>
                <a:cs typeface="Arial"/>
              </a:rPr>
              <a:t>0</a:t>
            </a:r>
            <a:r>
              <a:rPr dirty="0" sz="1150" spc="-170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150" spc="25">
                <a:solidFill>
                  <a:srgbClr val="232323"/>
                </a:solidFill>
                <a:latin typeface="Arial"/>
                <a:cs typeface="Arial"/>
              </a:rPr>
              <a:t>0</a:t>
            </a:r>
            <a:r>
              <a:rPr dirty="0" sz="1150" spc="-145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150" spc="25">
                <a:solidFill>
                  <a:srgbClr val="232323"/>
                </a:solidFill>
                <a:latin typeface="Arial"/>
                <a:cs typeface="Arial"/>
              </a:rPr>
              <a:t>0</a:t>
            </a:r>
            <a:r>
              <a:rPr dirty="0" sz="1150" spc="204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150">
                <a:solidFill>
                  <a:srgbClr val="343434"/>
                </a:solidFill>
                <a:latin typeface="Arial"/>
                <a:cs typeface="Arial"/>
              </a:rPr>
              <a:t>fest</a:t>
            </a:r>
            <a:r>
              <a:rPr dirty="0" sz="1150" spc="-12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dirty="0" sz="1150" spc="30">
                <a:solidFill>
                  <a:srgbClr val="5E6060"/>
                </a:solidFill>
                <a:latin typeface="Arial"/>
                <a:cs typeface="Arial"/>
              </a:rPr>
              <a:t>i</a:t>
            </a:r>
            <a:r>
              <a:rPr dirty="0" sz="1150" spc="30">
                <a:solidFill>
                  <a:srgbClr val="343434"/>
                </a:solidFill>
                <a:latin typeface="Arial"/>
                <a:cs typeface="Arial"/>
              </a:rPr>
              <a:t>va</a:t>
            </a:r>
            <a:r>
              <a:rPr dirty="0" sz="1150" spc="30">
                <a:solidFill>
                  <a:srgbClr val="777575"/>
                </a:solidFill>
                <a:latin typeface="Arial"/>
                <a:cs typeface="Arial"/>
              </a:rPr>
              <a:t>l</a:t>
            </a:r>
            <a:r>
              <a:rPr dirty="0" sz="1150" spc="35">
                <a:solidFill>
                  <a:srgbClr val="777575"/>
                </a:solidFill>
                <a:latin typeface="Arial"/>
                <a:cs typeface="Arial"/>
              </a:rPr>
              <a:t> </a:t>
            </a:r>
            <a:r>
              <a:rPr dirty="0" sz="1150" spc="-35">
                <a:solidFill>
                  <a:srgbClr val="232323"/>
                </a:solidFill>
                <a:latin typeface="Arial"/>
                <a:cs typeface="Arial"/>
              </a:rPr>
              <a:t>at</a:t>
            </a:r>
            <a:r>
              <a:rPr dirty="0" sz="1150" spc="-100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150" spc="-20">
                <a:solidFill>
                  <a:srgbClr val="232323"/>
                </a:solidFill>
                <a:latin typeface="Arial"/>
                <a:cs typeface="Arial"/>
              </a:rPr>
              <a:t>t</a:t>
            </a:r>
            <a:r>
              <a:rPr dirty="0" sz="1150" spc="-190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150" spc="40">
                <a:solidFill>
                  <a:srgbClr val="464646"/>
                </a:solidFill>
                <a:latin typeface="Arial"/>
                <a:cs typeface="Arial"/>
              </a:rPr>
              <a:t>endees</a:t>
            </a:r>
            <a:endParaRPr sz="1150">
              <a:latin typeface="Arial"/>
              <a:cs typeface="Arial"/>
            </a:endParaRPr>
          </a:p>
          <a:p>
            <a:pPr marL="140335" indent="-128270">
              <a:lnSpc>
                <a:spcPct val="100000"/>
              </a:lnSpc>
              <a:spcBef>
                <a:spcPts val="234"/>
              </a:spcBef>
              <a:buClr>
                <a:srgbClr val="0A0A0A"/>
              </a:buClr>
              <a:buChar char="•"/>
              <a:tabLst>
                <a:tab pos="140970" algn="l"/>
              </a:tabLst>
            </a:pPr>
            <a:r>
              <a:rPr dirty="0" sz="1150" spc="15">
                <a:solidFill>
                  <a:srgbClr val="232323"/>
                </a:solidFill>
                <a:latin typeface="Arial"/>
                <a:cs typeface="Arial"/>
              </a:rPr>
              <a:t>Mo </a:t>
            </a:r>
            <a:r>
              <a:rPr dirty="0" sz="1150" spc="25">
                <a:solidFill>
                  <a:srgbClr val="232323"/>
                </a:solidFill>
                <a:latin typeface="Arial"/>
                <a:cs typeface="Arial"/>
              </a:rPr>
              <a:t>r</a:t>
            </a:r>
            <a:r>
              <a:rPr dirty="0" sz="1150" spc="25">
                <a:solidFill>
                  <a:srgbClr val="464646"/>
                </a:solidFill>
                <a:latin typeface="Arial"/>
                <a:cs typeface="Arial"/>
              </a:rPr>
              <a:t>e </a:t>
            </a:r>
            <a:r>
              <a:rPr dirty="0" sz="1150" spc="55">
                <a:solidFill>
                  <a:srgbClr val="343434"/>
                </a:solidFill>
                <a:latin typeface="Arial"/>
                <a:cs typeface="Arial"/>
              </a:rPr>
              <a:t>than </a:t>
            </a:r>
            <a:r>
              <a:rPr dirty="0" sz="1150" spc="90">
                <a:solidFill>
                  <a:srgbClr val="343434"/>
                </a:solidFill>
                <a:latin typeface="Arial"/>
                <a:cs typeface="Arial"/>
              </a:rPr>
              <a:t>20,000 </a:t>
            </a:r>
            <a:r>
              <a:rPr dirty="0" sz="1150" spc="-55">
                <a:solidFill>
                  <a:srgbClr val="464646"/>
                </a:solidFill>
                <a:latin typeface="Arial"/>
                <a:cs typeface="Arial"/>
              </a:rPr>
              <a:t>K</a:t>
            </a:r>
            <a:r>
              <a:rPr dirty="0" sz="1150" spc="-55">
                <a:solidFill>
                  <a:srgbClr val="232323"/>
                </a:solidFill>
                <a:latin typeface="Arial"/>
                <a:cs typeface="Arial"/>
              </a:rPr>
              <a:t>-</a:t>
            </a:r>
            <a:r>
              <a:rPr dirty="0" sz="1150" spc="-55">
                <a:solidFill>
                  <a:srgbClr val="0A0A0A"/>
                </a:solidFill>
                <a:latin typeface="Arial"/>
                <a:cs typeface="Arial"/>
              </a:rPr>
              <a:t>1</a:t>
            </a:r>
            <a:r>
              <a:rPr dirty="0" sz="1150" spc="-55">
                <a:solidFill>
                  <a:srgbClr val="343434"/>
                </a:solidFill>
                <a:latin typeface="Arial"/>
                <a:cs typeface="Arial"/>
              </a:rPr>
              <a:t>2 </a:t>
            </a:r>
            <a:r>
              <a:rPr dirty="0" sz="1150" spc="-25">
                <a:solidFill>
                  <a:srgbClr val="464646"/>
                </a:solidFill>
                <a:latin typeface="Arial"/>
                <a:cs typeface="Arial"/>
              </a:rPr>
              <a:t>stu </a:t>
            </a:r>
            <a:r>
              <a:rPr dirty="0" sz="1150" spc="-35">
                <a:solidFill>
                  <a:srgbClr val="464646"/>
                </a:solidFill>
                <a:latin typeface="Arial"/>
                <a:cs typeface="Arial"/>
              </a:rPr>
              <a:t>den </a:t>
            </a:r>
            <a:r>
              <a:rPr dirty="0" sz="1150" spc="20">
                <a:solidFill>
                  <a:srgbClr val="232323"/>
                </a:solidFill>
                <a:latin typeface="Arial"/>
                <a:cs typeface="Arial"/>
              </a:rPr>
              <a:t>t </a:t>
            </a:r>
            <a:r>
              <a:rPr dirty="0" sz="1150" spc="55">
                <a:solidFill>
                  <a:srgbClr val="232323"/>
                </a:solidFill>
                <a:latin typeface="Arial"/>
                <a:cs typeface="Arial"/>
              </a:rPr>
              <a:t>pa</a:t>
            </a:r>
            <a:r>
              <a:rPr dirty="0" sz="1150" spc="55">
                <a:solidFill>
                  <a:srgbClr val="464646"/>
                </a:solidFill>
                <a:latin typeface="Arial"/>
                <a:cs typeface="Arial"/>
              </a:rPr>
              <a:t>r</a:t>
            </a:r>
            <a:r>
              <a:rPr dirty="0" sz="1150" spc="55">
                <a:solidFill>
                  <a:srgbClr val="232323"/>
                </a:solidFill>
                <a:latin typeface="Arial"/>
                <a:cs typeface="Arial"/>
              </a:rPr>
              <a:t>t</a:t>
            </a:r>
            <a:r>
              <a:rPr dirty="0" sz="1150" spc="-270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150" spc="5">
                <a:solidFill>
                  <a:srgbClr val="232323"/>
                </a:solidFill>
                <a:latin typeface="Arial"/>
                <a:cs typeface="Arial"/>
              </a:rPr>
              <a:t>ic </a:t>
            </a:r>
            <a:r>
              <a:rPr dirty="0" sz="1150" spc="-25">
                <a:solidFill>
                  <a:srgbClr val="232323"/>
                </a:solidFill>
                <a:latin typeface="Arial"/>
                <a:cs typeface="Arial"/>
              </a:rPr>
              <a:t>i</a:t>
            </a:r>
            <a:r>
              <a:rPr dirty="0" sz="1150" spc="-25">
                <a:solidFill>
                  <a:srgbClr val="464646"/>
                </a:solidFill>
                <a:latin typeface="Arial"/>
                <a:cs typeface="Arial"/>
              </a:rPr>
              <a:t>pan </a:t>
            </a:r>
            <a:r>
              <a:rPr dirty="0" sz="1150" spc="30">
                <a:solidFill>
                  <a:srgbClr val="232323"/>
                </a:solidFill>
                <a:latin typeface="Arial"/>
                <a:cs typeface="Arial"/>
              </a:rPr>
              <a:t>ts</a:t>
            </a:r>
            <a:endParaRPr sz="11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01099" y="4100764"/>
            <a:ext cx="5802630" cy="3765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43000" algn="l"/>
                <a:tab pos="2408555" algn="l"/>
                <a:tab pos="3323590" algn="l"/>
                <a:tab pos="5146675" algn="l"/>
              </a:tabLst>
            </a:pPr>
            <a:r>
              <a:rPr dirty="0" sz="2300" spc="20" b="1">
                <a:solidFill>
                  <a:srgbClr val="0AAAE6"/>
                </a:solidFill>
                <a:latin typeface="Arial"/>
                <a:cs typeface="Arial"/>
              </a:rPr>
              <a:t>91</a:t>
            </a:r>
            <a:r>
              <a:rPr dirty="0" sz="2300" spc="40" b="1">
                <a:solidFill>
                  <a:srgbClr val="0AAAE6"/>
                </a:solidFill>
                <a:latin typeface="Arial"/>
                <a:cs typeface="Arial"/>
              </a:rPr>
              <a:t>%</a:t>
            </a:r>
            <a:r>
              <a:rPr dirty="0" sz="2300" spc="140" b="1">
                <a:solidFill>
                  <a:srgbClr val="0AAAE6"/>
                </a:solidFill>
                <a:latin typeface="Arial"/>
                <a:cs typeface="Arial"/>
              </a:rPr>
              <a:t> </a:t>
            </a:r>
            <a:r>
              <a:rPr dirty="0" sz="2300" spc="120" b="1">
                <a:solidFill>
                  <a:srgbClr val="0AAAE6"/>
                </a:solidFill>
                <a:latin typeface="Arial"/>
                <a:cs typeface="Arial"/>
              </a:rPr>
              <a:t>o</a:t>
            </a:r>
            <a:r>
              <a:rPr dirty="0" sz="2300" spc="70" b="1">
                <a:solidFill>
                  <a:srgbClr val="0AAAE6"/>
                </a:solidFill>
                <a:latin typeface="Arial"/>
                <a:cs typeface="Arial"/>
              </a:rPr>
              <a:t>f</a:t>
            </a:r>
            <a:r>
              <a:rPr dirty="0" sz="2300" b="1">
                <a:solidFill>
                  <a:srgbClr val="0AAAE6"/>
                </a:solidFill>
                <a:latin typeface="Arial"/>
                <a:cs typeface="Arial"/>
              </a:rPr>
              <a:t>	</a:t>
            </a:r>
            <a:r>
              <a:rPr dirty="0" sz="2300" spc="85" b="1">
                <a:solidFill>
                  <a:srgbClr val="0AAAE6"/>
                </a:solidFill>
                <a:latin typeface="Arial"/>
                <a:cs typeface="Arial"/>
              </a:rPr>
              <a:t>visitor</a:t>
            </a:r>
            <a:r>
              <a:rPr dirty="0" sz="2300" spc="114" b="1">
                <a:solidFill>
                  <a:srgbClr val="0AAAE6"/>
                </a:solidFill>
                <a:latin typeface="Arial"/>
                <a:cs typeface="Arial"/>
              </a:rPr>
              <a:t>s</a:t>
            </a:r>
            <a:r>
              <a:rPr dirty="0" sz="2300" b="1">
                <a:solidFill>
                  <a:srgbClr val="0AAAE6"/>
                </a:solidFill>
                <a:latin typeface="Arial"/>
                <a:cs typeface="Arial"/>
              </a:rPr>
              <a:t>	</a:t>
            </a:r>
            <a:r>
              <a:rPr dirty="0" sz="2300" spc="105" b="1">
                <a:solidFill>
                  <a:srgbClr val="0AAAE6"/>
                </a:solidFill>
                <a:latin typeface="Arial"/>
                <a:cs typeface="Arial"/>
              </a:rPr>
              <a:t>lear</a:t>
            </a:r>
            <a:r>
              <a:rPr dirty="0" sz="2300" spc="155" b="1">
                <a:solidFill>
                  <a:srgbClr val="0AAAE6"/>
                </a:solidFill>
                <a:latin typeface="Arial"/>
                <a:cs typeface="Arial"/>
              </a:rPr>
              <a:t>n</a:t>
            </a:r>
            <a:r>
              <a:rPr dirty="0" sz="2300" b="1">
                <a:solidFill>
                  <a:srgbClr val="0AAAE6"/>
                </a:solidFill>
                <a:latin typeface="Arial"/>
                <a:cs typeface="Arial"/>
              </a:rPr>
              <a:t>	</a:t>
            </a:r>
            <a:r>
              <a:rPr dirty="0" sz="2300" spc="160" b="1">
                <a:solidFill>
                  <a:srgbClr val="0AAAE6"/>
                </a:solidFill>
                <a:latin typeface="Arial"/>
                <a:cs typeface="Arial"/>
              </a:rPr>
              <a:t>somethin</a:t>
            </a:r>
            <a:r>
              <a:rPr dirty="0" sz="2300" spc="180" b="1">
                <a:solidFill>
                  <a:srgbClr val="0AAAE6"/>
                </a:solidFill>
                <a:latin typeface="Arial"/>
                <a:cs typeface="Arial"/>
              </a:rPr>
              <a:t>g</a:t>
            </a:r>
            <a:r>
              <a:rPr dirty="0" sz="2300" b="1">
                <a:solidFill>
                  <a:srgbClr val="0AAAE6"/>
                </a:solidFill>
                <a:latin typeface="Arial"/>
                <a:cs typeface="Arial"/>
              </a:rPr>
              <a:t>	</a:t>
            </a:r>
            <a:r>
              <a:rPr dirty="0" sz="2300" spc="190" b="1">
                <a:solidFill>
                  <a:srgbClr val="0AAAE6"/>
                </a:solidFill>
                <a:latin typeface="Arial"/>
                <a:cs typeface="Arial"/>
              </a:rPr>
              <a:t>new</a:t>
            </a:r>
            <a:endParaRPr sz="23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17886" y="5136381"/>
            <a:ext cx="26416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04" i="1">
                <a:solidFill>
                  <a:srgbClr val="A78E97"/>
                </a:solidFill>
                <a:latin typeface="Times New Roman"/>
                <a:cs typeface="Times New Roman"/>
              </a:rPr>
              <a:t>ij</a:t>
            </a:r>
            <a:r>
              <a:rPr dirty="0" sz="1000" spc="-204" i="1">
                <a:solidFill>
                  <a:srgbClr val="777575"/>
                </a:solidFill>
                <a:latin typeface="Times New Roman"/>
                <a:cs typeface="Times New Roman"/>
              </a:rPr>
              <a:t>_-1</a:t>
            </a:r>
            <a:r>
              <a:rPr dirty="0" sz="1000" spc="-200" i="1">
                <a:solidFill>
                  <a:srgbClr val="777575"/>
                </a:solidFill>
                <a:latin typeface="Times New Roman"/>
                <a:cs typeface="Times New Roman"/>
              </a:rPr>
              <a:t> </a:t>
            </a:r>
            <a:r>
              <a:rPr dirty="0" sz="1000" spc="-65" i="1">
                <a:solidFill>
                  <a:srgbClr val="777575"/>
                </a:solidFill>
                <a:latin typeface="Times New Roman"/>
                <a:cs typeface="Times New Roman"/>
              </a:rPr>
              <a:t>..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93763" y="5258263"/>
            <a:ext cx="162560" cy="94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" spc="-45" i="1">
                <a:solidFill>
                  <a:srgbClr val="72B89C"/>
                </a:solidFill>
                <a:latin typeface="Times New Roman"/>
                <a:cs typeface="Times New Roman"/>
              </a:rPr>
              <a:t>;.,. </a:t>
            </a:r>
            <a:r>
              <a:rPr dirty="0" sz="450" spc="-35" i="1">
                <a:solidFill>
                  <a:srgbClr val="6EAC70"/>
                </a:solidFill>
                <a:latin typeface="Times New Roman"/>
                <a:cs typeface="Times New Roman"/>
              </a:rPr>
              <a:t>..,.-'</a:t>
            </a:r>
            <a:r>
              <a:rPr dirty="0" sz="450" spc="-80" i="1">
                <a:solidFill>
                  <a:srgbClr val="6EAC70"/>
                </a:solidFill>
                <a:latin typeface="Times New Roman"/>
                <a:cs typeface="Times New Roman"/>
              </a:rPr>
              <a:t> </a:t>
            </a:r>
            <a:r>
              <a:rPr dirty="0" sz="450" spc="-60" i="1">
                <a:solidFill>
                  <a:srgbClr val="87A89E"/>
                </a:solidFill>
                <a:latin typeface="Times New Roman"/>
                <a:cs typeface="Times New Roman"/>
              </a:rPr>
              <a:t>;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19555" y="5440880"/>
            <a:ext cx="36195" cy="0"/>
          </a:xfrm>
          <a:custGeom>
            <a:avLst/>
            <a:gdLst/>
            <a:ahLst/>
            <a:cxnLst/>
            <a:rect l="l" t="t" r="r" b="b"/>
            <a:pathLst>
              <a:path w="36194" h="0">
                <a:moveTo>
                  <a:pt x="0" y="0"/>
                </a:moveTo>
                <a:lnTo>
                  <a:pt x="35861" y="0"/>
                </a:lnTo>
              </a:path>
            </a:pathLst>
          </a:custGeom>
          <a:ln w="3175">
            <a:solidFill>
              <a:srgbClr val="86A79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314030" y="5336889"/>
            <a:ext cx="243840" cy="117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450" spc="-75" i="1">
                <a:solidFill>
                  <a:srgbClr val="93CFA8"/>
                </a:solidFill>
                <a:latin typeface="Times New Roman"/>
                <a:cs typeface="Times New Roman"/>
              </a:rPr>
              <a:t>....</a:t>
            </a:r>
            <a:r>
              <a:rPr dirty="0" sz="600" spc="-75" i="1">
                <a:solidFill>
                  <a:srgbClr val="87A89E"/>
                </a:solidFill>
                <a:latin typeface="Times New Roman"/>
                <a:cs typeface="Times New Roman"/>
              </a:rPr>
              <a:t>...-</a:t>
            </a:r>
            <a:r>
              <a:rPr dirty="0" baseline="39682" sz="525" spc="-112">
                <a:solidFill>
                  <a:srgbClr val="A78E97"/>
                </a:solidFill>
                <a:latin typeface="Courier New"/>
                <a:cs typeface="Courier New"/>
              </a:rPr>
              <a:t>-</a:t>
            </a:r>
            <a:r>
              <a:rPr dirty="0" sz="600" spc="-75" i="1">
                <a:solidFill>
                  <a:srgbClr val="87A89E"/>
                </a:solidFill>
                <a:latin typeface="Times New Roman"/>
                <a:cs typeface="Times New Roman"/>
              </a:rPr>
              <a:t>--</a:t>
            </a:r>
            <a:r>
              <a:rPr dirty="0" sz="600" spc="-75" i="1">
                <a:solidFill>
                  <a:srgbClr val="72976D"/>
                </a:solidFill>
                <a:latin typeface="Times New Roman"/>
                <a:cs typeface="Times New Roman"/>
              </a:rPr>
              <a:t>-</a:t>
            </a:r>
            <a:r>
              <a:rPr dirty="0" baseline="39682" sz="525" spc="-112">
                <a:solidFill>
                  <a:srgbClr val="87A89E"/>
                </a:solidFill>
                <a:latin typeface="Courier New"/>
                <a:cs typeface="Courier New"/>
              </a:rPr>
              <a:t>¼</a:t>
            </a:r>
            <a:r>
              <a:rPr dirty="0" sz="600" spc="-75" i="1">
                <a:solidFill>
                  <a:srgbClr val="87A89E"/>
                </a:solidFill>
                <a:latin typeface="Times New Roman"/>
                <a:cs typeface="Times New Roman"/>
              </a:rPr>
              <a:t>,.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07651" y="5351392"/>
            <a:ext cx="283845" cy="231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390" i="1">
                <a:solidFill>
                  <a:srgbClr val="87A89E"/>
                </a:solidFill>
                <a:latin typeface="Times New Roman"/>
                <a:cs typeface="Times New Roman"/>
              </a:rPr>
              <a:t>e:_</a:t>
            </a:r>
            <a:r>
              <a:rPr dirty="0" sz="1350" spc="-220" i="1">
                <a:solidFill>
                  <a:srgbClr val="87A89E"/>
                </a:solidFill>
                <a:latin typeface="Times New Roman"/>
                <a:cs typeface="Times New Roman"/>
              </a:rPr>
              <a:t> </a:t>
            </a:r>
            <a:r>
              <a:rPr dirty="0" sz="1350" spc="-305" i="1">
                <a:solidFill>
                  <a:srgbClr val="547577"/>
                </a:solidFill>
                <a:latin typeface="Times New Roman"/>
                <a:cs typeface="Times New Roman"/>
              </a:rPr>
              <a:t>- </a:t>
            </a:r>
            <a:r>
              <a:rPr dirty="0" sz="1350" spc="-305" i="1">
                <a:solidFill>
                  <a:srgbClr val="87A89E"/>
                </a:solidFill>
                <a:latin typeface="Times New Roman"/>
                <a:cs typeface="Times New Roman"/>
              </a:rPr>
              <a:t>:</a:t>
            </a:r>
            <a:r>
              <a:rPr dirty="0" sz="1350" spc="-285" i="1">
                <a:solidFill>
                  <a:srgbClr val="87A89E"/>
                </a:solidFill>
                <a:latin typeface="Times New Roman"/>
                <a:cs typeface="Times New Roman"/>
              </a:rPr>
              <a:t> </a:t>
            </a:r>
            <a:r>
              <a:rPr dirty="0" u="heavy" sz="1350" spc="10" i="1">
                <a:solidFill>
                  <a:srgbClr val="777575"/>
                </a:solidFill>
                <a:uFill>
                  <a:solidFill>
                    <a:srgbClr val="777575"/>
                  </a:solidFill>
                </a:uFill>
                <a:latin typeface="Times New Roman"/>
                <a:cs typeface="Times New Roman"/>
              </a:rPr>
              <a:t>: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73551" y="5517550"/>
            <a:ext cx="22860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100" spc="5">
                <a:solidFill>
                  <a:srgbClr val="647E95"/>
                </a:solidFill>
                <a:latin typeface="Arial"/>
                <a:cs typeface="Arial"/>
              </a:rPr>
              <a:t>'</a:t>
            </a:r>
            <a:r>
              <a:rPr dirty="0" sz="1100" spc="-200">
                <a:solidFill>
                  <a:srgbClr val="647E95"/>
                </a:solidFill>
                <a:latin typeface="Arial"/>
                <a:cs typeface="Arial"/>
              </a:rPr>
              <a:t> </a:t>
            </a:r>
            <a:r>
              <a:rPr dirty="0" baseline="-25925" sz="1125" spc="-142" i="1">
                <a:solidFill>
                  <a:srgbClr val="75A5B5"/>
                </a:solidFill>
                <a:latin typeface="Times New Roman"/>
                <a:cs typeface="Times New Roman"/>
              </a:rPr>
              <a:t>.,-</a:t>
            </a:r>
            <a:r>
              <a:rPr dirty="0" sz="1100" spc="-95">
                <a:solidFill>
                  <a:srgbClr val="87A89E"/>
                </a:solidFill>
                <a:latin typeface="Arial"/>
                <a:cs typeface="Arial"/>
              </a:rPr>
              <a:t>-,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15915" y="5658007"/>
            <a:ext cx="9842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50" i="1">
                <a:solidFill>
                  <a:srgbClr val="777575"/>
                </a:solidFill>
                <a:latin typeface="Times New Roman"/>
                <a:cs typeface="Times New Roman"/>
              </a:rPr>
              <a:t>·--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37576" y="4806866"/>
            <a:ext cx="4997450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15">
                <a:solidFill>
                  <a:srgbClr val="A8607C"/>
                </a:solidFill>
                <a:latin typeface="Arial"/>
                <a:cs typeface="Arial"/>
              </a:rPr>
              <a:t>"</a:t>
            </a:r>
            <a:r>
              <a:rPr dirty="0" sz="950" spc="15">
                <a:solidFill>
                  <a:srgbClr val="A5466D"/>
                </a:solidFill>
                <a:latin typeface="Arial"/>
                <a:cs typeface="Arial"/>
              </a:rPr>
              <a:t>T</a:t>
            </a:r>
            <a:r>
              <a:rPr dirty="0" sz="950" spc="15">
                <a:solidFill>
                  <a:srgbClr val="BF3669"/>
                </a:solidFill>
                <a:latin typeface="Arial"/>
                <a:cs typeface="Arial"/>
              </a:rPr>
              <a:t>his </a:t>
            </a:r>
            <a:r>
              <a:rPr dirty="0" sz="950" spc="30">
                <a:solidFill>
                  <a:srgbClr val="BF3669"/>
                </a:solidFill>
                <a:latin typeface="Arial"/>
                <a:cs typeface="Arial"/>
              </a:rPr>
              <a:t>Festival </a:t>
            </a:r>
            <a:r>
              <a:rPr dirty="0" sz="950" spc="20">
                <a:solidFill>
                  <a:srgbClr val="BF3669"/>
                </a:solidFill>
                <a:latin typeface="Arial"/>
                <a:cs typeface="Arial"/>
              </a:rPr>
              <a:t>has </a:t>
            </a:r>
            <a:r>
              <a:rPr dirty="0" sz="950" spc="25">
                <a:solidFill>
                  <a:srgbClr val="D42666"/>
                </a:solidFill>
                <a:latin typeface="Arial"/>
                <a:cs typeface="Arial"/>
              </a:rPr>
              <a:t>rea</a:t>
            </a:r>
            <a:r>
              <a:rPr dirty="0" sz="950" spc="25">
                <a:solidFill>
                  <a:srgbClr val="ED2D6E"/>
                </a:solidFill>
                <a:latin typeface="Arial"/>
                <a:cs typeface="Arial"/>
              </a:rPr>
              <a:t>l</a:t>
            </a:r>
            <a:r>
              <a:rPr dirty="0" sz="950" spc="25">
                <a:solidFill>
                  <a:srgbClr val="A5466D"/>
                </a:solidFill>
                <a:latin typeface="Arial"/>
                <a:cs typeface="Arial"/>
              </a:rPr>
              <a:t>l</a:t>
            </a:r>
            <a:r>
              <a:rPr dirty="0" sz="950" spc="25">
                <a:solidFill>
                  <a:srgbClr val="BF3669"/>
                </a:solidFill>
                <a:latin typeface="Arial"/>
                <a:cs typeface="Arial"/>
              </a:rPr>
              <a:t>y </a:t>
            </a:r>
            <a:r>
              <a:rPr dirty="0" sz="900" spc="40" i="1">
                <a:solidFill>
                  <a:srgbClr val="D42666"/>
                </a:solidFill>
                <a:latin typeface="Arial"/>
                <a:cs typeface="Arial"/>
              </a:rPr>
              <a:t>evo </a:t>
            </a:r>
            <a:r>
              <a:rPr dirty="0" sz="900" spc="5" i="1">
                <a:solidFill>
                  <a:srgbClr val="A5466D"/>
                </a:solidFill>
                <a:latin typeface="Arial"/>
                <a:cs typeface="Arial"/>
              </a:rPr>
              <a:t>l</a:t>
            </a:r>
            <a:r>
              <a:rPr dirty="0" sz="900" spc="5" i="1">
                <a:solidFill>
                  <a:srgbClr val="BF3669"/>
                </a:solidFill>
                <a:latin typeface="Arial"/>
                <a:cs typeface="Arial"/>
              </a:rPr>
              <a:t>ved </a:t>
            </a:r>
            <a:r>
              <a:rPr dirty="0" sz="950" spc="25">
                <a:solidFill>
                  <a:srgbClr val="D42666"/>
                </a:solidFill>
                <a:latin typeface="Arial"/>
                <a:cs typeface="Arial"/>
              </a:rPr>
              <a:t>in </a:t>
            </a:r>
            <a:r>
              <a:rPr dirty="0" sz="950" spc="-10">
                <a:solidFill>
                  <a:srgbClr val="BF3669"/>
                </a:solidFill>
                <a:latin typeface="Arial"/>
                <a:cs typeface="Arial"/>
              </a:rPr>
              <a:t>a </a:t>
            </a:r>
            <a:r>
              <a:rPr dirty="0" sz="950" spc="35">
                <a:solidFill>
                  <a:srgbClr val="D42666"/>
                </a:solidFill>
                <a:latin typeface="Arial"/>
                <a:cs typeface="Arial"/>
              </a:rPr>
              <a:t>posit </a:t>
            </a:r>
            <a:r>
              <a:rPr dirty="0" sz="950" spc="10">
                <a:solidFill>
                  <a:srgbClr val="A5466D"/>
                </a:solidFill>
                <a:latin typeface="Arial"/>
                <a:cs typeface="Arial"/>
              </a:rPr>
              <a:t>i</a:t>
            </a:r>
            <a:r>
              <a:rPr dirty="0" sz="950" spc="10">
                <a:solidFill>
                  <a:srgbClr val="BF3669"/>
                </a:solidFill>
                <a:latin typeface="Arial"/>
                <a:cs typeface="Arial"/>
              </a:rPr>
              <a:t>ve </a:t>
            </a:r>
            <a:r>
              <a:rPr dirty="0" sz="950" spc="5">
                <a:solidFill>
                  <a:srgbClr val="BF3669"/>
                </a:solidFill>
                <a:latin typeface="Arial"/>
                <a:cs typeface="Arial"/>
              </a:rPr>
              <a:t>way </a:t>
            </a:r>
            <a:r>
              <a:rPr dirty="0" sz="950" spc="20">
                <a:solidFill>
                  <a:srgbClr val="BF3669"/>
                </a:solidFill>
                <a:latin typeface="Arial"/>
                <a:cs typeface="Arial"/>
              </a:rPr>
              <a:t>s</a:t>
            </a:r>
            <a:r>
              <a:rPr dirty="0" sz="950" spc="20">
                <a:solidFill>
                  <a:srgbClr val="A5466D"/>
                </a:solidFill>
                <a:latin typeface="Arial"/>
                <a:cs typeface="Arial"/>
              </a:rPr>
              <a:t>i</a:t>
            </a:r>
            <a:r>
              <a:rPr dirty="0" sz="950" spc="20">
                <a:solidFill>
                  <a:srgbClr val="E61A60"/>
                </a:solidFill>
                <a:latin typeface="Arial"/>
                <a:cs typeface="Arial"/>
              </a:rPr>
              <a:t>n</a:t>
            </a:r>
            <a:r>
              <a:rPr dirty="0" sz="950" spc="20">
                <a:solidFill>
                  <a:srgbClr val="BF3669"/>
                </a:solidFill>
                <a:latin typeface="Arial"/>
                <a:cs typeface="Arial"/>
              </a:rPr>
              <a:t>ce </a:t>
            </a:r>
            <a:r>
              <a:rPr dirty="0" sz="950" spc="10">
                <a:solidFill>
                  <a:srgbClr val="D42666"/>
                </a:solidFill>
                <a:latin typeface="Arial"/>
                <a:cs typeface="Arial"/>
              </a:rPr>
              <a:t>the </a:t>
            </a:r>
            <a:r>
              <a:rPr dirty="0" sz="950" spc="45">
                <a:solidFill>
                  <a:srgbClr val="BF3669"/>
                </a:solidFill>
                <a:latin typeface="Arial"/>
                <a:cs typeface="Arial"/>
              </a:rPr>
              <a:t>f</a:t>
            </a:r>
            <a:r>
              <a:rPr dirty="0" sz="950" spc="45">
                <a:solidFill>
                  <a:srgbClr val="A5466D"/>
                </a:solidFill>
                <a:latin typeface="Arial"/>
                <a:cs typeface="Arial"/>
              </a:rPr>
              <a:t>i</a:t>
            </a:r>
            <a:r>
              <a:rPr dirty="0" sz="950" spc="45">
                <a:solidFill>
                  <a:srgbClr val="BF3669"/>
                </a:solidFill>
                <a:latin typeface="Arial"/>
                <a:cs typeface="Arial"/>
              </a:rPr>
              <a:t>rst </a:t>
            </a:r>
            <a:r>
              <a:rPr dirty="0" sz="950" spc="20">
                <a:solidFill>
                  <a:srgbClr val="BF3669"/>
                </a:solidFill>
                <a:latin typeface="Arial"/>
                <a:cs typeface="Arial"/>
              </a:rPr>
              <a:t>one</a:t>
            </a:r>
            <a:r>
              <a:rPr dirty="0" sz="950" spc="20">
                <a:solidFill>
                  <a:srgbClr val="E45E90"/>
                </a:solidFill>
                <a:latin typeface="Arial"/>
                <a:cs typeface="Arial"/>
              </a:rPr>
              <a:t>,</a:t>
            </a:r>
            <a:r>
              <a:rPr dirty="0" sz="950" spc="-20">
                <a:solidFill>
                  <a:srgbClr val="E45E90"/>
                </a:solidFill>
                <a:latin typeface="Arial"/>
                <a:cs typeface="Arial"/>
              </a:rPr>
              <a:t> </a:t>
            </a:r>
            <a:r>
              <a:rPr dirty="0" sz="950" spc="50">
                <a:solidFill>
                  <a:srgbClr val="BF3669"/>
                </a:solidFill>
                <a:latin typeface="Arial"/>
                <a:cs typeface="Arial"/>
              </a:rPr>
              <a:t>wh</a:t>
            </a:r>
            <a:r>
              <a:rPr dirty="0" sz="950" spc="50">
                <a:solidFill>
                  <a:srgbClr val="A5466D"/>
                </a:solidFill>
                <a:latin typeface="Arial"/>
                <a:cs typeface="Arial"/>
              </a:rPr>
              <a:t>i</a:t>
            </a:r>
            <a:r>
              <a:rPr dirty="0" sz="950" spc="50">
                <a:solidFill>
                  <a:srgbClr val="D42666"/>
                </a:solidFill>
                <a:latin typeface="Arial"/>
                <a:cs typeface="Arial"/>
              </a:rPr>
              <a:t>ch </a:t>
            </a:r>
            <a:r>
              <a:rPr dirty="0" sz="950" spc="10">
                <a:solidFill>
                  <a:srgbClr val="E61A60"/>
                </a:solidFill>
                <a:latin typeface="Arial"/>
                <a:cs typeface="Arial"/>
              </a:rPr>
              <a:t>I </a:t>
            </a:r>
            <a:r>
              <a:rPr dirty="0" sz="950" spc="35">
                <a:solidFill>
                  <a:srgbClr val="D42666"/>
                </a:solidFill>
                <a:latin typeface="Arial"/>
                <a:cs typeface="Arial"/>
              </a:rPr>
              <a:t>a</a:t>
            </a:r>
            <a:r>
              <a:rPr dirty="0" sz="950" spc="35">
                <a:solidFill>
                  <a:srgbClr val="A5466D"/>
                </a:solidFill>
                <a:latin typeface="Arial"/>
                <a:cs typeface="Arial"/>
              </a:rPr>
              <a:t>l</a:t>
            </a:r>
            <a:r>
              <a:rPr dirty="0" sz="950" spc="35">
                <a:solidFill>
                  <a:srgbClr val="D42666"/>
                </a:solidFill>
                <a:latin typeface="Arial"/>
                <a:cs typeface="Arial"/>
              </a:rPr>
              <a:t>so</a:t>
            </a:r>
            <a:endParaRPr sz="9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38784" y="4942744"/>
            <a:ext cx="5513070" cy="39243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950" spc="-15">
                <a:solidFill>
                  <a:srgbClr val="BF3669"/>
                </a:solidFill>
                <a:latin typeface="Arial"/>
                <a:cs typeface="Arial"/>
              </a:rPr>
              <a:t>attended </a:t>
            </a:r>
            <a:r>
              <a:rPr dirty="0" sz="950" spc="25">
                <a:solidFill>
                  <a:srgbClr val="8A4B64"/>
                </a:solidFill>
                <a:latin typeface="Arial"/>
                <a:cs typeface="Arial"/>
              </a:rPr>
              <a:t>. </a:t>
            </a:r>
            <a:r>
              <a:rPr dirty="0" sz="950" spc="5">
                <a:solidFill>
                  <a:srgbClr val="BF3669"/>
                </a:solidFill>
                <a:latin typeface="Arial"/>
                <a:cs typeface="Arial"/>
              </a:rPr>
              <a:t>My </a:t>
            </a:r>
            <a:r>
              <a:rPr dirty="0" sz="950" spc="45">
                <a:solidFill>
                  <a:srgbClr val="D42666"/>
                </a:solidFill>
                <a:latin typeface="Arial"/>
                <a:cs typeface="Arial"/>
              </a:rPr>
              <a:t>7</a:t>
            </a:r>
            <a:r>
              <a:rPr dirty="0" sz="950" spc="45">
                <a:solidFill>
                  <a:srgbClr val="8A4B64"/>
                </a:solidFill>
                <a:latin typeface="Arial"/>
                <a:cs typeface="Arial"/>
              </a:rPr>
              <a:t>-</a:t>
            </a:r>
            <a:r>
              <a:rPr dirty="0" sz="950" spc="45">
                <a:solidFill>
                  <a:srgbClr val="BF3669"/>
                </a:solidFill>
                <a:latin typeface="Arial"/>
                <a:cs typeface="Arial"/>
              </a:rPr>
              <a:t>yea</a:t>
            </a:r>
            <a:r>
              <a:rPr dirty="0" sz="950" spc="45">
                <a:solidFill>
                  <a:srgbClr val="A5466D"/>
                </a:solidFill>
                <a:latin typeface="Arial"/>
                <a:cs typeface="Arial"/>
              </a:rPr>
              <a:t>r</a:t>
            </a:r>
            <a:r>
              <a:rPr dirty="0" sz="950" spc="45">
                <a:solidFill>
                  <a:srgbClr val="8A4B64"/>
                </a:solidFill>
                <a:latin typeface="Arial"/>
                <a:cs typeface="Arial"/>
              </a:rPr>
              <a:t>-</a:t>
            </a:r>
            <a:r>
              <a:rPr dirty="0" sz="950" spc="45">
                <a:solidFill>
                  <a:srgbClr val="BF3669"/>
                </a:solidFill>
                <a:latin typeface="Arial"/>
                <a:cs typeface="Arial"/>
              </a:rPr>
              <a:t>o</a:t>
            </a:r>
            <a:r>
              <a:rPr dirty="0" sz="950" spc="45">
                <a:solidFill>
                  <a:srgbClr val="A5466D"/>
                </a:solidFill>
                <a:latin typeface="Arial"/>
                <a:cs typeface="Arial"/>
              </a:rPr>
              <a:t>l</a:t>
            </a:r>
            <a:r>
              <a:rPr dirty="0" sz="950" spc="45">
                <a:solidFill>
                  <a:srgbClr val="D42666"/>
                </a:solidFill>
                <a:latin typeface="Arial"/>
                <a:cs typeface="Arial"/>
              </a:rPr>
              <a:t>d </a:t>
            </a:r>
            <a:r>
              <a:rPr dirty="0" sz="950" spc="20">
                <a:solidFill>
                  <a:srgbClr val="BF3669"/>
                </a:solidFill>
                <a:latin typeface="Arial"/>
                <a:cs typeface="Arial"/>
              </a:rPr>
              <a:t>g</a:t>
            </a:r>
            <a:r>
              <a:rPr dirty="0" sz="950" spc="20">
                <a:solidFill>
                  <a:srgbClr val="A5466D"/>
                </a:solidFill>
                <a:latin typeface="Arial"/>
                <a:cs typeface="Arial"/>
              </a:rPr>
              <a:t>r</a:t>
            </a:r>
            <a:r>
              <a:rPr dirty="0" sz="950" spc="20">
                <a:solidFill>
                  <a:srgbClr val="BF3669"/>
                </a:solidFill>
                <a:latin typeface="Arial"/>
                <a:cs typeface="Arial"/>
              </a:rPr>
              <a:t>andd </a:t>
            </a:r>
            <a:r>
              <a:rPr dirty="0" sz="950" spc="15">
                <a:solidFill>
                  <a:srgbClr val="BF3669"/>
                </a:solidFill>
                <a:latin typeface="Arial"/>
                <a:cs typeface="Arial"/>
              </a:rPr>
              <a:t>aug </a:t>
            </a:r>
            <a:r>
              <a:rPr dirty="0" sz="950" spc="35">
                <a:solidFill>
                  <a:srgbClr val="A5466D"/>
                </a:solidFill>
                <a:latin typeface="Arial"/>
                <a:cs typeface="Arial"/>
              </a:rPr>
              <a:t>h</a:t>
            </a:r>
            <a:r>
              <a:rPr dirty="0" sz="950" spc="35">
                <a:solidFill>
                  <a:srgbClr val="BF3669"/>
                </a:solidFill>
                <a:latin typeface="Arial"/>
                <a:cs typeface="Arial"/>
              </a:rPr>
              <a:t>ter was </a:t>
            </a:r>
            <a:r>
              <a:rPr dirty="0" sz="950" spc="30">
                <a:solidFill>
                  <a:srgbClr val="BF3669"/>
                </a:solidFill>
                <a:latin typeface="Arial"/>
                <a:cs typeface="Arial"/>
              </a:rPr>
              <a:t>excited </a:t>
            </a:r>
            <a:r>
              <a:rPr dirty="0" sz="950" spc="65">
                <a:solidFill>
                  <a:srgbClr val="BF3669"/>
                </a:solidFill>
                <a:latin typeface="Arial"/>
                <a:cs typeface="Arial"/>
              </a:rPr>
              <a:t>from </a:t>
            </a:r>
            <a:r>
              <a:rPr dirty="0" sz="950" spc="60">
                <a:solidFill>
                  <a:srgbClr val="BF3669"/>
                </a:solidFill>
                <a:latin typeface="Arial"/>
                <a:cs typeface="Arial"/>
              </a:rPr>
              <a:t>start </a:t>
            </a:r>
            <a:r>
              <a:rPr dirty="0" sz="950" spc="65">
                <a:solidFill>
                  <a:srgbClr val="BF3669"/>
                </a:solidFill>
                <a:latin typeface="Arial"/>
                <a:cs typeface="Arial"/>
              </a:rPr>
              <a:t>to</a:t>
            </a:r>
            <a:r>
              <a:rPr dirty="0" sz="950" spc="100">
                <a:solidFill>
                  <a:srgbClr val="BF3669"/>
                </a:solidFill>
                <a:latin typeface="Arial"/>
                <a:cs typeface="Arial"/>
              </a:rPr>
              <a:t> </a:t>
            </a:r>
            <a:r>
              <a:rPr dirty="0" sz="950" spc="35">
                <a:solidFill>
                  <a:srgbClr val="BF3669"/>
                </a:solidFill>
                <a:latin typeface="Arial"/>
                <a:cs typeface="Arial"/>
              </a:rPr>
              <a:t>fin</a:t>
            </a:r>
            <a:r>
              <a:rPr dirty="0" sz="950" spc="35">
                <a:solidFill>
                  <a:srgbClr val="A5466D"/>
                </a:solidFill>
                <a:latin typeface="Arial"/>
                <a:cs typeface="Arial"/>
              </a:rPr>
              <a:t>i</a:t>
            </a:r>
            <a:r>
              <a:rPr dirty="0" sz="950" spc="35">
                <a:solidFill>
                  <a:srgbClr val="BF3669"/>
                </a:solidFill>
                <a:latin typeface="Arial"/>
                <a:cs typeface="Arial"/>
              </a:rPr>
              <a:t>sh!</a:t>
            </a:r>
            <a:r>
              <a:rPr dirty="0" sz="950" spc="35">
                <a:solidFill>
                  <a:srgbClr val="C65E85"/>
                </a:solidFill>
                <a:latin typeface="Arial"/>
                <a:cs typeface="Arial"/>
              </a:rPr>
              <a:t>"</a:t>
            </a:r>
            <a:endParaRPr sz="950">
              <a:latin typeface="Arial"/>
              <a:cs typeface="Arial"/>
            </a:endParaRPr>
          </a:p>
          <a:p>
            <a:pPr marL="4395470">
              <a:lnSpc>
                <a:spcPct val="100000"/>
              </a:lnSpc>
              <a:spcBef>
                <a:spcPts val="305"/>
              </a:spcBef>
            </a:pPr>
            <a:r>
              <a:rPr dirty="0" sz="950" spc="30">
                <a:solidFill>
                  <a:srgbClr val="8A4B64"/>
                </a:solidFill>
                <a:latin typeface="Arial"/>
                <a:cs typeface="Arial"/>
              </a:rPr>
              <a:t>-</a:t>
            </a:r>
            <a:r>
              <a:rPr dirty="0" sz="950" spc="30">
                <a:solidFill>
                  <a:srgbClr val="D42666"/>
                </a:solidFill>
                <a:latin typeface="Arial"/>
                <a:cs typeface="Arial"/>
              </a:rPr>
              <a:t>Fest</a:t>
            </a:r>
            <a:r>
              <a:rPr dirty="0" sz="950" spc="30">
                <a:solidFill>
                  <a:srgbClr val="ED2D6E"/>
                </a:solidFill>
                <a:latin typeface="Arial"/>
                <a:cs typeface="Arial"/>
              </a:rPr>
              <a:t>i</a:t>
            </a:r>
            <a:r>
              <a:rPr dirty="0" sz="950" spc="30">
                <a:solidFill>
                  <a:srgbClr val="BF3669"/>
                </a:solidFill>
                <a:latin typeface="Arial"/>
                <a:cs typeface="Arial"/>
              </a:rPr>
              <a:t>va </a:t>
            </a:r>
            <a:r>
              <a:rPr dirty="0" sz="950" spc="5">
                <a:solidFill>
                  <a:srgbClr val="E61A60"/>
                </a:solidFill>
                <a:latin typeface="Arial"/>
                <a:cs typeface="Arial"/>
              </a:rPr>
              <a:t>l </a:t>
            </a:r>
            <a:r>
              <a:rPr dirty="0" sz="950" spc="-15">
                <a:solidFill>
                  <a:srgbClr val="BF3669"/>
                </a:solidFill>
                <a:latin typeface="Arial"/>
                <a:cs typeface="Arial"/>
              </a:rPr>
              <a:t>attende</a:t>
            </a:r>
            <a:r>
              <a:rPr dirty="0" sz="950" spc="-5">
                <a:solidFill>
                  <a:srgbClr val="BF3669"/>
                </a:solidFill>
                <a:latin typeface="Arial"/>
                <a:cs typeface="Arial"/>
              </a:rPr>
              <a:t> </a:t>
            </a:r>
            <a:r>
              <a:rPr dirty="0" sz="950" spc="20">
                <a:solidFill>
                  <a:srgbClr val="A5466D"/>
                </a:solidFill>
                <a:latin typeface="Arial"/>
                <a:cs typeface="Arial"/>
              </a:rPr>
              <a:t>e</a:t>
            </a:r>
            <a:endParaRPr sz="9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55508" y="5478364"/>
            <a:ext cx="270637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100" b="1">
                <a:solidFill>
                  <a:srgbClr val="E61A60"/>
                </a:solidFill>
                <a:latin typeface="Arial"/>
                <a:cs typeface="Arial"/>
              </a:rPr>
              <a:t>sciencefestivaI.msu.ed</a:t>
            </a:r>
            <a:r>
              <a:rPr dirty="0" sz="1600" spc="-225" b="1">
                <a:solidFill>
                  <a:srgbClr val="E61A60"/>
                </a:solidFill>
                <a:latin typeface="Arial"/>
                <a:cs typeface="Arial"/>
              </a:rPr>
              <a:t> </a:t>
            </a:r>
            <a:r>
              <a:rPr dirty="0" sz="1600" spc="85" b="1">
                <a:solidFill>
                  <a:srgbClr val="E61A60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wipe dir="l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83" cy="393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08258" y="1196939"/>
            <a:ext cx="8530518" cy="28335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8423" y="4506613"/>
            <a:ext cx="7754620" cy="91884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74295">
              <a:lnSpc>
                <a:spcPct val="100000"/>
              </a:lnSpc>
              <a:spcBef>
                <a:spcPts val="100"/>
              </a:spcBef>
              <a:tabLst>
                <a:tab pos="1363345" algn="l"/>
              </a:tabLst>
            </a:pPr>
            <a:r>
              <a:rPr dirty="0" sz="1750" spc="60">
                <a:solidFill>
                  <a:srgbClr val="E41D62"/>
                </a:solidFill>
                <a:latin typeface="Arial"/>
                <a:cs typeface="Arial"/>
              </a:rPr>
              <a:t>OVER</a:t>
            </a:r>
            <a:r>
              <a:rPr dirty="0" sz="1750" spc="225">
                <a:solidFill>
                  <a:srgbClr val="E41D62"/>
                </a:solidFill>
                <a:latin typeface="Arial"/>
                <a:cs typeface="Arial"/>
              </a:rPr>
              <a:t> </a:t>
            </a:r>
            <a:r>
              <a:rPr dirty="0" sz="1750" spc="45">
                <a:solidFill>
                  <a:srgbClr val="E41D62"/>
                </a:solidFill>
                <a:latin typeface="Arial"/>
                <a:cs typeface="Arial"/>
              </a:rPr>
              <a:t>200	</a:t>
            </a:r>
            <a:r>
              <a:rPr dirty="0" sz="1750" spc="40">
                <a:solidFill>
                  <a:srgbClr val="E41D62"/>
                </a:solidFill>
                <a:latin typeface="Arial"/>
                <a:cs typeface="Arial"/>
              </a:rPr>
              <a:t>FREE</a:t>
            </a:r>
            <a:r>
              <a:rPr dirty="0" sz="1750" spc="110">
                <a:solidFill>
                  <a:srgbClr val="E41D62"/>
                </a:solidFill>
                <a:latin typeface="Arial"/>
                <a:cs typeface="Arial"/>
              </a:rPr>
              <a:t> </a:t>
            </a:r>
            <a:r>
              <a:rPr dirty="0" sz="1750" spc="70">
                <a:solidFill>
                  <a:srgbClr val="E41D62"/>
                </a:solidFill>
                <a:latin typeface="Arial"/>
                <a:cs typeface="Arial"/>
              </a:rPr>
              <a:t>EVENTS!</a:t>
            </a:r>
            <a:endParaRPr sz="1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750" spc="80">
                <a:solidFill>
                  <a:srgbClr val="E41D62"/>
                </a:solidFill>
                <a:latin typeface="Arial"/>
                <a:cs typeface="Arial"/>
              </a:rPr>
              <a:t>VISIT </a:t>
            </a:r>
            <a:r>
              <a:rPr dirty="0" sz="1750" spc="70">
                <a:solidFill>
                  <a:srgbClr val="E41D62"/>
                </a:solidFill>
                <a:latin typeface="Arial"/>
                <a:cs typeface="Arial"/>
              </a:rPr>
              <a:t>SCIENCEFESTIVAL.MSU.EDU </a:t>
            </a:r>
            <a:r>
              <a:rPr dirty="0" sz="1750" spc="95">
                <a:solidFill>
                  <a:srgbClr val="E41D62"/>
                </a:solidFill>
                <a:latin typeface="Arial"/>
                <a:cs typeface="Arial"/>
              </a:rPr>
              <a:t>TO </a:t>
            </a:r>
            <a:r>
              <a:rPr dirty="0" sz="1750" spc="140">
                <a:solidFill>
                  <a:srgbClr val="E41D62"/>
                </a:solidFill>
                <a:latin typeface="Arial"/>
                <a:cs typeface="Arial"/>
              </a:rPr>
              <a:t>VIEW </a:t>
            </a:r>
            <a:r>
              <a:rPr dirty="0" sz="1750" spc="65">
                <a:solidFill>
                  <a:srgbClr val="E41D62"/>
                </a:solidFill>
                <a:latin typeface="Arial"/>
                <a:cs typeface="Arial"/>
              </a:rPr>
              <a:t>THE </a:t>
            </a:r>
            <a:r>
              <a:rPr dirty="0" sz="1750" spc="114">
                <a:solidFill>
                  <a:srgbClr val="E41D62"/>
                </a:solidFill>
                <a:latin typeface="Arial"/>
                <a:cs typeface="Arial"/>
              </a:rPr>
              <a:t>FULL</a:t>
            </a:r>
            <a:r>
              <a:rPr dirty="0" sz="1750" spc="190">
                <a:solidFill>
                  <a:srgbClr val="E41D62"/>
                </a:solidFill>
                <a:latin typeface="Arial"/>
                <a:cs typeface="Arial"/>
              </a:rPr>
              <a:t> </a:t>
            </a:r>
            <a:r>
              <a:rPr dirty="0" sz="1750" spc="55">
                <a:solidFill>
                  <a:srgbClr val="E41D62"/>
                </a:solidFill>
                <a:latin typeface="Arial"/>
                <a:cs typeface="Arial"/>
              </a:rPr>
              <a:t>SCHEDULE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wipe dir="l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778752" y="420623"/>
            <a:ext cx="2362187" cy="2362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4540" y="3056636"/>
            <a:ext cx="293116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>
                <a:solidFill>
                  <a:srgbClr val="FFFFFF"/>
                </a:solidFill>
              </a:rPr>
              <a:t>In</a:t>
            </a:r>
            <a:r>
              <a:rPr dirty="0" sz="4000" spc="-65">
                <a:solidFill>
                  <a:srgbClr val="FFFFFF"/>
                </a:solidFill>
              </a:rPr>
              <a:t> </a:t>
            </a:r>
            <a:r>
              <a:rPr dirty="0" sz="4000" spc="-5">
                <a:solidFill>
                  <a:srgbClr val="FFFFFF"/>
                </a:solidFill>
              </a:rPr>
              <a:t>Summary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764540" y="3687571"/>
            <a:ext cx="1958975" cy="2659380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2400" b="1">
                <a:solidFill>
                  <a:srgbClr val="BEBEBE"/>
                </a:solidFill>
                <a:latin typeface="Century Gothic"/>
                <a:cs typeface="Century Gothic"/>
              </a:rPr>
              <a:t>Support</a:t>
            </a:r>
            <a:endParaRPr sz="2400">
              <a:latin typeface="Century Gothic"/>
              <a:cs typeface="Century Gothic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2400" b="1">
                <a:solidFill>
                  <a:srgbClr val="BEBEBE"/>
                </a:solidFill>
                <a:latin typeface="Century Gothic"/>
                <a:cs typeface="Century Gothic"/>
              </a:rPr>
              <a:t>Advocate</a:t>
            </a:r>
            <a:endParaRPr sz="2400">
              <a:latin typeface="Century Gothic"/>
              <a:cs typeface="Century Gothic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2400" b="1">
                <a:solidFill>
                  <a:srgbClr val="BEBEBE"/>
                </a:solidFill>
                <a:latin typeface="Century Gothic"/>
                <a:cs typeface="Century Gothic"/>
              </a:rPr>
              <a:t>Foster</a:t>
            </a:r>
            <a:endParaRPr sz="2400">
              <a:latin typeface="Century Gothic"/>
              <a:cs typeface="Century Gothic"/>
            </a:endParaRPr>
          </a:p>
          <a:p>
            <a:pPr marL="469900" indent="-457200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2400" b="1">
                <a:solidFill>
                  <a:srgbClr val="BEBEBE"/>
                </a:solidFill>
                <a:latin typeface="Century Gothic"/>
                <a:cs typeface="Century Gothic"/>
              </a:rPr>
              <a:t>Innovate</a:t>
            </a:r>
            <a:endParaRPr sz="2400">
              <a:latin typeface="Century Gothic"/>
              <a:cs typeface="Century Gothic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2400" b="1">
                <a:solidFill>
                  <a:srgbClr val="BEBEBE"/>
                </a:solidFill>
                <a:latin typeface="Century Gothic"/>
                <a:cs typeface="Century Gothic"/>
              </a:rPr>
              <a:t>Connect</a:t>
            </a:r>
            <a:endParaRPr sz="2400">
              <a:latin typeface="Century Gothic"/>
              <a:cs typeface="Century Gothic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2400" b="1">
                <a:solidFill>
                  <a:srgbClr val="BEBEBE"/>
                </a:solidFill>
                <a:latin typeface="Century Gothic"/>
                <a:cs typeface="Century Gothic"/>
              </a:rPr>
              <a:t>Impact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spd="med">
    <p:wipe dir="l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22340" y="6515486"/>
            <a:ext cx="222186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6D6D6D"/>
                </a:solidFill>
                <a:latin typeface="Century Gothic"/>
                <a:cs typeface="Century Gothic"/>
              </a:rPr>
              <a:t>© Michigan </a:t>
            </a:r>
            <a:r>
              <a:rPr dirty="0" sz="800" spc="-5">
                <a:solidFill>
                  <a:srgbClr val="6D6D6D"/>
                </a:solidFill>
                <a:latin typeface="Century Gothic"/>
                <a:cs typeface="Century Gothic"/>
              </a:rPr>
              <a:t>State </a:t>
            </a:r>
            <a:r>
              <a:rPr dirty="0" sz="800">
                <a:solidFill>
                  <a:srgbClr val="6D6D6D"/>
                </a:solidFill>
                <a:latin typeface="Century Gothic"/>
                <a:cs typeface="Century Gothic"/>
              </a:rPr>
              <a:t>University </a:t>
            </a:r>
            <a:r>
              <a:rPr dirty="0" sz="800" spc="-5">
                <a:solidFill>
                  <a:srgbClr val="6D6D6D"/>
                </a:solidFill>
                <a:latin typeface="Century Gothic"/>
                <a:cs typeface="Century Gothic"/>
              </a:rPr>
              <a:t>Board </a:t>
            </a:r>
            <a:r>
              <a:rPr dirty="0" sz="800">
                <a:solidFill>
                  <a:srgbClr val="6D6D6D"/>
                </a:solidFill>
                <a:latin typeface="Century Gothic"/>
                <a:cs typeface="Century Gothic"/>
              </a:rPr>
              <a:t>of</a:t>
            </a:r>
            <a:r>
              <a:rPr dirty="0" sz="800" spc="-40">
                <a:solidFill>
                  <a:srgbClr val="6D6D6D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6D6D6D"/>
                </a:solidFill>
                <a:latin typeface="Century Gothic"/>
                <a:cs typeface="Century Gothic"/>
              </a:rPr>
              <a:t>Trustees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35040" y="6019800"/>
            <a:ext cx="2937873" cy="452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2006599"/>
            <a:ext cx="347091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/>
              <a:t>Contact</a:t>
            </a:r>
            <a:r>
              <a:rPr dirty="0" sz="2800" spc="-75"/>
              <a:t> </a:t>
            </a:r>
            <a:r>
              <a:rPr dirty="0" sz="2800" spc="-5"/>
              <a:t>Information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535940" y="2532867"/>
            <a:ext cx="3254375" cy="1454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464646"/>
                </a:solidFill>
                <a:latin typeface="Century Gothic"/>
                <a:cs typeface="Century Gothic"/>
              </a:rPr>
              <a:t>Kwesi</a:t>
            </a:r>
            <a:r>
              <a:rPr dirty="0" sz="1800" spc="-20" b="1">
                <a:solidFill>
                  <a:srgbClr val="464646"/>
                </a:solidFill>
                <a:latin typeface="Century Gothic"/>
                <a:cs typeface="Century Gothic"/>
              </a:rPr>
              <a:t> </a:t>
            </a:r>
            <a:r>
              <a:rPr dirty="0" sz="1800" spc="-5" b="1">
                <a:solidFill>
                  <a:srgbClr val="464646"/>
                </a:solidFill>
                <a:latin typeface="Century Gothic"/>
                <a:cs typeface="Century Gothic"/>
              </a:rPr>
              <a:t>Brookins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50">
              <a:latin typeface="Century Gothic"/>
              <a:cs typeface="Century Gothic"/>
            </a:endParaRPr>
          </a:p>
          <a:p>
            <a:pPr marL="12700">
              <a:lnSpc>
                <a:spcPts val="1675"/>
              </a:lnSpc>
              <a:spcBef>
                <a:spcPts val="5"/>
              </a:spcBef>
            </a:pPr>
            <a:r>
              <a:rPr dirty="0" sz="1400" spc="-5" b="1">
                <a:solidFill>
                  <a:srgbClr val="6D6D6D"/>
                </a:solidFill>
                <a:latin typeface="Century Gothic"/>
                <a:cs typeface="Century Gothic"/>
              </a:rPr>
              <a:t>University Outreach and</a:t>
            </a:r>
            <a:r>
              <a:rPr dirty="0" sz="1400" spc="25" b="1">
                <a:solidFill>
                  <a:srgbClr val="6D6D6D"/>
                </a:solidFill>
                <a:latin typeface="Century Gothic"/>
                <a:cs typeface="Century Gothic"/>
              </a:rPr>
              <a:t> </a:t>
            </a:r>
            <a:r>
              <a:rPr dirty="0" sz="1400" spc="-5" b="1">
                <a:solidFill>
                  <a:srgbClr val="6D6D6D"/>
                </a:solidFill>
                <a:latin typeface="Century Gothic"/>
                <a:cs typeface="Century Gothic"/>
              </a:rPr>
              <a:t>Engagement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ts val="1675"/>
              </a:lnSpc>
            </a:pPr>
            <a:r>
              <a:rPr dirty="0" sz="1400">
                <a:solidFill>
                  <a:srgbClr val="6D6D6D"/>
                </a:solidFill>
                <a:latin typeface="Century Gothic"/>
                <a:cs typeface="Century Gothic"/>
              </a:rPr>
              <a:t>Michigan </a:t>
            </a:r>
            <a:r>
              <a:rPr dirty="0" sz="1400" spc="-5">
                <a:solidFill>
                  <a:srgbClr val="6D6D6D"/>
                </a:solidFill>
                <a:latin typeface="Century Gothic"/>
                <a:cs typeface="Century Gothic"/>
              </a:rPr>
              <a:t>State</a:t>
            </a:r>
            <a:r>
              <a:rPr dirty="0" sz="1400" spc="-30">
                <a:solidFill>
                  <a:srgbClr val="6D6D6D"/>
                </a:solidFill>
                <a:latin typeface="Century Gothic"/>
                <a:cs typeface="Century Gothic"/>
              </a:rPr>
              <a:t> </a:t>
            </a:r>
            <a:r>
              <a:rPr dirty="0" sz="1400" spc="-5">
                <a:solidFill>
                  <a:srgbClr val="6D6D6D"/>
                </a:solidFill>
                <a:latin typeface="Century Gothic"/>
                <a:cs typeface="Century Gothic"/>
              </a:rPr>
              <a:t>University</a:t>
            </a:r>
            <a:endParaRPr sz="1400">
              <a:latin typeface="Century Gothic"/>
              <a:cs typeface="Century Gothic"/>
            </a:endParaRPr>
          </a:p>
          <a:p>
            <a:pPr marL="26034">
              <a:lnSpc>
                <a:spcPct val="100000"/>
              </a:lnSpc>
              <a:spcBef>
                <a:spcPts val="640"/>
              </a:spcBef>
            </a:pPr>
            <a:r>
              <a:rPr dirty="0" sz="1400">
                <a:solidFill>
                  <a:srgbClr val="6D6D6D"/>
                </a:solidFill>
                <a:latin typeface="Century Gothic"/>
                <a:cs typeface="Century Gothic"/>
              </a:rPr>
              <a:t>93 Kellogg</a:t>
            </a:r>
            <a:r>
              <a:rPr dirty="0" sz="1400" spc="-35">
                <a:solidFill>
                  <a:srgbClr val="6D6D6D"/>
                </a:solidFill>
                <a:latin typeface="Century Gothic"/>
                <a:cs typeface="Century Gothic"/>
              </a:rPr>
              <a:t> </a:t>
            </a:r>
            <a:r>
              <a:rPr dirty="0" sz="1400" spc="-5">
                <a:solidFill>
                  <a:srgbClr val="6D6D6D"/>
                </a:solidFill>
                <a:latin typeface="Century Gothic"/>
                <a:cs typeface="Century Gothic"/>
              </a:rPr>
              <a:t>Center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4656835"/>
            <a:ext cx="1195705" cy="464820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200" spc="-5">
                <a:solidFill>
                  <a:srgbClr val="6D6D6D"/>
                </a:solidFill>
                <a:latin typeface="Century Gothic"/>
                <a:cs typeface="Century Gothic"/>
              </a:rPr>
              <a:t>517-355-0140</a:t>
            </a:r>
            <a:endParaRPr sz="1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1200" spc="-5">
                <a:solidFill>
                  <a:srgbClr val="6D6D6D"/>
                </a:solidFill>
                <a:latin typeface="Century Gothic"/>
                <a:cs typeface="Century Gothic"/>
                <a:hlinkClick r:id="rId3"/>
              </a:rPr>
              <a:t>kwesib@ms.edu</a:t>
            </a:r>
            <a:endParaRPr sz="1200"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16167" y="2029967"/>
            <a:ext cx="2766059" cy="2767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09132" y="2124455"/>
            <a:ext cx="2580131" cy="25786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909355" y="3233431"/>
            <a:ext cx="779780" cy="285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 b="1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dirty="0" sz="1700" spc="-10" b="1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dirty="0" sz="1700" b="1">
                <a:solidFill>
                  <a:srgbClr val="FFFFFF"/>
                </a:solidFill>
                <a:latin typeface="Century Gothic"/>
                <a:cs typeface="Century Gothic"/>
              </a:rPr>
              <a:t>pact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54808" y="1504188"/>
            <a:ext cx="3813047" cy="3773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44596" y="2118360"/>
            <a:ext cx="2592323" cy="2590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123937" y="3233431"/>
            <a:ext cx="835660" cy="285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 spc="-5" b="1">
                <a:solidFill>
                  <a:srgbClr val="464646"/>
                </a:solidFill>
                <a:latin typeface="Century Gothic"/>
                <a:cs typeface="Century Gothic"/>
              </a:rPr>
              <a:t>Ou</a:t>
            </a:r>
            <a:r>
              <a:rPr dirty="0" sz="1700" b="1">
                <a:solidFill>
                  <a:srgbClr val="464646"/>
                </a:solidFill>
                <a:latin typeface="Century Gothic"/>
                <a:cs typeface="Century Gothic"/>
              </a:rPr>
              <a:t>tp</a:t>
            </a:r>
            <a:r>
              <a:rPr dirty="0" sz="1700" spc="-5" b="1">
                <a:solidFill>
                  <a:srgbClr val="464646"/>
                </a:solidFill>
                <a:latin typeface="Century Gothic"/>
                <a:cs typeface="Century Gothic"/>
              </a:rPr>
              <a:t>u</a:t>
            </a:r>
            <a:r>
              <a:rPr dirty="0" sz="1700" b="1">
                <a:solidFill>
                  <a:srgbClr val="464646"/>
                </a:solidFill>
                <a:latin typeface="Century Gothic"/>
                <a:cs typeface="Century Gothic"/>
              </a:rPr>
              <a:t>ts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1504188"/>
            <a:ext cx="3709415" cy="37734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87680" y="2118360"/>
            <a:ext cx="2590787" cy="2590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958972" y="2518674"/>
            <a:ext cx="1648460" cy="1715135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algn="ctr" marL="12700" marR="5080" indent="-635">
              <a:lnSpc>
                <a:spcPct val="92000"/>
              </a:lnSpc>
              <a:spcBef>
                <a:spcPts val="265"/>
              </a:spcBef>
            </a:pPr>
            <a:r>
              <a:rPr dirty="0" sz="1700" b="1">
                <a:solidFill>
                  <a:srgbClr val="464646"/>
                </a:solidFill>
                <a:latin typeface="Century Gothic"/>
                <a:cs typeface="Century Gothic"/>
              </a:rPr>
              <a:t>Activity  </a:t>
            </a:r>
            <a:r>
              <a:rPr dirty="0" sz="1700" spc="-5">
                <a:solidFill>
                  <a:srgbClr val="464646"/>
                </a:solidFill>
                <a:latin typeface="Century Gothic"/>
                <a:cs typeface="Century Gothic"/>
              </a:rPr>
              <a:t>Research,  </a:t>
            </a:r>
            <a:r>
              <a:rPr dirty="0" sz="1700">
                <a:solidFill>
                  <a:srgbClr val="464646"/>
                </a:solidFill>
                <a:latin typeface="Century Gothic"/>
                <a:cs typeface="Century Gothic"/>
              </a:rPr>
              <a:t>creative  activity,  teaching,  engagement</a:t>
            </a:r>
            <a:r>
              <a:rPr dirty="0" sz="1700" spc="-100">
                <a:solidFill>
                  <a:srgbClr val="464646"/>
                </a:solidFill>
                <a:latin typeface="Century Gothic"/>
                <a:cs typeface="Century Gothic"/>
              </a:rPr>
              <a:t> </a:t>
            </a:r>
            <a:r>
              <a:rPr dirty="0" sz="1700">
                <a:solidFill>
                  <a:srgbClr val="464646"/>
                </a:solidFill>
                <a:latin typeface="Century Gothic"/>
                <a:cs typeface="Century Gothic"/>
              </a:rPr>
              <a:t>&amp;  service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81000" y="5181600"/>
            <a:ext cx="8382000" cy="462280"/>
          </a:xfrm>
          <a:custGeom>
            <a:avLst/>
            <a:gdLst/>
            <a:ahLst/>
            <a:cxnLst/>
            <a:rect l="l" t="t" r="r" b="b"/>
            <a:pathLst>
              <a:path w="8382000" h="462279">
                <a:moveTo>
                  <a:pt x="0" y="0"/>
                </a:moveTo>
                <a:lnTo>
                  <a:pt x="8382000" y="0"/>
                </a:lnTo>
                <a:lnTo>
                  <a:pt x="8382000" y="461772"/>
                </a:lnTo>
                <a:lnTo>
                  <a:pt x="0" y="461772"/>
                </a:lnTo>
                <a:lnTo>
                  <a:pt x="0" y="0"/>
                </a:lnTo>
                <a:close/>
              </a:path>
            </a:pathLst>
          </a:custGeom>
          <a:solidFill>
            <a:srgbClr val="7C9D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8328" y="5161788"/>
            <a:ext cx="8467343" cy="5410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755392" y="5155691"/>
            <a:ext cx="3633215" cy="6004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81000" y="5181600"/>
            <a:ext cx="8382000" cy="455930"/>
          </a:xfrm>
          <a:custGeom>
            <a:avLst/>
            <a:gdLst/>
            <a:ahLst/>
            <a:cxnLst/>
            <a:rect l="l" t="t" r="r" b="b"/>
            <a:pathLst>
              <a:path w="8382000" h="455929">
                <a:moveTo>
                  <a:pt x="8306054" y="0"/>
                </a:moveTo>
                <a:lnTo>
                  <a:pt x="75946" y="0"/>
                </a:lnTo>
                <a:lnTo>
                  <a:pt x="46382" y="5967"/>
                </a:lnTo>
                <a:lnTo>
                  <a:pt x="22242" y="22242"/>
                </a:lnTo>
                <a:lnTo>
                  <a:pt x="5967" y="46382"/>
                </a:lnTo>
                <a:lnTo>
                  <a:pt x="0" y="75946"/>
                </a:lnTo>
                <a:lnTo>
                  <a:pt x="0" y="379730"/>
                </a:lnTo>
                <a:lnTo>
                  <a:pt x="5967" y="409293"/>
                </a:lnTo>
                <a:lnTo>
                  <a:pt x="22242" y="433433"/>
                </a:lnTo>
                <a:lnTo>
                  <a:pt x="46382" y="449708"/>
                </a:lnTo>
                <a:lnTo>
                  <a:pt x="75946" y="455676"/>
                </a:lnTo>
                <a:lnTo>
                  <a:pt x="8306054" y="455676"/>
                </a:lnTo>
                <a:lnTo>
                  <a:pt x="8335617" y="449708"/>
                </a:lnTo>
                <a:lnTo>
                  <a:pt x="8359757" y="433433"/>
                </a:lnTo>
                <a:lnTo>
                  <a:pt x="8376032" y="409293"/>
                </a:lnTo>
                <a:lnTo>
                  <a:pt x="8382000" y="379730"/>
                </a:lnTo>
                <a:lnTo>
                  <a:pt x="8382000" y="75946"/>
                </a:lnTo>
                <a:lnTo>
                  <a:pt x="8376032" y="46382"/>
                </a:lnTo>
                <a:lnTo>
                  <a:pt x="8359757" y="22242"/>
                </a:lnTo>
                <a:lnTo>
                  <a:pt x="8335617" y="5967"/>
                </a:lnTo>
                <a:lnTo>
                  <a:pt x="8306054" y="0"/>
                </a:lnTo>
                <a:close/>
              </a:path>
            </a:pathLst>
          </a:custGeom>
          <a:solidFill>
            <a:srgbClr val="1745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931857" y="5236165"/>
            <a:ext cx="3279140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5">
                <a:solidFill>
                  <a:srgbClr val="FFFFFF"/>
                </a:solidFill>
                <a:latin typeface="Century Gothic"/>
                <a:cs typeface="Century Gothic"/>
              </a:rPr>
              <a:t>outreach and</a:t>
            </a:r>
            <a:r>
              <a:rPr dirty="0" sz="1900" spc="-1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entury Gothic"/>
                <a:cs typeface="Century Gothic"/>
              </a:rPr>
              <a:t>engagement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515745" marR="5080" indent="286385">
              <a:lnSpc>
                <a:spcPct val="100000"/>
              </a:lnSpc>
              <a:spcBef>
                <a:spcPts val="95"/>
              </a:spcBef>
            </a:pPr>
            <a:r>
              <a:rPr dirty="0" sz="2800" spc="-5"/>
              <a:t>Scholarship and Research  Intentionality and</a:t>
            </a:r>
            <a:r>
              <a:rPr dirty="0" sz="2800" spc="-50"/>
              <a:t> </a:t>
            </a:r>
            <a:r>
              <a:rPr dirty="0" sz="2800" spc="-5"/>
              <a:t>Reciprocity</a:t>
            </a:r>
            <a:endParaRPr sz="2800"/>
          </a:p>
        </p:txBody>
      </p:sp>
    </p:spTree>
  </p:cSld>
  <p:clrMapOvr>
    <a:masterClrMapping/>
  </p:clrMapOvr>
  <p:transition spd="med">
    <p:wipe dir="l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2980436"/>
            <a:ext cx="4670425" cy="1092200"/>
          </a:xfrm>
          <a:prstGeom prst="rect">
            <a:avLst/>
          </a:prstGeom>
        </p:spPr>
        <p:txBody>
          <a:bodyPr wrap="square" lIns="0" tIns="164465" rIns="0" bIns="0" rtlCol="0" vert="horz">
            <a:spAutoFit/>
          </a:bodyPr>
          <a:lstStyle/>
          <a:p>
            <a:pPr marL="12700" marR="5080">
              <a:lnSpc>
                <a:spcPct val="75000"/>
              </a:lnSpc>
              <a:spcBef>
                <a:spcPts val="1295"/>
              </a:spcBef>
            </a:pPr>
            <a:r>
              <a:rPr dirty="0" sz="4000" spc="-5" b="1">
                <a:solidFill>
                  <a:srgbClr val="FFFFFF"/>
                </a:solidFill>
                <a:latin typeface="Century Gothic"/>
                <a:cs typeface="Century Gothic"/>
              </a:rPr>
              <a:t>MSU Outreach</a:t>
            </a:r>
            <a:r>
              <a:rPr dirty="0" sz="4000" spc="-6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4000" spc="-5" b="1">
                <a:solidFill>
                  <a:srgbClr val="FFFFFF"/>
                </a:solidFill>
                <a:latin typeface="Century Gothic"/>
                <a:cs typeface="Century Gothic"/>
              </a:rPr>
              <a:t>and  Engagement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4081373"/>
            <a:ext cx="6587490" cy="112268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2000">
                <a:solidFill>
                  <a:srgbClr val="BEBEBE"/>
                </a:solidFill>
                <a:latin typeface="Century Gothic"/>
                <a:cs typeface="Century Gothic"/>
              </a:rPr>
              <a:t>Student community-engaged</a:t>
            </a:r>
            <a:r>
              <a:rPr dirty="0" sz="2000" spc="-85">
                <a:solidFill>
                  <a:srgbClr val="BEBEBE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BEBEBE"/>
                </a:solidFill>
                <a:latin typeface="Century Gothic"/>
                <a:cs typeface="Century Gothic"/>
              </a:rPr>
              <a:t>learning</a:t>
            </a:r>
            <a:endParaRPr sz="2000">
              <a:latin typeface="Century Gothic"/>
              <a:cs typeface="Century Gothic"/>
            </a:endParaRPr>
          </a:p>
          <a:p>
            <a:pPr marL="469900" indent="-457200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2000">
                <a:solidFill>
                  <a:srgbClr val="BEBEBE"/>
                </a:solidFill>
                <a:latin typeface="Century Gothic"/>
                <a:cs typeface="Century Gothic"/>
              </a:rPr>
              <a:t>Funding proposals</a:t>
            </a:r>
            <a:endParaRPr sz="2000">
              <a:latin typeface="Century Gothic"/>
              <a:cs typeface="Century Gothic"/>
            </a:endParaRPr>
          </a:p>
          <a:p>
            <a:pPr marL="469900" indent="-457200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2000" spc="5">
                <a:solidFill>
                  <a:srgbClr val="BEBEBE"/>
                </a:solidFill>
                <a:latin typeface="Century Gothic"/>
                <a:cs typeface="Century Gothic"/>
              </a:rPr>
              <a:t>Faculty </a:t>
            </a:r>
            <a:r>
              <a:rPr dirty="0" sz="2000">
                <a:solidFill>
                  <a:srgbClr val="BEBEBE"/>
                </a:solidFill>
                <a:latin typeface="Century Gothic"/>
                <a:cs typeface="Century Gothic"/>
              </a:rPr>
              <a:t>and </a:t>
            </a:r>
            <a:r>
              <a:rPr dirty="0" sz="2000" spc="-5">
                <a:solidFill>
                  <a:srgbClr val="BEBEBE"/>
                </a:solidFill>
                <a:latin typeface="Century Gothic"/>
                <a:cs typeface="Century Gothic"/>
              </a:rPr>
              <a:t>academic </a:t>
            </a:r>
            <a:r>
              <a:rPr dirty="0" sz="2000">
                <a:solidFill>
                  <a:srgbClr val="BEBEBE"/>
                </a:solidFill>
                <a:latin typeface="Century Gothic"/>
                <a:cs typeface="Century Gothic"/>
              </a:rPr>
              <a:t>staff engaged</a:t>
            </a:r>
            <a:r>
              <a:rPr dirty="0" sz="2000" spc="-160">
                <a:solidFill>
                  <a:srgbClr val="BEBEBE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BEBEBE"/>
                </a:solidFill>
                <a:latin typeface="Century Gothic"/>
                <a:cs typeface="Century Gothic"/>
              </a:rPr>
              <a:t>scholarship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spd="med">
    <p:wipe dir="l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533" y="589280"/>
            <a:ext cx="6339840" cy="880110"/>
          </a:xfrm>
          <a:prstGeom prst="rect"/>
        </p:spPr>
        <p:txBody>
          <a:bodyPr wrap="square" lIns="0" tIns="135255" rIns="0" bIns="0" rtlCol="0" vert="horz">
            <a:spAutoFit/>
          </a:bodyPr>
          <a:lstStyle/>
          <a:p>
            <a:pPr marL="12700" marR="5080">
              <a:lnSpc>
                <a:spcPct val="75000"/>
              </a:lnSpc>
              <a:spcBef>
                <a:spcPts val="1065"/>
              </a:spcBef>
            </a:pPr>
            <a:r>
              <a:rPr dirty="0" spc="-5"/>
              <a:t>Center </a:t>
            </a:r>
            <a:r>
              <a:rPr dirty="0"/>
              <a:t>for </a:t>
            </a:r>
            <a:r>
              <a:rPr dirty="0" spc="-5"/>
              <a:t>Community-Engaged  Learning</a:t>
            </a:r>
            <a:r>
              <a:rPr dirty="0" spc="5"/>
              <a:t> </a:t>
            </a:r>
            <a:r>
              <a:rPr dirty="0" spc="-5"/>
              <a:t>(CCEL)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524005"/>
            <a:ext cx="8077200" cy="4790440"/>
          </a:xfrm>
          <a:custGeom>
            <a:avLst/>
            <a:gdLst/>
            <a:ahLst/>
            <a:cxnLst/>
            <a:rect l="l" t="t" r="r" b="b"/>
            <a:pathLst>
              <a:path w="8077200" h="4790440">
                <a:moveTo>
                  <a:pt x="7278865" y="0"/>
                </a:moveTo>
                <a:lnTo>
                  <a:pt x="798334" y="0"/>
                </a:lnTo>
                <a:lnTo>
                  <a:pt x="749702" y="1456"/>
                </a:lnTo>
                <a:lnTo>
                  <a:pt x="701841" y="5772"/>
                </a:lnTo>
                <a:lnTo>
                  <a:pt x="654833" y="12862"/>
                </a:lnTo>
                <a:lnTo>
                  <a:pt x="608763" y="22643"/>
                </a:lnTo>
                <a:lnTo>
                  <a:pt x="563714" y="35032"/>
                </a:lnTo>
                <a:lnTo>
                  <a:pt x="519770" y="49946"/>
                </a:lnTo>
                <a:lnTo>
                  <a:pt x="477014" y="67300"/>
                </a:lnTo>
                <a:lnTo>
                  <a:pt x="435530" y="87011"/>
                </a:lnTo>
                <a:lnTo>
                  <a:pt x="395400" y="108996"/>
                </a:lnTo>
                <a:lnTo>
                  <a:pt x="356710" y="133171"/>
                </a:lnTo>
                <a:lnTo>
                  <a:pt x="319541" y="159453"/>
                </a:lnTo>
                <a:lnTo>
                  <a:pt x="283978" y="187759"/>
                </a:lnTo>
                <a:lnTo>
                  <a:pt x="250104" y="218003"/>
                </a:lnTo>
                <a:lnTo>
                  <a:pt x="218003" y="250104"/>
                </a:lnTo>
                <a:lnTo>
                  <a:pt x="187759" y="283978"/>
                </a:lnTo>
                <a:lnTo>
                  <a:pt x="159453" y="319541"/>
                </a:lnTo>
                <a:lnTo>
                  <a:pt x="133171" y="356710"/>
                </a:lnTo>
                <a:lnTo>
                  <a:pt x="108996" y="395400"/>
                </a:lnTo>
                <a:lnTo>
                  <a:pt x="87011" y="435530"/>
                </a:lnTo>
                <a:lnTo>
                  <a:pt x="67300" y="477014"/>
                </a:lnTo>
                <a:lnTo>
                  <a:pt x="49946" y="519770"/>
                </a:lnTo>
                <a:lnTo>
                  <a:pt x="35032" y="563714"/>
                </a:lnTo>
                <a:lnTo>
                  <a:pt x="22643" y="608763"/>
                </a:lnTo>
                <a:lnTo>
                  <a:pt x="12862" y="654833"/>
                </a:lnTo>
                <a:lnTo>
                  <a:pt x="5772" y="701841"/>
                </a:lnTo>
                <a:lnTo>
                  <a:pt x="1456" y="749702"/>
                </a:lnTo>
                <a:lnTo>
                  <a:pt x="0" y="798334"/>
                </a:lnTo>
                <a:lnTo>
                  <a:pt x="0" y="3991584"/>
                </a:lnTo>
                <a:lnTo>
                  <a:pt x="1456" y="4040218"/>
                </a:lnTo>
                <a:lnTo>
                  <a:pt x="5772" y="4088080"/>
                </a:lnTo>
                <a:lnTo>
                  <a:pt x="12862" y="4135089"/>
                </a:lnTo>
                <a:lnTo>
                  <a:pt x="22643" y="4181160"/>
                </a:lnTo>
                <a:lnTo>
                  <a:pt x="35032" y="4226210"/>
                </a:lnTo>
                <a:lnTo>
                  <a:pt x="49946" y="4270155"/>
                </a:lnTo>
                <a:lnTo>
                  <a:pt x="67300" y="4312912"/>
                </a:lnTo>
                <a:lnTo>
                  <a:pt x="87011" y="4354397"/>
                </a:lnTo>
                <a:lnTo>
                  <a:pt x="108996" y="4394527"/>
                </a:lnTo>
                <a:lnTo>
                  <a:pt x="133171" y="4433218"/>
                </a:lnTo>
                <a:lnTo>
                  <a:pt x="159453" y="4470387"/>
                </a:lnTo>
                <a:lnTo>
                  <a:pt x="187759" y="4505951"/>
                </a:lnTo>
                <a:lnTo>
                  <a:pt x="218003" y="4539825"/>
                </a:lnTo>
                <a:lnTo>
                  <a:pt x="250104" y="4571926"/>
                </a:lnTo>
                <a:lnTo>
                  <a:pt x="283978" y="4602171"/>
                </a:lnTo>
                <a:lnTo>
                  <a:pt x="319541" y="4630477"/>
                </a:lnTo>
                <a:lnTo>
                  <a:pt x="356710" y="4656759"/>
                </a:lnTo>
                <a:lnTo>
                  <a:pt x="395400" y="4680934"/>
                </a:lnTo>
                <a:lnTo>
                  <a:pt x="435530" y="4702920"/>
                </a:lnTo>
                <a:lnTo>
                  <a:pt x="477014" y="4722631"/>
                </a:lnTo>
                <a:lnTo>
                  <a:pt x="519770" y="4739985"/>
                </a:lnTo>
                <a:lnTo>
                  <a:pt x="563714" y="4754899"/>
                </a:lnTo>
                <a:lnTo>
                  <a:pt x="608763" y="4767288"/>
                </a:lnTo>
                <a:lnTo>
                  <a:pt x="654833" y="4777069"/>
                </a:lnTo>
                <a:lnTo>
                  <a:pt x="701841" y="4784159"/>
                </a:lnTo>
                <a:lnTo>
                  <a:pt x="749702" y="4788475"/>
                </a:lnTo>
                <a:lnTo>
                  <a:pt x="798334" y="4789932"/>
                </a:lnTo>
                <a:lnTo>
                  <a:pt x="7278865" y="4789932"/>
                </a:lnTo>
                <a:lnTo>
                  <a:pt x="7327497" y="4788475"/>
                </a:lnTo>
                <a:lnTo>
                  <a:pt x="7375358" y="4784159"/>
                </a:lnTo>
                <a:lnTo>
                  <a:pt x="7422366" y="4777069"/>
                </a:lnTo>
                <a:lnTo>
                  <a:pt x="7468436" y="4767288"/>
                </a:lnTo>
                <a:lnTo>
                  <a:pt x="7513485" y="4754899"/>
                </a:lnTo>
                <a:lnTo>
                  <a:pt x="7557429" y="4739985"/>
                </a:lnTo>
                <a:lnTo>
                  <a:pt x="7600185" y="4722631"/>
                </a:lnTo>
                <a:lnTo>
                  <a:pt x="7641669" y="4702920"/>
                </a:lnTo>
                <a:lnTo>
                  <a:pt x="7681799" y="4680934"/>
                </a:lnTo>
                <a:lnTo>
                  <a:pt x="7720489" y="4656759"/>
                </a:lnTo>
                <a:lnTo>
                  <a:pt x="7757658" y="4630477"/>
                </a:lnTo>
                <a:lnTo>
                  <a:pt x="7793221" y="4602171"/>
                </a:lnTo>
                <a:lnTo>
                  <a:pt x="7827095" y="4571926"/>
                </a:lnTo>
                <a:lnTo>
                  <a:pt x="7859196" y="4539825"/>
                </a:lnTo>
                <a:lnTo>
                  <a:pt x="7889440" y="4505951"/>
                </a:lnTo>
                <a:lnTo>
                  <a:pt x="7917746" y="4470387"/>
                </a:lnTo>
                <a:lnTo>
                  <a:pt x="7944028" y="4433218"/>
                </a:lnTo>
                <a:lnTo>
                  <a:pt x="7968203" y="4394527"/>
                </a:lnTo>
                <a:lnTo>
                  <a:pt x="7990188" y="4354397"/>
                </a:lnTo>
                <a:lnTo>
                  <a:pt x="8009899" y="4312912"/>
                </a:lnTo>
                <a:lnTo>
                  <a:pt x="8027253" y="4270155"/>
                </a:lnTo>
                <a:lnTo>
                  <a:pt x="8042167" y="4226210"/>
                </a:lnTo>
                <a:lnTo>
                  <a:pt x="8054556" y="4181160"/>
                </a:lnTo>
                <a:lnTo>
                  <a:pt x="8064337" y="4135089"/>
                </a:lnTo>
                <a:lnTo>
                  <a:pt x="8071427" y="4088080"/>
                </a:lnTo>
                <a:lnTo>
                  <a:pt x="8075743" y="4040218"/>
                </a:lnTo>
                <a:lnTo>
                  <a:pt x="8077200" y="3991584"/>
                </a:lnTo>
                <a:lnTo>
                  <a:pt x="8077200" y="798334"/>
                </a:lnTo>
                <a:lnTo>
                  <a:pt x="8075743" y="749702"/>
                </a:lnTo>
                <a:lnTo>
                  <a:pt x="8071427" y="701841"/>
                </a:lnTo>
                <a:lnTo>
                  <a:pt x="8064337" y="654833"/>
                </a:lnTo>
                <a:lnTo>
                  <a:pt x="8054556" y="608763"/>
                </a:lnTo>
                <a:lnTo>
                  <a:pt x="8042167" y="563714"/>
                </a:lnTo>
                <a:lnTo>
                  <a:pt x="8027253" y="519770"/>
                </a:lnTo>
                <a:lnTo>
                  <a:pt x="8009899" y="477014"/>
                </a:lnTo>
                <a:lnTo>
                  <a:pt x="7990188" y="435530"/>
                </a:lnTo>
                <a:lnTo>
                  <a:pt x="7968203" y="395400"/>
                </a:lnTo>
                <a:lnTo>
                  <a:pt x="7944028" y="356710"/>
                </a:lnTo>
                <a:lnTo>
                  <a:pt x="7917746" y="319541"/>
                </a:lnTo>
                <a:lnTo>
                  <a:pt x="7889440" y="283978"/>
                </a:lnTo>
                <a:lnTo>
                  <a:pt x="7859196" y="250104"/>
                </a:lnTo>
                <a:lnTo>
                  <a:pt x="7827095" y="218003"/>
                </a:lnTo>
                <a:lnTo>
                  <a:pt x="7793221" y="187759"/>
                </a:lnTo>
                <a:lnTo>
                  <a:pt x="7757658" y="159453"/>
                </a:lnTo>
                <a:lnTo>
                  <a:pt x="7720489" y="133171"/>
                </a:lnTo>
                <a:lnTo>
                  <a:pt x="7681799" y="108996"/>
                </a:lnTo>
                <a:lnTo>
                  <a:pt x="7641669" y="87011"/>
                </a:lnTo>
                <a:lnTo>
                  <a:pt x="7600185" y="67300"/>
                </a:lnTo>
                <a:lnTo>
                  <a:pt x="7557429" y="49946"/>
                </a:lnTo>
                <a:lnTo>
                  <a:pt x="7513485" y="35032"/>
                </a:lnTo>
                <a:lnTo>
                  <a:pt x="7468436" y="22643"/>
                </a:lnTo>
                <a:lnTo>
                  <a:pt x="7422366" y="12862"/>
                </a:lnTo>
                <a:lnTo>
                  <a:pt x="7375358" y="5772"/>
                </a:lnTo>
                <a:lnTo>
                  <a:pt x="7327497" y="1456"/>
                </a:lnTo>
                <a:lnTo>
                  <a:pt x="7278865" y="0"/>
                </a:lnTo>
                <a:close/>
              </a:path>
            </a:pathLst>
          </a:custGeom>
          <a:solidFill>
            <a:srgbClr val="2C73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7200" y="1524005"/>
            <a:ext cx="8077200" cy="4790440"/>
          </a:xfrm>
          <a:custGeom>
            <a:avLst/>
            <a:gdLst/>
            <a:ahLst/>
            <a:cxnLst/>
            <a:rect l="l" t="t" r="r" b="b"/>
            <a:pathLst>
              <a:path w="8077200" h="4790440">
                <a:moveTo>
                  <a:pt x="0" y="798334"/>
                </a:moveTo>
                <a:lnTo>
                  <a:pt x="1456" y="749702"/>
                </a:lnTo>
                <a:lnTo>
                  <a:pt x="5772" y="701841"/>
                </a:lnTo>
                <a:lnTo>
                  <a:pt x="12862" y="654833"/>
                </a:lnTo>
                <a:lnTo>
                  <a:pt x="22643" y="608763"/>
                </a:lnTo>
                <a:lnTo>
                  <a:pt x="35032" y="563714"/>
                </a:lnTo>
                <a:lnTo>
                  <a:pt x="49946" y="519770"/>
                </a:lnTo>
                <a:lnTo>
                  <a:pt x="67300" y="477014"/>
                </a:lnTo>
                <a:lnTo>
                  <a:pt x="87011" y="435530"/>
                </a:lnTo>
                <a:lnTo>
                  <a:pt x="108996" y="395400"/>
                </a:lnTo>
                <a:lnTo>
                  <a:pt x="133171" y="356710"/>
                </a:lnTo>
                <a:lnTo>
                  <a:pt x="159453" y="319541"/>
                </a:lnTo>
                <a:lnTo>
                  <a:pt x="187759" y="283978"/>
                </a:lnTo>
                <a:lnTo>
                  <a:pt x="218003" y="250104"/>
                </a:lnTo>
                <a:lnTo>
                  <a:pt x="250104" y="218003"/>
                </a:lnTo>
                <a:lnTo>
                  <a:pt x="283978" y="187759"/>
                </a:lnTo>
                <a:lnTo>
                  <a:pt x="319541" y="159453"/>
                </a:lnTo>
                <a:lnTo>
                  <a:pt x="356710" y="133171"/>
                </a:lnTo>
                <a:lnTo>
                  <a:pt x="395400" y="108996"/>
                </a:lnTo>
                <a:lnTo>
                  <a:pt x="435530" y="87011"/>
                </a:lnTo>
                <a:lnTo>
                  <a:pt x="477014" y="67300"/>
                </a:lnTo>
                <a:lnTo>
                  <a:pt x="519770" y="49946"/>
                </a:lnTo>
                <a:lnTo>
                  <a:pt x="563714" y="35032"/>
                </a:lnTo>
                <a:lnTo>
                  <a:pt x="608763" y="22643"/>
                </a:lnTo>
                <a:lnTo>
                  <a:pt x="654833" y="12862"/>
                </a:lnTo>
                <a:lnTo>
                  <a:pt x="701841" y="5772"/>
                </a:lnTo>
                <a:lnTo>
                  <a:pt x="749702" y="1456"/>
                </a:lnTo>
                <a:lnTo>
                  <a:pt x="798334" y="0"/>
                </a:lnTo>
                <a:lnTo>
                  <a:pt x="7278865" y="0"/>
                </a:lnTo>
                <a:lnTo>
                  <a:pt x="7327497" y="1456"/>
                </a:lnTo>
                <a:lnTo>
                  <a:pt x="7375358" y="5772"/>
                </a:lnTo>
                <a:lnTo>
                  <a:pt x="7422366" y="12862"/>
                </a:lnTo>
                <a:lnTo>
                  <a:pt x="7468436" y="22643"/>
                </a:lnTo>
                <a:lnTo>
                  <a:pt x="7513485" y="35032"/>
                </a:lnTo>
                <a:lnTo>
                  <a:pt x="7557429" y="49946"/>
                </a:lnTo>
                <a:lnTo>
                  <a:pt x="7600185" y="67300"/>
                </a:lnTo>
                <a:lnTo>
                  <a:pt x="7641669" y="87011"/>
                </a:lnTo>
                <a:lnTo>
                  <a:pt x="7681799" y="108996"/>
                </a:lnTo>
                <a:lnTo>
                  <a:pt x="7720489" y="133171"/>
                </a:lnTo>
                <a:lnTo>
                  <a:pt x="7757658" y="159453"/>
                </a:lnTo>
                <a:lnTo>
                  <a:pt x="7793221" y="187759"/>
                </a:lnTo>
                <a:lnTo>
                  <a:pt x="7827095" y="218003"/>
                </a:lnTo>
                <a:lnTo>
                  <a:pt x="7859196" y="250104"/>
                </a:lnTo>
                <a:lnTo>
                  <a:pt x="7889440" y="283978"/>
                </a:lnTo>
                <a:lnTo>
                  <a:pt x="7917746" y="319541"/>
                </a:lnTo>
                <a:lnTo>
                  <a:pt x="7944028" y="356710"/>
                </a:lnTo>
                <a:lnTo>
                  <a:pt x="7968203" y="395400"/>
                </a:lnTo>
                <a:lnTo>
                  <a:pt x="7990188" y="435530"/>
                </a:lnTo>
                <a:lnTo>
                  <a:pt x="8009899" y="477014"/>
                </a:lnTo>
                <a:lnTo>
                  <a:pt x="8027253" y="519770"/>
                </a:lnTo>
                <a:lnTo>
                  <a:pt x="8042167" y="563714"/>
                </a:lnTo>
                <a:lnTo>
                  <a:pt x="8054556" y="608763"/>
                </a:lnTo>
                <a:lnTo>
                  <a:pt x="8064337" y="654833"/>
                </a:lnTo>
                <a:lnTo>
                  <a:pt x="8071427" y="701841"/>
                </a:lnTo>
                <a:lnTo>
                  <a:pt x="8075743" y="749702"/>
                </a:lnTo>
                <a:lnTo>
                  <a:pt x="8077200" y="798334"/>
                </a:lnTo>
                <a:lnTo>
                  <a:pt x="8077200" y="3991584"/>
                </a:lnTo>
                <a:lnTo>
                  <a:pt x="8075743" y="4040218"/>
                </a:lnTo>
                <a:lnTo>
                  <a:pt x="8071427" y="4088080"/>
                </a:lnTo>
                <a:lnTo>
                  <a:pt x="8064337" y="4135089"/>
                </a:lnTo>
                <a:lnTo>
                  <a:pt x="8054556" y="4181160"/>
                </a:lnTo>
                <a:lnTo>
                  <a:pt x="8042167" y="4226210"/>
                </a:lnTo>
                <a:lnTo>
                  <a:pt x="8027253" y="4270155"/>
                </a:lnTo>
                <a:lnTo>
                  <a:pt x="8009899" y="4312912"/>
                </a:lnTo>
                <a:lnTo>
                  <a:pt x="7990188" y="4354397"/>
                </a:lnTo>
                <a:lnTo>
                  <a:pt x="7968203" y="4394527"/>
                </a:lnTo>
                <a:lnTo>
                  <a:pt x="7944028" y="4433218"/>
                </a:lnTo>
                <a:lnTo>
                  <a:pt x="7917746" y="4470387"/>
                </a:lnTo>
                <a:lnTo>
                  <a:pt x="7889440" y="4505951"/>
                </a:lnTo>
                <a:lnTo>
                  <a:pt x="7859196" y="4539825"/>
                </a:lnTo>
                <a:lnTo>
                  <a:pt x="7827095" y="4571926"/>
                </a:lnTo>
                <a:lnTo>
                  <a:pt x="7793221" y="4602171"/>
                </a:lnTo>
                <a:lnTo>
                  <a:pt x="7757658" y="4630477"/>
                </a:lnTo>
                <a:lnTo>
                  <a:pt x="7720489" y="4656759"/>
                </a:lnTo>
                <a:lnTo>
                  <a:pt x="7681799" y="4680934"/>
                </a:lnTo>
                <a:lnTo>
                  <a:pt x="7641669" y="4702920"/>
                </a:lnTo>
                <a:lnTo>
                  <a:pt x="7600185" y="4722631"/>
                </a:lnTo>
                <a:lnTo>
                  <a:pt x="7557429" y="4739985"/>
                </a:lnTo>
                <a:lnTo>
                  <a:pt x="7513485" y="4754899"/>
                </a:lnTo>
                <a:lnTo>
                  <a:pt x="7468436" y="4767288"/>
                </a:lnTo>
                <a:lnTo>
                  <a:pt x="7422366" y="4777069"/>
                </a:lnTo>
                <a:lnTo>
                  <a:pt x="7375358" y="4784159"/>
                </a:lnTo>
                <a:lnTo>
                  <a:pt x="7327497" y="4788475"/>
                </a:lnTo>
                <a:lnTo>
                  <a:pt x="7278865" y="4789932"/>
                </a:lnTo>
                <a:lnTo>
                  <a:pt x="798334" y="4789932"/>
                </a:lnTo>
                <a:lnTo>
                  <a:pt x="749702" y="4788475"/>
                </a:lnTo>
                <a:lnTo>
                  <a:pt x="701841" y="4784159"/>
                </a:lnTo>
                <a:lnTo>
                  <a:pt x="654833" y="4777069"/>
                </a:lnTo>
                <a:lnTo>
                  <a:pt x="608763" y="4767288"/>
                </a:lnTo>
                <a:lnTo>
                  <a:pt x="563714" y="4754899"/>
                </a:lnTo>
                <a:lnTo>
                  <a:pt x="519770" y="4739985"/>
                </a:lnTo>
                <a:lnTo>
                  <a:pt x="477014" y="4722631"/>
                </a:lnTo>
                <a:lnTo>
                  <a:pt x="435530" y="4702920"/>
                </a:lnTo>
                <a:lnTo>
                  <a:pt x="395400" y="4680934"/>
                </a:lnTo>
                <a:lnTo>
                  <a:pt x="356710" y="4656759"/>
                </a:lnTo>
                <a:lnTo>
                  <a:pt x="319541" y="4630477"/>
                </a:lnTo>
                <a:lnTo>
                  <a:pt x="283978" y="4602171"/>
                </a:lnTo>
                <a:lnTo>
                  <a:pt x="250104" y="4571926"/>
                </a:lnTo>
                <a:lnTo>
                  <a:pt x="218003" y="4539825"/>
                </a:lnTo>
                <a:lnTo>
                  <a:pt x="187759" y="4505951"/>
                </a:lnTo>
                <a:lnTo>
                  <a:pt x="159453" y="4470387"/>
                </a:lnTo>
                <a:lnTo>
                  <a:pt x="133171" y="4433218"/>
                </a:lnTo>
                <a:lnTo>
                  <a:pt x="108996" y="4394527"/>
                </a:lnTo>
                <a:lnTo>
                  <a:pt x="87011" y="4354397"/>
                </a:lnTo>
                <a:lnTo>
                  <a:pt x="67300" y="4312912"/>
                </a:lnTo>
                <a:lnTo>
                  <a:pt x="49946" y="4270155"/>
                </a:lnTo>
                <a:lnTo>
                  <a:pt x="35032" y="4226210"/>
                </a:lnTo>
                <a:lnTo>
                  <a:pt x="22643" y="4181160"/>
                </a:lnTo>
                <a:lnTo>
                  <a:pt x="12862" y="4135089"/>
                </a:lnTo>
                <a:lnTo>
                  <a:pt x="5772" y="4088080"/>
                </a:lnTo>
                <a:lnTo>
                  <a:pt x="1456" y="4040218"/>
                </a:lnTo>
                <a:lnTo>
                  <a:pt x="0" y="3991584"/>
                </a:lnTo>
                <a:lnTo>
                  <a:pt x="0" y="798334"/>
                </a:lnTo>
                <a:close/>
              </a:path>
            </a:pathLst>
          </a:custGeom>
          <a:ln w="9525">
            <a:solidFill>
              <a:srgbClr val="2C73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93139" y="1770381"/>
            <a:ext cx="6664325" cy="414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Academic</a:t>
            </a: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 Programs</a:t>
            </a:r>
            <a:endParaRPr sz="1800">
              <a:latin typeface="Calibri"/>
              <a:cs typeface="Calibri"/>
            </a:endParaRPr>
          </a:p>
          <a:p>
            <a:pPr marL="469900" marR="1821814">
              <a:lnSpc>
                <a:spcPct val="100000"/>
              </a:lnSpc>
            </a:pP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Faculty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CEL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Workshop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Series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Consultations 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Faculty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CEL Learning</a:t>
            </a:r>
            <a:r>
              <a:rPr dirty="0" sz="18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Communities</a:t>
            </a:r>
            <a:endParaRPr sz="1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Classroom/Course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CEL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Orientations,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Supports,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8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Reflection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Co-curricular</a:t>
            </a:r>
            <a:r>
              <a:rPr dirty="0" sz="18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Programs</a:t>
            </a:r>
            <a:endParaRPr sz="1800">
              <a:latin typeface="Calibri"/>
              <a:cs typeface="Calibri"/>
            </a:endParaRPr>
          </a:p>
          <a:p>
            <a:pPr marL="469900" marR="2616200" indent="-38735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MSU Community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Engagement Scholars 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Spartan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Volunteer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Service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Awards 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Student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Volunteer</a:t>
            </a:r>
            <a:r>
              <a:rPr dirty="0" sz="18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Programs</a:t>
            </a:r>
            <a:endParaRPr sz="1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Days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Service</a:t>
            </a:r>
            <a:endParaRPr sz="1800">
              <a:latin typeface="Calibri"/>
              <a:cs typeface="Calibri"/>
            </a:endParaRPr>
          </a:p>
          <a:p>
            <a:pPr marL="469900" marR="3091180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Support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Service-focused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RSOs  Pre-professional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Student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Service</a:t>
            </a:r>
            <a:endParaRPr sz="1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America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Reads/Counts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Student</a:t>
            </a:r>
            <a:r>
              <a:rPr dirty="0" sz="18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Tutors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Co-directs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democratic engagement at 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MSU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and the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MSUvote</a:t>
            </a:r>
            <a:r>
              <a:rPr dirty="0" sz="1800" spc="-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Initiative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00600" y="2971800"/>
            <a:ext cx="3578351" cy="25786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med">
    <p:wipe dir="l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533" y="711200"/>
            <a:ext cx="7426959" cy="1001394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1. </a:t>
            </a:r>
            <a:r>
              <a:rPr dirty="0" spc="-5"/>
              <a:t>Student Community-Engaged  Learning </a:t>
            </a:r>
            <a:r>
              <a:rPr dirty="0"/>
              <a:t>Experiences have</a:t>
            </a:r>
            <a:r>
              <a:rPr dirty="0" spc="-30"/>
              <a:t> </a:t>
            </a:r>
            <a:r>
              <a:rPr dirty="0" spc="-5"/>
              <a:t>increased</a:t>
            </a:r>
          </a:p>
        </p:txBody>
      </p:sp>
      <p:sp>
        <p:nvSpPr>
          <p:cNvPr id="3" name="object 3"/>
          <p:cNvSpPr/>
          <p:nvPr/>
        </p:nvSpPr>
        <p:spPr>
          <a:xfrm>
            <a:off x="1871472" y="3931920"/>
            <a:ext cx="346075" cy="1207135"/>
          </a:xfrm>
          <a:custGeom>
            <a:avLst/>
            <a:gdLst/>
            <a:ahLst/>
            <a:cxnLst/>
            <a:rect l="l" t="t" r="r" b="b"/>
            <a:pathLst>
              <a:path w="346075" h="1207135">
                <a:moveTo>
                  <a:pt x="345948" y="0"/>
                </a:moveTo>
                <a:lnTo>
                  <a:pt x="0" y="0"/>
                </a:lnTo>
                <a:lnTo>
                  <a:pt x="0" y="1207007"/>
                </a:lnTo>
                <a:lnTo>
                  <a:pt x="345948" y="1207007"/>
                </a:lnTo>
                <a:lnTo>
                  <a:pt x="345948" y="0"/>
                </a:lnTo>
                <a:close/>
              </a:path>
            </a:pathLst>
          </a:custGeom>
          <a:solidFill>
            <a:srgbClr val="3B9C2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38627" y="3887723"/>
            <a:ext cx="346075" cy="1251585"/>
          </a:xfrm>
          <a:custGeom>
            <a:avLst/>
            <a:gdLst/>
            <a:ahLst/>
            <a:cxnLst/>
            <a:rect l="l" t="t" r="r" b="b"/>
            <a:pathLst>
              <a:path w="346075" h="1251585">
                <a:moveTo>
                  <a:pt x="345948" y="0"/>
                </a:moveTo>
                <a:lnTo>
                  <a:pt x="0" y="0"/>
                </a:lnTo>
                <a:lnTo>
                  <a:pt x="0" y="1251203"/>
                </a:lnTo>
                <a:lnTo>
                  <a:pt x="345948" y="1251203"/>
                </a:lnTo>
                <a:lnTo>
                  <a:pt x="345948" y="0"/>
                </a:lnTo>
                <a:close/>
              </a:path>
            </a:pathLst>
          </a:custGeom>
          <a:solidFill>
            <a:srgbClr val="3B9C2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05784" y="3572255"/>
            <a:ext cx="346075" cy="1567180"/>
          </a:xfrm>
          <a:custGeom>
            <a:avLst/>
            <a:gdLst/>
            <a:ahLst/>
            <a:cxnLst/>
            <a:rect l="l" t="t" r="r" b="b"/>
            <a:pathLst>
              <a:path w="346075" h="1567179">
                <a:moveTo>
                  <a:pt x="345948" y="0"/>
                </a:moveTo>
                <a:lnTo>
                  <a:pt x="0" y="0"/>
                </a:lnTo>
                <a:lnTo>
                  <a:pt x="0" y="1566672"/>
                </a:lnTo>
                <a:lnTo>
                  <a:pt x="345948" y="1566672"/>
                </a:lnTo>
                <a:lnTo>
                  <a:pt x="345948" y="0"/>
                </a:lnTo>
                <a:close/>
              </a:path>
            </a:pathLst>
          </a:custGeom>
          <a:solidFill>
            <a:srgbClr val="3B9C2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71415" y="3803903"/>
            <a:ext cx="347980" cy="1335405"/>
          </a:xfrm>
          <a:custGeom>
            <a:avLst/>
            <a:gdLst/>
            <a:ahLst/>
            <a:cxnLst/>
            <a:rect l="l" t="t" r="r" b="b"/>
            <a:pathLst>
              <a:path w="347979" h="1335404">
                <a:moveTo>
                  <a:pt x="347472" y="0"/>
                </a:moveTo>
                <a:lnTo>
                  <a:pt x="0" y="0"/>
                </a:lnTo>
                <a:lnTo>
                  <a:pt x="0" y="1335024"/>
                </a:lnTo>
                <a:lnTo>
                  <a:pt x="347472" y="1335024"/>
                </a:lnTo>
                <a:lnTo>
                  <a:pt x="347472" y="0"/>
                </a:lnTo>
                <a:close/>
              </a:path>
            </a:pathLst>
          </a:custGeom>
          <a:solidFill>
            <a:srgbClr val="3B9C2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338571" y="3781044"/>
            <a:ext cx="347980" cy="1358265"/>
          </a:xfrm>
          <a:custGeom>
            <a:avLst/>
            <a:gdLst/>
            <a:ahLst/>
            <a:cxnLst/>
            <a:rect l="l" t="t" r="r" b="b"/>
            <a:pathLst>
              <a:path w="347979" h="1358264">
                <a:moveTo>
                  <a:pt x="347472" y="0"/>
                </a:moveTo>
                <a:lnTo>
                  <a:pt x="0" y="0"/>
                </a:lnTo>
                <a:lnTo>
                  <a:pt x="0" y="1357883"/>
                </a:lnTo>
                <a:lnTo>
                  <a:pt x="347472" y="1357883"/>
                </a:lnTo>
                <a:lnTo>
                  <a:pt x="347472" y="0"/>
                </a:lnTo>
                <a:close/>
              </a:path>
            </a:pathLst>
          </a:custGeom>
          <a:solidFill>
            <a:srgbClr val="3B9C2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05728" y="3456432"/>
            <a:ext cx="347980" cy="1682750"/>
          </a:xfrm>
          <a:custGeom>
            <a:avLst/>
            <a:gdLst/>
            <a:ahLst/>
            <a:cxnLst/>
            <a:rect l="l" t="t" r="r" b="b"/>
            <a:pathLst>
              <a:path w="347979" h="1682750">
                <a:moveTo>
                  <a:pt x="347472" y="0"/>
                </a:moveTo>
                <a:lnTo>
                  <a:pt x="0" y="0"/>
                </a:lnTo>
                <a:lnTo>
                  <a:pt x="0" y="1682495"/>
                </a:lnTo>
                <a:lnTo>
                  <a:pt x="347472" y="1682495"/>
                </a:lnTo>
                <a:lnTo>
                  <a:pt x="347472" y="0"/>
                </a:lnTo>
                <a:close/>
              </a:path>
            </a:pathLst>
          </a:custGeom>
          <a:solidFill>
            <a:srgbClr val="3B9C2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072883" y="4206240"/>
            <a:ext cx="347980" cy="932815"/>
          </a:xfrm>
          <a:custGeom>
            <a:avLst/>
            <a:gdLst/>
            <a:ahLst/>
            <a:cxnLst/>
            <a:rect l="l" t="t" r="r" b="b"/>
            <a:pathLst>
              <a:path w="347979" h="932814">
                <a:moveTo>
                  <a:pt x="347472" y="0"/>
                </a:moveTo>
                <a:lnTo>
                  <a:pt x="0" y="0"/>
                </a:lnTo>
                <a:lnTo>
                  <a:pt x="0" y="932688"/>
                </a:lnTo>
                <a:lnTo>
                  <a:pt x="347472" y="932688"/>
                </a:lnTo>
                <a:lnTo>
                  <a:pt x="347472" y="0"/>
                </a:lnTo>
                <a:close/>
              </a:path>
            </a:pathLst>
          </a:custGeom>
          <a:solidFill>
            <a:srgbClr val="3B9C2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940040" y="3787140"/>
            <a:ext cx="347980" cy="1351915"/>
          </a:xfrm>
          <a:custGeom>
            <a:avLst/>
            <a:gdLst/>
            <a:ahLst/>
            <a:cxnLst/>
            <a:rect l="l" t="t" r="r" b="b"/>
            <a:pathLst>
              <a:path w="347979" h="1351914">
                <a:moveTo>
                  <a:pt x="347472" y="0"/>
                </a:moveTo>
                <a:lnTo>
                  <a:pt x="0" y="0"/>
                </a:lnTo>
                <a:lnTo>
                  <a:pt x="0" y="1351788"/>
                </a:lnTo>
                <a:lnTo>
                  <a:pt x="347472" y="1351788"/>
                </a:lnTo>
                <a:lnTo>
                  <a:pt x="347472" y="0"/>
                </a:lnTo>
                <a:close/>
              </a:path>
            </a:pathLst>
          </a:custGeom>
          <a:solidFill>
            <a:srgbClr val="3B9C2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871472" y="3197351"/>
            <a:ext cx="346075" cy="734695"/>
          </a:xfrm>
          <a:custGeom>
            <a:avLst/>
            <a:gdLst/>
            <a:ahLst/>
            <a:cxnLst/>
            <a:rect l="l" t="t" r="r" b="b"/>
            <a:pathLst>
              <a:path w="346075" h="734695">
                <a:moveTo>
                  <a:pt x="345948" y="0"/>
                </a:moveTo>
                <a:lnTo>
                  <a:pt x="0" y="0"/>
                </a:lnTo>
                <a:lnTo>
                  <a:pt x="0" y="734568"/>
                </a:lnTo>
                <a:lnTo>
                  <a:pt x="345948" y="734568"/>
                </a:lnTo>
                <a:lnTo>
                  <a:pt x="345948" y="0"/>
                </a:lnTo>
                <a:close/>
              </a:path>
            </a:pathLst>
          </a:custGeom>
          <a:solidFill>
            <a:srgbClr val="1745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738627" y="3096767"/>
            <a:ext cx="346075" cy="791210"/>
          </a:xfrm>
          <a:custGeom>
            <a:avLst/>
            <a:gdLst/>
            <a:ahLst/>
            <a:cxnLst/>
            <a:rect l="l" t="t" r="r" b="b"/>
            <a:pathLst>
              <a:path w="346075" h="791210">
                <a:moveTo>
                  <a:pt x="345948" y="0"/>
                </a:moveTo>
                <a:lnTo>
                  <a:pt x="0" y="0"/>
                </a:lnTo>
                <a:lnTo>
                  <a:pt x="0" y="790956"/>
                </a:lnTo>
                <a:lnTo>
                  <a:pt x="345948" y="790956"/>
                </a:lnTo>
                <a:lnTo>
                  <a:pt x="345948" y="0"/>
                </a:lnTo>
                <a:close/>
              </a:path>
            </a:pathLst>
          </a:custGeom>
          <a:solidFill>
            <a:srgbClr val="1745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605784" y="2743200"/>
            <a:ext cx="346075" cy="829310"/>
          </a:xfrm>
          <a:custGeom>
            <a:avLst/>
            <a:gdLst/>
            <a:ahLst/>
            <a:cxnLst/>
            <a:rect l="l" t="t" r="r" b="b"/>
            <a:pathLst>
              <a:path w="346075" h="829310">
                <a:moveTo>
                  <a:pt x="345948" y="0"/>
                </a:moveTo>
                <a:lnTo>
                  <a:pt x="0" y="0"/>
                </a:lnTo>
                <a:lnTo>
                  <a:pt x="0" y="829055"/>
                </a:lnTo>
                <a:lnTo>
                  <a:pt x="345948" y="829055"/>
                </a:lnTo>
                <a:lnTo>
                  <a:pt x="345948" y="0"/>
                </a:lnTo>
                <a:close/>
              </a:path>
            </a:pathLst>
          </a:custGeom>
          <a:solidFill>
            <a:srgbClr val="1745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471415" y="2743200"/>
            <a:ext cx="347980" cy="1061085"/>
          </a:xfrm>
          <a:custGeom>
            <a:avLst/>
            <a:gdLst/>
            <a:ahLst/>
            <a:cxnLst/>
            <a:rect l="l" t="t" r="r" b="b"/>
            <a:pathLst>
              <a:path w="347979" h="1061085">
                <a:moveTo>
                  <a:pt x="347472" y="0"/>
                </a:moveTo>
                <a:lnTo>
                  <a:pt x="0" y="0"/>
                </a:lnTo>
                <a:lnTo>
                  <a:pt x="0" y="1060703"/>
                </a:lnTo>
                <a:lnTo>
                  <a:pt x="347472" y="1060703"/>
                </a:lnTo>
                <a:lnTo>
                  <a:pt x="347472" y="0"/>
                </a:lnTo>
                <a:close/>
              </a:path>
            </a:pathLst>
          </a:custGeom>
          <a:solidFill>
            <a:srgbClr val="1745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338571" y="2734055"/>
            <a:ext cx="347980" cy="1047115"/>
          </a:xfrm>
          <a:custGeom>
            <a:avLst/>
            <a:gdLst/>
            <a:ahLst/>
            <a:cxnLst/>
            <a:rect l="l" t="t" r="r" b="b"/>
            <a:pathLst>
              <a:path w="347979" h="1047114">
                <a:moveTo>
                  <a:pt x="347472" y="0"/>
                </a:moveTo>
                <a:lnTo>
                  <a:pt x="0" y="0"/>
                </a:lnTo>
                <a:lnTo>
                  <a:pt x="0" y="1046988"/>
                </a:lnTo>
                <a:lnTo>
                  <a:pt x="347472" y="1046988"/>
                </a:lnTo>
                <a:lnTo>
                  <a:pt x="347472" y="0"/>
                </a:lnTo>
                <a:close/>
              </a:path>
            </a:pathLst>
          </a:custGeom>
          <a:solidFill>
            <a:srgbClr val="1745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205728" y="2394204"/>
            <a:ext cx="347980" cy="1062355"/>
          </a:xfrm>
          <a:custGeom>
            <a:avLst/>
            <a:gdLst/>
            <a:ahLst/>
            <a:cxnLst/>
            <a:rect l="l" t="t" r="r" b="b"/>
            <a:pathLst>
              <a:path w="347979" h="1062354">
                <a:moveTo>
                  <a:pt x="347472" y="0"/>
                </a:moveTo>
                <a:lnTo>
                  <a:pt x="0" y="0"/>
                </a:lnTo>
                <a:lnTo>
                  <a:pt x="0" y="1062227"/>
                </a:lnTo>
                <a:lnTo>
                  <a:pt x="347472" y="1062227"/>
                </a:lnTo>
                <a:lnTo>
                  <a:pt x="347472" y="0"/>
                </a:lnTo>
                <a:close/>
              </a:path>
            </a:pathLst>
          </a:custGeom>
          <a:solidFill>
            <a:srgbClr val="1745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072883" y="3637788"/>
            <a:ext cx="347980" cy="568960"/>
          </a:xfrm>
          <a:custGeom>
            <a:avLst/>
            <a:gdLst/>
            <a:ahLst/>
            <a:cxnLst/>
            <a:rect l="l" t="t" r="r" b="b"/>
            <a:pathLst>
              <a:path w="347979" h="568960">
                <a:moveTo>
                  <a:pt x="347472" y="0"/>
                </a:moveTo>
                <a:lnTo>
                  <a:pt x="0" y="0"/>
                </a:lnTo>
                <a:lnTo>
                  <a:pt x="0" y="568451"/>
                </a:lnTo>
                <a:lnTo>
                  <a:pt x="347472" y="568451"/>
                </a:lnTo>
                <a:lnTo>
                  <a:pt x="347472" y="0"/>
                </a:lnTo>
                <a:close/>
              </a:path>
            </a:pathLst>
          </a:custGeom>
          <a:solidFill>
            <a:srgbClr val="1745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940040" y="3121151"/>
            <a:ext cx="347980" cy="666115"/>
          </a:xfrm>
          <a:custGeom>
            <a:avLst/>
            <a:gdLst/>
            <a:ahLst/>
            <a:cxnLst/>
            <a:rect l="l" t="t" r="r" b="b"/>
            <a:pathLst>
              <a:path w="347979" h="666114">
                <a:moveTo>
                  <a:pt x="347472" y="0"/>
                </a:moveTo>
                <a:lnTo>
                  <a:pt x="0" y="0"/>
                </a:lnTo>
                <a:lnTo>
                  <a:pt x="0" y="665988"/>
                </a:lnTo>
                <a:lnTo>
                  <a:pt x="347472" y="665988"/>
                </a:lnTo>
                <a:lnTo>
                  <a:pt x="347472" y="0"/>
                </a:lnTo>
                <a:close/>
              </a:path>
            </a:pathLst>
          </a:custGeom>
          <a:solidFill>
            <a:srgbClr val="1745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610867" y="5138928"/>
            <a:ext cx="6936105" cy="0"/>
          </a:xfrm>
          <a:custGeom>
            <a:avLst/>
            <a:gdLst/>
            <a:ahLst/>
            <a:cxnLst/>
            <a:rect l="l" t="t" r="r" b="b"/>
            <a:pathLst>
              <a:path w="6936105" h="0">
                <a:moveTo>
                  <a:pt x="0" y="0"/>
                </a:moveTo>
                <a:lnTo>
                  <a:pt x="6935724" y="0"/>
                </a:lnTo>
              </a:path>
            </a:pathLst>
          </a:custGeom>
          <a:ln w="9525">
            <a:solidFill>
              <a:srgbClr val="E2E2E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475258" y="2788051"/>
            <a:ext cx="233045" cy="1727200"/>
          </a:xfrm>
          <a:prstGeom prst="rect">
            <a:avLst/>
          </a:prstGeom>
        </p:spPr>
        <p:txBody>
          <a:bodyPr wrap="square" lIns="0" tIns="1778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300" spc="10">
                <a:solidFill>
                  <a:srgbClr val="868686"/>
                </a:solidFill>
                <a:latin typeface="Century Gothic"/>
                <a:cs typeface="Century Gothic"/>
              </a:rPr>
              <a:t>Student</a:t>
            </a:r>
            <a:r>
              <a:rPr dirty="0" sz="1300" spc="-5">
                <a:solidFill>
                  <a:srgbClr val="868686"/>
                </a:solidFill>
                <a:latin typeface="Century Gothic"/>
                <a:cs typeface="Century Gothic"/>
              </a:rPr>
              <a:t> </a:t>
            </a:r>
            <a:r>
              <a:rPr dirty="0" sz="1300" spc="10">
                <a:solidFill>
                  <a:srgbClr val="868686"/>
                </a:solidFill>
                <a:latin typeface="Century Gothic"/>
                <a:cs typeface="Century Gothic"/>
              </a:rPr>
              <a:t>Registrations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961388" y="5715000"/>
            <a:ext cx="135890" cy="135890"/>
          </a:xfrm>
          <a:custGeom>
            <a:avLst/>
            <a:gdLst/>
            <a:ahLst/>
            <a:cxnLst/>
            <a:rect l="l" t="t" r="r" b="b"/>
            <a:pathLst>
              <a:path w="135889" h="135889">
                <a:moveTo>
                  <a:pt x="0" y="0"/>
                </a:moveTo>
                <a:lnTo>
                  <a:pt x="135636" y="0"/>
                </a:lnTo>
                <a:lnTo>
                  <a:pt x="135636" y="135636"/>
                </a:lnTo>
                <a:lnTo>
                  <a:pt x="0" y="135636"/>
                </a:lnTo>
                <a:lnTo>
                  <a:pt x="0" y="0"/>
                </a:lnTo>
                <a:close/>
              </a:path>
            </a:pathLst>
          </a:custGeom>
          <a:solidFill>
            <a:srgbClr val="1745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961388" y="6091428"/>
            <a:ext cx="135890" cy="135890"/>
          </a:xfrm>
          <a:custGeom>
            <a:avLst/>
            <a:gdLst/>
            <a:ahLst/>
            <a:cxnLst/>
            <a:rect l="l" t="t" r="r" b="b"/>
            <a:pathLst>
              <a:path w="135889" h="135889">
                <a:moveTo>
                  <a:pt x="0" y="0"/>
                </a:moveTo>
                <a:lnTo>
                  <a:pt x="135636" y="0"/>
                </a:lnTo>
                <a:lnTo>
                  <a:pt x="135636" y="135636"/>
                </a:lnTo>
                <a:lnTo>
                  <a:pt x="0" y="135636"/>
                </a:lnTo>
                <a:lnTo>
                  <a:pt x="0" y="0"/>
                </a:lnTo>
                <a:close/>
              </a:path>
            </a:pathLst>
          </a:custGeom>
          <a:solidFill>
            <a:srgbClr val="3B9C2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848386" y="3504339"/>
            <a:ext cx="7504430" cy="280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868686"/>
                </a:solidFill>
                <a:latin typeface="Century Gothic"/>
                <a:cs typeface="Century Gothic"/>
              </a:rPr>
              <a:t>20000</a:t>
            </a:r>
            <a:endParaRPr sz="1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9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600"/>
              </a:spcBef>
            </a:pPr>
            <a:r>
              <a:rPr dirty="0" sz="1600" spc="-5">
                <a:solidFill>
                  <a:srgbClr val="868686"/>
                </a:solidFill>
                <a:latin typeface="Century Gothic"/>
                <a:cs typeface="Century Gothic"/>
              </a:rPr>
              <a:t>10000</a:t>
            </a:r>
            <a:endParaRPr sz="1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900">
              <a:latin typeface="Century Gothic"/>
              <a:cs typeface="Century Gothic"/>
            </a:endParaRPr>
          </a:p>
          <a:p>
            <a:pPr marL="462915">
              <a:lnSpc>
                <a:spcPct val="100000"/>
              </a:lnSpc>
              <a:spcBef>
                <a:spcPts val="1605"/>
              </a:spcBef>
            </a:pPr>
            <a:r>
              <a:rPr dirty="0" sz="1600" spc="-5">
                <a:solidFill>
                  <a:srgbClr val="868686"/>
                </a:solidFill>
                <a:latin typeface="Century Gothic"/>
                <a:cs typeface="Century Gothic"/>
              </a:rPr>
              <a:t>0</a:t>
            </a:r>
            <a:endParaRPr sz="1600">
              <a:latin typeface="Century Gothic"/>
              <a:cs typeface="Century Gothic"/>
            </a:endParaRPr>
          </a:p>
          <a:p>
            <a:pPr marL="970280">
              <a:lnSpc>
                <a:spcPct val="100000"/>
              </a:lnSpc>
              <a:spcBef>
                <a:spcPts val="145"/>
              </a:spcBef>
              <a:tabLst>
                <a:tab pos="1837689" algn="l"/>
                <a:tab pos="2704465" algn="l"/>
                <a:tab pos="3571875" algn="l"/>
                <a:tab pos="4438650" algn="l"/>
                <a:tab pos="5306060" algn="l"/>
                <a:tab pos="6172835" algn="l"/>
                <a:tab pos="7040245" algn="l"/>
              </a:tabLst>
            </a:pPr>
            <a:r>
              <a:rPr dirty="0" sz="1600" spc="-5">
                <a:solidFill>
                  <a:srgbClr val="868686"/>
                </a:solidFill>
                <a:latin typeface="Century Gothic"/>
                <a:cs typeface="Century Gothic"/>
              </a:rPr>
              <a:t>2015</a:t>
            </a:r>
            <a:r>
              <a:rPr dirty="0" sz="1600" spc="-5">
                <a:solidFill>
                  <a:srgbClr val="868686"/>
                </a:solidFill>
                <a:latin typeface="Century Gothic"/>
                <a:cs typeface="Century Gothic"/>
              </a:rPr>
              <a:t>	</a:t>
            </a:r>
            <a:r>
              <a:rPr dirty="0" sz="1600" spc="-5">
                <a:solidFill>
                  <a:srgbClr val="868686"/>
                </a:solidFill>
                <a:latin typeface="Century Gothic"/>
                <a:cs typeface="Century Gothic"/>
              </a:rPr>
              <a:t>2016</a:t>
            </a:r>
            <a:r>
              <a:rPr dirty="0" sz="1600" spc="-5">
                <a:solidFill>
                  <a:srgbClr val="868686"/>
                </a:solidFill>
                <a:latin typeface="Century Gothic"/>
                <a:cs typeface="Century Gothic"/>
              </a:rPr>
              <a:t>	</a:t>
            </a:r>
            <a:r>
              <a:rPr dirty="0" sz="1600" spc="-5">
                <a:solidFill>
                  <a:srgbClr val="868686"/>
                </a:solidFill>
                <a:latin typeface="Century Gothic"/>
                <a:cs typeface="Century Gothic"/>
              </a:rPr>
              <a:t>2017</a:t>
            </a:r>
            <a:r>
              <a:rPr dirty="0" sz="1600" spc="-5">
                <a:solidFill>
                  <a:srgbClr val="868686"/>
                </a:solidFill>
                <a:latin typeface="Century Gothic"/>
                <a:cs typeface="Century Gothic"/>
              </a:rPr>
              <a:t>	</a:t>
            </a:r>
            <a:r>
              <a:rPr dirty="0" sz="1600" spc="-5">
                <a:solidFill>
                  <a:srgbClr val="868686"/>
                </a:solidFill>
                <a:latin typeface="Century Gothic"/>
                <a:cs typeface="Century Gothic"/>
              </a:rPr>
              <a:t>2018</a:t>
            </a:r>
            <a:r>
              <a:rPr dirty="0" sz="1600" spc="-5">
                <a:solidFill>
                  <a:srgbClr val="868686"/>
                </a:solidFill>
                <a:latin typeface="Century Gothic"/>
                <a:cs typeface="Century Gothic"/>
              </a:rPr>
              <a:t>	</a:t>
            </a:r>
            <a:r>
              <a:rPr dirty="0" sz="1600" spc="-5">
                <a:solidFill>
                  <a:srgbClr val="868686"/>
                </a:solidFill>
                <a:latin typeface="Century Gothic"/>
                <a:cs typeface="Century Gothic"/>
              </a:rPr>
              <a:t>2019</a:t>
            </a:r>
            <a:r>
              <a:rPr dirty="0" sz="1600" spc="-5">
                <a:solidFill>
                  <a:srgbClr val="868686"/>
                </a:solidFill>
                <a:latin typeface="Century Gothic"/>
                <a:cs typeface="Century Gothic"/>
              </a:rPr>
              <a:t>	</a:t>
            </a:r>
            <a:r>
              <a:rPr dirty="0" sz="1600" spc="-5">
                <a:solidFill>
                  <a:srgbClr val="868686"/>
                </a:solidFill>
                <a:latin typeface="Century Gothic"/>
                <a:cs typeface="Century Gothic"/>
              </a:rPr>
              <a:t>2020</a:t>
            </a:r>
            <a:r>
              <a:rPr dirty="0" sz="1600" spc="-5">
                <a:solidFill>
                  <a:srgbClr val="868686"/>
                </a:solidFill>
                <a:latin typeface="Century Gothic"/>
                <a:cs typeface="Century Gothic"/>
              </a:rPr>
              <a:t>	</a:t>
            </a:r>
            <a:r>
              <a:rPr dirty="0" sz="1600" spc="-5">
                <a:solidFill>
                  <a:srgbClr val="868686"/>
                </a:solidFill>
                <a:latin typeface="Century Gothic"/>
                <a:cs typeface="Century Gothic"/>
              </a:rPr>
              <a:t>2021</a:t>
            </a:r>
            <a:r>
              <a:rPr dirty="0" sz="1600" spc="-5">
                <a:solidFill>
                  <a:srgbClr val="868686"/>
                </a:solidFill>
                <a:latin typeface="Century Gothic"/>
                <a:cs typeface="Century Gothic"/>
              </a:rPr>
              <a:t>	</a:t>
            </a:r>
            <a:r>
              <a:rPr dirty="0" sz="1600" spc="-5">
                <a:solidFill>
                  <a:srgbClr val="868686"/>
                </a:solidFill>
                <a:latin typeface="Century Gothic"/>
                <a:cs typeface="Century Gothic"/>
              </a:rPr>
              <a:t>2022</a:t>
            </a:r>
            <a:endParaRPr sz="1600">
              <a:latin typeface="Century Gothic"/>
              <a:cs typeface="Century Gothic"/>
            </a:endParaRPr>
          </a:p>
          <a:p>
            <a:pPr marL="1311910" marR="1079500">
              <a:lnSpc>
                <a:spcPct val="123300"/>
              </a:lnSpc>
              <a:spcBef>
                <a:spcPts val="254"/>
              </a:spcBef>
            </a:pPr>
            <a:r>
              <a:rPr dirty="0" sz="2000" spc="-5">
                <a:solidFill>
                  <a:srgbClr val="868686"/>
                </a:solidFill>
                <a:latin typeface="Century Gothic"/>
                <a:cs typeface="Century Gothic"/>
              </a:rPr>
              <a:t>Academic community-engaged learning  Beyond </a:t>
            </a:r>
            <a:r>
              <a:rPr dirty="0" sz="2000">
                <a:solidFill>
                  <a:srgbClr val="868686"/>
                </a:solidFill>
                <a:latin typeface="Century Gothic"/>
                <a:cs typeface="Century Gothic"/>
              </a:rPr>
              <a:t>the</a:t>
            </a:r>
            <a:r>
              <a:rPr dirty="0" sz="2000" spc="-20">
                <a:solidFill>
                  <a:srgbClr val="868686"/>
                </a:solidFill>
                <a:latin typeface="Century Gothic"/>
                <a:cs typeface="Century Gothic"/>
              </a:rPr>
              <a:t> </a:t>
            </a:r>
            <a:r>
              <a:rPr dirty="0" sz="2000" spc="-5">
                <a:solidFill>
                  <a:srgbClr val="868686"/>
                </a:solidFill>
                <a:latin typeface="Century Gothic"/>
                <a:cs typeface="Century Gothic"/>
              </a:rPr>
              <a:t>classroom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48386" y="1964326"/>
            <a:ext cx="5897245" cy="619125"/>
          </a:xfrm>
          <a:prstGeom prst="rect">
            <a:avLst/>
          </a:prstGeom>
        </p:spPr>
        <p:txBody>
          <a:bodyPr wrap="square" lIns="0" tIns="654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  <a:tabLst>
                <a:tab pos="5266055" algn="l"/>
              </a:tabLst>
            </a:pPr>
            <a:r>
              <a:rPr dirty="0" sz="1600" spc="-5">
                <a:solidFill>
                  <a:srgbClr val="868686"/>
                </a:solidFill>
                <a:latin typeface="Century Gothic"/>
                <a:cs typeface="Century Gothic"/>
              </a:rPr>
              <a:t>40000</a:t>
            </a:r>
            <a:r>
              <a:rPr dirty="0" sz="1600" spc="-5">
                <a:solidFill>
                  <a:srgbClr val="868686"/>
                </a:solidFill>
                <a:latin typeface="Century Gothic"/>
                <a:cs typeface="Century Gothic"/>
              </a:rPr>
              <a:t>	</a:t>
            </a:r>
            <a:r>
              <a:rPr dirty="0" baseline="1736" sz="2400" spc="-7">
                <a:solidFill>
                  <a:srgbClr val="464646"/>
                </a:solidFill>
                <a:latin typeface="Century Gothic"/>
                <a:cs typeface="Century Gothic"/>
              </a:rPr>
              <a:t>36</a:t>
            </a:r>
            <a:r>
              <a:rPr dirty="0" baseline="1736" sz="2400" spc="-30">
                <a:solidFill>
                  <a:srgbClr val="464646"/>
                </a:solidFill>
                <a:latin typeface="Century Gothic"/>
                <a:cs typeface="Century Gothic"/>
              </a:rPr>
              <a:t>,</a:t>
            </a:r>
            <a:r>
              <a:rPr dirty="0" baseline="1736" sz="2400" spc="-7">
                <a:solidFill>
                  <a:srgbClr val="464646"/>
                </a:solidFill>
                <a:latin typeface="Century Gothic"/>
                <a:cs typeface="Century Gothic"/>
              </a:rPr>
              <a:t>933</a:t>
            </a:r>
            <a:endParaRPr baseline="1736" sz="2400">
              <a:latin typeface="Century Gothic"/>
              <a:cs typeface="Century Gothic"/>
            </a:endParaRPr>
          </a:p>
          <a:p>
            <a:pPr marL="2595880">
              <a:lnSpc>
                <a:spcPct val="100000"/>
              </a:lnSpc>
              <a:spcBef>
                <a:spcPts val="415"/>
              </a:spcBef>
              <a:tabLst>
                <a:tab pos="3509645" algn="l"/>
                <a:tab pos="4347845" algn="l"/>
              </a:tabLst>
            </a:pPr>
            <a:r>
              <a:rPr dirty="0" sz="1600" spc="-5">
                <a:latin typeface="Century Gothic"/>
                <a:cs typeface="Century Gothic"/>
              </a:rPr>
              <a:t>32,223	</a:t>
            </a:r>
            <a:r>
              <a:rPr dirty="0" sz="1600" spc="-5">
                <a:solidFill>
                  <a:srgbClr val="464646"/>
                </a:solidFill>
                <a:latin typeface="Century Gothic"/>
                <a:cs typeface="Century Gothic"/>
              </a:rPr>
              <a:t>32,241	32,348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48386" y="2761068"/>
            <a:ext cx="23577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25930" algn="l"/>
              </a:tabLst>
            </a:pPr>
            <a:r>
              <a:rPr dirty="0" sz="1600" spc="-5">
                <a:solidFill>
                  <a:srgbClr val="868686"/>
                </a:solidFill>
                <a:latin typeface="Century Gothic"/>
                <a:cs typeface="Century Gothic"/>
              </a:rPr>
              <a:t>30000</a:t>
            </a:r>
            <a:r>
              <a:rPr dirty="0" sz="1600" spc="-5">
                <a:solidFill>
                  <a:srgbClr val="868686"/>
                </a:solidFill>
                <a:latin typeface="Century Gothic"/>
                <a:cs typeface="Century Gothic"/>
              </a:rPr>
              <a:t>	</a:t>
            </a:r>
            <a:r>
              <a:rPr dirty="0" baseline="3472" sz="2400" spc="-7">
                <a:latin typeface="Century Gothic"/>
                <a:cs typeface="Century Gothic"/>
              </a:rPr>
              <a:t>27</a:t>
            </a:r>
            <a:r>
              <a:rPr dirty="0" baseline="3472" sz="2400" spc="-30">
                <a:latin typeface="Century Gothic"/>
                <a:cs typeface="Century Gothic"/>
              </a:rPr>
              <a:t>,</a:t>
            </a:r>
            <a:r>
              <a:rPr dirty="0" baseline="3472" sz="2400" spc="-7">
                <a:latin typeface="Century Gothic"/>
                <a:cs typeface="Century Gothic"/>
              </a:rPr>
              <a:t>475</a:t>
            </a:r>
            <a:endParaRPr baseline="3472" sz="240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78922" y="2833185"/>
            <a:ext cx="64389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entury Gothic"/>
                <a:cs typeface="Century Gothic"/>
              </a:rPr>
              <a:t>26</a:t>
            </a:r>
            <a:r>
              <a:rPr dirty="0" sz="1600" spc="-20">
                <a:latin typeface="Century Gothic"/>
                <a:cs typeface="Century Gothic"/>
              </a:rPr>
              <a:t>,</a:t>
            </a:r>
            <a:r>
              <a:rPr dirty="0" sz="1600" spc="-5">
                <a:latin typeface="Century Gothic"/>
                <a:cs typeface="Century Gothic"/>
              </a:rPr>
              <a:t>127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721576" y="2667383"/>
            <a:ext cx="64389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464646"/>
                </a:solidFill>
                <a:latin typeface="Century Gothic"/>
                <a:cs typeface="Century Gothic"/>
              </a:rPr>
              <a:t>27</a:t>
            </a:r>
            <a:r>
              <a:rPr dirty="0" sz="1600" spc="-20">
                <a:solidFill>
                  <a:srgbClr val="464646"/>
                </a:solidFill>
                <a:latin typeface="Century Gothic"/>
                <a:cs typeface="Century Gothic"/>
              </a:rPr>
              <a:t>,</a:t>
            </a:r>
            <a:r>
              <a:rPr dirty="0" sz="1600" spc="-5">
                <a:solidFill>
                  <a:srgbClr val="464646"/>
                </a:solidFill>
                <a:latin typeface="Century Gothic"/>
                <a:cs typeface="Century Gothic"/>
              </a:rPr>
              <a:t>154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012940" y="2137126"/>
            <a:ext cx="10445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C00000"/>
                </a:solidFill>
                <a:latin typeface="Century Gothic"/>
                <a:cs typeface="Century Gothic"/>
              </a:rPr>
              <a:t>CO</a:t>
            </a:r>
            <a:r>
              <a:rPr dirty="0" sz="2400" spc="-10">
                <a:solidFill>
                  <a:srgbClr val="C00000"/>
                </a:solidFill>
                <a:latin typeface="Century Gothic"/>
                <a:cs typeface="Century Gothic"/>
              </a:rPr>
              <a:t>V</a:t>
            </a:r>
            <a:r>
              <a:rPr dirty="0" sz="2400" spc="-15">
                <a:solidFill>
                  <a:srgbClr val="C00000"/>
                </a:solidFill>
                <a:latin typeface="Century Gothic"/>
                <a:cs typeface="Century Gothic"/>
              </a:rPr>
              <a:t>ID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911720" y="3263694"/>
            <a:ext cx="64389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464646"/>
                </a:solidFill>
                <a:latin typeface="Century Gothic"/>
                <a:cs typeface="Century Gothic"/>
              </a:rPr>
              <a:t>20</a:t>
            </a:r>
            <a:r>
              <a:rPr dirty="0" sz="1600" spc="-20">
                <a:solidFill>
                  <a:srgbClr val="464646"/>
                </a:solidFill>
                <a:latin typeface="Century Gothic"/>
                <a:cs typeface="Century Gothic"/>
              </a:rPr>
              <a:t>,</a:t>
            </a:r>
            <a:r>
              <a:rPr dirty="0" sz="1600" spc="-5">
                <a:solidFill>
                  <a:srgbClr val="464646"/>
                </a:solidFill>
                <a:latin typeface="Century Gothic"/>
                <a:cs typeface="Century Gothic"/>
              </a:rPr>
              <a:t>205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31140" y="6583171"/>
            <a:ext cx="44405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6D6D6D"/>
                </a:solidFill>
                <a:latin typeface="Century Gothic"/>
                <a:cs typeface="Century Gothic"/>
              </a:rPr>
              <a:t>Note: From </a:t>
            </a:r>
            <a:r>
              <a:rPr dirty="0" sz="1200" spc="-5">
                <a:solidFill>
                  <a:srgbClr val="6D6D6D"/>
                </a:solidFill>
                <a:latin typeface="Century Gothic"/>
                <a:cs typeface="Century Gothic"/>
              </a:rPr>
              <a:t>Center for Community Engaged Learning</a:t>
            </a:r>
            <a:r>
              <a:rPr dirty="0" sz="1200" spc="185">
                <a:solidFill>
                  <a:srgbClr val="6D6D6D"/>
                </a:solidFill>
                <a:latin typeface="Century Gothic"/>
                <a:cs typeface="Century Gothic"/>
              </a:rPr>
              <a:t> </a:t>
            </a:r>
            <a:r>
              <a:rPr dirty="0" sz="1200" spc="5">
                <a:solidFill>
                  <a:srgbClr val="6D6D6D"/>
                </a:solidFill>
                <a:latin typeface="Century Gothic"/>
                <a:cs typeface="Century Gothic"/>
              </a:rPr>
              <a:t>Index.</a:t>
            </a:r>
            <a:endParaRPr sz="1200"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spd="med">
    <p:wipe dir="l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89280"/>
            <a:ext cx="432117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Pre-College</a:t>
            </a:r>
            <a:r>
              <a:rPr dirty="0" spc="-60"/>
              <a:t> </a:t>
            </a:r>
            <a:r>
              <a:rPr dirty="0"/>
              <a:t>Initiatives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409698"/>
            <a:ext cx="8077200" cy="2362200"/>
          </a:xfrm>
          <a:custGeom>
            <a:avLst/>
            <a:gdLst/>
            <a:ahLst/>
            <a:cxnLst/>
            <a:rect l="l" t="t" r="r" b="b"/>
            <a:pathLst>
              <a:path w="8077200" h="2362200">
                <a:moveTo>
                  <a:pt x="7683487" y="0"/>
                </a:moveTo>
                <a:lnTo>
                  <a:pt x="393712" y="0"/>
                </a:lnTo>
                <a:lnTo>
                  <a:pt x="344327" y="3067"/>
                </a:lnTo>
                <a:lnTo>
                  <a:pt x="296771" y="12024"/>
                </a:lnTo>
                <a:lnTo>
                  <a:pt x="251416" y="26501"/>
                </a:lnTo>
                <a:lnTo>
                  <a:pt x="208628" y="46130"/>
                </a:lnTo>
                <a:lnTo>
                  <a:pt x="168778" y="70541"/>
                </a:lnTo>
                <a:lnTo>
                  <a:pt x="132234" y="99365"/>
                </a:lnTo>
                <a:lnTo>
                  <a:pt x="99365" y="132234"/>
                </a:lnTo>
                <a:lnTo>
                  <a:pt x="70541" y="168778"/>
                </a:lnTo>
                <a:lnTo>
                  <a:pt x="46130" y="208628"/>
                </a:lnTo>
                <a:lnTo>
                  <a:pt x="26501" y="251416"/>
                </a:lnTo>
                <a:lnTo>
                  <a:pt x="12024" y="296771"/>
                </a:lnTo>
                <a:lnTo>
                  <a:pt x="3067" y="344327"/>
                </a:lnTo>
                <a:lnTo>
                  <a:pt x="0" y="393712"/>
                </a:lnTo>
                <a:lnTo>
                  <a:pt x="0" y="1968487"/>
                </a:lnTo>
                <a:lnTo>
                  <a:pt x="3067" y="2017875"/>
                </a:lnTo>
                <a:lnTo>
                  <a:pt x="12024" y="2065432"/>
                </a:lnTo>
                <a:lnTo>
                  <a:pt x="26501" y="2110789"/>
                </a:lnTo>
                <a:lnTo>
                  <a:pt x="46130" y="2153577"/>
                </a:lnTo>
                <a:lnTo>
                  <a:pt x="70541" y="2193427"/>
                </a:lnTo>
                <a:lnTo>
                  <a:pt x="99365" y="2229970"/>
                </a:lnTo>
                <a:lnTo>
                  <a:pt x="132234" y="2262838"/>
                </a:lnTo>
                <a:lnTo>
                  <a:pt x="168778" y="2291661"/>
                </a:lnTo>
                <a:lnTo>
                  <a:pt x="208628" y="2316071"/>
                </a:lnTo>
                <a:lnTo>
                  <a:pt x="251416" y="2335699"/>
                </a:lnTo>
                <a:lnTo>
                  <a:pt x="296771" y="2350176"/>
                </a:lnTo>
                <a:lnTo>
                  <a:pt x="344327" y="2359132"/>
                </a:lnTo>
                <a:lnTo>
                  <a:pt x="393712" y="2362199"/>
                </a:lnTo>
                <a:lnTo>
                  <a:pt x="7683487" y="2362199"/>
                </a:lnTo>
                <a:lnTo>
                  <a:pt x="7732872" y="2359132"/>
                </a:lnTo>
                <a:lnTo>
                  <a:pt x="7780428" y="2350176"/>
                </a:lnTo>
                <a:lnTo>
                  <a:pt x="7825783" y="2335699"/>
                </a:lnTo>
                <a:lnTo>
                  <a:pt x="7868571" y="2316071"/>
                </a:lnTo>
                <a:lnTo>
                  <a:pt x="7908421" y="2291661"/>
                </a:lnTo>
                <a:lnTo>
                  <a:pt x="7944965" y="2262838"/>
                </a:lnTo>
                <a:lnTo>
                  <a:pt x="7977834" y="2229970"/>
                </a:lnTo>
                <a:lnTo>
                  <a:pt x="8006658" y="2193427"/>
                </a:lnTo>
                <a:lnTo>
                  <a:pt x="8031069" y="2153577"/>
                </a:lnTo>
                <a:lnTo>
                  <a:pt x="8050698" y="2110789"/>
                </a:lnTo>
                <a:lnTo>
                  <a:pt x="8065175" y="2065432"/>
                </a:lnTo>
                <a:lnTo>
                  <a:pt x="8074132" y="2017875"/>
                </a:lnTo>
                <a:lnTo>
                  <a:pt x="8077200" y="1968487"/>
                </a:lnTo>
                <a:lnTo>
                  <a:pt x="8077200" y="393712"/>
                </a:lnTo>
                <a:lnTo>
                  <a:pt x="8074132" y="344327"/>
                </a:lnTo>
                <a:lnTo>
                  <a:pt x="8065175" y="296771"/>
                </a:lnTo>
                <a:lnTo>
                  <a:pt x="8050698" y="251416"/>
                </a:lnTo>
                <a:lnTo>
                  <a:pt x="8031069" y="208628"/>
                </a:lnTo>
                <a:lnTo>
                  <a:pt x="8006658" y="168778"/>
                </a:lnTo>
                <a:lnTo>
                  <a:pt x="7977834" y="132234"/>
                </a:lnTo>
                <a:lnTo>
                  <a:pt x="7944965" y="99365"/>
                </a:lnTo>
                <a:lnTo>
                  <a:pt x="7908421" y="70541"/>
                </a:lnTo>
                <a:lnTo>
                  <a:pt x="7868571" y="46130"/>
                </a:lnTo>
                <a:lnTo>
                  <a:pt x="7825783" y="26501"/>
                </a:lnTo>
                <a:lnTo>
                  <a:pt x="7780428" y="12024"/>
                </a:lnTo>
                <a:lnTo>
                  <a:pt x="7732872" y="3067"/>
                </a:lnTo>
                <a:lnTo>
                  <a:pt x="7683487" y="0"/>
                </a:lnTo>
                <a:close/>
              </a:path>
            </a:pathLst>
          </a:custGeom>
          <a:solidFill>
            <a:srgbClr val="2C73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7200" y="1409698"/>
            <a:ext cx="8077200" cy="2362200"/>
          </a:xfrm>
          <a:custGeom>
            <a:avLst/>
            <a:gdLst/>
            <a:ahLst/>
            <a:cxnLst/>
            <a:rect l="l" t="t" r="r" b="b"/>
            <a:pathLst>
              <a:path w="8077200" h="2362200">
                <a:moveTo>
                  <a:pt x="0" y="393712"/>
                </a:moveTo>
                <a:lnTo>
                  <a:pt x="3067" y="344327"/>
                </a:lnTo>
                <a:lnTo>
                  <a:pt x="12024" y="296771"/>
                </a:lnTo>
                <a:lnTo>
                  <a:pt x="26501" y="251416"/>
                </a:lnTo>
                <a:lnTo>
                  <a:pt x="46130" y="208628"/>
                </a:lnTo>
                <a:lnTo>
                  <a:pt x="70541" y="168778"/>
                </a:lnTo>
                <a:lnTo>
                  <a:pt x="99365" y="132234"/>
                </a:lnTo>
                <a:lnTo>
                  <a:pt x="132234" y="99365"/>
                </a:lnTo>
                <a:lnTo>
                  <a:pt x="168778" y="70541"/>
                </a:lnTo>
                <a:lnTo>
                  <a:pt x="208628" y="46130"/>
                </a:lnTo>
                <a:lnTo>
                  <a:pt x="251416" y="26501"/>
                </a:lnTo>
                <a:lnTo>
                  <a:pt x="296771" y="12024"/>
                </a:lnTo>
                <a:lnTo>
                  <a:pt x="344327" y="3067"/>
                </a:lnTo>
                <a:lnTo>
                  <a:pt x="393712" y="0"/>
                </a:lnTo>
                <a:lnTo>
                  <a:pt x="7683487" y="0"/>
                </a:lnTo>
                <a:lnTo>
                  <a:pt x="7732872" y="3067"/>
                </a:lnTo>
                <a:lnTo>
                  <a:pt x="7780428" y="12024"/>
                </a:lnTo>
                <a:lnTo>
                  <a:pt x="7825783" y="26501"/>
                </a:lnTo>
                <a:lnTo>
                  <a:pt x="7868571" y="46130"/>
                </a:lnTo>
                <a:lnTo>
                  <a:pt x="7908421" y="70541"/>
                </a:lnTo>
                <a:lnTo>
                  <a:pt x="7944965" y="99365"/>
                </a:lnTo>
                <a:lnTo>
                  <a:pt x="7977834" y="132234"/>
                </a:lnTo>
                <a:lnTo>
                  <a:pt x="8006658" y="168778"/>
                </a:lnTo>
                <a:lnTo>
                  <a:pt x="8031069" y="208628"/>
                </a:lnTo>
                <a:lnTo>
                  <a:pt x="8050698" y="251416"/>
                </a:lnTo>
                <a:lnTo>
                  <a:pt x="8065175" y="296771"/>
                </a:lnTo>
                <a:lnTo>
                  <a:pt x="8074132" y="344327"/>
                </a:lnTo>
                <a:lnTo>
                  <a:pt x="8077200" y="393712"/>
                </a:lnTo>
                <a:lnTo>
                  <a:pt x="8077200" y="1968487"/>
                </a:lnTo>
                <a:lnTo>
                  <a:pt x="8074132" y="2017875"/>
                </a:lnTo>
                <a:lnTo>
                  <a:pt x="8065175" y="2065432"/>
                </a:lnTo>
                <a:lnTo>
                  <a:pt x="8050698" y="2110789"/>
                </a:lnTo>
                <a:lnTo>
                  <a:pt x="8031069" y="2153577"/>
                </a:lnTo>
                <a:lnTo>
                  <a:pt x="8006658" y="2193427"/>
                </a:lnTo>
                <a:lnTo>
                  <a:pt x="7977834" y="2229970"/>
                </a:lnTo>
                <a:lnTo>
                  <a:pt x="7944965" y="2262838"/>
                </a:lnTo>
                <a:lnTo>
                  <a:pt x="7908421" y="2291661"/>
                </a:lnTo>
                <a:lnTo>
                  <a:pt x="7868571" y="2316071"/>
                </a:lnTo>
                <a:lnTo>
                  <a:pt x="7825783" y="2335699"/>
                </a:lnTo>
                <a:lnTo>
                  <a:pt x="7780428" y="2350176"/>
                </a:lnTo>
                <a:lnTo>
                  <a:pt x="7732872" y="2359132"/>
                </a:lnTo>
                <a:lnTo>
                  <a:pt x="7683487" y="2362199"/>
                </a:lnTo>
                <a:lnTo>
                  <a:pt x="393712" y="2362199"/>
                </a:lnTo>
                <a:lnTo>
                  <a:pt x="344327" y="2359132"/>
                </a:lnTo>
                <a:lnTo>
                  <a:pt x="296771" y="2350176"/>
                </a:lnTo>
                <a:lnTo>
                  <a:pt x="251416" y="2335699"/>
                </a:lnTo>
                <a:lnTo>
                  <a:pt x="208628" y="2316071"/>
                </a:lnTo>
                <a:lnTo>
                  <a:pt x="168778" y="2291661"/>
                </a:lnTo>
                <a:lnTo>
                  <a:pt x="132234" y="2262838"/>
                </a:lnTo>
                <a:lnTo>
                  <a:pt x="99365" y="2229970"/>
                </a:lnTo>
                <a:lnTo>
                  <a:pt x="70541" y="2193427"/>
                </a:lnTo>
                <a:lnTo>
                  <a:pt x="46130" y="2153577"/>
                </a:lnTo>
                <a:lnTo>
                  <a:pt x="26501" y="2110789"/>
                </a:lnTo>
                <a:lnTo>
                  <a:pt x="12024" y="2065432"/>
                </a:lnTo>
                <a:lnTo>
                  <a:pt x="3067" y="2017875"/>
                </a:lnTo>
                <a:lnTo>
                  <a:pt x="0" y="1968487"/>
                </a:lnTo>
                <a:lnTo>
                  <a:pt x="0" y="393712"/>
                </a:lnTo>
                <a:close/>
              </a:path>
            </a:pathLst>
          </a:custGeom>
          <a:ln w="9525">
            <a:solidFill>
              <a:srgbClr val="2C73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50998" y="1506308"/>
            <a:ext cx="7369809" cy="173355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College </a:t>
            </a:r>
            <a:r>
              <a:rPr dirty="0" sz="2400" spc="-5">
                <a:solidFill>
                  <a:srgbClr val="FFFFFF"/>
                </a:solidFill>
                <a:latin typeface="Century Gothic"/>
                <a:cs typeface="Century Gothic"/>
              </a:rPr>
              <a:t>Access</a:t>
            </a:r>
            <a:r>
              <a:rPr dirty="0" sz="2400" spc="-1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entury Gothic"/>
                <a:cs typeface="Century Gothic"/>
              </a:rPr>
              <a:t>Initiatives</a:t>
            </a:r>
            <a:endParaRPr sz="2400">
              <a:latin typeface="Century Gothic"/>
              <a:cs typeface="Century Gothic"/>
            </a:endParaRPr>
          </a:p>
          <a:p>
            <a:pPr marL="355600" indent="-34353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Awarded 5-year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$1.5M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Upward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Bound</a:t>
            </a:r>
            <a:r>
              <a:rPr dirty="0" sz="2000" spc="-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grant</a:t>
            </a:r>
            <a:endParaRPr sz="2000">
              <a:latin typeface="Century Gothic"/>
              <a:cs typeface="Century Gothic"/>
            </a:endParaRPr>
          </a:p>
          <a:p>
            <a:pPr marL="354965" marR="5080" indent="-3429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5">
                <a:solidFill>
                  <a:srgbClr val="FFFFFF"/>
                </a:solidFill>
                <a:latin typeface="Century Gothic"/>
                <a:cs typeface="Century Gothic"/>
              </a:rPr>
              <a:t>In 2022,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CAI programs </a:t>
            </a:r>
            <a:r>
              <a:rPr dirty="0" sz="2000" spc="5">
                <a:solidFill>
                  <a:srgbClr val="FFFFFF"/>
                </a:solidFill>
                <a:latin typeface="Century Gothic"/>
                <a:cs typeface="Century Gothic"/>
              </a:rPr>
              <a:t>served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2,569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middle- and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high-  school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students through mentoring,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tutoring, skill-building, 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dirty="0" sz="2000" spc="5">
                <a:solidFill>
                  <a:srgbClr val="FFFFFF"/>
                </a:solidFill>
                <a:latin typeface="Century Gothic"/>
                <a:cs typeface="Century Gothic"/>
              </a:rPr>
              <a:t>other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college prep</a:t>
            </a:r>
            <a:r>
              <a:rPr dirty="0" sz="2000" spc="-9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activities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3400" y="4152898"/>
            <a:ext cx="8077200" cy="2362200"/>
          </a:xfrm>
          <a:custGeom>
            <a:avLst/>
            <a:gdLst/>
            <a:ahLst/>
            <a:cxnLst/>
            <a:rect l="l" t="t" r="r" b="b"/>
            <a:pathLst>
              <a:path w="8077200" h="2362200">
                <a:moveTo>
                  <a:pt x="7683487" y="0"/>
                </a:moveTo>
                <a:lnTo>
                  <a:pt x="393712" y="0"/>
                </a:lnTo>
                <a:lnTo>
                  <a:pt x="344327" y="3067"/>
                </a:lnTo>
                <a:lnTo>
                  <a:pt x="296771" y="12024"/>
                </a:lnTo>
                <a:lnTo>
                  <a:pt x="251416" y="26501"/>
                </a:lnTo>
                <a:lnTo>
                  <a:pt x="208628" y="46130"/>
                </a:lnTo>
                <a:lnTo>
                  <a:pt x="168778" y="70541"/>
                </a:lnTo>
                <a:lnTo>
                  <a:pt x="132234" y="99365"/>
                </a:lnTo>
                <a:lnTo>
                  <a:pt x="99365" y="132234"/>
                </a:lnTo>
                <a:lnTo>
                  <a:pt x="70541" y="168778"/>
                </a:lnTo>
                <a:lnTo>
                  <a:pt x="46130" y="208628"/>
                </a:lnTo>
                <a:lnTo>
                  <a:pt x="26501" y="251416"/>
                </a:lnTo>
                <a:lnTo>
                  <a:pt x="12024" y="296771"/>
                </a:lnTo>
                <a:lnTo>
                  <a:pt x="3067" y="344327"/>
                </a:lnTo>
                <a:lnTo>
                  <a:pt x="0" y="393712"/>
                </a:lnTo>
                <a:lnTo>
                  <a:pt x="0" y="1968487"/>
                </a:lnTo>
                <a:lnTo>
                  <a:pt x="3067" y="2017872"/>
                </a:lnTo>
                <a:lnTo>
                  <a:pt x="12024" y="2065428"/>
                </a:lnTo>
                <a:lnTo>
                  <a:pt x="26501" y="2110783"/>
                </a:lnTo>
                <a:lnTo>
                  <a:pt x="46130" y="2153571"/>
                </a:lnTo>
                <a:lnTo>
                  <a:pt x="70541" y="2193421"/>
                </a:lnTo>
                <a:lnTo>
                  <a:pt x="99365" y="2229965"/>
                </a:lnTo>
                <a:lnTo>
                  <a:pt x="132234" y="2262834"/>
                </a:lnTo>
                <a:lnTo>
                  <a:pt x="168778" y="2291658"/>
                </a:lnTo>
                <a:lnTo>
                  <a:pt x="208628" y="2316069"/>
                </a:lnTo>
                <a:lnTo>
                  <a:pt x="251416" y="2335698"/>
                </a:lnTo>
                <a:lnTo>
                  <a:pt x="296771" y="2350175"/>
                </a:lnTo>
                <a:lnTo>
                  <a:pt x="344327" y="2359132"/>
                </a:lnTo>
                <a:lnTo>
                  <a:pt x="393712" y="2362199"/>
                </a:lnTo>
                <a:lnTo>
                  <a:pt x="7683487" y="2362199"/>
                </a:lnTo>
                <a:lnTo>
                  <a:pt x="7732872" y="2359132"/>
                </a:lnTo>
                <a:lnTo>
                  <a:pt x="7780428" y="2350175"/>
                </a:lnTo>
                <a:lnTo>
                  <a:pt x="7825783" y="2335698"/>
                </a:lnTo>
                <a:lnTo>
                  <a:pt x="7868571" y="2316069"/>
                </a:lnTo>
                <a:lnTo>
                  <a:pt x="7908421" y="2291658"/>
                </a:lnTo>
                <a:lnTo>
                  <a:pt x="7944965" y="2262834"/>
                </a:lnTo>
                <a:lnTo>
                  <a:pt x="7977834" y="2229965"/>
                </a:lnTo>
                <a:lnTo>
                  <a:pt x="8006658" y="2193421"/>
                </a:lnTo>
                <a:lnTo>
                  <a:pt x="8031069" y="2153571"/>
                </a:lnTo>
                <a:lnTo>
                  <a:pt x="8050698" y="2110783"/>
                </a:lnTo>
                <a:lnTo>
                  <a:pt x="8065175" y="2065428"/>
                </a:lnTo>
                <a:lnTo>
                  <a:pt x="8074132" y="2017872"/>
                </a:lnTo>
                <a:lnTo>
                  <a:pt x="8077200" y="1968487"/>
                </a:lnTo>
                <a:lnTo>
                  <a:pt x="8077200" y="393712"/>
                </a:lnTo>
                <a:lnTo>
                  <a:pt x="8074132" y="344327"/>
                </a:lnTo>
                <a:lnTo>
                  <a:pt x="8065175" y="296771"/>
                </a:lnTo>
                <a:lnTo>
                  <a:pt x="8050698" y="251416"/>
                </a:lnTo>
                <a:lnTo>
                  <a:pt x="8031069" y="208628"/>
                </a:lnTo>
                <a:lnTo>
                  <a:pt x="8006658" y="168778"/>
                </a:lnTo>
                <a:lnTo>
                  <a:pt x="7977834" y="132234"/>
                </a:lnTo>
                <a:lnTo>
                  <a:pt x="7944965" y="99365"/>
                </a:lnTo>
                <a:lnTo>
                  <a:pt x="7908421" y="70541"/>
                </a:lnTo>
                <a:lnTo>
                  <a:pt x="7868571" y="46130"/>
                </a:lnTo>
                <a:lnTo>
                  <a:pt x="7825783" y="26501"/>
                </a:lnTo>
                <a:lnTo>
                  <a:pt x="7780428" y="12024"/>
                </a:lnTo>
                <a:lnTo>
                  <a:pt x="7732872" y="3067"/>
                </a:lnTo>
                <a:lnTo>
                  <a:pt x="7683487" y="0"/>
                </a:lnTo>
                <a:close/>
              </a:path>
            </a:pathLst>
          </a:custGeom>
          <a:solidFill>
            <a:srgbClr val="2C73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33400" y="4152898"/>
            <a:ext cx="8077200" cy="2362200"/>
          </a:xfrm>
          <a:custGeom>
            <a:avLst/>
            <a:gdLst/>
            <a:ahLst/>
            <a:cxnLst/>
            <a:rect l="l" t="t" r="r" b="b"/>
            <a:pathLst>
              <a:path w="8077200" h="2362200">
                <a:moveTo>
                  <a:pt x="0" y="393712"/>
                </a:moveTo>
                <a:lnTo>
                  <a:pt x="3067" y="344327"/>
                </a:lnTo>
                <a:lnTo>
                  <a:pt x="12024" y="296771"/>
                </a:lnTo>
                <a:lnTo>
                  <a:pt x="26501" y="251416"/>
                </a:lnTo>
                <a:lnTo>
                  <a:pt x="46130" y="208628"/>
                </a:lnTo>
                <a:lnTo>
                  <a:pt x="70541" y="168778"/>
                </a:lnTo>
                <a:lnTo>
                  <a:pt x="99365" y="132234"/>
                </a:lnTo>
                <a:lnTo>
                  <a:pt x="132234" y="99365"/>
                </a:lnTo>
                <a:lnTo>
                  <a:pt x="168778" y="70541"/>
                </a:lnTo>
                <a:lnTo>
                  <a:pt x="208628" y="46130"/>
                </a:lnTo>
                <a:lnTo>
                  <a:pt x="251416" y="26501"/>
                </a:lnTo>
                <a:lnTo>
                  <a:pt x="296771" y="12024"/>
                </a:lnTo>
                <a:lnTo>
                  <a:pt x="344327" y="3067"/>
                </a:lnTo>
                <a:lnTo>
                  <a:pt x="393712" y="0"/>
                </a:lnTo>
                <a:lnTo>
                  <a:pt x="7683487" y="0"/>
                </a:lnTo>
                <a:lnTo>
                  <a:pt x="7732872" y="3067"/>
                </a:lnTo>
                <a:lnTo>
                  <a:pt x="7780428" y="12024"/>
                </a:lnTo>
                <a:lnTo>
                  <a:pt x="7825783" y="26501"/>
                </a:lnTo>
                <a:lnTo>
                  <a:pt x="7868571" y="46130"/>
                </a:lnTo>
                <a:lnTo>
                  <a:pt x="7908421" y="70541"/>
                </a:lnTo>
                <a:lnTo>
                  <a:pt x="7944965" y="99365"/>
                </a:lnTo>
                <a:lnTo>
                  <a:pt x="7977834" y="132234"/>
                </a:lnTo>
                <a:lnTo>
                  <a:pt x="8006658" y="168778"/>
                </a:lnTo>
                <a:lnTo>
                  <a:pt x="8031069" y="208628"/>
                </a:lnTo>
                <a:lnTo>
                  <a:pt x="8050698" y="251416"/>
                </a:lnTo>
                <a:lnTo>
                  <a:pt x="8065175" y="296771"/>
                </a:lnTo>
                <a:lnTo>
                  <a:pt x="8074132" y="344327"/>
                </a:lnTo>
                <a:lnTo>
                  <a:pt x="8077200" y="393712"/>
                </a:lnTo>
                <a:lnTo>
                  <a:pt x="8077200" y="1968487"/>
                </a:lnTo>
                <a:lnTo>
                  <a:pt x="8074132" y="2017872"/>
                </a:lnTo>
                <a:lnTo>
                  <a:pt x="8065175" y="2065428"/>
                </a:lnTo>
                <a:lnTo>
                  <a:pt x="8050698" y="2110783"/>
                </a:lnTo>
                <a:lnTo>
                  <a:pt x="8031069" y="2153571"/>
                </a:lnTo>
                <a:lnTo>
                  <a:pt x="8006658" y="2193421"/>
                </a:lnTo>
                <a:lnTo>
                  <a:pt x="7977834" y="2229965"/>
                </a:lnTo>
                <a:lnTo>
                  <a:pt x="7944965" y="2262834"/>
                </a:lnTo>
                <a:lnTo>
                  <a:pt x="7908421" y="2291658"/>
                </a:lnTo>
                <a:lnTo>
                  <a:pt x="7868571" y="2316069"/>
                </a:lnTo>
                <a:lnTo>
                  <a:pt x="7825783" y="2335698"/>
                </a:lnTo>
                <a:lnTo>
                  <a:pt x="7780428" y="2350175"/>
                </a:lnTo>
                <a:lnTo>
                  <a:pt x="7732872" y="2359132"/>
                </a:lnTo>
                <a:lnTo>
                  <a:pt x="7683487" y="2362199"/>
                </a:lnTo>
                <a:lnTo>
                  <a:pt x="393712" y="2362199"/>
                </a:lnTo>
                <a:lnTo>
                  <a:pt x="344327" y="2359132"/>
                </a:lnTo>
                <a:lnTo>
                  <a:pt x="296771" y="2350175"/>
                </a:lnTo>
                <a:lnTo>
                  <a:pt x="251416" y="2335698"/>
                </a:lnTo>
                <a:lnTo>
                  <a:pt x="208628" y="2316069"/>
                </a:lnTo>
                <a:lnTo>
                  <a:pt x="168778" y="2291658"/>
                </a:lnTo>
                <a:lnTo>
                  <a:pt x="132234" y="2262834"/>
                </a:lnTo>
                <a:lnTo>
                  <a:pt x="99365" y="2229965"/>
                </a:lnTo>
                <a:lnTo>
                  <a:pt x="70541" y="2193421"/>
                </a:lnTo>
                <a:lnTo>
                  <a:pt x="46130" y="2153571"/>
                </a:lnTo>
                <a:lnTo>
                  <a:pt x="26501" y="2110783"/>
                </a:lnTo>
                <a:lnTo>
                  <a:pt x="12024" y="2065428"/>
                </a:lnTo>
                <a:lnTo>
                  <a:pt x="3067" y="2017872"/>
                </a:lnTo>
                <a:lnTo>
                  <a:pt x="0" y="1968487"/>
                </a:lnTo>
                <a:lnTo>
                  <a:pt x="0" y="393712"/>
                </a:lnTo>
                <a:close/>
              </a:path>
            </a:pathLst>
          </a:custGeom>
          <a:ln w="9525">
            <a:solidFill>
              <a:srgbClr val="2C73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27453" y="4295137"/>
            <a:ext cx="7534275" cy="1916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Gifted and </a:t>
            </a:r>
            <a:r>
              <a:rPr dirty="0" sz="2400" spc="-5">
                <a:solidFill>
                  <a:srgbClr val="FFFFFF"/>
                </a:solidFill>
                <a:latin typeface="Century Gothic"/>
                <a:cs typeface="Century Gothic"/>
              </a:rPr>
              <a:t>Talented</a:t>
            </a:r>
            <a:r>
              <a:rPr dirty="0" sz="2400" spc="-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Education</a:t>
            </a:r>
            <a:endParaRPr sz="2400">
              <a:latin typeface="Century Gothic"/>
              <a:cs typeface="Century Gothic"/>
            </a:endParaRPr>
          </a:p>
          <a:p>
            <a:pPr marL="354965" marR="44005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5">
                <a:solidFill>
                  <a:srgbClr val="FFFFFF"/>
                </a:solidFill>
                <a:latin typeface="Century Gothic"/>
                <a:cs typeface="Century Gothic"/>
              </a:rPr>
              <a:t>In 2022, served 295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students with advanced</a:t>
            </a:r>
            <a:r>
              <a:rPr dirty="0" sz="2000" spc="-2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academic  programming.</a:t>
            </a:r>
            <a:endParaRPr sz="2000">
              <a:latin typeface="Century Gothic"/>
              <a:cs typeface="Century Gothic"/>
            </a:endParaRPr>
          </a:p>
          <a:p>
            <a:pPr marL="354965" marR="508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Initiatives underway </a:t>
            </a:r>
            <a:r>
              <a:rPr dirty="0" sz="2000" spc="5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improve pipeline </a:t>
            </a:r>
            <a:r>
              <a:rPr dirty="0" sz="2000" spc="5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Honors</a:t>
            </a:r>
            <a:r>
              <a:rPr dirty="0" sz="2000" spc="-204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College  and </a:t>
            </a:r>
            <a:r>
              <a:rPr dirty="0" sz="2000" spc="5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identify gifted students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Detroit Public</a:t>
            </a:r>
            <a:r>
              <a:rPr dirty="0" sz="2000" spc="-18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Schools.</a:t>
            </a:r>
            <a:endParaRPr sz="2000">
              <a:latin typeface="Century Gothic"/>
              <a:cs typeface="Century Gothic"/>
            </a:endParaRPr>
          </a:p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Created new dual enrollment</a:t>
            </a:r>
            <a:r>
              <a:rPr dirty="0" sz="2000" spc="-1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system.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spd="med">
    <p:wipe dir="l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50923"/>
            <a:ext cx="7848600" cy="2510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6957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464646"/>
                </a:solidFill>
                <a:latin typeface="Century Gothic"/>
                <a:cs typeface="Century Gothic"/>
              </a:rPr>
              <a:t>Collecting data about faculty and </a:t>
            </a:r>
            <a:r>
              <a:rPr dirty="0" sz="2400">
                <a:solidFill>
                  <a:srgbClr val="464646"/>
                </a:solidFill>
                <a:latin typeface="Century Gothic"/>
                <a:cs typeface="Century Gothic"/>
              </a:rPr>
              <a:t>academic staff  outreach and engagement since</a:t>
            </a:r>
            <a:r>
              <a:rPr dirty="0" sz="2400" spc="-85">
                <a:solidFill>
                  <a:srgbClr val="464646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464646"/>
                </a:solidFill>
                <a:latin typeface="Century Gothic"/>
                <a:cs typeface="Century Gothic"/>
              </a:rPr>
              <a:t>2004</a:t>
            </a:r>
            <a:endParaRPr sz="2400">
              <a:latin typeface="Century Gothic"/>
              <a:cs typeface="Century Gothic"/>
            </a:endParaRPr>
          </a:p>
          <a:p>
            <a:pPr marL="355600" indent="-22860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464646"/>
                </a:solidFill>
                <a:latin typeface="Century Gothic"/>
                <a:cs typeface="Century Gothic"/>
              </a:rPr>
              <a:t>Data used </a:t>
            </a:r>
            <a:r>
              <a:rPr dirty="0" sz="2000" spc="-5">
                <a:solidFill>
                  <a:srgbClr val="464646"/>
                </a:solidFill>
                <a:latin typeface="Century Gothic"/>
                <a:cs typeface="Century Gothic"/>
              </a:rPr>
              <a:t>for </a:t>
            </a:r>
            <a:r>
              <a:rPr dirty="0" sz="2000">
                <a:solidFill>
                  <a:srgbClr val="464646"/>
                </a:solidFill>
                <a:latin typeface="Century Gothic"/>
                <a:cs typeface="Century Gothic"/>
              </a:rPr>
              <a:t>many</a:t>
            </a:r>
            <a:r>
              <a:rPr dirty="0" sz="2000" spc="-90">
                <a:solidFill>
                  <a:srgbClr val="464646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464646"/>
                </a:solidFill>
                <a:latin typeface="Century Gothic"/>
                <a:cs typeface="Century Gothic"/>
              </a:rPr>
              <a:t>purposes</a:t>
            </a:r>
            <a:endParaRPr sz="2000">
              <a:latin typeface="Century Gothic"/>
              <a:cs typeface="Century Gothic"/>
            </a:endParaRPr>
          </a:p>
          <a:p>
            <a:pPr marL="355600" marR="86233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464646"/>
                </a:solidFill>
                <a:latin typeface="Century Gothic"/>
                <a:cs typeface="Century Gothic"/>
              </a:rPr>
              <a:t>Recent changes </a:t>
            </a:r>
            <a:r>
              <a:rPr dirty="0" sz="2000" spc="5">
                <a:solidFill>
                  <a:srgbClr val="464646"/>
                </a:solidFill>
                <a:latin typeface="Century Gothic"/>
                <a:cs typeface="Century Gothic"/>
              </a:rPr>
              <a:t>to </a:t>
            </a:r>
            <a:r>
              <a:rPr dirty="0" sz="2000">
                <a:solidFill>
                  <a:srgbClr val="464646"/>
                </a:solidFill>
                <a:latin typeface="Century Gothic"/>
                <a:cs typeface="Century Gothic"/>
              </a:rPr>
              <a:t>shorten </a:t>
            </a:r>
            <a:r>
              <a:rPr dirty="0" sz="2000" spc="5">
                <a:solidFill>
                  <a:srgbClr val="464646"/>
                </a:solidFill>
                <a:latin typeface="Century Gothic"/>
                <a:cs typeface="Century Gothic"/>
              </a:rPr>
              <a:t>the survey have</a:t>
            </a:r>
            <a:r>
              <a:rPr dirty="0" sz="2000" spc="-225">
                <a:solidFill>
                  <a:srgbClr val="464646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464646"/>
                </a:solidFill>
                <a:latin typeface="Century Gothic"/>
                <a:cs typeface="Century Gothic"/>
              </a:rPr>
              <a:t>improved  numbers </a:t>
            </a:r>
            <a:r>
              <a:rPr dirty="0" sz="2000" spc="-5">
                <a:solidFill>
                  <a:srgbClr val="464646"/>
                </a:solidFill>
                <a:latin typeface="Century Gothic"/>
                <a:cs typeface="Century Gothic"/>
              </a:rPr>
              <a:t>of</a:t>
            </a:r>
            <a:r>
              <a:rPr dirty="0" sz="2000" spc="-55">
                <a:solidFill>
                  <a:srgbClr val="464646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464646"/>
                </a:solidFill>
                <a:latin typeface="Century Gothic"/>
                <a:cs typeface="Century Gothic"/>
              </a:rPr>
              <a:t>responses</a:t>
            </a:r>
            <a:endParaRPr sz="2000">
              <a:latin typeface="Century Gothic"/>
              <a:cs typeface="Century Gothic"/>
            </a:endParaRPr>
          </a:p>
          <a:p>
            <a:pPr marL="354965" marR="5080" indent="-228600">
              <a:lnSpc>
                <a:spcPct val="100000"/>
              </a:lnSpc>
              <a:spcBef>
                <a:spcPts val="5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464646"/>
                </a:solidFill>
                <a:latin typeface="Century Gothic"/>
                <a:cs typeface="Century Gothic"/>
              </a:rPr>
              <a:t>Current efforts </a:t>
            </a:r>
            <a:r>
              <a:rPr dirty="0" sz="2000" spc="-5">
                <a:solidFill>
                  <a:srgbClr val="464646"/>
                </a:solidFill>
                <a:latin typeface="Century Gothic"/>
                <a:cs typeface="Century Gothic"/>
              </a:rPr>
              <a:t>focus </a:t>
            </a:r>
            <a:r>
              <a:rPr dirty="0" sz="2000">
                <a:solidFill>
                  <a:srgbClr val="464646"/>
                </a:solidFill>
                <a:latin typeface="Century Gothic"/>
                <a:cs typeface="Century Gothic"/>
              </a:rPr>
              <a:t>on developing self-serve access </a:t>
            </a:r>
            <a:r>
              <a:rPr dirty="0" sz="2000" spc="5">
                <a:solidFill>
                  <a:srgbClr val="464646"/>
                </a:solidFill>
                <a:latin typeface="Century Gothic"/>
                <a:cs typeface="Century Gothic"/>
              </a:rPr>
              <a:t>to</a:t>
            </a:r>
            <a:r>
              <a:rPr dirty="0" sz="2000" spc="-195">
                <a:solidFill>
                  <a:srgbClr val="464646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464646"/>
                </a:solidFill>
                <a:latin typeface="Century Gothic"/>
                <a:cs typeface="Century Gothic"/>
              </a:rPr>
              <a:t>data  through maps and a searchable</a:t>
            </a:r>
            <a:r>
              <a:rPr dirty="0" sz="2000" spc="-114">
                <a:solidFill>
                  <a:srgbClr val="464646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464646"/>
                </a:solidFill>
                <a:latin typeface="Century Gothic"/>
                <a:cs typeface="Century Gothic"/>
              </a:rPr>
              <a:t>catalog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5255" rIns="0" bIns="0" rtlCol="0" vert="horz">
            <a:spAutoFit/>
          </a:bodyPr>
          <a:lstStyle/>
          <a:p>
            <a:pPr marL="165100" marR="5080">
              <a:lnSpc>
                <a:spcPct val="75000"/>
              </a:lnSpc>
              <a:spcBef>
                <a:spcPts val="1065"/>
              </a:spcBef>
            </a:pPr>
            <a:r>
              <a:rPr dirty="0" spc="-5"/>
              <a:t>Supporting Institutional Research on  Community Engagement</a:t>
            </a:r>
            <a:r>
              <a:rPr dirty="0" spc="25"/>
              <a:t> </a:t>
            </a:r>
            <a:r>
              <a:rPr dirty="0" spc="-5"/>
              <a:t>Scholarship</a:t>
            </a:r>
          </a:p>
        </p:txBody>
      </p:sp>
      <p:sp>
        <p:nvSpPr>
          <p:cNvPr id="4" name="object 4"/>
          <p:cNvSpPr/>
          <p:nvPr/>
        </p:nvSpPr>
        <p:spPr>
          <a:xfrm>
            <a:off x="391668" y="4343400"/>
            <a:ext cx="3944099" cy="23439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86905" y="4338637"/>
            <a:ext cx="3954145" cy="2353945"/>
          </a:xfrm>
          <a:custGeom>
            <a:avLst/>
            <a:gdLst/>
            <a:ahLst/>
            <a:cxnLst/>
            <a:rect l="l" t="t" r="r" b="b"/>
            <a:pathLst>
              <a:path w="3954145" h="2353945">
                <a:moveTo>
                  <a:pt x="0" y="0"/>
                </a:moveTo>
                <a:lnTo>
                  <a:pt x="3953637" y="0"/>
                </a:lnTo>
                <a:lnTo>
                  <a:pt x="3953637" y="2353437"/>
                </a:lnTo>
                <a:lnTo>
                  <a:pt x="0" y="235343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4646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75988" y="4343400"/>
            <a:ext cx="4511039" cy="23439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71225" y="4338637"/>
            <a:ext cx="4520565" cy="2353945"/>
          </a:xfrm>
          <a:custGeom>
            <a:avLst/>
            <a:gdLst/>
            <a:ahLst/>
            <a:cxnLst/>
            <a:rect l="l" t="t" r="r" b="b"/>
            <a:pathLst>
              <a:path w="4520565" h="2353945">
                <a:moveTo>
                  <a:pt x="0" y="0"/>
                </a:moveTo>
                <a:lnTo>
                  <a:pt x="4520565" y="0"/>
                </a:lnTo>
                <a:lnTo>
                  <a:pt x="4520565" y="2353437"/>
                </a:lnTo>
                <a:lnTo>
                  <a:pt x="0" y="235343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6464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med">
    <p:wipe dir="l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Kwesi Brookins</dc:creator>
  <dc:title>2023 MSU-UOE Presention - Faculty Senate</dc:title>
  <dcterms:created xsi:type="dcterms:W3CDTF">2023-03-22T13:47:04Z</dcterms:created>
  <dcterms:modified xsi:type="dcterms:W3CDTF">2023-03-22T13:47:04Z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2023-03-21T00:00:00Z</vt:filetime>
  </property>
  <property fmtid="{D5CDD505-2E9C-101B-9397-08002B2CF9AE}" pid="3" name="Creator">
    <vt:lpwstr>Acrobat PDFMaker 23 for PowerPoint</vt:lpwstr>
  </property>
  <property fmtid="{D5CDD505-2E9C-101B-9397-08002B2CF9AE}" pid="4" name="LastSaved">
    <vt:filetime>2023-03-22T00:00:00Z</vt:filetime>
  </property>
</Properties>
</file>