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9"/>
  </p:notesMasterIdLst>
  <p:sldIdLst>
    <p:sldId id="256" r:id="rId2"/>
    <p:sldId id="293" r:id="rId3"/>
    <p:sldId id="327" r:id="rId4"/>
    <p:sldId id="333" r:id="rId5"/>
    <p:sldId id="334" r:id="rId6"/>
    <p:sldId id="328" r:id="rId7"/>
    <p:sldId id="326" r:id="rId8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472847-89CA-41FA-BFF5-D8EF6183EE5E}">
  <a:tblStyle styleId="{8E472847-89CA-41FA-BFF5-D8EF6183EE5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0"/>
    <p:restoredTop sz="94354"/>
  </p:normalViewPr>
  <p:slideViewPr>
    <p:cSldViewPr snapToGrid="0">
      <p:cViewPr varScale="1">
        <p:scale>
          <a:sx n="120" d="100"/>
          <a:sy n="120" d="100"/>
        </p:scale>
        <p:origin x="123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6" name="Google Shape;2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764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0103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842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3588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279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60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7"/>
          <p:cNvSpPr txBox="1"/>
          <p:nvPr/>
        </p:nvSpPr>
        <p:spPr>
          <a:xfrm>
            <a:off x="524436" y="2068888"/>
            <a:ext cx="41223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7FEB1A-1453-4A30-AA7D-B1F089F5B3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3019FD-FB35-C11D-B68F-E1ED2DE44C4C}"/>
              </a:ext>
            </a:extLst>
          </p:cNvPr>
          <p:cNvSpPr/>
          <p:nvPr/>
        </p:nvSpPr>
        <p:spPr>
          <a:xfrm>
            <a:off x="5627770" y="478465"/>
            <a:ext cx="3261048" cy="4093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Google Shape;240;p37"/>
          <p:cNvSpPr txBox="1"/>
          <p:nvPr/>
        </p:nvSpPr>
        <p:spPr>
          <a:xfrm>
            <a:off x="2300072" y="1233132"/>
            <a:ext cx="6035853" cy="12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004F39"/>
                </a:solidFill>
              </a:rPr>
              <a:t>UCFA Annual Report</a:t>
            </a:r>
            <a:endParaRPr sz="2800" dirty="0">
              <a:solidFill>
                <a:srgbClr val="004F39"/>
              </a:solidFill>
            </a:endParaRPr>
          </a:p>
        </p:txBody>
      </p:sp>
      <p:sp>
        <p:nvSpPr>
          <p:cNvPr id="239" name="Google Shape;239;p37"/>
          <p:cNvSpPr txBox="1"/>
          <p:nvPr/>
        </p:nvSpPr>
        <p:spPr>
          <a:xfrm>
            <a:off x="2059155" y="2295728"/>
            <a:ext cx="5124600" cy="1696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004F39"/>
                </a:solidFill>
                <a:latin typeface="Arial"/>
                <a:ea typeface="Arial"/>
                <a:cs typeface="Arial"/>
                <a:sym typeface="Arial"/>
              </a:rPr>
              <a:t>Jamie K. Alan PharmD, PhD</a:t>
            </a:r>
            <a:endParaRPr sz="2000" b="1" i="0" u="none" strike="noStrike" cap="none" dirty="0">
              <a:solidFill>
                <a:srgbClr val="004F3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r>
              <a:rPr lang="en-US" dirty="0"/>
              <a:t>UCFA Chairperson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r>
              <a:rPr lang="en-US" dirty="0"/>
              <a:t>AY23-24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endParaRPr lang="en-US" sz="2000" b="1" i="0" u="none" strike="noStrike" cap="none" dirty="0">
              <a:solidFill>
                <a:srgbClr val="004F3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004F39"/>
                </a:solidFill>
              </a:rPr>
              <a:t>Bree Holtz PhD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r>
              <a:rPr lang="en-US" dirty="0"/>
              <a:t>UCFA Vice Chairperson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r>
              <a:rPr lang="en-US" dirty="0"/>
              <a:t>UCFA Budget Subcommittee Chairperson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r>
              <a:rPr lang="en-US" dirty="0"/>
              <a:t>AY23-24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F39"/>
              </a:buClr>
              <a:buSzPts val="2000"/>
              <a:buFont typeface="Arial"/>
              <a:buNone/>
            </a:pPr>
            <a:endParaRPr lang="en-US" sz="2000" b="1" dirty="0">
              <a:solidFill>
                <a:srgbClr val="004F39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FE4886-C2CF-061D-CB7B-F9490AEB1BE1}"/>
              </a:ext>
            </a:extLst>
          </p:cNvPr>
          <p:cNvSpPr/>
          <p:nvPr/>
        </p:nvSpPr>
        <p:spPr>
          <a:xfrm>
            <a:off x="7495953" y="5954244"/>
            <a:ext cx="1392865" cy="425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12AC6A-B88F-F404-368A-1524F67BE1DC}"/>
              </a:ext>
            </a:extLst>
          </p:cNvPr>
          <p:cNvSpPr/>
          <p:nvPr/>
        </p:nvSpPr>
        <p:spPr>
          <a:xfrm flipH="1">
            <a:off x="7485673" y="6234240"/>
            <a:ext cx="45719" cy="272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"/>
          <p:cNvSpPr txBox="1"/>
          <p:nvPr/>
        </p:nvSpPr>
        <p:spPr>
          <a:xfrm>
            <a:off x="940015" y="417201"/>
            <a:ext cx="630543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Carry over from AY22-23</a:t>
            </a: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3C333B-5894-4376-8891-DB89CECDC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C6C62-8FE7-C429-47CA-3772C881515D}"/>
              </a:ext>
            </a:extLst>
          </p:cNvPr>
          <p:cNvSpPr txBox="1"/>
          <p:nvPr/>
        </p:nvSpPr>
        <p:spPr>
          <a:xfrm>
            <a:off x="706261" y="1166363"/>
            <a:ext cx="807623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18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Course Courtesy Fee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 </a:t>
            </a:r>
            <a:endParaRPr lang="en-US" sz="32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 </a:t>
            </a:r>
            <a:endParaRPr lang="en-US" sz="32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Currently, a feasibility study is being done based on the recommendations from the UCFA personnel subcommittee. </a:t>
            </a:r>
          </a:p>
          <a:p>
            <a:pPr algn="l" rtl="0" fontAlgn="base"/>
            <a:endParaRPr lang="en-US" sz="1800" dirty="0"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algn="l" rtl="0" fontAlgn="base"/>
            <a:r>
              <a:rPr lang="en-US" sz="18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AY Faculty Summer Work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FF"/>
                </a:highlight>
                <a:latin typeface="Calibri" panose="020F0502020204030204" pitchFamily="34" charset="0"/>
              </a:rPr>
              <a:t>UCFA prioritized the following</a:t>
            </a:r>
          </a:p>
          <a:p>
            <a:pPr lvl="3" fontAlgn="base"/>
            <a:r>
              <a:rPr lang="en-US" sz="1800" dirty="0">
                <a:highlight>
                  <a:srgbClr val="FFFFFF"/>
                </a:highlight>
                <a:latin typeface="Calibri" panose="020F0502020204030204" pitchFamily="34" charset="0"/>
              </a:rPr>
              <a:t>	1. Retirement match</a:t>
            </a:r>
          </a:p>
          <a:p>
            <a:pPr lvl="3" fontAlgn="base"/>
            <a:r>
              <a:rPr lang="en-US" sz="1800" dirty="0">
                <a:highlight>
                  <a:srgbClr val="FFFFFF"/>
                </a:highlight>
                <a:latin typeface="Calibri" panose="020F0502020204030204" pitchFamily="34" charset="0"/>
              </a:rPr>
              <a:t>	2. Working unpaid when supervising students</a:t>
            </a:r>
          </a:p>
          <a:p>
            <a:pPr marL="285750" lvl="3" indent="-28575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  The task force has been assembled and is meeting</a:t>
            </a:r>
            <a:endParaRPr lang="en-US" sz="32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0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"/>
          <p:cNvSpPr txBox="1"/>
          <p:nvPr/>
        </p:nvSpPr>
        <p:spPr>
          <a:xfrm>
            <a:off x="940015" y="417201"/>
            <a:ext cx="630543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New Business for AY 23-24</a:t>
            </a: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3C333B-5894-4376-8891-DB89CECDC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C6C62-8FE7-C429-47CA-3772C881515D}"/>
              </a:ext>
            </a:extLst>
          </p:cNvPr>
          <p:cNvSpPr txBox="1"/>
          <p:nvPr/>
        </p:nvSpPr>
        <p:spPr>
          <a:xfrm>
            <a:off x="408387" y="1123831"/>
            <a:ext cx="827841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Annual review of the FGO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Grievance panel met one time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Endorsed the creation of a PA program in COM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Reviewed three requests for Emeritus status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Discussed University requirements for Fixed-term faculty promotion</a:t>
            </a:r>
          </a:p>
          <a:p>
            <a:pPr marL="342900" indent="-342900" fontAlgn="base">
              <a:buFontTx/>
              <a:buChar char="-"/>
            </a:pP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2" fontAlgn="base"/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	1. Working group assembled with representatives from the various 	colleges and UNTF</a:t>
            </a:r>
          </a:p>
          <a:p>
            <a:pPr lvl="2" fontAlgn="base"/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2" fontAlgn="base"/>
            <a:r>
              <a:rPr lang="en-US" sz="1800" dirty="0">
                <a:latin typeface="+mj-lt"/>
                <a:ea typeface="Times New Roman" panose="02020603050405020304" pitchFamily="18" charset="0"/>
              </a:rPr>
              <a:t>	2. Initial best practices will be ready at the end of the spring semester 	and will be vetted by vested parties</a:t>
            </a: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"/>
          <p:cNvSpPr txBox="1"/>
          <p:nvPr/>
        </p:nvSpPr>
        <p:spPr>
          <a:xfrm>
            <a:off x="940015" y="417201"/>
            <a:ext cx="630543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New Business for AY 23-24</a:t>
            </a: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3C333B-5894-4376-8891-DB89CECDC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C6C62-8FE7-C429-47CA-3772C881515D}"/>
              </a:ext>
            </a:extLst>
          </p:cNvPr>
          <p:cNvSpPr txBox="1"/>
          <p:nvPr/>
        </p:nvSpPr>
        <p:spPr>
          <a:xfrm>
            <a:off x="408387" y="1123831"/>
            <a:ext cx="827841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Gave feedback on the work of the safe environment task force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Gave feedback on University gui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dance re: criteria for Assistant and Associate Dean hiring criteria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Gave feedback on the Pregnancy and Parenting accommodations policy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Engaged in discussion about exams on religious observance days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Engaged in discussion about the Miller-Chevalier report</a:t>
            </a:r>
          </a:p>
          <a:p>
            <a:pPr algn="l" rtl="0" fontAlgn="base"/>
            <a:endParaRPr lang="en-US" sz="1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+mj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</a:rPr>
              <a:t>Engaged in discussion about Preventing Pass the Harasser</a:t>
            </a:r>
          </a:p>
          <a:p>
            <a:pPr algn="l" rtl="0" fontAlgn="base"/>
            <a:endParaRPr lang="en-US" sz="1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+mj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</a:rPr>
              <a:t>Engaged in discussion about Revised Conflict of Interest policy</a:t>
            </a:r>
          </a:p>
          <a:p>
            <a:pPr marL="342900" indent="-342900" fontAlgn="base">
              <a:buFontTx/>
              <a:buChar char="-"/>
            </a:pP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18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"/>
          <p:cNvSpPr txBox="1"/>
          <p:nvPr/>
        </p:nvSpPr>
        <p:spPr>
          <a:xfrm>
            <a:off x="940015" y="417201"/>
            <a:ext cx="630543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Faculty Raise Memo</a:t>
            </a: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3C333B-5894-4376-8891-DB89CECDC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C6C62-8FE7-C429-47CA-3772C881515D}"/>
              </a:ext>
            </a:extLst>
          </p:cNvPr>
          <p:cNvSpPr txBox="1"/>
          <p:nvPr/>
        </p:nvSpPr>
        <p:spPr>
          <a:xfrm>
            <a:off x="408387" y="1123831"/>
            <a:ext cx="827841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Moved up the timeline for the memo.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Worked with the Provost, Rebecca Barber, Dave Weatherspoon, and Bethan Cantwell and team to develop and revise the memo.</a:t>
            </a: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"/>
          <p:cNvSpPr txBox="1"/>
          <p:nvPr/>
        </p:nvSpPr>
        <p:spPr>
          <a:xfrm>
            <a:off x="940015" y="417201"/>
            <a:ext cx="630543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</a:rPr>
              <a:t>Professionalism</a:t>
            </a: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3C333B-5894-4376-8891-DB89CECDC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C6C62-8FE7-C429-47CA-3772C881515D}"/>
              </a:ext>
            </a:extLst>
          </p:cNvPr>
          <p:cNvSpPr txBox="1"/>
          <p:nvPr/>
        </p:nvSpPr>
        <p:spPr>
          <a:xfrm>
            <a:off x="408387" y="1123831"/>
            <a:ext cx="82784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marR="0" lvl="1" indent="-342900" fontAlgn="base"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Changes to the faculty Right and Responsibilities Document (approved at faculty senate)</a:t>
            </a:r>
          </a:p>
          <a:p>
            <a:pPr marL="457200" marR="0" lvl="1" fontAlgn="base"/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marR="0" lvl="1" indent="-342900" fontAlgn="base">
              <a:buFontTx/>
              <a:buChar char="-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Resolution on professionalism (passed at faculty senate)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97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"/>
          <p:cNvSpPr txBox="1"/>
          <p:nvPr/>
        </p:nvSpPr>
        <p:spPr>
          <a:xfrm>
            <a:off x="940015" y="417201"/>
            <a:ext cx="630543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</a:rPr>
              <a:t>Questions?</a:t>
            </a: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3C333B-5894-4376-8891-DB89CECDC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7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2" ma:contentTypeDescription="Create a new document." ma:contentTypeScope="" ma:versionID="30e4573690db42f0357b08b80dad2e13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8c6848d07bdd193a441b38e5d3419d8c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b9af824b-b9ca-44bc-93e9-131eccbb3ac9" xsi:nil="true"/>
    <Updated xmlns="b9af824b-b9ca-44bc-93e9-131eccbb3ac9" xsi:nil="true"/>
    <Done xmlns="b9af824b-b9ca-44bc-93e9-131eccbb3ac9">true</Done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24722DDE-5254-4C1D-82B2-C93852E4EEA0}"/>
</file>

<file path=customXml/itemProps2.xml><?xml version="1.0" encoding="utf-8"?>
<ds:datastoreItem xmlns:ds="http://schemas.openxmlformats.org/officeDocument/2006/customXml" ds:itemID="{46DFF486-B0DC-43B9-AA27-E097457D227E}"/>
</file>

<file path=customXml/itemProps3.xml><?xml version="1.0" encoding="utf-8"?>
<ds:datastoreItem xmlns:ds="http://schemas.openxmlformats.org/officeDocument/2006/customXml" ds:itemID="{133CAC1C-9EE9-432A-8E91-4EB5FDFC5D07}"/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297</Words>
  <Application>Microsoft Macintosh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Havlichek</dc:creator>
  <cp:lastModifiedBy>Alan, Jamie</cp:lastModifiedBy>
  <cp:revision>69</cp:revision>
  <dcterms:modified xsi:type="dcterms:W3CDTF">2024-04-03T14:42:56Z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0x010100373BE68F7849A845B253768CFB280D40</vt:lpwstr>
  </property>
</Properties>
</file>