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722" r:id="rId5"/>
    <p:sldMasterId id="2147483730" r:id="rId6"/>
  </p:sldMasterIdLst>
  <p:notesMasterIdLst>
    <p:notesMasterId r:id="rId20"/>
  </p:notesMasterIdLst>
  <p:sldIdLst>
    <p:sldId id="256" r:id="rId7"/>
    <p:sldId id="300" r:id="rId8"/>
    <p:sldId id="257" r:id="rId9"/>
    <p:sldId id="310" r:id="rId10"/>
    <p:sldId id="315" r:id="rId11"/>
    <p:sldId id="311" r:id="rId12"/>
    <p:sldId id="287" r:id="rId13"/>
    <p:sldId id="313" r:id="rId14"/>
    <p:sldId id="316" r:id="rId15"/>
    <p:sldId id="319" r:id="rId16"/>
    <p:sldId id="317" r:id="rId17"/>
    <p:sldId id="318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31B36-730C-4E95-9937-D64F74A0A462}">
          <p14:sldIdLst>
            <p14:sldId id="256"/>
            <p14:sldId id="300"/>
            <p14:sldId id="257"/>
            <p14:sldId id="310"/>
            <p14:sldId id="315"/>
            <p14:sldId id="311"/>
            <p14:sldId id="287"/>
            <p14:sldId id="313"/>
            <p14:sldId id="316"/>
            <p14:sldId id="319"/>
            <p14:sldId id="317"/>
            <p14:sldId id="318"/>
            <p14:sldId id="260"/>
          </p14:sldIdLst>
        </p14:section>
        <p14:section name="Appendix" id="{5188F5C9-9ADF-4EA8-AEB1-442139D8D6D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03E413-885A-67B8-5305-AB11ED7EC767}" name="Melissa Woo" initials="MW" userId="Melissa Woo" providerId="None"/>
  <p188:author id="{BBC35953-BE5D-D053-75B1-7C2E68AC6F3F}" name="Alonzo, Tina" initials="AT" userId="S::alonzoti@msu.edu::5ac4925c-c3bb-4236-a44b-ffbdb4dcad2e" providerId="AD"/>
  <p188:author id="{8ABFDA77-726E-D36B-9122-C9435C2BAB6B}" name="Amthor-Shaffer, Teal" initials="TA" userId="S::amthorsh@msu.edu::e8340321-b90a-4622-b3ca-52ee62ed82d7" providerId="AD"/>
  <p188:author id="{BBEBCAA4-4935-5FD5-FB3D-68B873884F90}" name="Farrell, Emily" initials="FE" userId="S::farre187@msu.edu::b74a183a-4264-4b24-83b5-5d034a4bacd1" providerId="AD"/>
  <p188:author id="{7D6279B9-A52A-0200-4F86-37BE7040503E}" name="Kauffman, Melanie" initials="KM" userId="S::kauffm59@msu.edu::30a650d9-0b2e-450b-ae3f-af467e28ef1f" providerId="AD"/>
  <p188:author id="{88F24DBD-9B89-A8A0-2F21-309B6A3C52B3}" name="Woo, Melissa" initials="WM" userId="S::mwoo@msu.edu::7078fc74-6adf-44f9-a7f7-683cc45fad34" providerId="AD"/>
  <p188:author id="{3EE3EFFC-41D7-B053-58AE-A9E8B59D6BF4}" name="Scott, Lauren" initials="SL" userId="S::scottla5@msu.edu::bcfc7136-69d4-4e78-be63-525fb3ce99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53B"/>
    <a:srgbClr val="7BBD00"/>
    <a:srgbClr val="008208"/>
    <a:srgbClr val="0B9A6D"/>
    <a:srgbClr val="00BB99"/>
    <a:srgbClr val="008183"/>
    <a:srgbClr val="94AE4A"/>
    <a:srgbClr val="0DB14B"/>
    <a:srgbClr val="F08521"/>
    <a:srgbClr val="1EB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C2FF-14A4-4EC0-8069-C7F1AE6CF8FA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71B7-4BCE-4250-B0B4-4BD4E7D96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71B7-4BCE-4250-B0B4-4BD4E7D96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11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8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38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71B7-4BCE-4250-B0B4-4BD4E7D963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71B7-4BCE-4250-B0B4-4BD4E7D963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46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71B7-4BCE-4250-B0B4-4BD4E7D96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9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15925-4B35-4959-A8AF-756827385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0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9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71B7-4BCE-4250-B0B4-4BD4E7D96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7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15925-4B35-4959-A8AF-756827385A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2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08DB-F403-CC49-9551-973B8FA44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E6E33-C940-0E4B-9E18-77E2E6EBF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BD8A2-DA51-E34E-92D4-1A5B69D4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DC05-EB49-9547-A397-73C1DF7FCAB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834B6-EA98-A84A-A0EB-2484717A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58BFF-CE42-F640-93BD-8BC50E80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EF01-B86A-544F-9631-878D0DD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28844"/>
            <a:ext cx="103632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ln>
                  <a:noFill/>
                </a:ln>
                <a:solidFill>
                  <a:srgbClr val="18453B"/>
                </a:solidFill>
                <a:latin typeface="+mn-lt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9566"/>
            <a:ext cx="10363200" cy="21023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MSU web type treatm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564836"/>
            <a:ext cx="1858962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10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D5498-54B2-054C-97C3-74E7B69B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FAC8F-A18E-A544-BC30-53F5DC573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293B-8758-454B-B026-2CF75656D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DC05-EB49-9547-A397-73C1DF7FCAB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60686-DA63-364C-8F56-4A6B2D3F3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25630-8244-F341-81CA-200785DBC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EF01-B86A-544F-9631-878D0DDD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tan WILL helmet 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44" y="312183"/>
            <a:ext cx="3423018" cy="13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algn="ctr" defTabSz="457200" rtl="0" eaLnBrk="1" fontAlgn="base" hangingPunct="1">
        <a:spcBef>
          <a:spcPct val="20000"/>
        </a:spcBef>
        <a:spcAft>
          <a:spcPct val="0"/>
        </a:spcAft>
        <a:defRPr sz="40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.msu.edu/PL/Portal/1697/ResourcesforFacultyDisclosures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msu.edu/reporting-international-activity-federal-government" TargetMode="External"/><Relationship Id="rId5" Type="http://schemas.openxmlformats.org/officeDocument/2006/relationships/hyperlink" Target="https://osp.msu.edu/PL/Portal/2453/BiographicalSketchRequirementsbySponsor" TargetMode="External"/><Relationship Id="rId4" Type="http://schemas.openxmlformats.org/officeDocument/2006/relationships/hyperlink" Target="https://osp.msu.edu/PL/Portal/1587/CurrentandPendingOtherSupportRequirementsbySpons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research.msu.edu/security" TargetMode="Externa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research.msu.edu/security#overview:~:text=Guidance%20for%20Implementing%20National%20Security%20Presidential%20Memorandum%2033%20(NSPM%2D33)%20on%20National%20Security%20Strategy%20for%20United%20States%20Government%2Dsupported%20Research%20and%20Development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hyperlink" Target="https://research.msu.edu/security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cyberattack-shutters-major-nsf-funded-telescopes-more-2-week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7F3B18-DE08-270E-F8D0-0EA5D1E64B3D}"/>
              </a:ext>
            </a:extLst>
          </p:cNvPr>
          <p:cNvSpPr txBox="1"/>
          <p:nvPr/>
        </p:nvSpPr>
        <p:spPr>
          <a:xfrm>
            <a:off x="5637321" y="2644170"/>
            <a:ext cx="599242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solidFill>
                  <a:srgbClr val="18453B"/>
                </a:solidFill>
                <a:latin typeface="Avenir Next LT Pro Demi"/>
              </a:rPr>
              <a:t>Research Security Update</a:t>
            </a: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B9A28-C9DC-AE16-FD48-68CB06FD7164}"/>
              </a:ext>
            </a:extLst>
          </p:cNvPr>
          <p:cNvSpPr txBox="1"/>
          <p:nvPr/>
        </p:nvSpPr>
        <p:spPr>
          <a:xfrm>
            <a:off x="3656720" y="6073198"/>
            <a:ext cx="634828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18453B"/>
                </a:solidFill>
                <a:latin typeface="Avenir Next LT Pro Demi" panose="020B0504020202020204" pitchFamily="34" charset="77"/>
                <a:cs typeface="Calibri"/>
              </a:rPr>
              <a:t>Doug Gage</a:t>
            </a:r>
            <a:r>
              <a:rPr lang="en-US" sz="2000">
                <a:solidFill>
                  <a:srgbClr val="18453B"/>
                </a:solidFill>
                <a:latin typeface="Avenir Next LT Pro Light"/>
                <a:cs typeface="Calibri"/>
              </a:rPr>
              <a:t>, VP Research and Innovation</a:t>
            </a:r>
            <a:endParaRPr lang="en-US" sz="2000">
              <a:solidFill>
                <a:srgbClr val="18453B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98E2A-C98B-79BC-25C6-B8D88069789B}"/>
              </a:ext>
            </a:extLst>
          </p:cNvPr>
          <p:cNvSpPr txBox="1"/>
          <p:nvPr/>
        </p:nvSpPr>
        <p:spPr>
          <a:xfrm>
            <a:off x="10321808" y="6427141"/>
            <a:ext cx="1868312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venir Next LT Pro Light"/>
                <a:cs typeface="Segoe UI"/>
              </a:rPr>
              <a:t>MSU Faculty Senate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venir Next LT Pro Light"/>
                <a:cs typeface="Segoe UI"/>
              </a:rPr>
              <a:t>December 19, 2023 </a:t>
            </a:r>
            <a:endParaRPr lang="en-US" sz="105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C488E-3562-4A87-C655-8A8247720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00" y="212048"/>
            <a:ext cx="1842078" cy="4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890" y="825767"/>
            <a:ext cx="6583269" cy="274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solidFill>
                  <a:srgbClr val="18453B"/>
                </a:solidFill>
                <a:latin typeface="Avenir Next LT Pro Demi" panose="020B0704020202020204" pitchFamily="34" charset="0"/>
              </a:rPr>
              <a:t>Key Resources </a:t>
            </a:r>
            <a:r>
              <a:rPr lang="en-US" sz="2400" dirty="0">
                <a:solidFill>
                  <a:srgbClr val="000000"/>
                </a:solidFill>
                <a:latin typeface="Avenir Next LT Pro Light"/>
              </a:rPr>
              <a:t>for </a:t>
            </a:r>
            <a:r>
              <a:rPr lang="en-US" sz="2400" dirty="0">
                <a:solidFill>
                  <a:srgbClr val="18453B"/>
                </a:solidFill>
                <a:latin typeface="Avenir Next LT Pro Light" panose="020B0304020202020204" pitchFamily="34" charset="0"/>
              </a:rPr>
              <a:t>following </a:t>
            </a:r>
            <a:r>
              <a:rPr lang="en-US" sz="2400" dirty="0">
                <a:solidFill>
                  <a:srgbClr val="18453B"/>
                </a:solidFill>
                <a:latin typeface="Avenir Next LT Pro Demi" panose="020B0704020202020204" pitchFamily="34" charset="0"/>
              </a:rPr>
              <a:t>faculty disclosure requirements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endParaRPr lang="en-US" sz="2000" dirty="0">
              <a:solidFill>
                <a:srgbClr val="18453B"/>
              </a:solidFill>
              <a:latin typeface="Avenir Next LT Pro Demi" panose="020B07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563C1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hlinkClick r:id="rId3"/>
              </a:rPr>
              <a:t>Resources for Faculty Disclosures (including contacts)</a:t>
            </a:r>
            <a:endParaRPr lang="en-US" sz="2000" dirty="0">
              <a:effectLst/>
              <a:latin typeface="Avenir Next LT Pro Light" panose="020B03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563C1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hlinkClick r:id="rId4"/>
              </a:rPr>
              <a:t>Current and Pending / Other Support</a:t>
            </a:r>
            <a:endParaRPr lang="en-US" sz="2000" dirty="0">
              <a:effectLst/>
              <a:latin typeface="Avenir Next LT Pro Light" panose="020B03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563C1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hlinkClick r:id="rId5"/>
              </a:rPr>
              <a:t>Biographical Sketch</a:t>
            </a:r>
            <a:endParaRPr lang="en-US" sz="2000" dirty="0">
              <a:effectLst/>
              <a:latin typeface="Avenir Next LT Pro Light" panose="020B0304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563C1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hlinkClick r:id="rId6"/>
              </a:rPr>
              <a:t>Resources for reporting activity to federal government (Fall 2023 summary)</a:t>
            </a:r>
            <a:r>
              <a:rPr lang="en-US" sz="2000" dirty="0">
                <a:effectLst/>
                <a:latin typeface="Avenir Next LT Pro Light" panose="020B03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Avenir Next LT Pro Light" panose="020B0304020202020204" pitchFamily="34" charset="0"/>
              <a:ea typeface="Calibri" panose="020F0502020204030204" pitchFamily="34" charset="0"/>
            </a:endParaRP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endParaRPr lang="en-US" sz="2400" dirty="0">
              <a:solidFill>
                <a:srgbClr val="000000"/>
              </a:solidFill>
              <a:latin typeface="Avenir Next LT Pro Ligh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668587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Research Security</a:t>
            </a:r>
            <a:br>
              <a:rPr lang="en-US">
                <a:solidFill>
                  <a:schemeClr val="bg1"/>
                </a:solidFill>
                <a:latin typeface="Avenir Next LT Pro Demi"/>
              </a:rPr>
            </a:br>
            <a:r>
              <a:rPr lang="en-US">
                <a:solidFill>
                  <a:schemeClr val="bg1"/>
                </a:solidFill>
                <a:latin typeface="Avenir Next LT Pro Demi"/>
              </a:rPr>
              <a:t>Disclosure Requirements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r="4741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8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34729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24" y="1079927"/>
            <a:ext cx="6137566" cy="274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latin typeface="Avenir Next LT Pro Light"/>
              </a:rPr>
              <a:t>Research organizations must provide training to relevant personnel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Required training must include</a:t>
            </a:r>
            <a:r>
              <a:rPr lang="en-US" sz="2400" dirty="0">
                <a:solidFill>
                  <a:srgbClr val="000000"/>
                </a:solidFill>
                <a:latin typeface="Avenir Next LT Pro Light"/>
              </a:rPr>
              <a:t>: 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venir Next LT Pro Light"/>
              </a:rPr>
              <a:t>research security </a:t>
            </a:r>
            <a:r>
              <a:rPr lang="en-US" b="1" dirty="0">
                <a:solidFill>
                  <a:srgbClr val="18453B"/>
                </a:solidFill>
                <a:latin typeface="Avenir Next LT Pro Demi"/>
              </a:rPr>
              <a:t>threat awareness insider threat </a:t>
            </a:r>
            <a:r>
              <a:rPr lang="en-US" dirty="0">
                <a:solidFill>
                  <a:srgbClr val="000000"/>
                </a:solidFill>
                <a:latin typeface="Avenir Next LT Pro Light"/>
              </a:rPr>
              <a:t>training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venir Next LT Pro Light"/>
              </a:rPr>
              <a:t>export control training for research that is subject to the </a:t>
            </a:r>
            <a:r>
              <a:rPr lang="en-US" b="1" dirty="0">
                <a:solidFill>
                  <a:srgbClr val="18453B"/>
                </a:solidFill>
                <a:latin typeface="Avenir Next LT Pro Demi"/>
              </a:rPr>
              <a:t>Export Control Regulations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venir Next LT Pro Light"/>
              </a:rPr>
              <a:t>process training for </a:t>
            </a:r>
            <a:r>
              <a:rPr lang="en-US" b="1" dirty="0">
                <a:solidFill>
                  <a:srgbClr val="18453B"/>
                </a:solidFill>
                <a:latin typeface="Avenir Next LT Pro Demi"/>
              </a:rPr>
              <a:t>restricted entity list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venir Next LT Pro Light"/>
              </a:rPr>
              <a:t>coordination with </a:t>
            </a:r>
            <a:r>
              <a:rPr lang="en-US" b="1" dirty="0">
                <a:solidFill>
                  <a:srgbClr val="18453B"/>
                </a:solidFill>
                <a:latin typeface="Avenir Next LT Pro Demi"/>
              </a:rPr>
              <a:t>Responsible and Ethical Conduct of Research (RECR) </a:t>
            </a:r>
            <a:r>
              <a:rPr lang="en-US" dirty="0">
                <a:solidFill>
                  <a:srgbClr val="000000"/>
                </a:solidFill>
                <a:latin typeface="Avenir Next LT Pro Light"/>
              </a:rPr>
              <a:t>training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442705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Research Security</a:t>
            </a:r>
            <a:br>
              <a:rPr lang="en-US">
                <a:solidFill>
                  <a:schemeClr val="bg1"/>
                </a:solidFill>
                <a:latin typeface="Avenir Next LT Pro Demi"/>
              </a:rPr>
            </a:br>
            <a:r>
              <a:rPr lang="en-US">
                <a:solidFill>
                  <a:schemeClr val="bg1"/>
                </a:solidFill>
                <a:latin typeface="Avenir Next LT Pro Demi"/>
              </a:rPr>
              <a:t>Training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9" b="9139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0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6B565C-26F3-F92A-076D-5A334A411F8A}"/>
              </a:ext>
            </a:extLst>
          </p:cNvPr>
          <p:cNvSpPr/>
          <p:nvPr/>
        </p:nvSpPr>
        <p:spPr>
          <a:xfrm>
            <a:off x="0" y="349383"/>
            <a:ext cx="4946073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AC4B53-44FA-8F59-A0CA-77DEA56A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3" y="480783"/>
            <a:ext cx="43503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/>
              </a:rPr>
              <a:t>Coming Next Semester</a:t>
            </a:r>
            <a:endParaRPr lang="en-US" b="1" dirty="0">
              <a:solidFill>
                <a:schemeClr val="bg1"/>
              </a:solidFill>
              <a:latin typeface="Avenir Next LT Pro Demi" panose="020B0504020202020204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BCFB90-D48D-DEBF-27CC-BECBBEA705A3}"/>
              </a:ext>
            </a:extLst>
          </p:cNvPr>
          <p:cNvSpPr txBox="1">
            <a:spLocks/>
          </p:cNvSpPr>
          <p:nvPr/>
        </p:nvSpPr>
        <p:spPr>
          <a:xfrm>
            <a:off x="6358706" y="1027154"/>
            <a:ext cx="4607167" cy="105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8453B"/>
                </a:solidFill>
                <a:latin typeface="Avenir Next LT Pro Demi" panose="020B0504020202020204" pitchFamily="34" charset="77"/>
              </a:rPr>
              <a:t>MSU workshops and webinars </a:t>
            </a:r>
            <a:r>
              <a:rPr lang="en-US" sz="3200" b="1" dirty="0">
                <a:solidFill>
                  <a:srgbClr val="18453B"/>
                </a:solidFill>
                <a:latin typeface="Avenir Next LT Pro Light" panose="020B0304020202020204" pitchFamily="34" charset="0"/>
              </a:rPr>
              <a:t>on federal agency disclosure requirements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BD10DA9-5F93-D265-4439-FDF75A4D2405}"/>
              </a:ext>
            </a:extLst>
          </p:cNvPr>
          <p:cNvSpPr txBox="1">
            <a:spLocks/>
          </p:cNvSpPr>
          <p:nvPr/>
        </p:nvSpPr>
        <p:spPr>
          <a:xfrm>
            <a:off x="6395547" y="2596257"/>
            <a:ext cx="5334000" cy="105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8453B"/>
                </a:solidFill>
                <a:latin typeface="Avenir Next LT Pro Demi" panose="020B0704020202020204" pitchFamily="34" charset="0"/>
              </a:rPr>
              <a:t>Talent program question </a:t>
            </a:r>
            <a:r>
              <a:rPr lang="en-US" sz="3200" dirty="0">
                <a:solidFill>
                  <a:srgbClr val="18453B"/>
                </a:solidFill>
              </a:rPr>
              <a:t>will be added to annual disclosure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042EC4D-7EE0-2293-C8A9-EE92DE726369}"/>
              </a:ext>
            </a:extLst>
          </p:cNvPr>
          <p:cNvSpPr txBox="1">
            <a:spLocks/>
          </p:cNvSpPr>
          <p:nvPr/>
        </p:nvSpPr>
        <p:spPr>
          <a:xfrm>
            <a:off x="6395547" y="3939246"/>
            <a:ext cx="6815398" cy="105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18453B"/>
                </a:solidFill>
                <a:latin typeface="Avenir Next LT Pro Demi" panose="020B0704020202020204" pitchFamily="34" charset="0"/>
              </a:rPr>
              <a:t>Research Security training</a:t>
            </a:r>
          </a:p>
        </p:txBody>
      </p:sp>
      <p:pic>
        <p:nvPicPr>
          <p:cNvPr id="14" name="Graphic 13" descr="Add with solid fill">
            <a:extLst>
              <a:ext uri="{FF2B5EF4-FFF2-40B4-BE49-F238E27FC236}">
                <a16:creationId xmlns:a16="http://schemas.microsoft.com/office/drawing/2014/main" id="{D879720E-FCFA-6D66-4D3D-3F0757116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181" y="1174723"/>
            <a:ext cx="758227" cy="75822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33893A6-079E-A257-97A3-6CB30A977E5E}"/>
              </a:ext>
            </a:extLst>
          </p:cNvPr>
          <p:cNvSpPr txBox="1">
            <a:spLocks/>
          </p:cNvSpPr>
          <p:nvPr/>
        </p:nvSpPr>
        <p:spPr>
          <a:xfrm>
            <a:off x="5459767" y="5508349"/>
            <a:ext cx="6525087" cy="105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18453B"/>
                </a:solidFill>
                <a:latin typeface="Avenir Next LT Pro Light" panose="020B0304020202020204" pitchFamily="34" charset="0"/>
              </a:rPr>
              <a:t>Visit the Research Security </a:t>
            </a:r>
            <a:r>
              <a:rPr lang="en-US" sz="2700" dirty="0">
                <a:solidFill>
                  <a:srgbClr val="18453B"/>
                </a:solidFill>
                <a:latin typeface="Avenir Next LT Pro Light" panose="020B0304020202020204" pitchFamily="34" charset="0"/>
                <a:hlinkClick r:id="rId5"/>
              </a:rPr>
              <a:t>website</a:t>
            </a:r>
            <a:r>
              <a:rPr lang="en-US" sz="2700" dirty="0">
                <a:solidFill>
                  <a:srgbClr val="18453B"/>
                </a:solidFill>
                <a:latin typeface="Avenir Next LT Pro Light" panose="020B0304020202020204" pitchFamily="34" charset="0"/>
              </a:rPr>
              <a:t> for updates</a:t>
            </a:r>
          </a:p>
        </p:txBody>
      </p:sp>
      <p:pic>
        <p:nvPicPr>
          <p:cNvPr id="8" name="Picture 7" descr="A green and white calendar with numbers&#10;&#10;Description automatically generated">
            <a:extLst>
              <a:ext uri="{FF2B5EF4-FFF2-40B4-BE49-F238E27FC236}">
                <a16:creationId xmlns:a16="http://schemas.microsoft.com/office/drawing/2014/main" id="{C8037504-D09A-2B19-DD93-CFB06945E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1" y="4927175"/>
            <a:ext cx="1594523" cy="1450041"/>
          </a:xfrm>
          <a:prstGeom prst="rect">
            <a:avLst/>
          </a:prstGeom>
        </p:spPr>
      </p:pic>
      <p:pic>
        <p:nvPicPr>
          <p:cNvPr id="9" name="Graphic 8" descr="Add with solid fill">
            <a:extLst>
              <a:ext uri="{FF2B5EF4-FFF2-40B4-BE49-F238E27FC236}">
                <a16:creationId xmlns:a16="http://schemas.microsoft.com/office/drawing/2014/main" id="{8C2EDABA-EF7F-6C46-A589-3D105B3FB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181" y="2743826"/>
            <a:ext cx="758227" cy="758227"/>
          </a:xfrm>
          <a:prstGeom prst="rect">
            <a:avLst/>
          </a:prstGeom>
        </p:spPr>
      </p:pic>
      <p:pic>
        <p:nvPicPr>
          <p:cNvPr id="11" name="Graphic 10" descr="Add with solid fill">
            <a:extLst>
              <a:ext uri="{FF2B5EF4-FFF2-40B4-BE49-F238E27FC236}">
                <a16:creationId xmlns:a16="http://schemas.microsoft.com/office/drawing/2014/main" id="{82C3DC5F-A817-FA61-9806-F4E7BEF4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181" y="4086815"/>
            <a:ext cx="758227" cy="7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DEDC40F-5277-0847-A920-F42C3C7157AE}"/>
              </a:ext>
            </a:extLst>
          </p:cNvPr>
          <p:cNvSpPr/>
          <p:nvPr/>
        </p:nvSpPr>
        <p:spPr>
          <a:xfrm>
            <a:off x="-1" y="3545"/>
            <a:ext cx="12192000" cy="68580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  <a:latin typeface="Avenir Next LT Pro Ligh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13FD8C-FB5A-A44D-8AD8-0BC1BF74B2F0}"/>
              </a:ext>
            </a:extLst>
          </p:cNvPr>
          <p:cNvSpPr txBox="1"/>
          <p:nvPr/>
        </p:nvSpPr>
        <p:spPr>
          <a:xfrm>
            <a:off x="671544" y="3424627"/>
            <a:ext cx="1084891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spc="300">
                <a:solidFill>
                  <a:schemeClr val="bg1"/>
                </a:solidFill>
                <a:latin typeface="Avenir Next LT Pro"/>
                <a:cs typeface="Arial Black" panose="020B0604020202020204" pitchFamily="34" charset="0"/>
              </a:rPr>
              <a:t>THANK YOU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B7847EF-6BA0-9548-9C53-0432E233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61" y="2730098"/>
            <a:ext cx="609477" cy="7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2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2" y="568211"/>
            <a:ext cx="6137566" cy="274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>
                <a:latin typeface="Avenir Next LT Pro Light"/>
              </a:rPr>
              <a:t>Michigan State University (MSU) </a:t>
            </a:r>
            <a:r>
              <a:rPr lang="en-US" sz="2400">
                <a:latin typeface="Avenir Next LT Pro"/>
              </a:rPr>
              <a:t>is committed </a:t>
            </a:r>
            <a:r>
              <a:rPr lang="en-US" sz="2400">
                <a:latin typeface="Avenir Next LT Pro Light"/>
              </a:rPr>
              <a:t>to </a:t>
            </a:r>
            <a:r>
              <a:rPr lang="en-US" sz="2400" b="1">
                <a:solidFill>
                  <a:srgbClr val="18453B"/>
                </a:solidFill>
                <a:latin typeface="Avenir Next LT Pro Demi"/>
              </a:rPr>
              <a:t>global engagement </a:t>
            </a:r>
            <a:r>
              <a:rPr lang="en-US" sz="2400">
                <a:latin typeface="Avenir Next LT Pro Light"/>
              </a:rPr>
              <a:t>and </a:t>
            </a:r>
            <a:r>
              <a:rPr lang="en-US" sz="2400" b="1">
                <a:solidFill>
                  <a:srgbClr val="18453B"/>
                </a:solidFill>
                <a:latin typeface="Avenir Next LT Pro Demi"/>
              </a:rPr>
              <a:t>international collaboration</a:t>
            </a:r>
            <a:endParaRPr lang="en-US" sz="2400">
              <a:solidFill>
                <a:srgbClr val="18453B"/>
              </a:solidFill>
              <a:latin typeface="Avenir Next LT Pro Demi"/>
            </a:endParaRP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b="1">
                <a:solidFill>
                  <a:srgbClr val="18453B"/>
                </a:solidFill>
                <a:latin typeface="Avenir Next LT Pro Demi"/>
              </a:rPr>
              <a:t>Research security </a:t>
            </a:r>
            <a:r>
              <a:rPr lang="en-US" sz="2400">
                <a:latin typeface="Avenir Next LT Pro Light"/>
              </a:rPr>
              <a:t>continues to be a high priority for federal funding agencies</a:t>
            </a:r>
          </a:p>
        </p:txBody>
      </p:sp>
      <p:pic>
        <p:nvPicPr>
          <p:cNvPr id="146" name="Graphic 146" descr="List with solid fill">
            <a:extLst>
              <a:ext uri="{FF2B5EF4-FFF2-40B4-BE49-F238E27FC236}">
                <a16:creationId xmlns:a16="http://schemas.microsoft.com/office/drawing/2014/main" id="{8D04C77A-8D34-090C-FE1E-C424FF43A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9643" y="4922632"/>
            <a:ext cx="605482" cy="598617"/>
          </a:xfrm>
          <a:prstGeom prst="rect">
            <a:avLst/>
          </a:prstGeom>
        </p:spPr>
      </p:pic>
      <p:pic>
        <p:nvPicPr>
          <p:cNvPr id="149" name="Graphic 149" descr="Kiosk with solid fill">
            <a:extLst>
              <a:ext uri="{FF2B5EF4-FFF2-40B4-BE49-F238E27FC236}">
                <a16:creationId xmlns:a16="http://schemas.microsoft.com/office/drawing/2014/main" id="{A36C8CF0-4807-D32E-A6D7-0DD6FDF7E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6336" y="3540149"/>
            <a:ext cx="584887" cy="58488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442705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Avenir Next LT Pro Demi" panose="020B0504020202020204" pitchFamily="34" charset="77"/>
              </a:rPr>
              <a:t>Research Security </a:t>
            </a:r>
            <a:r>
              <a:rPr lang="en-US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384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4DFFCE-4291-767B-0BA0-59FFF62DB7B0}"/>
              </a:ext>
            </a:extLst>
          </p:cNvPr>
          <p:cNvSpPr txBox="1"/>
          <p:nvPr/>
        </p:nvSpPr>
        <p:spPr>
          <a:xfrm>
            <a:off x="5722984" y="3953136"/>
            <a:ext cx="6611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venir Next LT Pro Light"/>
              </a:rPr>
              <a:t>The Office of Research and Innovation will support our scholars by </a:t>
            </a:r>
            <a:r>
              <a:rPr lang="en-US" sz="2400" b="1" dirty="0">
                <a:solidFill>
                  <a:srgbClr val="18453B"/>
                </a:solidFill>
                <a:latin typeface="Avenir Next LT Pro Demi" panose="020B0504020202020204" pitchFamily="34" charset="77"/>
              </a:rPr>
              <a:t>providing resources, consulting, and training </a:t>
            </a:r>
            <a:r>
              <a:rPr lang="en-US" sz="2400">
                <a:latin typeface="Avenir Next LT Pro Light"/>
              </a:rPr>
              <a:t>to meet new federal regulations, while also</a:t>
            </a:r>
            <a:r>
              <a:rPr lang="en-US" sz="2400" dirty="0">
                <a:solidFill>
                  <a:srgbClr val="18453B"/>
                </a:solidFill>
                <a:latin typeface="Avenir Next LT Pro Light" panose="020B0304020202020204" pitchFamily="34" charset="77"/>
              </a:rPr>
              <a:t> </a:t>
            </a:r>
            <a:r>
              <a:rPr lang="en-US" sz="2400" b="1" dirty="0">
                <a:solidFill>
                  <a:srgbClr val="18453B"/>
                </a:solidFill>
                <a:latin typeface="Avenir Next LT Pro Demi" panose="020B0504020202020204" pitchFamily="34" charset="77"/>
              </a:rPr>
              <a:t>maintaining our research growth and excellence trajectory. </a:t>
            </a:r>
          </a:p>
        </p:txBody>
      </p:sp>
    </p:spTree>
    <p:extLst>
      <p:ext uri="{BB962C8B-B14F-4D97-AF65-F5344CB8AC3E}">
        <p14:creationId xmlns:p14="http://schemas.microsoft.com/office/powerpoint/2010/main" val="37652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70203F-217F-2901-F897-CCD8471B1436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BF6F4-0448-78EC-1042-99A27F33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" y="590163"/>
            <a:ext cx="5146222" cy="1369880"/>
          </a:xfrm>
        </p:spPr>
        <p:txBody>
          <a:bodyPr lIns="121920" tIns="60960" rIns="121920" bIns="6096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ea typeface="ＭＳ Ｐゴシック"/>
              </a:rPr>
              <a:t>Upcoming Research Security </a:t>
            </a:r>
            <a:r>
              <a:rPr lang="en-US" sz="4000" b="1">
                <a:solidFill>
                  <a:schemeClr val="bg1"/>
                </a:solidFill>
                <a:latin typeface="Avenir Next LT Pro Demi" panose="020B0504020202020204" pitchFamily="34" charset="77"/>
                <a:ea typeface="ＭＳ Ｐゴシック"/>
              </a:rPr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9320-4A7D-E57F-62E7-76307B39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382" y="590163"/>
            <a:ext cx="6156395" cy="5957391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635000" indent="-635000">
              <a:lnSpc>
                <a:spcPct val="100000"/>
              </a:lnSpc>
              <a:buFont typeface="System Font Regular"/>
              <a:buChar char="→"/>
            </a:pPr>
            <a:r>
              <a:rPr lang="en-US" dirty="0">
                <a:latin typeface="Avenir Next LT Pro Light"/>
                <a:ea typeface="ＭＳ Ｐゴシック"/>
                <a:cs typeface="Arial"/>
              </a:rPr>
              <a:t>MSU is required to comply with multiple </a:t>
            </a:r>
            <a:r>
              <a:rPr lang="en-US" b="1" dirty="0">
                <a:solidFill>
                  <a:srgbClr val="18453B"/>
                </a:solidFill>
                <a:latin typeface="Avenir Next LT Pro Demi"/>
                <a:ea typeface="ＭＳ Ｐゴシック"/>
                <a:cs typeface="Arial"/>
              </a:rPr>
              <a:t>federal regulations </a:t>
            </a:r>
            <a:r>
              <a:rPr lang="en-US" dirty="0">
                <a:latin typeface="Avenir Next LT Pro Light"/>
                <a:ea typeface="ＭＳ Ｐゴシック"/>
                <a:cs typeface="Arial"/>
              </a:rPr>
              <a:t>for sponsored research</a:t>
            </a:r>
            <a:endParaRPr lang="en-US" dirty="0">
              <a:latin typeface="Avenir Next LT Pro Light" panose="020B0304020202020204" pitchFamily="34" charset="77"/>
              <a:ea typeface="ＭＳ Ｐゴシック"/>
              <a:cs typeface="Arial"/>
            </a:endParaRPr>
          </a:p>
          <a:p>
            <a:pPr marL="635000" indent="-635000">
              <a:lnSpc>
                <a:spcPct val="100000"/>
              </a:lnSpc>
              <a:buFont typeface="System Font Regular"/>
              <a:buChar char="→"/>
            </a:pPr>
            <a:r>
              <a:rPr lang="en-US" dirty="0">
                <a:latin typeface="Avenir Next LT Pro Light"/>
                <a:ea typeface="ＭＳ Ｐゴシック"/>
                <a:cs typeface="Arial"/>
              </a:rPr>
              <a:t>Most federal funding sources now have </a:t>
            </a:r>
            <a:r>
              <a:rPr lang="en-US" b="1" dirty="0">
                <a:solidFill>
                  <a:srgbClr val="18453B"/>
                </a:solidFill>
                <a:latin typeface="Avenir Next LT Pro Demi"/>
                <a:ea typeface="ＭＳ Ｐゴシック"/>
                <a:cs typeface="Arial"/>
              </a:rPr>
              <a:t>research security as a requirement </a:t>
            </a:r>
            <a:r>
              <a:rPr lang="en-US" dirty="0">
                <a:latin typeface="Avenir Next LT Pro Light"/>
                <a:ea typeface="ＭＳ Ｐゴシック"/>
                <a:cs typeface="Arial"/>
              </a:rPr>
              <a:t>to receive funding </a:t>
            </a:r>
            <a:endParaRPr lang="en-US" dirty="0">
              <a:latin typeface="Avenir Next LT Pro Light" panose="020B0304020202020204" pitchFamily="34" charset="77"/>
              <a:ea typeface="ＭＳ Ｐゴシック"/>
              <a:cs typeface="Arial"/>
            </a:endParaRPr>
          </a:p>
          <a:p>
            <a:pPr marL="635000" indent="-635000">
              <a:lnSpc>
                <a:spcPct val="100000"/>
              </a:lnSpc>
              <a:buFont typeface="System Font Regular"/>
              <a:buChar char="→"/>
            </a:pPr>
            <a:r>
              <a:rPr lang="en-US" dirty="0">
                <a:latin typeface="Avenir Next LT Pro Light" panose="020B0304020202020204" pitchFamily="34" charset="0"/>
                <a:ea typeface="ＭＳ Ｐゴシック"/>
                <a:cs typeface="Arial"/>
              </a:rPr>
              <a:t>Some regulations to keep in mind are: </a:t>
            </a:r>
            <a:endParaRPr lang="en-US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979170" lvl="1" indent="-234950">
              <a:lnSpc>
                <a:spcPct val="100000"/>
              </a:lnSpc>
              <a:buClr>
                <a:srgbClr val="404040"/>
              </a:buClr>
            </a:pPr>
            <a:r>
              <a:rPr lang="en-US" sz="2000" dirty="0">
                <a:latin typeface="Avenir Next LT Pro Light"/>
              </a:rPr>
              <a:t>National Security Presidential Memorandum 33 (</a:t>
            </a:r>
            <a:r>
              <a:rPr lang="en-US" sz="2000" dirty="0">
                <a:latin typeface="Avenir Next LT Pro Light"/>
                <a:ea typeface="ＭＳ Ｐゴシック"/>
                <a:cs typeface="Arial"/>
              </a:rPr>
              <a:t>NSPM-33)</a:t>
            </a:r>
          </a:p>
          <a:p>
            <a:pPr marL="979170" lvl="1" indent="-234950">
              <a:lnSpc>
                <a:spcPct val="100000"/>
              </a:lnSpc>
              <a:buClr>
                <a:srgbClr val="404040"/>
              </a:buClr>
            </a:pPr>
            <a:r>
              <a:rPr lang="en-US" sz="2000" dirty="0">
                <a:latin typeface="Avenir Next LT Pro Light"/>
                <a:ea typeface="ＭＳ Ｐゴシック"/>
                <a:cs typeface="Arial"/>
              </a:rPr>
              <a:t>Federal Acquisition Regulation (FAR) 52.204-27 </a:t>
            </a:r>
            <a:endParaRPr lang="en-US" sz="2000" dirty="0">
              <a:latin typeface="Avenir Next LT Pro Light" panose="020B0304020202020204" pitchFamily="34" charset="77"/>
              <a:ea typeface="ＭＳ Ｐゴシック"/>
              <a:cs typeface="Arial"/>
            </a:endParaRPr>
          </a:p>
          <a:p>
            <a:pPr marL="979170" lvl="1" indent="-234950">
              <a:lnSpc>
                <a:spcPct val="100000"/>
              </a:lnSpc>
              <a:buClr>
                <a:srgbClr val="404040"/>
              </a:buClr>
            </a:pPr>
            <a:r>
              <a:rPr lang="en-US" sz="2000" dirty="0">
                <a:latin typeface="Avenir Next LT Pro Light"/>
                <a:ea typeface="ＭＳ Ｐゴシック"/>
                <a:cs typeface="Arial"/>
              </a:rPr>
              <a:t>Department Of Energy Order 486.1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62B85-2222-0740-9C20-9C8AD266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1802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0685F7-06AC-134D-1109-05C4A60B9146}"/>
              </a:ext>
            </a:extLst>
          </p:cNvPr>
          <p:cNvSpPr/>
          <p:nvPr/>
        </p:nvSpPr>
        <p:spPr>
          <a:xfrm>
            <a:off x="0" y="349383"/>
            <a:ext cx="4946073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49E2D8-E5F4-8A73-1014-07C3B763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37" y="541637"/>
            <a:ext cx="5156389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Research Security </a:t>
            </a:r>
            <a:r>
              <a:rPr lang="en-US" b="1">
                <a:solidFill>
                  <a:schemeClr val="bg1"/>
                </a:solidFill>
                <a:latin typeface="Avenir Next LT Pro Demi" panose="020B0504020202020204" pitchFamily="34" charset="77"/>
              </a:rPr>
              <a:t>Regulations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37" y="4468954"/>
            <a:ext cx="4652499" cy="228594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Clr>
                <a:srgbClr val="18453B"/>
              </a:buClr>
              <a:buNone/>
            </a:pPr>
            <a:r>
              <a:rPr lang="en-US" sz="2800">
                <a:solidFill>
                  <a:schemeClr val="bg1"/>
                </a:solidFill>
                <a:latin typeface="Avenir Next LT Pro Light" panose="020B0304020202020204" pitchFamily="34" charset="77"/>
              </a:rPr>
              <a:t>MSU is developing a </a:t>
            </a:r>
            <a:r>
              <a:rPr lang="en-US" sz="2800" b="1">
                <a:solidFill>
                  <a:srgbClr val="7BBD00"/>
                </a:solidFill>
                <a:latin typeface="Avenir Next LT Pro Demi" panose="020B0504020202020204" pitchFamily="34" charset="77"/>
              </a:rPr>
              <a:t>Research Security Program</a:t>
            </a:r>
            <a:r>
              <a:rPr lang="en-US" sz="2800">
                <a:solidFill>
                  <a:schemeClr val="bg1"/>
                </a:solidFill>
                <a:latin typeface="Avenir Next LT Pro Light" panose="020B0304020202020204" pitchFamily="34" charset="77"/>
              </a:rPr>
              <a:t> that will address new requirements outlined in the </a:t>
            </a:r>
            <a:r>
              <a:rPr lang="en-US" sz="2800">
                <a:solidFill>
                  <a:schemeClr val="bg1"/>
                </a:solidFill>
                <a:latin typeface="Avenir Next LT Pro Light" panose="020B030402020202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Implementing National Security Presidential Memorandum 33 (NSPM-33)</a:t>
            </a:r>
            <a:r>
              <a:rPr lang="en-US" sz="2800">
                <a:solidFill>
                  <a:schemeClr val="bg1"/>
                </a:solidFill>
                <a:latin typeface="Avenir Next LT Pro Light" panose="020B0304020202020204" pitchFamily="34" charset="77"/>
              </a:rPr>
              <a:t> and other federal regulations.</a:t>
            </a:r>
            <a:endParaRPr lang="en-US">
              <a:solidFill>
                <a:schemeClr val="bg1"/>
              </a:solidFill>
              <a:latin typeface="Avenir Next LT Pro Light" panose="020B03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8760D-99BF-7872-D7A4-C5A265AA4E5A}"/>
              </a:ext>
            </a:extLst>
          </p:cNvPr>
          <p:cNvSpPr txBox="1"/>
          <p:nvPr/>
        </p:nvSpPr>
        <p:spPr>
          <a:xfrm>
            <a:off x="6217010" y="902168"/>
            <a:ext cx="5750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8453B"/>
                </a:solidFill>
                <a:latin typeface="Avenir Next LT Pro Demi" panose="020B0504020202020204" pitchFamily="34" charset="77"/>
              </a:rPr>
              <a:t>Krista Campeau</a:t>
            </a:r>
            <a:r>
              <a:rPr lang="en-US" sz="2000" dirty="0">
                <a:latin typeface="Avenir Next LT Pro Light" panose="020B0304020202020204" pitchFamily="34" charset="77"/>
              </a:rPr>
              <a:t>, Director of Export Control and Trade Sanctions, is our Point of Contact for the program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EF1630-B79A-C8DD-C93A-402AB8DACBD2}"/>
              </a:ext>
            </a:extLst>
          </p:cNvPr>
          <p:cNvSpPr txBox="1"/>
          <p:nvPr/>
        </p:nvSpPr>
        <p:spPr>
          <a:xfrm>
            <a:off x="6217009" y="2261568"/>
            <a:ext cx="5974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Avenir Next LT Pro Light" panose="020B0304020202020204" pitchFamily="34" charset="77"/>
              </a:rPr>
              <a:t>A </a:t>
            </a:r>
            <a:r>
              <a:rPr lang="en-US" sz="2000" b="1">
                <a:solidFill>
                  <a:srgbClr val="18453B"/>
                </a:solidFill>
                <a:latin typeface="Avenir Next LT Pro Demi" panose="020B0504020202020204" pitchFamily="34" charset="77"/>
              </a:rPr>
              <a:t>Research Security Committee </a:t>
            </a:r>
            <a:r>
              <a:rPr lang="en-US" sz="2000">
                <a:latin typeface="Avenir Next LT Pro Light" panose="020B0304020202020204" pitchFamily="34" charset="77"/>
              </a:rPr>
              <a:t>has been established to address the new requirements</a:t>
            </a:r>
            <a:endParaRPr lang="en-US" sz="1050">
              <a:latin typeface="Avenir Next LT Pro Light" panose="020B0304020202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F6CF4-FB55-42B8-76CB-E6BBE95DDE4F}"/>
              </a:ext>
            </a:extLst>
          </p:cNvPr>
          <p:cNvSpPr txBox="1"/>
          <p:nvPr/>
        </p:nvSpPr>
        <p:spPr>
          <a:xfrm>
            <a:off x="6217009" y="3313192"/>
            <a:ext cx="59749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venir Next LT Pro Light" panose="020B0304020202020204" pitchFamily="34" charset="77"/>
              </a:rPr>
              <a:t>The Research Committee represents </a:t>
            </a:r>
            <a:r>
              <a:rPr lang="en-US" sz="2000" b="1" dirty="0">
                <a:solidFill>
                  <a:srgbClr val="18453B"/>
                </a:solidFill>
                <a:latin typeface="Avenir Next LT Pro Demi" panose="020B0504020202020204" pitchFamily="34" charset="77"/>
              </a:rPr>
              <a:t>many areas across the university</a:t>
            </a:r>
            <a:r>
              <a:rPr lang="en-US" sz="2000" dirty="0">
                <a:latin typeface="Avenir Next LT Pro Light" panose="020B0304020202020204" pitchFamily="34" charset="77"/>
              </a:rPr>
              <a:t> including MSU Global Health from the travel perspective, research regulatory support, contracts and grants administration, and many key professionals from MSU 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C0C4D-41E8-97CC-58BC-81801AEB43F1}"/>
              </a:ext>
            </a:extLst>
          </p:cNvPr>
          <p:cNvSpPr txBox="1"/>
          <p:nvPr/>
        </p:nvSpPr>
        <p:spPr>
          <a:xfrm>
            <a:off x="6217010" y="5377324"/>
            <a:ext cx="5750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8453B"/>
                </a:solidFill>
                <a:latin typeface="Avenir Next LT Pro Demi" panose="020B0504020202020204" pitchFamily="34" charset="77"/>
              </a:rPr>
              <a:t>A new website “portal”</a:t>
            </a:r>
            <a:r>
              <a:rPr lang="en-US" sz="2000" dirty="0">
                <a:solidFill>
                  <a:srgbClr val="18453B"/>
                </a:solidFill>
                <a:latin typeface="Avenir Next LT Pro Light" panose="020B0304020202020204" pitchFamily="34" charset="77"/>
              </a:rPr>
              <a:t> </a:t>
            </a:r>
            <a:r>
              <a:rPr lang="en-US" sz="2000" dirty="0">
                <a:latin typeface="Avenir Next LT Pro Light" panose="020B0304020202020204" pitchFamily="34" charset="77"/>
              </a:rPr>
              <a:t>hosts important information from various units in one place </a:t>
            </a:r>
            <a:r>
              <a:rPr lang="en-US" sz="2000" dirty="0">
                <a:solidFill>
                  <a:srgbClr val="18453B"/>
                </a:solidFill>
                <a:latin typeface="Avenir Next LT Pro Demi" panose="020B050402020202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research.msu.edu/security</a:t>
            </a:r>
            <a:endParaRPr lang="en-US" sz="2000" dirty="0">
              <a:solidFill>
                <a:srgbClr val="18453B"/>
              </a:solidFill>
              <a:latin typeface="Avenir Next LT Pro Demi" panose="020B0504020202020204" pitchFamily="34" charset="77"/>
            </a:endParaRPr>
          </a:p>
        </p:txBody>
      </p:sp>
      <p:pic>
        <p:nvPicPr>
          <p:cNvPr id="27" name="Graphic 26" descr="Meeting with solid fill">
            <a:extLst>
              <a:ext uri="{FF2B5EF4-FFF2-40B4-BE49-F238E27FC236}">
                <a16:creationId xmlns:a16="http://schemas.microsoft.com/office/drawing/2014/main" id="{34A885E8-FD4D-0186-1085-4DEEE1036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2114" y="2146914"/>
            <a:ext cx="914400" cy="914400"/>
          </a:xfrm>
          <a:prstGeom prst="rect">
            <a:avLst/>
          </a:prstGeom>
        </p:spPr>
      </p:pic>
      <p:pic>
        <p:nvPicPr>
          <p:cNvPr id="29" name="Graphic 28" descr="User with solid fill">
            <a:extLst>
              <a:ext uri="{FF2B5EF4-FFF2-40B4-BE49-F238E27FC236}">
                <a16:creationId xmlns:a16="http://schemas.microsoft.com/office/drawing/2014/main" id="{E1CCB2EF-43E1-9F65-181F-FAF95D68A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7659" y="902168"/>
            <a:ext cx="914400" cy="914400"/>
          </a:xfrm>
          <a:prstGeom prst="rect">
            <a:avLst/>
          </a:prstGeom>
        </p:spPr>
      </p:pic>
      <p:pic>
        <p:nvPicPr>
          <p:cNvPr id="31" name="Graphic 30" descr="Connections with solid fill">
            <a:extLst>
              <a:ext uri="{FF2B5EF4-FFF2-40B4-BE49-F238E27FC236}">
                <a16:creationId xmlns:a16="http://schemas.microsoft.com/office/drawing/2014/main" id="{3129C439-2B92-3236-A47F-59F7B22A4B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1600" y="3671600"/>
            <a:ext cx="914400" cy="914400"/>
          </a:xfrm>
          <a:prstGeom prst="rect">
            <a:avLst/>
          </a:prstGeom>
        </p:spPr>
      </p:pic>
      <p:pic>
        <p:nvPicPr>
          <p:cNvPr id="33" name="Graphic 32" descr="Information with solid fill">
            <a:extLst>
              <a:ext uri="{FF2B5EF4-FFF2-40B4-BE49-F238E27FC236}">
                <a16:creationId xmlns:a16="http://schemas.microsoft.com/office/drawing/2014/main" id="{E7CB2CC9-6982-43CC-7941-92512F6248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07123" y="5377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2" y="568211"/>
            <a:ext cx="6137566" cy="274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National Security Policy Memorandum (NSPM) 33 </a:t>
            </a:r>
            <a:r>
              <a:rPr lang="en-US" sz="2400" dirty="0">
                <a:latin typeface="Avenir Next LT Pro Light"/>
                <a:ea typeface="ＭＳ Ｐゴシック"/>
                <a:cs typeface="Arial"/>
              </a:rPr>
              <a:t>requires that research institutions receiving federal support in excess of $50 million per year must establish and operate a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Research Security Program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latin typeface="Avenir Next LT Pro Light"/>
                <a:ea typeface="ＭＳ Ｐゴシック"/>
                <a:cs typeface="Arial"/>
              </a:rPr>
              <a:t>Required elements of a Research Security Program: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1800" dirty="0">
                <a:solidFill>
                  <a:srgbClr val="18453B"/>
                </a:solidFill>
                <a:latin typeface="Avenir Next LT Pro Demi"/>
              </a:rPr>
              <a:t>Cybersecurity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1800" dirty="0">
                <a:solidFill>
                  <a:srgbClr val="18453B"/>
                </a:solidFill>
                <a:latin typeface="Avenir Next LT Pro Demi"/>
              </a:rPr>
              <a:t>International Travel Security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1800" dirty="0">
                <a:solidFill>
                  <a:srgbClr val="18453B"/>
                </a:solidFill>
                <a:latin typeface="Avenir Next LT Pro Demi"/>
              </a:rPr>
              <a:t>Disclosure Requirements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1800" dirty="0">
                <a:solidFill>
                  <a:srgbClr val="18453B"/>
                </a:solidFill>
                <a:latin typeface="Avenir Next LT Pro Demi"/>
              </a:rPr>
              <a:t>Export Control and Research Security Training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1800" dirty="0">
                <a:solidFill>
                  <a:srgbClr val="18453B"/>
                </a:solidFill>
                <a:latin typeface="Avenir Next LT Pro Demi"/>
              </a:rPr>
              <a:t>Designated Research Security point of contact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442705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Research Security </a:t>
            </a:r>
            <a:br>
              <a:rPr lang="en-US">
                <a:solidFill>
                  <a:schemeClr val="bg1"/>
                </a:solidFill>
                <a:latin typeface="Avenir Next LT Pro Demi"/>
              </a:rPr>
            </a:br>
            <a:r>
              <a:rPr lang="en-US">
                <a:solidFill>
                  <a:schemeClr val="bg1"/>
                </a:solidFill>
                <a:latin typeface="Avenir Next LT Pro Demi"/>
              </a:rPr>
              <a:t>NSPM-33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6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6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2" y="568211"/>
            <a:ext cx="6137566" cy="274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latin typeface="Avenir Next LT Pro Light"/>
              </a:rPr>
              <a:t>Develop a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Research Cybersecurity Certification Program </a:t>
            </a:r>
            <a:r>
              <a:rPr lang="en-US" sz="2400" dirty="0">
                <a:latin typeface="Avenir Next LT Pro Light"/>
              </a:rPr>
              <a:t>to ensure that the basic controls of NSPM-33 are being met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latin typeface="Avenir Next LT Pro Light"/>
              </a:rPr>
              <a:t>Establish a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Regulated Research Enclave (RRE)</a:t>
            </a:r>
            <a:r>
              <a:rPr lang="en-US" sz="2400" dirty="0">
                <a:latin typeface="Avenir Next LT Pro Light"/>
              </a:rPr>
              <a:t> to support research that involves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Controlled Unclassified Information (CUI) 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latin typeface="Avenir Next LT Pro Light"/>
              </a:rPr>
              <a:t>Create a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Loaner Laptop Program </a:t>
            </a:r>
            <a:r>
              <a:rPr lang="en-US" sz="2400" dirty="0">
                <a:latin typeface="Avenir Next LT Pro Light"/>
              </a:rPr>
              <a:t>to provide safe, clean devices for faculty traveling to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Countries of Concern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Cybersecurity Awareness Training</a:t>
            </a:r>
            <a:endParaRPr lang="en-US" sz="2400" dirty="0">
              <a:latin typeface="Avenir Next LT Pro Ligh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568211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Research Security</a:t>
            </a:r>
            <a:br>
              <a:rPr lang="en-US" b="1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en-US" b="1">
                <a:solidFill>
                  <a:schemeClr val="bg1"/>
                </a:solidFill>
                <a:latin typeface="Avenir Next LT Pro Demi" panose="020B0504020202020204" pitchFamily="34" charset="77"/>
              </a:rPr>
              <a:t>Cybersecurity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2" b="11162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90CCEB-AA74-F6AE-8E30-2AB1131663C1}"/>
              </a:ext>
            </a:extLst>
          </p:cNvPr>
          <p:cNvSpPr/>
          <p:nvPr/>
        </p:nvSpPr>
        <p:spPr>
          <a:xfrm>
            <a:off x="7407188" y="3727899"/>
            <a:ext cx="4784811" cy="3142243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CA8EB-9B93-5244-9248-6A54F56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1" y="641300"/>
            <a:ext cx="6062024" cy="13946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/>
              <a:t>Impacts on Efficiency, Trust, 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C66C-DA85-5D42-894E-650F0FC50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65" y="2206900"/>
            <a:ext cx="6161495" cy="3051701"/>
          </a:xfrm>
        </p:spPr>
        <p:txBody>
          <a:bodyPr>
            <a:normAutofit fontScale="77500" lnSpcReduction="20000"/>
          </a:bodyPr>
          <a:lstStyle/>
          <a:p>
            <a:pPr marL="520700" indent="-520700">
              <a:lnSpc>
                <a:spcPct val="120000"/>
              </a:lnSpc>
              <a:buFont typeface="System Font Regular"/>
              <a:buChar char="→"/>
            </a:pPr>
            <a:r>
              <a:rPr lang="en-US">
                <a:latin typeface="Avenir Next LT Pro Light" panose="020B0304020202020204" pitchFamily="34" charset="77"/>
              </a:rPr>
              <a:t>Successful attacks can </a:t>
            </a:r>
            <a:r>
              <a:rPr lang="en-US" b="1">
                <a:solidFill>
                  <a:srgbClr val="18453B"/>
                </a:solidFill>
                <a:latin typeface="Avenir Next LT Pro Demi" panose="020B0504020202020204" pitchFamily="34" charset="77"/>
              </a:rPr>
              <a:t>impede research </a:t>
            </a:r>
            <a:r>
              <a:rPr lang="en-US">
                <a:latin typeface="Avenir Next LT Pro Light" panose="020B0304020202020204" pitchFamily="34" charset="77"/>
              </a:rPr>
              <a:t>by making data and instruments unavailable</a:t>
            </a:r>
          </a:p>
          <a:p>
            <a:pPr marL="520700" indent="-520700">
              <a:lnSpc>
                <a:spcPct val="120000"/>
              </a:lnSpc>
              <a:buFont typeface="System Font Regular"/>
              <a:buChar char="→"/>
            </a:pPr>
            <a:r>
              <a:rPr lang="en-US" b="1">
                <a:solidFill>
                  <a:srgbClr val="18453B"/>
                </a:solidFill>
                <a:latin typeface="Avenir Next LT Pro Demi" panose="020B0504020202020204" pitchFamily="34" charset="77"/>
              </a:rPr>
              <a:t>Data integrity is at risk now</a:t>
            </a:r>
            <a:r>
              <a:rPr lang="en-US">
                <a:latin typeface="Avenir Next LT Pro Light" panose="020B0304020202020204" pitchFamily="34" charset="77"/>
              </a:rPr>
              <a:t>. If the data cannot be trusted, the public’s trust in science itself is undermined</a:t>
            </a:r>
          </a:p>
          <a:p>
            <a:pPr marL="520700" indent="-520700">
              <a:lnSpc>
                <a:spcPct val="120000"/>
              </a:lnSpc>
              <a:buFont typeface="System Font Regular"/>
              <a:buChar char="→"/>
            </a:pPr>
            <a:r>
              <a:rPr lang="en-US">
                <a:latin typeface="Avenir Next LT Pro Light" panose="020B0304020202020204" pitchFamily="34" charset="77"/>
              </a:rPr>
              <a:t>Malicious modification of research infrastructure may make it </a:t>
            </a:r>
            <a:r>
              <a:rPr lang="en-US" b="1">
                <a:solidFill>
                  <a:srgbClr val="18453B"/>
                </a:solidFill>
                <a:latin typeface="Avenir Next LT Pro Demi" panose="020B0504020202020204" pitchFamily="34" charset="77"/>
              </a:rPr>
              <a:t>difficult to reproduce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4585D-7625-A14E-9C63-FEA4F8846A69}"/>
              </a:ext>
            </a:extLst>
          </p:cNvPr>
          <p:cNvSpPr txBox="1"/>
          <p:nvPr/>
        </p:nvSpPr>
        <p:spPr>
          <a:xfrm>
            <a:off x="390446" y="5837044"/>
            <a:ext cx="5871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hlinkClick r:id="rId3"/>
              </a:rPr>
              <a:t>https://www.science.org/content/article/cyberattack-shutters-major-nsf-funded-telescopes-more-2-weeks</a:t>
            </a:r>
            <a:endParaRPr lang="en-US" sz="1400"/>
          </a:p>
        </p:txBody>
      </p:sp>
      <p:pic>
        <p:nvPicPr>
          <p:cNvPr id="7" name="Picture 6" descr="SOAR Telescope: A large white dome on top of a building&#10;">
            <a:extLst>
              <a:ext uri="{FF2B5EF4-FFF2-40B4-BE49-F238E27FC236}">
                <a16:creationId xmlns:a16="http://schemas.microsoft.com/office/drawing/2014/main" id="{3027B8EE-0990-9F41-8621-F3700345E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188" y="360636"/>
            <a:ext cx="4784811" cy="3587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3A353-0017-D047-863C-E9E02949A3C7}"/>
              </a:ext>
            </a:extLst>
          </p:cNvPr>
          <p:cNvSpPr txBox="1"/>
          <p:nvPr/>
        </p:nvSpPr>
        <p:spPr>
          <a:xfrm>
            <a:off x="7510865" y="6519502"/>
            <a:ext cx="4362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Acknowledgements: Mike Corn, UCSD – content shared with permission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0CAF78-96B6-E478-ADFE-0B042406D9F7}"/>
              </a:ext>
            </a:extLst>
          </p:cNvPr>
          <p:cNvSpPr txBox="1">
            <a:spLocks/>
          </p:cNvSpPr>
          <p:nvPr/>
        </p:nvSpPr>
        <p:spPr>
          <a:xfrm>
            <a:off x="7510865" y="4218715"/>
            <a:ext cx="4577455" cy="168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Avenir Next LT Pro Demi" panose="020B0504020202020204" pitchFamily="34" charset="77"/>
              </a:rPr>
              <a:t>Example: </a:t>
            </a:r>
            <a:r>
              <a:rPr lang="en-US" sz="1600">
                <a:solidFill>
                  <a:schemeClr val="bg1"/>
                </a:solidFill>
                <a:latin typeface="Avenir Next LT Pro Light" panose="020B0304020202020204" pitchFamily="34" charset="77"/>
              </a:rPr>
              <a:t>A mysterious “cyber incident” at a National Science Foundation (NSF) center coordinating international astronomy efforts knocked out of commission major telescopes in Hawaii and Chile, including MSU’s SOAR.</a:t>
            </a:r>
          </a:p>
        </p:txBody>
      </p:sp>
    </p:spTree>
    <p:extLst>
      <p:ext uri="{BB962C8B-B14F-4D97-AF65-F5344CB8AC3E}">
        <p14:creationId xmlns:p14="http://schemas.microsoft.com/office/powerpoint/2010/main" val="14956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02" y="568211"/>
            <a:ext cx="6137566" cy="5934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400" dirty="0">
                <a:solidFill>
                  <a:srgbClr val="000000"/>
                </a:solidFill>
                <a:latin typeface="Avenir Next LT Pro Light"/>
              </a:rPr>
              <a:t>Research organizations must maintain international travel policies that include: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Pre-registration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 of MSU related or sponsored international travel by faculty and staff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Disclosure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 and </a:t>
            </a: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authorization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 in advance of international travel</a:t>
            </a:r>
          </a:p>
          <a:p>
            <a:pPr marL="1038225" lvl="1">
              <a:lnSpc>
                <a:spcPct val="12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Security briefings 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and assistance with </a:t>
            </a: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electronic device security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 (laptops, etc.)</a:t>
            </a:r>
          </a:p>
          <a:p>
            <a:pPr marL="352425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venir Next LT Pro Light"/>
              </a:rPr>
              <a:t>MSU has convened a working group to address these requirements and will be leveraging the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Global Travel Registry</a:t>
            </a:r>
            <a:r>
              <a:rPr lang="en-US" sz="2400" dirty="0">
                <a:solidFill>
                  <a:srgbClr val="000000"/>
                </a:solidFill>
                <a:latin typeface="Avenir Next LT Pro Light"/>
              </a:rPr>
              <a:t> and </a:t>
            </a:r>
            <a:r>
              <a:rPr lang="en-US" sz="2400" b="1" dirty="0">
                <a:solidFill>
                  <a:srgbClr val="18453B"/>
                </a:solidFill>
                <a:latin typeface="Avenir Next LT Pro Demi"/>
              </a:rPr>
              <a:t>Concur</a:t>
            </a:r>
            <a:r>
              <a:rPr lang="en-US" sz="2400" dirty="0">
                <a:solidFill>
                  <a:srgbClr val="000000"/>
                </a:solidFill>
                <a:latin typeface="Avenir Next LT Pro Light"/>
              </a:rPr>
              <a:t> </a:t>
            </a:r>
            <a:endParaRPr lang="en-US" sz="24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442705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Research Security</a:t>
            </a:r>
            <a:br>
              <a:rPr lang="en-US">
                <a:solidFill>
                  <a:schemeClr val="bg1"/>
                </a:solidFill>
                <a:latin typeface="Avenir Next LT Pro Demi"/>
              </a:rPr>
            </a:br>
            <a:r>
              <a:rPr lang="en-US">
                <a:solidFill>
                  <a:schemeClr val="bg1"/>
                </a:solidFill>
                <a:latin typeface="Avenir Next LT Pro Demi"/>
              </a:rPr>
              <a:t>International Travel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6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F4914-05BB-140D-CF64-DB73C9E27A70}"/>
              </a:ext>
            </a:extLst>
          </p:cNvPr>
          <p:cNvSpPr/>
          <p:nvPr/>
        </p:nvSpPr>
        <p:spPr>
          <a:xfrm>
            <a:off x="0" y="349383"/>
            <a:ext cx="5355771" cy="652145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EDD3D-EC9A-A873-CA8C-FDC684E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890" y="1624757"/>
            <a:ext cx="6583269" cy="2749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Funding agencies will be requiring disclosure of information related to </a:t>
            </a: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Conflict of Interest (COI)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 and </a:t>
            </a: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Conflict of Commitment (COC)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 from participants with federally funded research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New requirements for </a:t>
            </a: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disclosure of international engagements 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(under development by agencies)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New requirements for disclosure of "</a:t>
            </a:r>
            <a:r>
              <a:rPr lang="en-US" sz="2000" b="1" dirty="0">
                <a:solidFill>
                  <a:srgbClr val="18453B"/>
                </a:solidFill>
                <a:latin typeface="Avenir Next LT Pro Demi"/>
              </a:rPr>
              <a:t>Malign Foreign Government Talent Programs</a:t>
            </a:r>
            <a:r>
              <a:rPr lang="en-US" sz="2000" dirty="0">
                <a:solidFill>
                  <a:srgbClr val="000000"/>
                </a:solidFill>
                <a:latin typeface="Avenir Next LT Pro Light"/>
              </a:rPr>
              <a:t>" </a:t>
            </a:r>
          </a:p>
          <a:p>
            <a:pPr marL="581025" indent="-581025">
              <a:lnSpc>
                <a:spcPct val="120000"/>
              </a:lnSpc>
              <a:buFont typeface="System Font Regular"/>
              <a:buChar char="→"/>
            </a:pPr>
            <a:endParaRPr lang="en-US" sz="2400" dirty="0">
              <a:solidFill>
                <a:srgbClr val="000000"/>
              </a:solidFill>
              <a:latin typeface="Avenir Next LT Pro Ligh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C10AA84-4B2C-CF2F-C31A-4046252F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1" y="668587"/>
            <a:ext cx="5197929" cy="127444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Research Security</a:t>
            </a:r>
            <a:br>
              <a:rPr lang="en-US">
                <a:solidFill>
                  <a:schemeClr val="bg1"/>
                </a:solidFill>
                <a:latin typeface="Avenir Next LT Pro Demi"/>
              </a:rPr>
            </a:br>
            <a:r>
              <a:rPr lang="en-US">
                <a:solidFill>
                  <a:schemeClr val="bg1"/>
                </a:solidFill>
                <a:latin typeface="Avenir Next LT Pro Demi"/>
              </a:rPr>
              <a:t>Disclosure Requirements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1F6FA-5CF0-9BE2-73B2-BA1E54B85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r="4741"/>
          <a:stretch/>
        </p:blipFill>
        <p:spPr>
          <a:xfrm>
            <a:off x="-1" y="3575407"/>
            <a:ext cx="5355771" cy="32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SU Wordmark design">
  <a:themeElements>
    <a:clrScheme name="Custom 3">
      <a:dk1>
        <a:sysClr val="windowText" lastClr="000000"/>
      </a:dk1>
      <a:lt1>
        <a:sysClr val="window" lastClr="FFFFFF"/>
      </a:lt1>
      <a:dk2>
        <a:srgbClr val="18453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38B7EF6-15C3-4601-9FF4-BBD1E8812D8A}" vid="{CAA7CF13-102A-47AB-A1A2-CF1E8B575C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8453B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B2142B8BE2B47B9D66A375D4352EA" ma:contentTypeVersion="13" ma:contentTypeDescription="Create a new document." ma:contentTypeScope="" ma:versionID="28cc0dd99c5857b73f997451e41ca236">
  <xsd:schema xmlns:xsd="http://www.w3.org/2001/XMLSchema" xmlns:xs="http://www.w3.org/2001/XMLSchema" xmlns:p="http://schemas.microsoft.com/office/2006/metadata/properties" xmlns:ns2="e6c4d00a-7b18-4a5a-9853-8eedb4f2a04e" xmlns:ns3="bb9be9a4-6915-4ed6-8a47-900d2c12232c" targetNamespace="http://schemas.microsoft.com/office/2006/metadata/properties" ma:root="true" ma:fieldsID="90a1dde1b0beb6a9ca99e086c2d6e7e7" ns2:_="" ns3:_="">
    <xsd:import namespace="e6c4d00a-7b18-4a5a-9853-8eedb4f2a04e"/>
    <xsd:import namespace="bb9be9a4-6915-4ed6-8a47-900d2c1223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4d00a-7b18-4a5a-9853-8eedb4f2a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be9a4-6915-4ed6-8a47-900d2c1223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5f182c0-48f9-44d8-827e-829cdde2cb00}" ma:internalName="TaxCatchAll" ma:showField="CatchAllData" ma:web="bb9be9a4-6915-4ed6-8a47-900d2c1223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b9be9a4-6915-4ed6-8a47-900d2c12232c">
      <UserInfo>
        <DisplayName>Scott, Lauren</DisplayName>
        <AccountId>11</AccountId>
        <AccountType/>
      </UserInfo>
      <UserInfo>
        <DisplayName>Gage, Douglas</DisplayName>
        <AccountId>506</AccountId>
        <AccountType/>
      </UserInfo>
      <UserInfo>
        <DisplayName>Flanagan, Jamie</DisplayName>
        <AccountId>511</AccountId>
        <AccountType/>
      </UserInfo>
    </SharedWithUsers>
    <lcf76f155ced4ddcb4097134ff3c332f xmlns="e6c4d00a-7b18-4a5a-9853-8eedb4f2a04e">
      <Terms xmlns="http://schemas.microsoft.com/office/infopath/2007/PartnerControls"/>
    </lcf76f155ced4ddcb4097134ff3c332f>
    <TaxCatchAll xmlns="bb9be9a4-6915-4ed6-8a47-900d2c12232c" xsi:nil="true"/>
  </documentManagement>
</p:properties>
</file>

<file path=customXml/itemProps1.xml><?xml version="1.0" encoding="utf-8"?>
<ds:datastoreItem xmlns:ds="http://schemas.openxmlformats.org/officeDocument/2006/customXml" ds:itemID="{E4B76689-2333-4573-AEC8-0D1B712A7692}">
  <ds:schemaRefs>
    <ds:schemaRef ds:uri="bb9be9a4-6915-4ed6-8a47-900d2c12232c"/>
    <ds:schemaRef ds:uri="e6c4d00a-7b18-4a5a-9853-8eedb4f2a0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80B1E0-0462-40A4-B0DF-3CC799DB9C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60F7B-19C5-4A3C-B603-3EF0FD48666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6c4d00a-7b18-4a5a-9853-8eedb4f2a04e"/>
    <ds:schemaRef ds:uri="http://purl.org/dc/terms/"/>
    <ds:schemaRef ds:uri="http://schemas.openxmlformats.org/package/2006/metadata/core-properties"/>
    <ds:schemaRef ds:uri="bb9be9a4-6915-4ed6-8a47-900d2c12232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761</Words>
  <Application>Microsoft Office PowerPoint</Application>
  <PresentationFormat>Widescreen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Next LT Pro</vt:lpstr>
      <vt:lpstr>Avenir Next LT Pro Demi</vt:lpstr>
      <vt:lpstr>Avenir Next LT Pro Light</vt:lpstr>
      <vt:lpstr>Calibri</vt:lpstr>
      <vt:lpstr>Calibri Light</vt:lpstr>
      <vt:lpstr>Courier New</vt:lpstr>
      <vt:lpstr>Gotham Book</vt:lpstr>
      <vt:lpstr>System Font Regular</vt:lpstr>
      <vt:lpstr>office theme</vt:lpstr>
      <vt:lpstr>Custom Design</vt:lpstr>
      <vt:lpstr>1_MSU Wordmark design</vt:lpstr>
      <vt:lpstr>PowerPoint Presentation</vt:lpstr>
      <vt:lpstr>Research Security Overview</vt:lpstr>
      <vt:lpstr>Upcoming Research Security Regulations</vt:lpstr>
      <vt:lpstr>Research Security Regulations</vt:lpstr>
      <vt:lpstr>Research Security  NSPM-33</vt:lpstr>
      <vt:lpstr>Research Security Cybersecurity</vt:lpstr>
      <vt:lpstr>Impacts on Efficiency, Trust, Reproducibility</vt:lpstr>
      <vt:lpstr>Research Security International Travel</vt:lpstr>
      <vt:lpstr>Research Security Disclosure Requirements</vt:lpstr>
      <vt:lpstr>Research Security Disclosure Requirements</vt:lpstr>
      <vt:lpstr>Research Security Training</vt:lpstr>
      <vt:lpstr>Coming Next Semester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Flanagan, Jamie</dc:creator>
  <cp:lastModifiedBy>Kauffman, Melanie</cp:lastModifiedBy>
  <cp:revision>2</cp:revision>
  <dcterms:created xsi:type="dcterms:W3CDTF">2023-01-26T13:16:56Z</dcterms:created>
  <dcterms:modified xsi:type="dcterms:W3CDTF">2023-12-19T19:03:00Z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0x010100AA0B2142B8BE2B47B9D66A375D4352EA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{"FileActivityType":"9","FileActivityTimeStamp":"2023-01-26T15:32:22.013Z","FileActivityUsersOnPage":[{"DisplayName":"Farrell, Emily","Id":"farre187@msu.edu"}],"FileActivityNavigationId":null}</vt:lpwstr>
  </property>
  <property fmtid="{D5CDD505-2E9C-101B-9397-08002B2CF9AE}" pid="7" name="TriggerFlowInfo">
    <vt:lpwstr/>
  </property>
</Properties>
</file>