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handoutMasterIdLst>
    <p:handoutMasterId r:id="rId15"/>
  </p:handoutMasterIdLst>
  <p:sldIdLst>
    <p:sldId id="260" r:id="rId5"/>
    <p:sldId id="304" r:id="rId6"/>
    <p:sldId id="306" r:id="rId7"/>
    <p:sldId id="307" r:id="rId8"/>
    <p:sldId id="308" r:id="rId9"/>
    <p:sldId id="309" r:id="rId10"/>
    <p:sldId id="310" r:id="rId11"/>
    <p:sldId id="311" r:id="rId12"/>
    <p:sldId id="263"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F3C"/>
    <a:srgbClr val="000000"/>
    <a:srgbClr val="00363F"/>
    <a:srgbClr val="6E005F"/>
    <a:srgbClr val="CC5A28"/>
    <a:srgbClr val="909AB7"/>
    <a:srgbClr val="00B098"/>
    <a:srgbClr val="F78B1E"/>
    <a:srgbClr val="FF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698" autoAdjust="0"/>
  </p:normalViewPr>
  <p:slideViewPr>
    <p:cSldViewPr snapToGrid="0" snapToObjects="1">
      <p:cViewPr varScale="1">
        <p:scale>
          <a:sx n="62" d="100"/>
          <a:sy n="62" d="100"/>
        </p:scale>
        <p:origin x="524"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59" d="100"/>
          <a:sy n="159" d="100"/>
        </p:scale>
        <p:origin x="62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662599-878D-4C47-BA0A-57D15961F6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53F8F813-A903-CD42-9C50-5F90EA3865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3C5C52-D1BB-9E4E-9C85-F40E220D2E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0895C7-DEC3-804E-AE17-345E6EB46CF4}" type="slidenum">
              <a:rPr lang="en-US" smtClean="0"/>
              <a:t>‹#›</a:t>
            </a:fld>
            <a:endParaRPr lang="en-US" dirty="0"/>
          </a:p>
        </p:txBody>
      </p:sp>
    </p:spTree>
    <p:extLst>
      <p:ext uri="{BB962C8B-B14F-4D97-AF65-F5344CB8AC3E}">
        <p14:creationId xmlns:p14="http://schemas.microsoft.com/office/powerpoint/2010/main" val="4223470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FE189-889D-374A-94FF-B02AD755BCD0}" type="datetimeFigureOut">
              <a:rPr lang="en-US" smtClean="0"/>
              <a:t>10/24/2022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58767-4A3A-F44E-BE62-465B1B000861}" type="slidenum">
              <a:rPr lang="en-US" smtClean="0"/>
              <a:t>‹#›</a:t>
            </a:fld>
            <a:endParaRPr lang="en-US" dirty="0"/>
          </a:p>
        </p:txBody>
      </p:sp>
    </p:spTree>
    <p:extLst>
      <p:ext uri="{BB962C8B-B14F-4D97-AF65-F5344CB8AC3E}">
        <p14:creationId xmlns:p14="http://schemas.microsoft.com/office/powerpoint/2010/main" val="297609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a:t>
            </a:fld>
            <a:endParaRPr lang="en-US" dirty="0"/>
          </a:p>
        </p:txBody>
      </p:sp>
    </p:spTree>
    <p:extLst>
      <p:ext uri="{BB962C8B-B14F-4D97-AF65-F5344CB8AC3E}">
        <p14:creationId xmlns:p14="http://schemas.microsoft.com/office/powerpoint/2010/main" val="201306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422" y="1290132"/>
            <a:ext cx="10298243"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19422" y="3994266"/>
            <a:ext cx="10298243" cy="1182905"/>
          </a:xfrm>
        </p:spPr>
        <p:txBody>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7381725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025" y="365125"/>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15025" y="1825625"/>
            <a:ext cx="10515600" cy="431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5BF4031-0C8D-A44A-B168-B4031EA90ECD}"/>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
        <p:nvSpPr>
          <p:cNvPr id="11" name="Slide Number Placeholder 5">
            <a:extLst>
              <a:ext uri="{FF2B5EF4-FFF2-40B4-BE49-F238E27FC236}">
                <a16:creationId xmlns:a16="http://schemas.microsoft.com/office/drawing/2014/main" id="{174DF127-5776-4A40-8B2A-6A084A07CA42}"/>
              </a:ext>
            </a:extLst>
          </p:cNvPr>
          <p:cNvSpPr>
            <a:spLocks noGrp="1"/>
          </p:cNvSpPr>
          <p:nvPr>
            <p:ph type="sldNum" sz="quarter" idx="4"/>
          </p:nvPr>
        </p:nvSpPr>
        <p:spPr>
          <a:xfrm>
            <a:off x="8549640"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Tree>
    <p:extLst>
      <p:ext uri="{BB962C8B-B14F-4D97-AF65-F5344CB8AC3E}">
        <p14:creationId xmlns:p14="http://schemas.microsoft.com/office/powerpoint/2010/main" val="31838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365125"/>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102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98087372-463F-BA4E-B9B8-3AA15F9F5D41}"/>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
        <p:nvSpPr>
          <p:cNvPr id="10" name="Slide Number Placeholder 5">
            <a:extLst>
              <a:ext uri="{FF2B5EF4-FFF2-40B4-BE49-F238E27FC236}">
                <a16:creationId xmlns:a16="http://schemas.microsoft.com/office/drawing/2014/main" id="{9B311A96-DBFC-FE4D-AEED-F3953A8FA031}"/>
              </a:ext>
            </a:extLst>
          </p:cNvPr>
          <p:cNvSpPr>
            <a:spLocks noGrp="1"/>
          </p:cNvSpPr>
          <p:nvPr>
            <p:ph type="sldNum" sz="quarter" idx="4"/>
          </p:nvPr>
        </p:nvSpPr>
        <p:spPr>
          <a:xfrm>
            <a:off x="8549640"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Tree>
    <p:extLst>
      <p:ext uri="{BB962C8B-B14F-4D97-AF65-F5344CB8AC3E}">
        <p14:creationId xmlns:p14="http://schemas.microsoft.com/office/powerpoint/2010/main" val="162363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812"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2813" y="1681163"/>
            <a:ext cx="5157787"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22813"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55225" y="1681163"/>
            <a:ext cx="5183188"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5955225"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AB84F6C9-545F-CE42-998F-5B505454F443}"/>
              </a:ext>
            </a:extLst>
          </p:cNvPr>
          <p:cNvSpPr>
            <a:spLocks noGrp="1"/>
          </p:cNvSpPr>
          <p:nvPr>
            <p:ph type="ftr" sz="quarter" idx="11"/>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
        <p:nvSpPr>
          <p:cNvPr id="12" name="Slide Number Placeholder 5">
            <a:extLst>
              <a:ext uri="{FF2B5EF4-FFF2-40B4-BE49-F238E27FC236}">
                <a16:creationId xmlns:a16="http://schemas.microsoft.com/office/drawing/2014/main" id="{56BB04B4-6209-FD48-8D84-4156F23E7404}"/>
              </a:ext>
            </a:extLst>
          </p:cNvPr>
          <p:cNvSpPr>
            <a:spLocks noGrp="1"/>
          </p:cNvSpPr>
          <p:nvPr>
            <p:ph type="sldNum" sz="quarter" idx="12"/>
          </p:nvPr>
        </p:nvSpPr>
        <p:spPr>
          <a:xfrm>
            <a:off x="8549640"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Tree>
    <p:extLst>
      <p:ext uri="{BB962C8B-B14F-4D97-AF65-F5344CB8AC3E}">
        <p14:creationId xmlns:p14="http://schemas.microsoft.com/office/powerpoint/2010/main" val="264209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9010" y="365125"/>
            <a:ext cx="10515600" cy="1325563"/>
          </a:xfrm>
        </p:spPr>
        <p:txBody>
          <a:bodyPr/>
          <a:lstStyle/>
          <a:p>
            <a:r>
              <a:rPr lang="en-US" dirty="0"/>
              <a:t>Click to edit Master title style</a:t>
            </a:r>
          </a:p>
        </p:txBody>
      </p:sp>
      <p:sp>
        <p:nvSpPr>
          <p:cNvPr id="7" name="Footer Placeholder 4">
            <a:extLst>
              <a:ext uri="{FF2B5EF4-FFF2-40B4-BE49-F238E27FC236}">
                <a16:creationId xmlns:a16="http://schemas.microsoft.com/office/drawing/2014/main" id="{EF58683D-654A-8645-A94E-7CF276DE6404}"/>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
        <p:nvSpPr>
          <p:cNvPr id="8" name="Slide Number Placeholder 5">
            <a:extLst>
              <a:ext uri="{FF2B5EF4-FFF2-40B4-BE49-F238E27FC236}">
                <a16:creationId xmlns:a16="http://schemas.microsoft.com/office/drawing/2014/main" id="{7C6A9C84-82B9-A34F-93B0-DF2DC8B7E895}"/>
              </a:ext>
            </a:extLst>
          </p:cNvPr>
          <p:cNvSpPr>
            <a:spLocks noGrp="1"/>
          </p:cNvSpPr>
          <p:nvPr>
            <p:ph type="sldNum" sz="quarter" idx="4"/>
          </p:nvPr>
        </p:nvSpPr>
        <p:spPr>
          <a:xfrm>
            <a:off x="8549640"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Tree>
    <p:extLst>
      <p:ext uri="{BB962C8B-B14F-4D97-AF65-F5344CB8AC3E}">
        <p14:creationId xmlns:p14="http://schemas.microsoft.com/office/powerpoint/2010/main" val="370186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314"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314"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FAF9BF91-B016-214C-9E41-8F875028A5EB}"/>
              </a:ext>
            </a:extLst>
          </p:cNvPr>
          <p:cNvSpPr>
            <a:spLocks noGrp="1"/>
          </p:cNvSpPr>
          <p:nvPr>
            <p:ph type="sldNum" sz="quarter" idx="4"/>
          </p:nvPr>
        </p:nvSpPr>
        <p:spPr>
          <a:xfrm>
            <a:off x="8691915"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
        <p:nvSpPr>
          <p:cNvPr id="9" name="Footer Placeholder 4">
            <a:extLst>
              <a:ext uri="{FF2B5EF4-FFF2-40B4-BE49-F238E27FC236}">
                <a16:creationId xmlns:a16="http://schemas.microsoft.com/office/drawing/2014/main" id="{34C239D3-9D0D-C24C-9FAE-0F31AC2B8D58}"/>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Tree>
    <p:extLst>
      <p:ext uri="{BB962C8B-B14F-4D97-AF65-F5344CB8AC3E}">
        <p14:creationId xmlns:p14="http://schemas.microsoft.com/office/powerpoint/2010/main" val="413766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812"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2812"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Footer Placeholder 4">
            <a:extLst>
              <a:ext uri="{FF2B5EF4-FFF2-40B4-BE49-F238E27FC236}">
                <a16:creationId xmlns:a16="http://schemas.microsoft.com/office/drawing/2014/main" id="{A8284288-8F21-BE44-8391-D0A6A94880CC}"/>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sp>
        <p:nvSpPr>
          <p:cNvPr id="10" name="Slide Number Placeholder 5">
            <a:extLst>
              <a:ext uri="{FF2B5EF4-FFF2-40B4-BE49-F238E27FC236}">
                <a16:creationId xmlns:a16="http://schemas.microsoft.com/office/drawing/2014/main" id="{1AB7C5C8-A06C-5046-867A-EB4C4D3C1BA3}"/>
              </a:ext>
            </a:extLst>
          </p:cNvPr>
          <p:cNvSpPr>
            <a:spLocks noGrp="1"/>
          </p:cNvSpPr>
          <p:nvPr>
            <p:ph type="sldNum" sz="quarter" idx="4"/>
          </p:nvPr>
        </p:nvSpPr>
        <p:spPr>
          <a:xfrm>
            <a:off x="8706215"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Tree>
    <p:extLst>
      <p:ext uri="{BB962C8B-B14F-4D97-AF65-F5344CB8AC3E}">
        <p14:creationId xmlns:p14="http://schemas.microsoft.com/office/powerpoint/2010/main" val="607827028"/>
      </p:ext>
    </p:extLst>
  </p:cSld>
  <p:clrMapOvr>
    <a:masterClrMapping/>
  </p:clrMapOvr>
  <p:extLst>
    <p:ext uri="{DCECCB84-F9BA-43D5-87BE-67443E8EF086}">
      <p15:sldGuideLst xmlns:p15="http://schemas.microsoft.com/office/powerpoint/2012/main">
        <p15:guide id="1" orient="horz" pos="2064"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403E-6E12-5E4D-8B90-C98FDE3131EE}"/>
              </a:ext>
            </a:extLst>
          </p:cNvPr>
          <p:cNvSpPr>
            <a:spLocks noGrp="1"/>
          </p:cNvSpPr>
          <p:nvPr>
            <p:ph type="title"/>
          </p:nvPr>
        </p:nvSpPr>
        <p:spPr>
          <a:xfrm>
            <a:off x="838200" y="2437765"/>
            <a:ext cx="10515600" cy="1325563"/>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6956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558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724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Gotham Light" pitchFamily="2" charset="0"/>
                <a:cs typeface="Gotham Light" pitchFamily="2" charset="0"/>
              </a:defRPr>
            </a:lvl1pPr>
          </a:lstStyle>
          <a:p>
            <a:fld id="{5FB001E7-E612-6D48-B09D-47826128A098}" type="slidenum">
              <a:rPr lang="en-US" smtClean="0"/>
              <a:pPr/>
              <a:t>‹#›</a:t>
            </a:fld>
            <a:endParaRPr lang="en-US" dirty="0"/>
          </a:p>
        </p:txBody>
      </p:sp>
      <p:sp>
        <p:nvSpPr>
          <p:cNvPr id="5" name="Footer Placeholder 4">
            <a:extLst>
              <a:ext uri="{FF2B5EF4-FFF2-40B4-BE49-F238E27FC236}">
                <a16:creationId xmlns:a16="http://schemas.microsoft.com/office/drawing/2014/main" id="{B02C2463-6F34-2342-9FE4-31D5B144F9B5}"/>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Gotham Book" pitchFamily="2" charset="0"/>
                <a:cs typeface="Gotham Book" pitchFamily="2" charset="0"/>
              </a:defRPr>
            </a:lvl1pPr>
          </a:lstStyle>
          <a:p>
            <a:r>
              <a:rPr lang="en-US" dirty="0"/>
              <a:t>International @ MSU</a:t>
            </a:r>
          </a:p>
        </p:txBody>
      </p:sp>
      <p:pic>
        <p:nvPicPr>
          <p:cNvPr id="7" name="Picture 6">
            <a:extLst>
              <a:ext uri="{FF2B5EF4-FFF2-40B4-BE49-F238E27FC236}">
                <a16:creationId xmlns:a16="http://schemas.microsoft.com/office/drawing/2014/main" id="{80BDE8B5-EF68-5943-BF80-5253DEC7639F}"/>
              </a:ext>
            </a:extLst>
          </p:cNvPr>
          <p:cNvPicPr>
            <a:picLocks noChangeAspect="1"/>
          </p:cNvPicPr>
          <p:nvPr userDrawn="1"/>
        </p:nvPicPr>
        <p:blipFill>
          <a:blip r:embed="rId12"/>
          <a:stretch>
            <a:fillRect/>
          </a:stretch>
        </p:blipFill>
        <p:spPr>
          <a:xfrm>
            <a:off x="11635633" y="6493643"/>
            <a:ext cx="239042" cy="275818"/>
          </a:xfrm>
          <a:prstGeom prst="rect">
            <a:avLst/>
          </a:prstGeom>
        </p:spPr>
      </p:pic>
    </p:spTree>
    <p:extLst>
      <p:ext uri="{BB962C8B-B14F-4D97-AF65-F5344CB8AC3E}">
        <p14:creationId xmlns:p14="http://schemas.microsoft.com/office/powerpoint/2010/main" val="2753583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2" r:id="rId6"/>
    <p:sldLayoutId id="2147483693" r:id="rId7"/>
    <p:sldLayoutId id="2147483694" r:id="rId8"/>
    <p:sldLayoutId id="2147483695" r:id="rId9"/>
  </p:sldLayoutIdLst>
  <p:hf hdr="0" dt="0"/>
  <p:txStyles>
    <p:titleStyle>
      <a:lvl1pPr algn="l" defTabSz="914377" rtl="0" eaLnBrk="1" latinLnBrk="0" hangingPunct="1">
        <a:lnSpc>
          <a:spcPct val="90000"/>
        </a:lnSpc>
        <a:spcBef>
          <a:spcPct val="0"/>
        </a:spcBef>
        <a:buNone/>
        <a:defRPr sz="3600" b="1" i="0" kern="1200">
          <a:solidFill>
            <a:schemeClr val="tx2"/>
          </a:solidFill>
          <a:latin typeface="Gotham Light" pitchFamily="2" charset="0"/>
          <a:ea typeface="+mj-ea"/>
          <a:cs typeface="Gotham Light"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Medium" pitchFamily="2" charset="0"/>
          <a:ea typeface="+mn-ea"/>
          <a:cs typeface="Gotham Medium"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accent6"/>
          </a:solidFill>
          <a:latin typeface="Gotham Book" pitchFamily="2" charset="0"/>
          <a:ea typeface="+mn-ea"/>
          <a:cs typeface="Gotham Book" pitchFamily="2"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accent3">
              <a:lumMod val="50000"/>
            </a:schemeClr>
          </a:solidFill>
          <a:latin typeface="Gotham Book" pitchFamily="2" charset="0"/>
          <a:ea typeface="+mn-ea"/>
          <a:cs typeface="Gotham Book" pitchFamily="2"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Gotham Book" pitchFamily="2" charset="0"/>
          <a:ea typeface="+mn-ea"/>
          <a:cs typeface="Gotham Book" pitchFamily="2"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Gotham Book" pitchFamily="2" charset="0"/>
          <a:ea typeface="+mn-ea"/>
          <a:cs typeface="Gotham Book"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40E7-7DA4-FD40-A080-BC90B8156BD3}"/>
              </a:ext>
            </a:extLst>
          </p:cNvPr>
          <p:cNvSpPr>
            <a:spLocks noGrp="1"/>
          </p:cNvSpPr>
          <p:nvPr>
            <p:ph type="ctrTitle"/>
          </p:nvPr>
        </p:nvSpPr>
        <p:spPr>
          <a:xfrm>
            <a:off x="0" y="2352886"/>
            <a:ext cx="12191999" cy="1071692"/>
          </a:xfrm>
        </p:spPr>
        <p:txBody>
          <a:bodyPr>
            <a:noAutofit/>
          </a:bodyPr>
          <a:lstStyle/>
          <a:p>
            <a:pPr algn="ctr"/>
            <a:br>
              <a:rPr lang="en-US" sz="4000" dirty="0"/>
            </a:br>
            <a:br>
              <a:rPr lang="en-US" sz="4000" dirty="0"/>
            </a:br>
            <a:r>
              <a:rPr lang="en-US" sz="4000" dirty="0"/>
              <a:t>GYAN Updates</a:t>
            </a:r>
            <a:br>
              <a:rPr lang="en-US" sz="4000" dirty="0"/>
            </a:br>
            <a:r>
              <a:rPr lang="en-US" sz="4000" dirty="0"/>
              <a:t>and</a:t>
            </a:r>
            <a:br>
              <a:rPr lang="en-US" sz="4000" dirty="0"/>
            </a:br>
            <a:r>
              <a:rPr lang="en-US" sz="4000" dirty="0"/>
              <a:t>Reimagining the Office for Education Abroad</a:t>
            </a:r>
          </a:p>
        </p:txBody>
      </p:sp>
      <p:sp>
        <p:nvSpPr>
          <p:cNvPr id="3" name="Subtitle 2">
            <a:extLst>
              <a:ext uri="{FF2B5EF4-FFF2-40B4-BE49-F238E27FC236}">
                <a16:creationId xmlns:a16="http://schemas.microsoft.com/office/drawing/2014/main" id="{C4FC7AE6-D594-8944-B260-232CC0C40857}"/>
              </a:ext>
            </a:extLst>
          </p:cNvPr>
          <p:cNvSpPr>
            <a:spLocks noGrp="1"/>
          </p:cNvSpPr>
          <p:nvPr>
            <p:ph type="subTitle" idx="1"/>
          </p:nvPr>
        </p:nvSpPr>
        <p:spPr>
          <a:xfrm>
            <a:off x="0" y="3750628"/>
            <a:ext cx="12192000" cy="607539"/>
          </a:xfrm>
        </p:spPr>
        <p:txBody>
          <a:bodyPr>
            <a:noAutofit/>
          </a:bodyPr>
          <a:lstStyle/>
          <a:p>
            <a:pPr algn="ctr"/>
            <a:r>
              <a:rPr lang="en-US" sz="3200" b="1" dirty="0">
                <a:latin typeface="Gotham Book" pitchFamily="2" charset="0"/>
                <a:cs typeface="Gotham Book" pitchFamily="2" charset="0"/>
              </a:rPr>
              <a:t>ISP Directors Meeting</a:t>
            </a:r>
          </a:p>
          <a:p>
            <a:pPr algn="ctr"/>
            <a:r>
              <a:rPr lang="en-US" sz="3200" b="1" dirty="0">
                <a:latin typeface="Gotham Book" pitchFamily="2" charset="0"/>
                <a:cs typeface="Gotham Book" pitchFamily="2" charset="0"/>
              </a:rPr>
              <a:t>October 25, 2022 </a:t>
            </a:r>
          </a:p>
          <a:p>
            <a:pPr algn="ctr"/>
            <a:endParaRPr lang="en-US" sz="1800" i="1" dirty="0">
              <a:latin typeface="Gotham Light Italic" pitchFamily="2" charset="0"/>
              <a:cs typeface="Gotham Light Italic" pitchFamily="2" charset="0"/>
            </a:endParaRPr>
          </a:p>
        </p:txBody>
      </p:sp>
    </p:spTree>
    <p:extLst>
      <p:ext uri="{BB962C8B-B14F-4D97-AF65-F5344CB8AC3E}">
        <p14:creationId xmlns:p14="http://schemas.microsoft.com/office/powerpoint/2010/main" val="13388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73BE-CC36-4998-944E-BE41E46A2FAE}"/>
              </a:ext>
            </a:extLst>
          </p:cNvPr>
          <p:cNvSpPr>
            <a:spLocks noGrp="1"/>
          </p:cNvSpPr>
          <p:nvPr>
            <p:ph type="title"/>
          </p:nvPr>
        </p:nvSpPr>
        <p:spPr/>
        <p:txBody>
          <a:bodyPr/>
          <a:lstStyle/>
          <a:p>
            <a:pPr algn="ctr"/>
            <a:r>
              <a:rPr lang="en-US" dirty="0"/>
              <a:t>Reimagining the Office for Education Abroad</a:t>
            </a:r>
          </a:p>
        </p:txBody>
      </p:sp>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15025" y="1488741"/>
            <a:ext cx="10887164" cy="4316095"/>
          </a:xfrm>
        </p:spPr>
        <p:txBody>
          <a:bodyPr>
            <a:no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Office for Education Abroad will optimize the fluid landscape of global learning by moving toward a center for global learning model, including: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Formally incorporating and amplifying many of the ad hoc programs and initiatives that were developed as a result of the COVID pandemic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Filling identified needs in administrative and programmatic support for innovative educational models in development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Bringing together loosely tied units into a dynamic space for idea-sharing and strengthening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Providing cognitive space, energy, and resources for embracing new opportunities in global learning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Providing thought leadership for global learning across campus in a variety of forms including a focus on support for research and scholarship on established and emerging global learning approaches</a:t>
            </a: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2</a:t>
            </a:fld>
            <a:endParaRPr lang="en-US" dirty="0"/>
          </a:p>
        </p:txBody>
      </p:sp>
    </p:spTree>
    <p:extLst>
      <p:ext uri="{BB962C8B-B14F-4D97-AF65-F5344CB8AC3E}">
        <p14:creationId xmlns:p14="http://schemas.microsoft.com/office/powerpoint/2010/main" val="110061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73BE-CC36-4998-944E-BE41E46A2FAE}"/>
              </a:ext>
            </a:extLst>
          </p:cNvPr>
          <p:cNvSpPr>
            <a:spLocks noGrp="1"/>
          </p:cNvSpPr>
          <p:nvPr>
            <p:ph type="title"/>
          </p:nvPr>
        </p:nvSpPr>
        <p:spPr/>
        <p:txBody>
          <a:bodyPr/>
          <a:lstStyle/>
          <a:p>
            <a:r>
              <a:rPr lang="en-US" dirty="0"/>
              <a:t>Key Areas</a:t>
            </a:r>
          </a:p>
        </p:txBody>
      </p:sp>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15025" y="1488741"/>
            <a:ext cx="10887164" cy="4316095"/>
          </a:xfrm>
        </p:spPr>
        <p:txBody>
          <a:bodyPr>
            <a:no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Education Abroad will continue to be the core function of the unit while additional areas of focus will include:</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Education Abroad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Credit-bearing international programs for MSU students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Study Away at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Partnership programs abroad for first year MSU international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American Semester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Short-term MSU programs for inbound visiting international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Domestic Study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Credit-bearing off-campus programs for MSU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3</a:t>
            </a:fld>
            <a:endParaRPr lang="en-US" dirty="0"/>
          </a:p>
        </p:txBody>
      </p:sp>
    </p:spTree>
    <p:extLst>
      <p:ext uri="{BB962C8B-B14F-4D97-AF65-F5344CB8AC3E}">
        <p14:creationId xmlns:p14="http://schemas.microsoft.com/office/powerpoint/2010/main" val="42466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15025" y="769550"/>
            <a:ext cx="10887164" cy="4316095"/>
          </a:xfrm>
        </p:spPr>
        <p:txBody>
          <a:bodyPr>
            <a:no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Innovative Education Models (examples)</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rgbClr val="538135"/>
                </a:solidFill>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Collaborative Online International Learning (COIL)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Support for academic, intercultural projects in which MSU classes collaborate with classes abroad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Collaborative Degree Support </a:t>
            </a:r>
            <a:endParaRPr lang="en-US" sz="1800" dirty="0">
              <a:solidFill>
                <a:srgbClr val="538135"/>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i="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Support for the development of dual or joint degree program agreements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4</a:t>
            </a:fld>
            <a:endParaRPr lang="en-US" dirty="0"/>
          </a:p>
        </p:txBody>
      </p:sp>
    </p:spTree>
    <p:extLst>
      <p:ext uri="{BB962C8B-B14F-4D97-AF65-F5344CB8AC3E}">
        <p14:creationId xmlns:p14="http://schemas.microsoft.com/office/powerpoint/2010/main" val="346990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15025" y="718180"/>
            <a:ext cx="10887164" cy="1459941"/>
          </a:xfrm>
        </p:spPr>
        <p:txBody>
          <a:bodyPr>
            <a:no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Global Youth Advancement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GYAN will cease to be a discrete unit, but the GYAN concept and unique branding will continue, with GYAN staff transitioning to the Office for Education Abroad, similar to the full integration of ASP that has occurred over the last couple of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5</a:t>
            </a:fld>
            <a:endParaRPr lang="en-US" dirty="0"/>
          </a:p>
        </p:txBody>
      </p:sp>
      <p:sp>
        <p:nvSpPr>
          <p:cNvPr id="9" name="TextBox 8">
            <a:extLst>
              <a:ext uri="{FF2B5EF4-FFF2-40B4-BE49-F238E27FC236}">
                <a16:creationId xmlns:a16="http://schemas.microsoft.com/office/drawing/2014/main" id="{B4B5119F-25C2-BD8C-F6C3-0CE57A1E53EC}"/>
              </a:ext>
            </a:extLst>
          </p:cNvPr>
          <p:cNvSpPr txBox="1"/>
          <p:nvPr/>
        </p:nvSpPr>
        <p:spPr>
          <a:xfrm>
            <a:off x="615025" y="2215275"/>
            <a:ext cx="10506631" cy="1554785"/>
          </a:xfrm>
          <a:prstGeom prst="rect">
            <a:avLst/>
          </a:prstGeom>
          <a:noFill/>
        </p:spPr>
        <p:txBody>
          <a:bodyPr wrap="square" rtlCol="0">
            <a:sp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JCMU – East Lansing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JCMU will cease to be a consortium, but the uniquely branded concept will transition to the larger unit as a distinct education abroad offering in Japan for MSU and non-MSU students.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TextBox 9">
            <a:extLst>
              <a:ext uri="{FF2B5EF4-FFF2-40B4-BE49-F238E27FC236}">
                <a16:creationId xmlns:a16="http://schemas.microsoft.com/office/drawing/2014/main" id="{46D365B0-AF82-B8DB-7FE5-2D402E23F6F1}"/>
              </a:ext>
            </a:extLst>
          </p:cNvPr>
          <p:cNvSpPr txBox="1"/>
          <p:nvPr/>
        </p:nvSpPr>
        <p:spPr>
          <a:xfrm>
            <a:off x="615025" y="3438915"/>
            <a:ext cx="10887164" cy="1554785"/>
          </a:xfrm>
          <a:prstGeom prst="rect">
            <a:avLst/>
          </a:prstGeom>
          <a:noFill/>
        </p:spPr>
        <p:txBody>
          <a:bodyPr wrap="square" rtlCol="0">
            <a:sp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JCMU – </a:t>
            </a:r>
            <a:r>
              <a:rPr lang="en-US" sz="1800" dirty="0" err="1">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Hikone</a:t>
            </a: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Japan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JCMU in Japan, as a center for inbound US education abroad students and the provision of English language training for residents of Japan, will serve as an international MSU site for continued and expanded offerings, including MSU-customized programs, and as an enhanced research site for MSU faculty and scholars.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79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52418" y="790099"/>
            <a:ext cx="10887164" cy="4316095"/>
          </a:xfrm>
        </p:spPr>
        <p:txBody>
          <a:bodyPr>
            <a:no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Center for Scholar-Practitioners in Global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existing annual slate of faculty development workshops will expand to encompass issues and methodologies implicated in the models and activities above. Communities of practice will also expand beyond the current learning communities to complement the range of areas indicated. In addition, the center for scholar-practitioners will actively promote and provide resources for scholarship in global learning.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6</a:t>
            </a:fld>
            <a:endParaRPr lang="en-US" dirty="0"/>
          </a:p>
        </p:txBody>
      </p:sp>
    </p:spTree>
    <p:extLst>
      <p:ext uri="{BB962C8B-B14F-4D97-AF65-F5344CB8AC3E}">
        <p14:creationId xmlns:p14="http://schemas.microsoft.com/office/powerpoint/2010/main" val="67679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52418" y="656536"/>
            <a:ext cx="10887164" cy="2014746"/>
          </a:xfrm>
        </p:spPr>
        <p:txBody>
          <a:bodyPr>
            <a:no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Revised Unit Structure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revised unit structure will not be top-down in nature but will instead utilize a core leadership framework that builds on the existing EA leadership group of the executive director, associate director, and senior assistant director of finance and operations. The areas indicated above will be enabled through teams, each with a team leader. Team leaders and teams will connect to Leadership through nodes, thus encouraging a collaborative working structure that includes accountability. Some reflective title changes for the leadership team may be advisable. </a:t>
            </a: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7</a:t>
            </a:fld>
            <a:endParaRPr lang="en-US" dirty="0"/>
          </a:p>
        </p:txBody>
      </p:sp>
      <p:sp>
        <p:nvSpPr>
          <p:cNvPr id="8" name="TextBox 7">
            <a:extLst>
              <a:ext uri="{FF2B5EF4-FFF2-40B4-BE49-F238E27FC236}">
                <a16:creationId xmlns:a16="http://schemas.microsoft.com/office/drawing/2014/main" id="{D0859A1B-B7E0-8A0C-B041-C38D72E49CEB}"/>
              </a:ext>
            </a:extLst>
          </p:cNvPr>
          <p:cNvSpPr txBox="1"/>
          <p:nvPr/>
        </p:nvSpPr>
        <p:spPr>
          <a:xfrm>
            <a:off x="691833" y="2794571"/>
            <a:ext cx="10847749" cy="3332964"/>
          </a:xfrm>
          <a:prstGeom prst="rect">
            <a:avLst/>
          </a:prstGeom>
          <a:noFill/>
        </p:spPr>
        <p:txBody>
          <a:bodyPr wrap="square" rtlCol="0">
            <a:spAutoFit/>
          </a:bodyPr>
          <a:lstStyle/>
          <a:p>
            <a:pPr marL="0" marR="0" indent="0">
              <a:lnSpc>
                <a:spcPct val="107000"/>
              </a:lnSpc>
              <a:spcBef>
                <a:spcPts val="0"/>
              </a:spcBef>
              <a:spcAft>
                <a:spcPts val="0"/>
              </a:spcAft>
              <a:buNone/>
            </a:pPr>
            <a:r>
              <a:rPr lang="en-US" sz="1800" dirty="0">
                <a:solidFill>
                  <a:srgbClr val="538135"/>
                </a:solidFill>
                <a:latin typeface="Calibri" panose="020F0502020204030204" pitchFamily="34" charset="0"/>
                <a:ea typeface="Calibri" panose="020F0502020204030204" pitchFamily="34" charset="0"/>
                <a:cs typeface="Times New Roman" panose="02020603050405020304" pitchFamily="18" charset="0"/>
              </a:rPr>
              <a:t>Unit Name Change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To accurately reflect the changing role of EA, and to encourage campus awareness of the various sub-sections of and opportunities inherent in the unit, a name change seems appropriate. </a:t>
            </a:r>
          </a:p>
          <a:p>
            <a:pPr marL="0" marR="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Examples of potential names include:</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Center for Global Learning</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Center for Global Engagement </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Global Learning Hub</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Global Engagement Hub</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Office for Education Abroad and Global Learning</a:t>
            </a: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Office for Global Learning and Innovation</a:t>
            </a:r>
          </a:p>
          <a:p>
            <a:endParaRPr lang="en-US" dirty="0"/>
          </a:p>
        </p:txBody>
      </p:sp>
    </p:spTree>
    <p:extLst>
      <p:ext uri="{BB962C8B-B14F-4D97-AF65-F5344CB8AC3E}">
        <p14:creationId xmlns:p14="http://schemas.microsoft.com/office/powerpoint/2010/main" val="28843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73BE-CC36-4998-944E-BE41E46A2FAE}"/>
              </a:ext>
            </a:extLst>
          </p:cNvPr>
          <p:cNvSpPr>
            <a:spLocks noGrp="1"/>
          </p:cNvSpPr>
          <p:nvPr>
            <p:ph type="title"/>
          </p:nvPr>
        </p:nvSpPr>
        <p:spPr/>
        <p:txBody>
          <a:bodyPr/>
          <a:lstStyle/>
          <a:p>
            <a:r>
              <a:rPr lang="en-US" dirty="0"/>
              <a:t>Additional Notes</a:t>
            </a:r>
          </a:p>
        </p:txBody>
      </p:sp>
      <p:sp>
        <p:nvSpPr>
          <p:cNvPr id="5" name="Content Placeholder 4">
            <a:extLst>
              <a:ext uri="{FF2B5EF4-FFF2-40B4-BE49-F238E27FC236}">
                <a16:creationId xmlns:a16="http://schemas.microsoft.com/office/drawing/2014/main" id="{70DACD6F-EE07-4BA0-9FD1-C58C5E3C4EA2}"/>
              </a:ext>
            </a:extLst>
          </p:cNvPr>
          <p:cNvSpPr>
            <a:spLocks noGrp="1"/>
          </p:cNvSpPr>
          <p:nvPr>
            <p:ph idx="1"/>
          </p:nvPr>
        </p:nvSpPr>
        <p:spPr>
          <a:xfrm>
            <a:off x="615025" y="1180517"/>
            <a:ext cx="10887164" cy="2098253"/>
          </a:xfrm>
        </p:spPr>
        <p:txBody>
          <a:bodyPr>
            <a:noAutofit/>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Global Citizenship Center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global citizenship center would be a natural and complementary physical concept to support the ideas described above, functioning as a space in which faculty, staff and students access global learning through various senses as well as generate new ideas and projects. Therefore, the Office for Education Abroad encourages the development of such a space. However, the construction of a global citizenship center is not a prerequisite for the expanded role for the Office for Education Abroad.</a:t>
            </a:r>
          </a:p>
          <a:p>
            <a:pPr marL="0" marR="0" indent="0">
              <a:lnSpc>
                <a:spcPct val="107000"/>
              </a:lnSpc>
              <a:spcBef>
                <a:spcPts val="0"/>
              </a:spcBef>
              <a:spcAft>
                <a:spcPts val="0"/>
              </a:spcAft>
              <a:buNone/>
            </a:pPr>
            <a:endParaRPr lang="en-US" sz="1800" dirty="0">
              <a:solidFill>
                <a:srgbClr val="538135"/>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endParaRPr lang="en-US" sz="2000" dirty="0">
              <a:effectLst/>
              <a:latin typeface="+mn-lt"/>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D53D361-8D45-4441-A1A2-F483684A3988}"/>
              </a:ext>
            </a:extLst>
          </p:cNvPr>
          <p:cNvSpPr>
            <a:spLocks noGrp="1"/>
          </p:cNvSpPr>
          <p:nvPr>
            <p:ph type="ftr" sz="quarter" idx="3"/>
          </p:nvPr>
        </p:nvSpPr>
        <p:spPr/>
        <p:txBody>
          <a:bodyPr/>
          <a:lstStyle/>
          <a:p>
            <a:r>
              <a:rPr lang="en-US"/>
              <a:t>International @ MSU</a:t>
            </a:r>
            <a:endParaRPr lang="en-US" dirty="0"/>
          </a:p>
        </p:txBody>
      </p:sp>
      <p:sp>
        <p:nvSpPr>
          <p:cNvPr id="4" name="Slide Number Placeholder 3">
            <a:extLst>
              <a:ext uri="{FF2B5EF4-FFF2-40B4-BE49-F238E27FC236}">
                <a16:creationId xmlns:a16="http://schemas.microsoft.com/office/drawing/2014/main" id="{907B8CB2-1937-4612-AA74-56BF807C1732}"/>
              </a:ext>
            </a:extLst>
          </p:cNvPr>
          <p:cNvSpPr>
            <a:spLocks noGrp="1"/>
          </p:cNvSpPr>
          <p:nvPr>
            <p:ph type="sldNum" sz="quarter" idx="4"/>
          </p:nvPr>
        </p:nvSpPr>
        <p:spPr/>
        <p:txBody>
          <a:bodyPr/>
          <a:lstStyle/>
          <a:p>
            <a:fld id="{5FB001E7-E612-6D48-B09D-47826128A098}" type="slidenum">
              <a:rPr lang="en-US" smtClean="0"/>
              <a:pPr/>
              <a:t>8</a:t>
            </a:fld>
            <a:endParaRPr lang="en-US" dirty="0"/>
          </a:p>
        </p:txBody>
      </p:sp>
      <p:sp>
        <p:nvSpPr>
          <p:cNvPr id="6" name="TextBox 5">
            <a:extLst>
              <a:ext uri="{FF2B5EF4-FFF2-40B4-BE49-F238E27FC236}">
                <a16:creationId xmlns:a16="http://schemas.microsoft.com/office/drawing/2014/main" id="{2EDCFAE8-657A-F768-6555-61A8ACB67CA9}"/>
              </a:ext>
            </a:extLst>
          </p:cNvPr>
          <p:cNvSpPr txBox="1"/>
          <p:nvPr/>
        </p:nvSpPr>
        <p:spPr>
          <a:xfrm>
            <a:off x="615026" y="3579230"/>
            <a:ext cx="10887163" cy="2147511"/>
          </a:xfrm>
          <a:prstGeom prst="rect">
            <a:avLst/>
          </a:prstGeom>
          <a:noFill/>
        </p:spPr>
        <p:txBody>
          <a:bodyPr wrap="square" rtlCol="0">
            <a:spAutoFit/>
          </a:bodyPr>
          <a:lstStyle/>
          <a:p>
            <a:pPr marL="0" marR="0" indent="0">
              <a:lnSpc>
                <a:spcPct val="107000"/>
              </a:lnSpc>
              <a:spcBef>
                <a:spcPts val="0"/>
              </a:spcBef>
              <a:spcAft>
                <a:spcPts val="0"/>
              </a:spcAft>
              <a:buNone/>
            </a:pPr>
            <a:r>
              <a:rPr lang="en-US"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Global Learning Platform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expanded role for the Office for Education Abroad means that the unit will be ready to actively serve as a catalyst and facilitator for additional ideas and initiatives resulting from the implementation of the separately proposed Global Learning Platform. If the University does not make a formal commitment to the Global Learning Platform, however, the expanded role for the Office for Education Abroad can proceed as outlined above and still make a significant impact. </a:t>
            </a:r>
          </a:p>
          <a:p>
            <a:endParaRPr lang="en-US" dirty="0"/>
          </a:p>
        </p:txBody>
      </p:sp>
    </p:spTree>
    <p:extLst>
      <p:ext uri="{BB962C8B-B14F-4D97-AF65-F5344CB8AC3E}">
        <p14:creationId xmlns:p14="http://schemas.microsoft.com/office/powerpoint/2010/main" val="40438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F0B4-9800-9E4D-A0D8-16D63197646F}"/>
              </a:ext>
            </a:extLst>
          </p:cNvPr>
          <p:cNvSpPr>
            <a:spLocks noGrp="1"/>
          </p:cNvSpPr>
          <p:nvPr>
            <p:ph type="title"/>
          </p:nvPr>
        </p:nvSpPr>
        <p:spPr>
          <a:xfrm>
            <a:off x="796467" y="2065470"/>
            <a:ext cx="10515600" cy="1325563"/>
          </a:xfrm>
        </p:spPr>
        <p:txBody>
          <a:bodyPr/>
          <a:lstStyle/>
          <a:p>
            <a:r>
              <a:rPr lang="en-US" dirty="0"/>
              <a:t>Thanks and Discussion</a:t>
            </a:r>
          </a:p>
        </p:txBody>
      </p:sp>
    </p:spTree>
    <p:extLst>
      <p:ext uri="{BB962C8B-B14F-4D97-AF65-F5344CB8AC3E}">
        <p14:creationId xmlns:p14="http://schemas.microsoft.com/office/powerpoint/2010/main" val="4023344628"/>
      </p:ext>
    </p:extLst>
  </p:cSld>
  <p:clrMapOvr>
    <a:masterClrMapping/>
  </p:clrMapOvr>
</p:sld>
</file>

<file path=ppt/theme/theme1.xml><?xml version="1.0" encoding="utf-8"?>
<a:theme xmlns:a="http://schemas.openxmlformats.org/drawingml/2006/main" name="Office Theme">
  <a:themeElements>
    <a:clrScheme name="ISP Palette">
      <a:dk1>
        <a:srgbClr val="17453A"/>
      </a:dk1>
      <a:lt1>
        <a:srgbClr val="FFFFFF"/>
      </a:lt1>
      <a:dk2>
        <a:srgbClr val="018184"/>
      </a:dk2>
      <a:lt2>
        <a:srgbClr val="CDDE42"/>
      </a:lt2>
      <a:accent1>
        <a:srgbClr val="D89B53"/>
      </a:accent1>
      <a:accent2>
        <a:srgbClr val="E85A1E"/>
      </a:accent2>
      <a:accent3>
        <a:srgbClr val="8C9AB9"/>
      </a:accent3>
      <a:accent4>
        <a:srgbClr val="01B240"/>
      </a:accent4>
      <a:accent5>
        <a:srgbClr val="88B03E"/>
      </a:accent5>
      <a:accent6>
        <a:srgbClr val="810060"/>
      </a:accent6>
      <a:hlink>
        <a:srgbClr val="02B341"/>
      </a:hlink>
      <a:folHlink>
        <a:srgbClr val="8100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BE68F7849A845B253768CFB280D40" ma:contentTypeVersion="20" ma:contentTypeDescription="Create a new document." ma:contentTypeScope="" ma:versionID="27c855a24322560e7a7fca8c3f33477f">
  <xsd:schema xmlns:xsd="http://www.w3.org/2001/XMLSchema" xmlns:xs="http://www.w3.org/2001/XMLSchema" xmlns:p="http://schemas.microsoft.com/office/2006/metadata/properties" xmlns:ns2="b9af824b-b9ca-44bc-93e9-131eccbb3ac9" xmlns:ns3="b9b69cfa-80ab-4e57-8c7c-c439de3a6f57" targetNamespace="http://schemas.microsoft.com/office/2006/metadata/properties" ma:root="true" ma:fieldsID="4728126e996387a2b2d41c0dae127070" ns2:_="" ns3:_="">
    <xsd:import namespace="b9af824b-b9ca-44bc-93e9-131eccbb3ac9"/>
    <xsd:import namespace="b9b69cfa-80ab-4e57-8c7c-c439de3a6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ne" minOccurs="0"/>
                <xsd:element ref="ns2:MediaLengthInSeconds" minOccurs="0"/>
                <xsd:element ref="ns2:Status" minOccurs="0"/>
                <xsd:element ref="ns2:MediaServiceLocation" minOccurs="0"/>
                <xsd:element ref="ns2:Updated" minOccurs="0"/>
                <xsd:element ref="ns2:ConfirmedCurrent"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f824b-b9ca-44bc-93e9-131eccbb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ne" ma:index="19" nillable="true" ma:displayName="Done" ma:default="1" ma:internalName="Done">
      <xsd:simpleType>
        <xsd:restriction base="dms:Boolean"/>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 ma:format="Dropdown" ma:internalName="Status">
      <xsd:simpleType>
        <xsd:union memberTypes="dms:Text">
          <xsd:simpleType>
            <xsd:restriction base="dms:Choice">
              <xsd:enumeration value="Drafting"/>
              <xsd:enumeration value="Complete"/>
              <xsd:enumeration value="Implementing "/>
            </xsd:restriction>
          </xsd:simpleType>
        </xsd:union>
      </xsd:simpleType>
    </xsd:element>
    <xsd:element name="MediaServiceLocation" ma:index="22" nillable="true" ma:displayName="Location" ma:internalName="MediaServiceLocation" ma:readOnly="true">
      <xsd:simpleType>
        <xsd:restriction base="dms:Text"/>
      </xsd:simpleType>
    </xsd:element>
    <xsd:element name="Updated" ma:index="23" nillable="true" ma:displayName="Updated" ma:description="May 2018" ma:format="Dropdown" ma:internalName="Updated">
      <xsd:simpleType>
        <xsd:restriction base="dms:Text">
          <xsd:maxLength value="255"/>
        </xsd:restriction>
      </xsd:simpleType>
    </xsd:element>
    <xsd:element name="ConfirmedCurrent" ma:index="24" nillable="true" ma:displayName="Confirmed Current " ma:description="January 14, 2021 " ma:format="Dropdown" ma:internalName="ConfirmedCurrent">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b69cfa-80ab-4e57-8c7c-c439de3a6f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f38b9b-e467-49f0-aa00-a4b002715b25}" ma:internalName="TaxCatchAll" ma:showField="CatchAllData" ma:web="b9b69cfa-80ab-4e57-8c7c-c439de3a6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b9af824b-b9ca-44bc-93e9-131eccbb3ac9" xsi:nil="true"/>
    <Updated xmlns="b9af824b-b9ca-44bc-93e9-131eccbb3ac9" xsi:nil="true"/>
    <Done xmlns="b9af824b-b9ca-44bc-93e9-131eccbb3ac9">true</Done>
    <ConfirmedCurrent xmlns="b9af824b-b9ca-44bc-93e9-131eccbb3ac9" xsi:nil="true"/>
    <lcf76f155ced4ddcb4097134ff3c332f xmlns="b9af824b-b9ca-44bc-93e9-131eccbb3ac9">
      <Terms xmlns="http://schemas.microsoft.com/office/infopath/2007/PartnerControls"/>
    </lcf76f155ced4ddcb4097134ff3c332f>
    <TaxCatchAll xmlns="b9b69cfa-80ab-4e57-8c7c-c439de3a6f57" xsi:nil="true"/>
  </documentManagement>
</p:properties>
</file>

<file path=customXml/itemProps1.xml><?xml version="1.0" encoding="utf-8"?>
<ds:datastoreItem xmlns:ds="http://schemas.openxmlformats.org/officeDocument/2006/customXml" ds:itemID="{9AD612C1-0FF5-4AA2-9EC2-EFB65157F116}"/>
</file>

<file path=customXml/itemProps2.xml><?xml version="1.0" encoding="utf-8"?>
<ds:datastoreItem xmlns:ds="http://schemas.openxmlformats.org/officeDocument/2006/customXml" ds:itemID="{39D9A58E-F368-4D86-A255-BFF384D0DD0D}">
  <ds:schemaRefs>
    <ds:schemaRef ds:uri="http://schemas.microsoft.com/sharepoint/v3/contenttype/forms"/>
  </ds:schemaRefs>
</ds:datastoreItem>
</file>

<file path=customXml/itemProps3.xml><?xml version="1.0" encoding="utf-8"?>
<ds:datastoreItem xmlns:ds="http://schemas.openxmlformats.org/officeDocument/2006/customXml" ds:itemID="{E30286E2-6F63-4F28-AB50-4CFCC40AD84D}">
  <ds:schemaRefs>
    <ds:schemaRef ds:uri="http://schemas.microsoft.com/office/2006/documentManagement/types"/>
    <ds:schemaRef ds:uri="198a9f0d-948e-4f5a-af70-f6d2f30972cd"/>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0b01a07b-8d13-4cb5-9d22-64822278069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9155</TotalTime>
  <Words>840</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Gotham Book</vt:lpstr>
      <vt:lpstr>Gotham Light</vt:lpstr>
      <vt:lpstr>Gotham Light Italic</vt:lpstr>
      <vt:lpstr>Gotham Medium</vt:lpstr>
      <vt:lpstr>Symbol</vt:lpstr>
      <vt:lpstr>Office Theme</vt:lpstr>
      <vt:lpstr>  GYAN Updates and Reimagining the Office for Education Abroad</vt:lpstr>
      <vt:lpstr>Reimagining the Office for Education Abroad</vt:lpstr>
      <vt:lpstr>Key Areas</vt:lpstr>
      <vt:lpstr>PowerPoint Presentation</vt:lpstr>
      <vt:lpstr>PowerPoint Presentation</vt:lpstr>
      <vt:lpstr>PowerPoint Presentation</vt:lpstr>
      <vt:lpstr>PowerPoint Presentation</vt:lpstr>
      <vt:lpstr>Additional Notes</vt:lpstr>
      <vt:lpstr>Thanks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 Earlene</dc:creator>
  <cp:lastModifiedBy>Bartzis, Opal</cp:lastModifiedBy>
  <cp:revision>211</cp:revision>
  <cp:lastPrinted>2019-04-10T16:23:49Z</cp:lastPrinted>
  <dcterms:created xsi:type="dcterms:W3CDTF">2019-03-12T20:00:16Z</dcterms:created>
  <dcterms:modified xsi:type="dcterms:W3CDTF">2022-10-24T23:52:43Z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0x010100C2C5B878757C6144B104C5E4029E0BB6</vt:lpwstr>
  </property>
</Properties>
</file>