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ustomXml" Target="../customXml/item3.xml"/><Relationship Id="rId3" Type="http://schemas.openxmlformats.org/officeDocument/2006/relationships/viewProps" Target="viewProps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ustomXml" Target="../customXml/item2.xml"/><Relationship Id="rId2" Type="http://schemas.openxmlformats.org/officeDocument/2006/relationships/theme" Target="theme/theme1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ustomXml" Target="../customXml/item1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5313" y="589788"/>
            <a:ext cx="11501373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0845" y="1708708"/>
            <a:ext cx="11370309" cy="2858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worden@msu.edu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inyurl.com/2qd3ampj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anessaburbano.com/uploads/2/5/0/4/25049117/political_stand_on_employee_motivation_201912vf_tocirculate.pdf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sj.com/articles/esg-does-neither-much-good-nor-very-well-evidence-composite-scores-impact-reports-strategy-jay-clayton-rating-agents-11663006833" TargetMode="External"/><Relationship Id="rId3" Type="http://schemas.openxmlformats.org/officeDocument/2006/relationships/hyperlink" Target="https://www.goodreads.com/book/show/62558410-sustainable" TargetMode="External"/><Relationship Id="rId4" Type="http://schemas.openxmlformats.org/officeDocument/2006/relationships/hyperlink" Target="https://www.foxbusiness.com/energy/oppose-esg-politics-free-markets-not-coercion" TargetMode="External"/><Relationship Id="rId5" Type="http://schemas.openxmlformats.org/officeDocument/2006/relationships/hyperlink" Target="https://www.foxbusiness.com/politics/missouri-latest-state-divest-blackrock-esg-initiatives-woke-political-agenda" TargetMode="External"/><Relationship Id="rId6" Type="http://schemas.openxmlformats.org/officeDocument/2006/relationships/hyperlink" Target="https://nypost.com/2022/08/16/blackrock-faces-scrutiny-from-19-state-ags-over-esg-investments/" TargetMode="External"/><Relationship Id="rId7" Type="http://schemas.openxmlformats.org/officeDocument/2006/relationships/hyperlink" Target="https://www.foxnews.com/opinion/post-esg-era-corporations-investment-nears" TargetMode="External"/><Relationship Id="rId8" Type="http://schemas.openxmlformats.org/officeDocument/2006/relationships/hyperlink" Target="https://consumersresearch.org/consumersfirst/" TargetMode="External"/><Relationship Id="rId9" Type="http://schemas.openxmlformats.org/officeDocument/2006/relationships/hyperlink" Target="https://www.calpers.ca.gov/page/newsroom/calpers-news/2022/calpers-preliminary-investment-return-2021-22" TargetMode="External"/><Relationship Id="rId10" Type="http://schemas.openxmlformats.org/officeDocument/2006/relationships/hyperlink" Target="https://finance.yahoo.com/chart/XLE" TargetMode="External"/><Relationship Id="rId11" Type="http://schemas.openxmlformats.org/officeDocument/2006/relationships/hyperlink" Target="https://investments.msu.edu/endowment-performance.html" TargetMode="External"/><Relationship Id="rId12" Type="http://schemas.openxmlformats.org/officeDocument/2006/relationships/hyperlink" Target="https://trustees.msu.edu/bylaws-ordinances-policies/policies/01-07-01.html" TargetMode="Externa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tesustainabilityindex.com/three-es-of-sustainability/" TargetMode="External"/><Relationship Id="rId3" Type="http://schemas.openxmlformats.org/officeDocument/2006/relationships/hyperlink" Target="https://sustainability-success.com/the-3-es-of-sustainability/" TargetMode="Externa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-webofscience-com.proxy1.cl.msu.edu/wos/alldb/basic-search" TargetMode="External"/><Relationship Id="rId3" Type="http://schemas.openxmlformats.org/officeDocument/2006/relationships/hyperlink" Target="https://tinyurl.com/2qd3ampj" TargetMode="Externa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inyurl.com/2qd3ampj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inyurl.com/2qd3ampj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vestopedia.com/terms/f/fiduciary.asp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https://finviz.com/groups.ashx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5283" y="1584705"/>
            <a:ext cx="10484485" cy="1763395"/>
          </a:xfrm>
          <a:prstGeom prst="rect"/>
        </p:spPr>
        <p:txBody>
          <a:bodyPr wrap="square" lIns="0" tIns="116205" rIns="0" bIns="0" rtlCol="0" vert="horz">
            <a:spAutoFit/>
          </a:bodyPr>
          <a:lstStyle/>
          <a:p>
            <a:pPr marL="12700" marR="5080" indent="233045">
              <a:lnSpc>
                <a:spcPts val="6480"/>
              </a:lnSpc>
              <a:spcBef>
                <a:spcPts val="915"/>
              </a:spcBef>
            </a:pPr>
            <a:r>
              <a:rPr dirty="0" sz="6000"/>
              <a:t>MSU UC Should not </a:t>
            </a:r>
            <a:r>
              <a:rPr dirty="0" sz="6000" spc="-5"/>
              <a:t>Support </a:t>
            </a:r>
            <a:r>
              <a:rPr dirty="0" sz="6000" spc="-20"/>
              <a:t>ESG  </a:t>
            </a:r>
            <a:r>
              <a:rPr dirty="0" sz="6000" spc="-35"/>
              <a:t>Investment </a:t>
            </a:r>
            <a:r>
              <a:rPr dirty="0" sz="6000" spc="-30"/>
              <a:t>Framework</a:t>
            </a:r>
            <a:r>
              <a:rPr dirty="0" sz="6000" spc="35"/>
              <a:t> </a:t>
            </a:r>
            <a:r>
              <a:rPr dirty="0" sz="6000" spc="-20"/>
              <a:t>Resolution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3007105" y="3733850"/>
            <a:ext cx="6177280" cy="1558925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marL="1905635">
              <a:lnSpc>
                <a:spcPct val="100000"/>
              </a:lnSpc>
              <a:spcBef>
                <a:spcPts val="765"/>
              </a:spcBef>
            </a:pPr>
            <a:r>
              <a:rPr dirty="0" sz="2800" spc="5">
                <a:latin typeface="Calibri"/>
                <a:cs typeface="Calibri"/>
              </a:rPr>
              <a:t>R. </a:t>
            </a:r>
            <a:r>
              <a:rPr dirty="0" sz="2800">
                <a:latin typeface="Calibri"/>
                <a:cs typeface="Calibri"/>
              </a:rPr>
              <a:t>Mark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Worden</a:t>
            </a:r>
            <a:endParaRPr sz="2800">
              <a:latin typeface="Calibri"/>
              <a:cs typeface="Calibri"/>
            </a:endParaRPr>
          </a:p>
          <a:p>
            <a:pPr marL="1750060" marR="5080" indent="-1737995">
              <a:lnSpc>
                <a:spcPct val="119600"/>
              </a:lnSpc>
              <a:spcBef>
                <a:spcPts val="5"/>
              </a:spcBef>
            </a:pPr>
            <a:r>
              <a:rPr dirty="0" sz="2800" spc="-10">
                <a:latin typeface="Calibri"/>
                <a:cs typeface="Calibri"/>
              </a:rPr>
              <a:t>Faculty Senate/University </a:t>
            </a:r>
            <a:r>
              <a:rPr dirty="0" sz="2800" spc="-5">
                <a:latin typeface="Calibri"/>
                <a:cs typeface="Calibri"/>
              </a:rPr>
              <a:t>Council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Member  </a:t>
            </a:r>
            <a:r>
              <a:rPr dirty="0" u="heavy" sz="28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worden@msu.edu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0691" y="610361"/>
            <a:ext cx="66579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Excerpts </a:t>
            </a:r>
            <a:r>
              <a:rPr dirty="0" spc="-25"/>
              <a:t>from </a:t>
            </a:r>
            <a:r>
              <a:rPr dirty="0" spc="-10"/>
              <a:t>USIWG</a:t>
            </a:r>
            <a:r>
              <a:rPr dirty="0" spc="15"/>
              <a:t> </a:t>
            </a:r>
            <a:r>
              <a:rPr dirty="0" spc="-15"/>
              <a:t>report*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554734"/>
            <a:ext cx="10553700" cy="5313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ts val="3329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5">
                <a:latin typeface="Calibri"/>
                <a:cs typeface="Calibri"/>
              </a:rPr>
              <a:t>Make </a:t>
            </a:r>
            <a:r>
              <a:rPr dirty="0" sz="2800" spc="-5">
                <a:latin typeface="Calibri"/>
                <a:cs typeface="Calibri"/>
              </a:rPr>
              <a:t>changes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>
                <a:latin typeface="Calibri"/>
                <a:cs typeface="Calibri"/>
              </a:rPr>
              <a:t>MSU </a:t>
            </a:r>
            <a:r>
              <a:rPr dirty="0" sz="2800" spc="-15">
                <a:latin typeface="Calibri"/>
                <a:cs typeface="Calibri"/>
              </a:rPr>
              <a:t>Endowment’s investment</a:t>
            </a:r>
            <a:r>
              <a:rPr dirty="0" sz="2800" spc="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advisors</a:t>
            </a:r>
            <a:endParaRPr sz="2800">
              <a:latin typeface="Calibri"/>
              <a:cs typeface="Calibri"/>
            </a:endParaRPr>
          </a:p>
          <a:p>
            <a:pPr lvl="1" marL="698500" marR="310515" indent="-228600">
              <a:lnSpc>
                <a:spcPct val="80000"/>
              </a:lnSpc>
              <a:spcBef>
                <a:spcPts val="54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“</a:t>
            </a:r>
            <a:r>
              <a:rPr dirty="0" sz="2400" spc="-5" i="1">
                <a:latin typeface="Calibri"/>
                <a:cs typeface="Calibri"/>
              </a:rPr>
              <a:t>The </a:t>
            </a:r>
            <a:r>
              <a:rPr dirty="0" sz="2400" b="1" i="1">
                <a:latin typeface="Calibri"/>
                <a:cs typeface="Calibri"/>
              </a:rPr>
              <a:t>Board </a:t>
            </a:r>
            <a:r>
              <a:rPr dirty="0" sz="2400" spc="-5" b="1" i="1">
                <a:latin typeface="Calibri"/>
                <a:cs typeface="Calibri"/>
              </a:rPr>
              <a:t>should </a:t>
            </a:r>
            <a:r>
              <a:rPr dirty="0" sz="2400" spc="-10" b="1" i="1">
                <a:latin typeface="Calibri"/>
                <a:cs typeface="Calibri"/>
              </a:rPr>
              <a:t>consider </a:t>
            </a:r>
            <a:r>
              <a:rPr dirty="0" sz="2400" spc="-5" b="1" i="1">
                <a:latin typeface="Calibri"/>
                <a:cs typeface="Calibri"/>
              </a:rPr>
              <a:t>appointing additional </a:t>
            </a:r>
            <a:r>
              <a:rPr dirty="0" sz="2400" b="1" i="1">
                <a:latin typeface="Calibri"/>
                <a:cs typeface="Calibri"/>
              </a:rPr>
              <a:t>advisors </a:t>
            </a:r>
            <a:r>
              <a:rPr dirty="0" sz="2400" spc="-5" b="1" i="1">
                <a:latin typeface="Calibri"/>
                <a:cs typeface="Calibri"/>
              </a:rPr>
              <a:t>who have strong  </a:t>
            </a:r>
            <a:r>
              <a:rPr dirty="0" sz="2400" spc="-15" b="1" i="1">
                <a:latin typeface="Calibri"/>
                <a:cs typeface="Calibri"/>
              </a:rPr>
              <a:t>experience </a:t>
            </a:r>
            <a:r>
              <a:rPr dirty="0" sz="2400" b="1" i="1">
                <a:latin typeface="Calibri"/>
                <a:cs typeface="Calibri"/>
              </a:rPr>
              <a:t>in</a:t>
            </a:r>
            <a:r>
              <a:rPr dirty="0" sz="2400" spc="-25" b="1" i="1">
                <a:latin typeface="Calibri"/>
                <a:cs typeface="Calibri"/>
              </a:rPr>
              <a:t> </a:t>
            </a:r>
            <a:r>
              <a:rPr dirty="0" sz="2400" spc="-15" b="1" i="1">
                <a:latin typeface="Calibri"/>
                <a:cs typeface="Calibri"/>
              </a:rPr>
              <a:t>ESG</a:t>
            </a:r>
            <a:r>
              <a:rPr dirty="0" sz="2400" spc="-15">
                <a:latin typeface="Calibri"/>
                <a:cs typeface="Calibri"/>
              </a:rPr>
              <a:t>”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3329"/>
              </a:lnSpc>
              <a:spcBef>
                <a:spcPts val="31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>
                <a:latin typeface="Calibri"/>
                <a:cs typeface="Calibri"/>
              </a:rPr>
              <a:t>Impose </a:t>
            </a:r>
            <a:r>
              <a:rPr dirty="0" sz="2800" spc="-15">
                <a:latin typeface="Calibri"/>
                <a:cs typeface="Calibri"/>
              </a:rPr>
              <a:t>ESG </a:t>
            </a:r>
            <a:r>
              <a:rPr dirty="0" sz="2800" spc="-5">
                <a:latin typeface="Calibri"/>
                <a:cs typeface="Calibri"/>
              </a:rPr>
              <a:t>policies on </a:t>
            </a:r>
            <a:r>
              <a:rPr dirty="0" sz="2800" spc="-10">
                <a:latin typeface="Calibri"/>
                <a:cs typeface="Calibri"/>
              </a:rPr>
              <a:t>companies </a:t>
            </a:r>
            <a:r>
              <a:rPr dirty="0" sz="2800">
                <a:latin typeface="Calibri"/>
                <a:cs typeface="Calibri"/>
              </a:rPr>
              <a:t>in which MSU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invests:</a:t>
            </a:r>
            <a:endParaRPr sz="2800">
              <a:latin typeface="Calibri"/>
              <a:cs typeface="Calibri"/>
            </a:endParaRPr>
          </a:p>
          <a:p>
            <a:pPr lvl="1" marL="698500" marR="5080" indent="-228600">
              <a:lnSpc>
                <a:spcPct val="80000"/>
              </a:lnSpc>
              <a:spcBef>
                <a:spcPts val="54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20" i="1">
                <a:latin typeface="Calibri"/>
                <a:cs typeface="Calibri"/>
              </a:rPr>
              <a:t>“The </a:t>
            </a:r>
            <a:r>
              <a:rPr dirty="0" sz="2400" spc="-20" i="1">
                <a:latin typeface="Calibri"/>
                <a:cs typeface="Calibri"/>
              </a:rPr>
              <a:t>BOT </a:t>
            </a:r>
            <a:r>
              <a:rPr dirty="0" sz="2400" spc="-5" i="1">
                <a:latin typeface="Calibri"/>
                <a:cs typeface="Calibri"/>
              </a:rPr>
              <a:t>should adopt </a:t>
            </a:r>
            <a:r>
              <a:rPr dirty="0" sz="2400" i="1">
                <a:latin typeface="Calibri"/>
                <a:cs typeface="Calibri"/>
              </a:rPr>
              <a:t>a </a:t>
            </a:r>
            <a:r>
              <a:rPr dirty="0" sz="2400" spc="-15" i="1">
                <a:latin typeface="Calibri"/>
                <a:cs typeface="Calibri"/>
              </a:rPr>
              <a:t>proxy vote </a:t>
            </a:r>
            <a:r>
              <a:rPr dirty="0" sz="2400" spc="-5" i="1">
                <a:latin typeface="Calibri"/>
                <a:cs typeface="Calibri"/>
              </a:rPr>
              <a:t>policy that </a:t>
            </a:r>
            <a:r>
              <a:rPr dirty="0" sz="2400" i="1">
                <a:latin typeface="Calibri"/>
                <a:cs typeface="Calibri"/>
              </a:rPr>
              <a:t>reflects a </a:t>
            </a:r>
            <a:r>
              <a:rPr dirty="0" sz="2400" spc="-10" i="1">
                <a:latin typeface="Calibri"/>
                <a:cs typeface="Calibri"/>
              </a:rPr>
              <a:t>commitment </a:t>
            </a:r>
            <a:r>
              <a:rPr dirty="0" sz="2400" spc="-15" i="1">
                <a:latin typeface="Calibri"/>
                <a:cs typeface="Calibri"/>
              </a:rPr>
              <a:t>to </a:t>
            </a:r>
            <a:r>
              <a:rPr dirty="0" sz="2400" i="1">
                <a:latin typeface="Calibri"/>
                <a:cs typeface="Calibri"/>
              </a:rPr>
              <a:t>the  </a:t>
            </a:r>
            <a:r>
              <a:rPr dirty="0" sz="2400" spc="-5" i="1">
                <a:latin typeface="Calibri"/>
                <a:cs typeface="Calibri"/>
              </a:rPr>
              <a:t>principles of DEI and SRI/ESG </a:t>
            </a:r>
            <a:r>
              <a:rPr dirty="0" sz="2400" spc="-10" i="1">
                <a:latin typeface="Calibri"/>
                <a:cs typeface="Calibri"/>
              </a:rPr>
              <a:t>practices </a:t>
            </a:r>
            <a:r>
              <a:rPr dirty="0" sz="2400" i="1">
                <a:latin typeface="Calibri"/>
                <a:cs typeface="Calibri"/>
              </a:rPr>
              <a:t>and </a:t>
            </a:r>
            <a:r>
              <a:rPr dirty="0" sz="2400" spc="-5" b="1" i="1">
                <a:latin typeface="Calibri"/>
                <a:cs typeface="Calibri"/>
              </a:rPr>
              <a:t>instruct </a:t>
            </a:r>
            <a:r>
              <a:rPr dirty="0" sz="2400" b="1" i="1">
                <a:latin typeface="Calibri"/>
                <a:cs typeface="Calibri"/>
              </a:rPr>
              <a:t>that </a:t>
            </a:r>
            <a:r>
              <a:rPr dirty="0" sz="2400" spc="-5" b="1" i="1">
                <a:latin typeface="Calibri"/>
                <a:cs typeface="Calibri"/>
              </a:rPr>
              <a:t>all </a:t>
            </a:r>
            <a:r>
              <a:rPr dirty="0" sz="2400" spc="-10" b="1" i="1">
                <a:latin typeface="Calibri"/>
                <a:cs typeface="Calibri"/>
              </a:rPr>
              <a:t>proxies </a:t>
            </a:r>
            <a:r>
              <a:rPr dirty="0" sz="2400" spc="-5" b="1" i="1">
                <a:latin typeface="Calibri"/>
                <a:cs typeface="Calibri"/>
              </a:rPr>
              <a:t>shall </a:t>
            </a:r>
            <a:r>
              <a:rPr dirty="0" sz="2400" spc="-15" b="1" i="1">
                <a:latin typeface="Calibri"/>
                <a:cs typeface="Calibri"/>
              </a:rPr>
              <a:t>vote </a:t>
            </a:r>
            <a:r>
              <a:rPr dirty="0" sz="2400" spc="-5" b="1" i="1">
                <a:latin typeface="Calibri"/>
                <a:cs typeface="Calibri"/>
              </a:rPr>
              <a:t>in  </a:t>
            </a:r>
            <a:r>
              <a:rPr dirty="0" sz="2400" b="1" i="1">
                <a:latin typeface="Calibri"/>
                <a:cs typeface="Calibri"/>
              </a:rPr>
              <a:t>a manner </a:t>
            </a:r>
            <a:r>
              <a:rPr dirty="0" sz="2400" spc="-10" b="1" i="1">
                <a:latin typeface="Calibri"/>
                <a:cs typeface="Calibri"/>
              </a:rPr>
              <a:t>most </a:t>
            </a:r>
            <a:r>
              <a:rPr dirty="0" sz="2400" spc="-15" b="1" i="1">
                <a:latin typeface="Calibri"/>
                <a:cs typeface="Calibri"/>
              </a:rPr>
              <a:t>likely to </a:t>
            </a:r>
            <a:r>
              <a:rPr dirty="0" sz="2400" b="1" i="1">
                <a:latin typeface="Calibri"/>
                <a:cs typeface="Calibri"/>
              </a:rPr>
              <a:t>preserve </a:t>
            </a:r>
            <a:r>
              <a:rPr dirty="0" sz="2400" spc="-5" b="1" i="1">
                <a:latin typeface="Calibri"/>
                <a:cs typeface="Calibri"/>
              </a:rPr>
              <a:t>or enhance </a:t>
            </a:r>
            <a:r>
              <a:rPr dirty="0" sz="2400" b="1" i="1">
                <a:latin typeface="Calibri"/>
                <a:cs typeface="Calibri"/>
              </a:rPr>
              <a:t>the </a:t>
            </a:r>
            <a:r>
              <a:rPr dirty="0" sz="2400" spc="-5" b="1" i="1">
                <a:latin typeface="Calibri"/>
                <a:cs typeface="Calibri"/>
              </a:rPr>
              <a:t>value of </a:t>
            </a:r>
            <a:r>
              <a:rPr dirty="0" sz="2400" spc="-20" b="1" i="1">
                <a:latin typeface="Calibri"/>
                <a:cs typeface="Calibri"/>
              </a:rPr>
              <a:t>Diversity, </a:t>
            </a:r>
            <a:r>
              <a:rPr dirty="0" sz="2400" spc="-10" b="1" i="1">
                <a:latin typeface="Calibri"/>
                <a:cs typeface="Calibri"/>
              </a:rPr>
              <a:t>Equity </a:t>
            </a:r>
            <a:r>
              <a:rPr dirty="0" sz="2400" b="1" i="1">
                <a:latin typeface="Calibri"/>
                <a:cs typeface="Calibri"/>
              </a:rPr>
              <a:t>and  Inclusion and </a:t>
            </a:r>
            <a:r>
              <a:rPr dirty="0" sz="2400" spc="-10" b="1" i="1">
                <a:latin typeface="Calibri"/>
                <a:cs typeface="Calibri"/>
              </a:rPr>
              <a:t>Environmental, </a:t>
            </a:r>
            <a:r>
              <a:rPr dirty="0" sz="2400" spc="-5" b="1" i="1">
                <a:latin typeface="Calibri"/>
                <a:cs typeface="Calibri"/>
              </a:rPr>
              <a:t>Social </a:t>
            </a:r>
            <a:r>
              <a:rPr dirty="0" sz="2400" b="1" i="1">
                <a:latin typeface="Calibri"/>
                <a:cs typeface="Calibri"/>
              </a:rPr>
              <a:t>and </a:t>
            </a:r>
            <a:r>
              <a:rPr dirty="0" sz="2400" spc="-5" b="1" i="1">
                <a:latin typeface="Calibri"/>
                <a:cs typeface="Calibri"/>
              </a:rPr>
              <a:t>Governance</a:t>
            </a:r>
            <a:r>
              <a:rPr dirty="0" sz="2400" spc="-110" b="1" i="1">
                <a:latin typeface="Calibri"/>
                <a:cs typeface="Calibri"/>
              </a:rPr>
              <a:t> </a:t>
            </a:r>
            <a:r>
              <a:rPr dirty="0" sz="2400" spc="-35" b="1" i="1">
                <a:latin typeface="Calibri"/>
                <a:cs typeface="Calibri"/>
              </a:rPr>
              <a:t>principles</a:t>
            </a:r>
            <a:r>
              <a:rPr dirty="0" sz="2400" spc="-35" i="1">
                <a:latin typeface="Calibri"/>
                <a:cs typeface="Calibri"/>
              </a:rPr>
              <a:t>.”</a:t>
            </a:r>
            <a:endParaRPr sz="2400">
              <a:latin typeface="Calibri"/>
              <a:cs typeface="Calibri"/>
            </a:endParaRPr>
          </a:p>
          <a:p>
            <a:pPr lvl="1" marL="698500" marR="646430" indent="-228600">
              <a:lnSpc>
                <a:spcPct val="80000"/>
              </a:lnSpc>
              <a:spcBef>
                <a:spcPts val="50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20" i="1">
                <a:latin typeface="Calibri"/>
                <a:cs typeface="Calibri"/>
              </a:rPr>
              <a:t>“The </a:t>
            </a:r>
            <a:r>
              <a:rPr dirty="0" sz="2400" b="1" i="1">
                <a:latin typeface="Calibri"/>
                <a:cs typeface="Calibri"/>
              </a:rPr>
              <a:t>Board is more </a:t>
            </a:r>
            <a:r>
              <a:rPr dirty="0" sz="2400" spc="-10" b="1" i="1">
                <a:latin typeface="Calibri"/>
                <a:cs typeface="Calibri"/>
              </a:rPr>
              <a:t>concerned </a:t>
            </a:r>
            <a:r>
              <a:rPr dirty="0" sz="2400" spc="-5" b="1" i="1">
                <a:latin typeface="Calibri"/>
                <a:cs typeface="Calibri"/>
              </a:rPr>
              <a:t>with </a:t>
            </a:r>
            <a:r>
              <a:rPr dirty="0" sz="2400" b="1" i="1">
                <a:latin typeface="Calibri"/>
                <a:cs typeface="Calibri"/>
              </a:rPr>
              <a:t>the </a:t>
            </a:r>
            <a:r>
              <a:rPr dirty="0" sz="2400" spc="-5" b="1" i="1">
                <a:latin typeface="Calibri"/>
                <a:cs typeface="Calibri"/>
              </a:rPr>
              <a:t>financial value of </a:t>
            </a:r>
            <a:r>
              <a:rPr dirty="0" sz="2400" b="1" i="1">
                <a:latin typeface="Calibri"/>
                <a:cs typeface="Calibri"/>
              </a:rPr>
              <a:t>the </a:t>
            </a:r>
            <a:r>
              <a:rPr dirty="0" sz="2400" spc="-10" b="1" i="1">
                <a:latin typeface="Calibri"/>
                <a:cs typeface="Calibri"/>
              </a:rPr>
              <a:t>endowment  </a:t>
            </a:r>
            <a:r>
              <a:rPr dirty="0" sz="2400" spc="-5" b="1" i="1">
                <a:latin typeface="Calibri"/>
                <a:cs typeface="Calibri"/>
              </a:rPr>
              <a:t>rather </a:t>
            </a:r>
            <a:r>
              <a:rPr dirty="0" sz="2400" b="1" i="1">
                <a:latin typeface="Calibri"/>
                <a:cs typeface="Calibri"/>
              </a:rPr>
              <a:t>than the </a:t>
            </a:r>
            <a:r>
              <a:rPr dirty="0" sz="2400" spc="-10" b="1" i="1">
                <a:latin typeface="Calibri"/>
                <a:cs typeface="Calibri"/>
              </a:rPr>
              <a:t>environmental </a:t>
            </a:r>
            <a:r>
              <a:rPr dirty="0" sz="2400" b="1" i="1">
                <a:latin typeface="Calibri"/>
                <a:cs typeface="Calibri"/>
              </a:rPr>
              <a:t>and </a:t>
            </a:r>
            <a:r>
              <a:rPr dirty="0" sz="2400" spc="-5" b="1" i="1">
                <a:latin typeface="Calibri"/>
                <a:cs typeface="Calibri"/>
              </a:rPr>
              <a:t>social </a:t>
            </a:r>
            <a:r>
              <a:rPr dirty="0" sz="2400" b="1" i="1">
                <a:latin typeface="Calibri"/>
                <a:cs typeface="Calibri"/>
              </a:rPr>
              <a:t>benefits </a:t>
            </a:r>
            <a:r>
              <a:rPr dirty="0" sz="2400" spc="-10" i="1">
                <a:latin typeface="Calibri"/>
                <a:cs typeface="Calibri"/>
              </a:rPr>
              <a:t>produced </a:t>
            </a:r>
            <a:r>
              <a:rPr dirty="0" sz="2400" spc="-5" i="1">
                <a:latin typeface="Calibri"/>
                <a:cs typeface="Calibri"/>
              </a:rPr>
              <a:t>from</a:t>
            </a:r>
            <a:r>
              <a:rPr dirty="0" sz="2400" spc="-8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its</a:t>
            </a:r>
            <a:endParaRPr sz="2400">
              <a:latin typeface="Calibri"/>
              <a:cs typeface="Calibri"/>
            </a:endParaRPr>
          </a:p>
          <a:p>
            <a:pPr marL="698500">
              <a:lnSpc>
                <a:spcPts val="2305"/>
              </a:lnSpc>
            </a:pPr>
            <a:r>
              <a:rPr dirty="0" sz="2400" spc="-25" i="1">
                <a:latin typeface="Calibri"/>
                <a:cs typeface="Calibri"/>
              </a:rPr>
              <a:t>investments.”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3329"/>
              </a:lnSpc>
              <a:spcBef>
                <a:spcPts val="31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Solicit </a:t>
            </a:r>
            <a:r>
              <a:rPr dirty="0" sz="2800" spc="-15">
                <a:latin typeface="Calibri"/>
                <a:cs typeface="Calibri"/>
              </a:rPr>
              <a:t>investment </a:t>
            </a:r>
            <a:r>
              <a:rPr dirty="0" sz="2800">
                <a:latin typeface="Calibri"/>
                <a:cs typeface="Calibri"/>
              </a:rPr>
              <a:t>advice </a:t>
            </a:r>
            <a:r>
              <a:rPr dirty="0" sz="2800" spc="-15">
                <a:latin typeface="Calibri"/>
                <a:cs typeface="Calibri"/>
              </a:rPr>
              <a:t>from “broader </a:t>
            </a:r>
            <a:r>
              <a:rPr dirty="0" sz="2800">
                <a:latin typeface="Calibri"/>
                <a:cs typeface="Calibri"/>
              </a:rPr>
              <a:t>MSU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community”</a:t>
            </a:r>
            <a:endParaRPr sz="2800">
              <a:latin typeface="Calibri"/>
              <a:cs typeface="Calibri"/>
            </a:endParaRPr>
          </a:p>
          <a:p>
            <a:pPr lvl="1" marL="698500" marR="27940" indent="-228600">
              <a:lnSpc>
                <a:spcPts val="2300"/>
              </a:lnSpc>
              <a:spcBef>
                <a:spcPts val="53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35" i="1">
                <a:latin typeface="Calibri"/>
                <a:cs typeface="Calibri"/>
              </a:rPr>
              <a:t>“</a:t>
            </a:r>
            <a:r>
              <a:rPr dirty="0" sz="2400" spc="-35" b="1" i="1">
                <a:latin typeface="Calibri"/>
                <a:cs typeface="Calibri"/>
              </a:rPr>
              <a:t>We </a:t>
            </a:r>
            <a:r>
              <a:rPr dirty="0" sz="2400" b="1" i="1">
                <a:latin typeface="Calibri"/>
                <a:cs typeface="Calibri"/>
              </a:rPr>
              <a:t>also </a:t>
            </a:r>
            <a:r>
              <a:rPr dirty="0" sz="2400" spc="-5" b="1" i="1">
                <a:latin typeface="Calibri"/>
                <a:cs typeface="Calibri"/>
              </a:rPr>
              <a:t>encourage </a:t>
            </a:r>
            <a:r>
              <a:rPr dirty="0" sz="2400" b="1" i="1">
                <a:latin typeface="Calibri"/>
                <a:cs typeface="Calibri"/>
              </a:rPr>
              <a:t>the board </a:t>
            </a:r>
            <a:r>
              <a:rPr dirty="0" sz="2400" spc="-15" b="1" i="1">
                <a:latin typeface="Calibri"/>
                <a:cs typeface="Calibri"/>
              </a:rPr>
              <a:t>to </a:t>
            </a:r>
            <a:r>
              <a:rPr dirty="0" sz="2400" spc="-5" b="1" i="1">
                <a:latin typeface="Calibri"/>
                <a:cs typeface="Calibri"/>
              </a:rPr>
              <a:t>seek </a:t>
            </a:r>
            <a:r>
              <a:rPr dirty="0" sz="2400" b="1" i="1">
                <a:latin typeface="Calibri"/>
                <a:cs typeface="Calibri"/>
              </a:rPr>
              <a:t>the </a:t>
            </a:r>
            <a:r>
              <a:rPr dirty="0" sz="2400" spc="-5" b="1" i="1">
                <a:latin typeface="Calibri"/>
                <a:cs typeface="Calibri"/>
              </a:rPr>
              <a:t>advice </a:t>
            </a:r>
            <a:r>
              <a:rPr dirty="0" sz="2400" b="1" i="1">
                <a:latin typeface="Calibri"/>
                <a:cs typeface="Calibri"/>
              </a:rPr>
              <a:t>and </a:t>
            </a:r>
            <a:r>
              <a:rPr dirty="0" sz="2400" spc="-5" b="1" i="1">
                <a:latin typeface="Calibri"/>
                <a:cs typeface="Calibri"/>
              </a:rPr>
              <a:t>guidance of </a:t>
            </a:r>
            <a:r>
              <a:rPr dirty="0" sz="2400" b="1" i="1">
                <a:latin typeface="Calibri"/>
                <a:cs typeface="Calibri"/>
              </a:rPr>
              <a:t>the broader  </a:t>
            </a:r>
            <a:r>
              <a:rPr dirty="0" sz="2400" spc="-5" b="1" i="1">
                <a:latin typeface="Calibri"/>
                <a:cs typeface="Calibri"/>
              </a:rPr>
              <a:t>MSU </a:t>
            </a:r>
            <a:r>
              <a:rPr dirty="0" sz="2400" spc="-10" b="1" i="1">
                <a:latin typeface="Calibri"/>
                <a:cs typeface="Calibri"/>
              </a:rPr>
              <a:t>community </a:t>
            </a:r>
            <a:r>
              <a:rPr dirty="0" sz="2400" spc="-5" i="1">
                <a:latin typeface="Calibri"/>
                <a:cs typeface="Calibri"/>
              </a:rPr>
              <a:t>and </a:t>
            </a:r>
            <a:r>
              <a:rPr dirty="0" sz="2400" spc="-10" i="1">
                <a:latin typeface="Calibri"/>
                <a:cs typeface="Calibri"/>
              </a:rPr>
              <a:t>articulate </a:t>
            </a:r>
            <a:r>
              <a:rPr dirty="0" sz="2400" i="1">
                <a:latin typeface="Calibri"/>
                <a:cs typeface="Calibri"/>
              </a:rPr>
              <a:t>the </a:t>
            </a:r>
            <a:r>
              <a:rPr dirty="0" sz="2400" spc="-15" i="1">
                <a:latin typeface="Calibri"/>
                <a:cs typeface="Calibri"/>
              </a:rPr>
              <a:t>statement </a:t>
            </a:r>
            <a:r>
              <a:rPr dirty="0" sz="2400" spc="-5" i="1">
                <a:latin typeface="Calibri"/>
                <a:cs typeface="Calibri"/>
              </a:rPr>
              <a:t>of </a:t>
            </a:r>
            <a:r>
              <a:rPr dirty="0" sz="2400" spc="-10" i="1">
                <a:latin typeface="Calibri"/>
                <a:cs typeface="Calibri"/>
              </a:rPr>
              <a:t>investment</a:t>
            </a:r>
            <a:r>
              <a:rPr dirty="0" sz="2400" spc="30" i="1">
                <a:latin typeface="Calibri"/>
                <a:cs typeface="Calibri"/>
              </a:rPr>
              <a:t> </a:t>
            </a:r>
            <a:r>
              <a:rPr dirty="0" sz="2400" spc="-20" i="1">
                <a:latin typeface="Calibri"/>
                <a:cs typeface="Calibri"/>
              </a:rPr>
              <a:t>objectives</a:t>
            </a:r>
            <a:r>
              <a:rPr dirty="0" sz="2400" spc="-20">
                <a:latin typeface="Calibri"/>
                <a:cs typeface="Calibri"/>
              </a:rPr>
              <a:t>.”</a:t>
            </a:r>
            <a:endParaRPr sz="2400">
              <a:latin typeface="Calibri"/>
              <a:cs typeface="Calibri"/>
            </a:endParaRPr>
          </a:p>
          <a:p>
            <a:pPr marL="2148840">
              <a:lnSpc>
                <a:spcPct val="100000"/>
              </a:lnSpc>
              <a:spcBef>
                <a:spcPts val="675"/>
              </a:spcBef>
            </a:pPr>
            <a:r>
              <a:rPr dirty="0" sz="2400">
                <a:latin typeface="Calibri"/>
                <a:cs typeface="Calibri"/>
              </a:rPr>
              <a:t>*</a:t>
            </a:r>
            <a:r>
              <a:rPr dirty="0" sz="2400" spc="-5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u="heavy" sz="24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https://tinyurl.com/2qd3ampj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618" y="610361"/>
            <a:ext cx="118205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Communicating </a:t>
            </a:r>
            <a:r>
              <a:rPr dirty="0" spc="-5"/>
              <a:t>political </a:t>
            </a:r>
            <a:r>
              <a:rPr dirty="0" spc="-25"/>
              <a:t>stance </a:t>
            </a:r>
            <a:r>
              <a:rPr dirty="0" spc="-15"/>
              <a:t>demotivates</a:t>
            </a:r>
            <a:r>
              <a:rPr dirty="0" spc="55"/>
              <a:t> </a:t>
            </a:r>
            <a:r>
              <a:rPr dirty="0" spc="-45"/>
              <a:t>workers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687" y="1621586"/>
            <a:ext cx="11845290" cy="5253990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marL="461009" indent="-2292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61645" algn="l"/>
              </a:tabLst>
            </a:pPr>
            <a:r>
              <a:rPr dirty="0" sz="2800" spc="-15">
                <a:latin typeface="Calibri"/>
                <a:cs typeface="Calibri"/>
              </a:rPr>
              <a:t>Research </a:t>
            </a:r>
            <a:r>
              <a:rPr dirty="0" sz="2800" spc="-5">
                <a:latin typeface="Calibri"/>
                <a:cs typeface="Calibri"/>
              </a:rPr>
              <a:t>findings </a:t>
            </a:r>
            <a:r>
              <a:rPr dirty="0" sz="2800" spc="-20">
                <a:latin typeface="Calibri"/>
                <a:cs typeface="Calibri"/>
              </a:rPr>
              <a:t>from </a:t>
            </a:r>
            <a:r>
              <a:rPr dirty="0" sz="2800" spc="-25">
                <a:latin typeface="Calibri"/>
                <a:cs typeface="Calibri"/>
              </a:rPr>
              <a:t>Vanessa </a:t>
            </a:r>
            <a:r>
              <a:rPr dirty="0" sz="2800" spc="-10">
                <a:latin typeface="Calibri"/>
                <a:cs typeface="Calibri"/>
              </a:rPr>
              <a:t>Burbano, </a:t>
            </a:r>
            <a:r>
              <a:rPr dirty="0" sz="2800" spc="-5">
                <a:latin typeface="Calibri"/>
                <a:cs typeface="Calibri"/>
              </a:rPr>
              <a:t>Columbia </a:t>
            </a:r>
            <a:r>
              <a:rPr dirty="0" sz="2800" spc="-50">
                <a:latin typeface="Calibri"/>
                <a:cs typeface="Calibri"/>
              </a:rPr>
              <a:t>Prof. </a:t>
            </a:r>
            <a:r>
              <a:rPr dirty="0" sz="2800" spc="-5">
                <a:latin typeface="Calibri"/>
                <a:cs typeface="Calibri"/>
              </a:rPr>
              <a:t>of</a:t>
            </a:r>
            <a:r>
              <a:rPr dirty="0" sz="2800" spc="13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Management*</a:t>
            </a:r>
            <a:endParaRPr sz="2800">
              <a:latin typeface="Calibri"/>
              <a:cs typeface="Calibri"/>
            </a:endParaRPr>
          </a:p>
          <a:p>
            <a:pPr marL="461009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461645" algn="l"/>
              </a:tabLst>
            </a:pPr>
            <a:r>
              <a:rPr dirty="0" sz="2800" spc="-5">
                <a:latin typeface="Calibri"/>
                <a:cs typeface="Calibri"/>
              </a:rPr>
              <a:t>Studied </a:t>
            </a:r>
            <a:r>
              <a:rPr dirty="0" sz="2800" spc="-25">
                <a:latin typeface="Calibri"/>
                <a:cs typeface="Calibri"/>
              </a:rPr>
              <a:t>effect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employer communicating </a:t>
            </a:r>
            <a:r>
              <a:rPr dirty="0" sz="2800" spc="-5">
                <a:latin typeface="Calibri"/>
                <a:cs typeface="Calibri"/>
              </a:rPr>
              <a:t>socio-political </a:t>
            </a:r>
            <a:r>
              <a:rPr dirty="0" sz="2800" spc="-15">
                <a:latin typeface="Calibri"/>
                <a:cs typeface="Calibri"/>
              </a:rPr>
              <a:t>stance </a:t>
            </a:r>
            <a:r>
              <a:rPr dirty="0" sz="2800" spc="-5">
                <a:latin typeface="Calibri"/>
                <a:cs typeface="Calibri"/>
              </a:rPr>
              <a:t>on</a:t>
            </a:r>
            <a:r>
              <a:rPr dirty="0" sz="2800" spc="9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employees</a:t>
            </a:r>
            <a:endParaRPr sz="2800">
              <a:latin typeface="Calibri"/>
              <a:cs typeface="Calibri"/>
            </a:endParaRPr>
          </a:p>
          <a:p>
            <a:pPr marL="461009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461645" algn="l"/>
                <a:tab pos="6263005" algn="l"/>
              </a:tabLst>
            </a:pPr>
            <a:r>
              <a:rPr dirty="0" sz="2800">
                <a:latin typeface="Calibri"/>
                <a:cs typeface="Calibri"/>
              </a:rPr>
              <a:t>When </a:t>
            </a:r>
            <a:r>
              <a:rPr dirty="0" sz="2800" spc="-10">
                <a:latin typeface="Calibri"/>
                <a:cs typeface="Calibri"/>
              </a:rPr>
              <a:t>employee disagrees </a:t>
            </a:r>
            <a:r>
              <a:rPr dirty="0" sz="2800">
                <a:latin typeface="Calibri"/>
                <a:cs typeface="Calibri"/>
              </a:rPr>
              <a:t>with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stance:	result </a:t>
            </a:r>
            <a:r>
              <a:rPr dirty="0" sz="2800">
                <a:latin typeface="Calibri"/>
                <a:cs typeface="Calibri"/>
              </a:rPr>
              <a:t>is </a:t>
            </a:r>
            <a:r>
              <a:rPr dirty="0" sz="2800" spc="-10">
                <a:latin typeface="Calibri"/>
                <a:cs typeface="Calibri"/>
              </a:rPr>
              <a:t>significant demotivating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effect</a:t>
            </a:r>
            <a:endParaRPr sz="2800">
              <a:latin typeface="Calibri"/>
              <a:cs typeface="Calibri"/>
            </a:endParaRPr>
          </a:p>
          <a:p>
            <a:pPr lvl="1" marL="918210" indent="-22923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918844" algn="l"/>
              </a:tabLst>
            </a:pPr>
            <a:r>
              <a:rPr dirty="0" sz="2400" spc="-10">
                <a:latin typeface="Calibri"/>
                <a:cs typeface="Calibri"/>
              </a:rPr>
              <a:t>Lower </a:t>
            </a:r>
            <a:r>
              <a:rPr dirty="0" sz="2400" spc="-5">
                <a:latin typeface="Calibri"/>
                <a:cs typeface="Calibri"/>
              </a:rPr>
              <a:t>quality of </a:t>
            </a:r>
            <a:r>
              <a:rPr dirty="0" sz="2400" spc="-10">
                <a:latin typeface="Calibri"/>
                <a:cs typeface="Calibri"/>
              </a:rPr>
              <a:t>required work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completed</a:t>
            </a:r>
            <a:endParaRPr sz="2400">
              <a:latin typeface="Calibri"/>
              <a:cs typeface="Calibri"/>
            </a:endParaRPr>
          </a:p>
          <a:p>
            <a:pPr lvl="1" marL="918210" indent="-229235">
              <a:lnSpc>
                <a:spcPct val="100000"/>
              </a:lnSpc>
              <a:spcBef>
                <a:spcPts val="209"/>
              </a:spcBef>
              <a:buFont typeface="Arial"/>
              <a:buChar char="•"/>
              <a:tabLst>
                <a:tab pos="918844" algn="l"/>
              </a:tabLst>
            </a:pPr>
            <a:r>
              <a:rPr dirty="0" sz="2400" spc="-10">
                <a:latin typeface="Calibri"/>
                <a:cs typeface="Calibri"/>
              </a:rPr>
              <a:t>Lower </a:t>
            </a:r>
            <a:r>
              <a:rPr dirty="0" sz="2400" spc="-5">
                <a:latin typeface="Calibri"/>
                <a:cs typeface="Calibri"/>
              </a:rPr>
              <a:t>quantity of </a:t>
            </a:r>
            <a:r>
              <a:rPr dirty="0" sz="2400" spc="-20">
                <a:latin typeface="Calibri"/>
                <a:cs typeface="Calibri"/>
              </a:rPr>
              <a:t>extra </a:t>
            </a:r>
            <a:r>
              <a:rPr dirty="0" sz="2400" spc="-10">
                <a:latin typeface="Calibri"/>
                <a:cs typeface="Calibri"/>
              </a:rPr>
              <a:t>work completed </a:t>
            </a:r>
            <a:r>
              <a:rPr dirty="0" sz="2400" spc="-20">
                <a:latin typeface="Calibri"/>
                <a:cs typeface="Calibri"/>
              </a:rPr>
              <a:t>for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employer</a:t>
            </a:r>
            <a:endParaRPr sz="2400">
              <a:latin typeface="Calibri"/>
              <a:cs typeface="Calibri"/>
            </a:endParaRPr>
          </a:p>
          <a:p>
            <a:pPr marL="461009" indent="-229235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461645" algn="l"/>
                <a:tab pos="5855335" algn="l"/>
              </a:tabLst>
            </a:pPr>
            <a:r>
              <a:rPr dirty="0" sz="2800" spc="-5">
                <a:latin typeface="Calibri"/>
                <a:cs typeface="Calibri"/>
              </a:rPr>
              <a:t>When </a:t>
            </a:r>
            <a:r>
              <a:rPr dirty="0" sz="2800" spc="-10">
                <a:latin typeface="Calibri"/>
                <a:cs typeface="Calibri"/>
              </a:rPr>
              <a:t>employee agrees</a:t>
            </a:r>
            <a:r>
              <a:rPr dirty="0" sz="2800" spc="5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with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stance:	</a:t>
            </a:r>
            <a:r>
              <a:rPr dirty="0" sz="2800" spc="-5">
                <a:latin typeface="Calibri"/>
                <a:cs typeface="Calibri"/>
              </a:rPr>
              <a:t>no </a:t>
            </a:r>
            <a:r>
              <a:rPr dirty="0" sz="2800" spc="-10">
                <a:latin typeface="Calibri"/>
                <a:cs typeface="Calibri"/>
              </a:rPr>
              <a:t>significant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effect</a:t>
            </a:r>
            <a:endParaRPr sz="2800">
              <a:latin typeface="Calibri"/>
              <a:cs typeface="Calibri"/>
            </a:endParaRPr>
          </a:p>
          <a:p>
            <a:pPr marL="461009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461645" algn="l"/>
              </a:tabLst>
            </a:pPr>
            <a:r>
              <a:rPr dirty="0" sz="2800" spc="-10">
                <a:latin typeface="Calibri"/>
                <a:cs typeface="Calibri"/>
              </a:rPr>
              <a:t>Communicating political </a:t>
            </a:r>
            <a:r>
              <a:rPr dirty="0" sz="2800" spc="-15">
                <a:latin typeface="Calibri"/>
                <a:cs typeface="Calibri"/>
              </a:rPr>
              <a:t>stance </a:t>
            </a:r>
            <a:r>
              <a:rPr dirty="0" sz="2800" spc="-5">
                <a:latin typeface="Calibri"/>
                <a:cs typeface="Calibri"/>
              </a:rPr>
              <a:t>has </a:t>
            </a:r>
            <a:r>
              <a:rPr dirty="0" sz="2800" spc="-10">
                <a:latin typeface="Calibri"/>
                <a:cs typeface="Calibri"/>
              </a:rPr>
              <a:t>net </a:t>
            </a:r>
            <a:r>
              <a:rPr dirty="0" sz="2800" spc="-20">
                <a:latin typeface="Calibri"/>
                <a:cs typeface="Calibri"/>
              </a:rPr>
              <a:t>negative </a:t>
            </a:r>
            <a:r>
              <a:rPr dirty="0" sz="2800" spc="-25">
                <a:latin typeface="Calibri"/>
                <a:cs typeface="Calibri"/>
              </a:rPr>
              <a:t>effect </a:t>
            </a:r>
            <a:r>
              <a:rPr dirty="0" sz="2800" spc="-5">
                <a:latin typeface="Calibri"/>
                <a:cs typeface="Calibri"/>
              </a:rPr>
              <a:t>on </a:t>
            </a:r>
            <a:r>
              <a:rPr dirty="0" sz="2800" spc="-25">
                <a:latin typeface="Calibri"/>
                <a:cs typeface="Calibri"/>
              </a:rPr>
              <a:t>worker</a:t>
            </a:r>
            <a:r>
              <a:rPr dirty="0" sz="2800" spc="1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productivity</a:t>
            </a:r>
            <a:endParaRPr sz="2800">
              <a:latin typeface="Calibri"/>
              <a:cs typeface="Calibri"/>
            </a:endParaRPr>
          </a:p>
          <a:p>
            <a:pPr marL="461009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461645" algn="l"/>
              </a:tabLst>
            </a:pPr>
            <a:r>
              <a:rPr dirty="0" sz="2800" spc="-10">
                <a:latin typeface="Calibri"/>
                <a:cs typeface="Calibri"/>
              </a:rPr>
              <a:t>Lower </a:t>
            </a:r>
            <a:r>
              <a:rPr dirty="0" sz="2800" spc="-25">
                <a:latin typeface="Calibri"/>
                <a:cs typeface="Calibri"/>
              </a:rPr>
              <a:t>worker </a:t>
            </a:r>
            <a:r>
              <a:rPr dirty="0" sz="2800" spc="-10">
                <a:latin typeface="Calibri"/>
                <a:cs typeface="Calibri"/>
              </a:rPr>
              <a:t>productivity would reduce </a:t>
            </a:r>
            <a:r>
              <a:rPr dirty="0" sz="2800" spc="-15">
                <a:latin typeface="Calibri"/>
                <a:cs typeface="Calibri"/>
              </a:rPr>
              <a:t>stock </a:t>
            </a:r>
            <a:r>
              <a:rPr dirty="0" sz="2800" spc="-5">
                <a:latin typeface="Calibri"/>
                <a:cs typeface="Calibri"/>
              </a:rPr>
              <a:t>price </a:t>
            </a:r>
            <a:r>
              <a:rPr dirty="0" sz="2800" spc="-15">
                <a:latin typeface="Calibri"/>
                <a:cs typeface="Calibri"/>
              </a:rPr>
              <a:t>over</a:t>
            </a:r>
            <a:r>
              <a:rPr dirty="0" sz="2800" spc="5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time</a:t>
            </a:r>
            <a:endParaRPr sz="2800">
              <a:latin typeface="Calibri"/>
              <a:cs typeface="Calibri"/>
            </a:endParaRPr>
          </a:p>
          <a:p>
            <a:pPr marL="461009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461645" algn="l"/>
              </a:tabLst>
            </a:pPr>
            <a:r>
              <a:rPr dirty="0" sz="2800" spc="-5">
                <a:latin typeface="Calibri"/>
                <a:cs typeface="Calibri"/>
              </a:rPr>
              <a:t>Similar </a:t>
            </a:r>
            <a:r>
              <a:rPr dirty="0" sz="2800" spc="-20">
                <a:latin typeface="Calibri"/>
                <a:cs typeface="Calibri"/>
              </a:rPr>
              <a:t>negative </a:t>
            </a:r>
            <a:r>
              <a:rPr dirty="0" sz="2800" spc="-25">
                <a:latin typeface="Calibri"/>
                <a:cs typeface="Calibri"/>
              </a:rPr>
              <a:t>effect </a:t>
            </a:r>
            <a:r>
              <a:rPr dirty="0" sz="2800" spc="-20">
                <a:latin typeface="Calibri"/>
                <a:cs typeface="Calibri"/>
              </a:rPr>
              <a:t>likely </a:t>
            </a:r>
            <a:r>
              <a:rPr dirty="0" sz="2800" spc="-15">
                <a:latin typeface="Calibri"/>
                <a:cs typeface="Calibri"/>
              </a:rPr>
              <a:t>from </a:t>
            </a:r>
            <a:r>
              <a:rPr dirty="0" sz="2800" spc="-25">
                <a:latin typeface="Calibri"/>
                <a:cs typeface="Calibri"/>
              </a:rPr>
              <a:t>proxy </a:t>
            </a:r>
            <a:r>
              <a:rPr dirty="0" sz="2800" spc="-15">
                <a:latin typeface="Calibri"/>
                <a:cs typeface="Calibri"/>
              </a:rPr>
              <a:t>votes forcing ESG </a:t>
            </a:r>
            <a:r>
              <a:rPr dirty="0" sz="2800" spc="-5">
                <a:latin typeface="Calibri"/>
                <a:cs typeface="Calibri"/>
              </a:rPr>
              <a:t>policy</a:t>
            </a:r>
            <a:r>
              <a:rPr dirty="0" sz="2800" spc="9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changes</a:t>
            </a:r>
            <a:endParaRPr sz="2800">
              <a:latin typeface="Calibri"/>
              <a:cs typeface="Calibri"/>
            </a:endParaRPr>
          </a:p>
          <a:p>
            <a:pPr marL="12700" marR="156210">
              <a:lnSpc>
                <a:spcPct val="100000"/>
              </a:lnSpc>
              <a:spcBef>
                <a:spcPts val="1530"/>
              </a:spcBef>
            </a:pPr>
            <a:r>
              <a:rPr dirty="0" sz="2200">
                <a:latin typeface="Calibri"/>
                <a:cs typeface="Calibri"/>
                <a:hlinkClick r:id="rId2"/>
              </a:rPr>
              <a:t>* </a:t>
            </a:r>
            <a:r>
              <a:rPr dirty="0" sz="2200" spc="-10">
                <a:latin typeface="Calibri"/>
                <a:cs typeface="Calibri"/>
                <a:hlinkClick r:id="rId2"/>
              </a:rPr>
              <a:t>Burbano, </a:t>
            </a:r>
            <a:r>
              <a:rPr dirty="0" sz="2200" spc="-70">
                <a:latin typeface="Calibri"/>
                <a:cs typeface="Calibri"/>
                <a:hlinkClick r:id="rId2"/>
              </a:rPr>
              <a:t>V.C. </a:t>
            </a:r>
            <a:r>
              <a:rPr dirty="0" sz="2200" spc="-5">
                <a:latin typeface="Calibri"/>
                <a:cs typeface="Calibri"/>
                <a:hlinkClick r:id="rId2"/>
              </a:rPr>
              <a:t>(2021)</a:t>
            </a:r>
            <a:r>
              <a:rPr dirty="0" sz="2200" spc="-5">
                <a:solidFill>
                  <a:srgbClr val="944F71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u="heavy" sz="2200" spc="-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The </a:t>
            </a:r>
            <a:r>
              <a:rPr dirty="0" u="heavy" sz="2200" spc="-10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Demotivating </a:t>
            </a:r>
            <a:r>
              <a:rPr dirty="0" u="heavy" sz="2200" spc="-2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Effects </a:t>
            </a:r>
            <a:r>
              <a:rPr dirty="0" u="heavy" sz="2200" spc="-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of </a:t>
            </a:r>
            <a:r>
              <a:rPr dirty="0" u="heavy" sz="2200" spc="-10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Communicating </a:t>
            </a:r>
            <a:r>
              <a:rPr dirty="0" u="heavy" sz="2200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a </a:t>
            </a:r>
            <a:r>
              <a:rPr dirty="0" u="heavy" sz="2200" spc="-10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Social-Political </a:t>
            </a:r>
            <a:r>
              <a:rPr dirty="0" u="heavy" sz="2200" spc="-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Stance: Field </a:t>
            </a:r>
            <a:r>
              <a:rPr dirty="0" u="heavy" sz="2200" spc="-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200" spc="-10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Experimental</a:t>
            </a:r>
            <a:r>
              <a:rPr dirty="0" u="heavy" sz="2200" spc="4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200" spc="-10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Evidence</a:t>
            </a:r>
            <a:r>
              <a:rPr dirty="0" u="heavy" sz="2200" spc="5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200" spc="-1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from</a:t>
            </a:r>
            <a:r>
              <a:rPr dirty="0" u="heavy" sz="2200" spc="8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200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an</a:t>
            </a:r>
            <a:r>
              <a:rPr dirty="0" u="heavy" sz="2200" spc="6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200" spc="-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Online</a:t>
            </a:r>
            <a:r>
              <a:rPr dirty="0" u="heavy" sz="2200" spc="5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200" spc="-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Labor</a:t>
            </a:r>
            <a:r>
              <a:rPr dirty="0" u="heavy" sz="2200" spc="60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200" spc="-1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Market</a:t>
            </a:r>
            <a:r>
              <a:rPr dirty="0" u="heavy" sz="2200" spc="55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heavy" sz="2200" spc="-10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Calibri"/>
                <a:cs typeface="Calibri"/>
                <a:hlinkClick r:id="rId2"/>
              </a:rPr>
              <a:t>Platform.</a:t>
            </a:r>
            <a:r>
              <a:rPr dirty="0" sz="2200" spc="80">
                <a:solidFill>
                  <a:srgbClr val="944F71"/>
                </a:solidFill>
                <a:latin typeface="Calibri"/>
                <a:cs typeface="Calibri"/>
                <a:hlinkClick r:id="rId2"/>
              </a:rPr>
              <a:t> </a:t>
            </a:r>
            <a:r>
              <a:rPr dirty="0" sz="2200" spc="-10" i="1">
                <a:latin typeface="Calibri"/>
                <a:cs typeface="Calibri"/>
                <a:hlinkClick r:id="rId2"/>
              </a:rPr>
              <a:t>Management</a:t>
            </a:r>
            <a:r>
              <a:rPr dirty="0" sz="2200" spc="55" i="1">
                <a:latin typeface="Calibri"/>
                <a:cs typeface="Calibri"/>
                <a:hlinkClick r:id="rId2"/>
              </a:rPr>
              <a:t> </a:t>
            </a:r>
            <a:r>
              <a:rPr dirty="0" sz="2200" spc="-5" i="1">
                <a:latin typeface="Calibri"/>
                <a:cs typeface="Calibri"/>
                <a:hlinkClick r:id="rId2"/>
              </a:rPr>
              <a:t>Science</a:t>
            </a:r>
            <a:r>
              <a:rPr dirty="0" sz="2200" spc="145" i="1">
                <a:latin typeface="Calibri"/>
                <a:cs typeface="Calibri"/>
                <a:hlinkClick r:id="rId2"/>
              </a:rPr>
              <a:t> </a:t>
            </a:r>
            <a:r>
              <a:rPr dirty="0" sz="2200">
                <a:latin typeface="Calibri"/>
                <a:cs typeface="Calibri"/>
                <a:hlinkClick r:id="rId2"/>
              </a:rPr>
              <a:t>67(2):</a:t>
            </a:r>
            <a:r>
              <a:rPr dirty="0" sz="2200" spc="50">
                <a:latin typeface="Calibri"/>
                <a:cs typeface="Calibri"/>
                <a:hlinkClick r:id="rId2"/>
              </a:rPr>
              <a:t> </a:t>
            </a:r>
            <a:r>
              <a:rPr dirty="0" sz="2200" spc="-80">
                <a:latin typeface="Calibri"/>
                <a:cs typeface="Calibri"/>
                <a:hlinkClick r:id="rId2"/>
              </a:rPr>
              <a:t>​1004</a:t>
            </a:r>
            <a:r>
              <a:rPr dirty="0" sz="2200" spc="-80">
                <a:latin typeface="Calibri"/>
                <a:cs typeface="Calibri"/>
              </a:rPr>
              <a:t>-1025.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3831" y="610361"/>
            <a:ext cx="1102550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ESG </a:t>
            </a:r>
            <a:r>
              <a:rPr dirty="0" spc="-5"/>
              <a:t>political </a:t>
            </a:r>
            <a:r>
              <a:rPr dirty="0"/>
              <a:t>policies </a:t>
            </a:r>
            <a:r>
              <a:rPr dirty="0" spc="-30"/>
              <a:t>likely </a:t>
            </a:r>
            <a:r>
              <a:rPr dirty="0" spc="-20"/>
              <a:t>to demotivate</a:t>
            </a:r>
            <a:r>
              <a:rPr dirty="0" spc="114"/>
              <a:t> </a:t>
            </a:r>
            <a:r>
              <a:rPr dirty="0" spc="-45"/>
              <a:t>workers</a:t>
            </a:r>
          </a:p>
        </p:txBody>
      </p:sp>
      <p:sp>
        <p:nvSpPr>
          <p:cNvPr id="3" name="object 3"/>
          <p:cNvSpPr/>
          <p:nvPr/>
        </p:nvSpPr>
        <p:spPr>
          <a:xfrm>
            <a:off x="277449" y="1715366"/>
            <a:ext cx="11637101" cy="5118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0361"/>
            <a:ext cx="269430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Conclusions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8708"/>
            <a:ext cx="10864850" cy="4115435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35">
                <a:latin typeface="Calibri"/>
                <a:cs typeface="Calibri"/>
              </a:rPr>
              <a:t>MSU’s </a:t>
            </a:r>
            <a:r>
              <a:rPr dirty="0" sz="2800" spc="-10">
                <a:latin typeface="Calibri"/>
                <a:cs typeface="Calibri"/>
              </a:rPr>
              <a:t>Endowment provides </a:t>
            </a:r>
            <a:r>
              <a:rPr dirty="0" sz="2800" spc="-15">
                <a:latin typeface="Calibri"/>
                <a:cs typeface="Calibri"/>
              </a:rPr>
              <a:t>broad </a:t>
            </a:r>
            <a:r>
              <a:rPr dirty="0" sz="2800" spc="-5">
                <a:latin typeface="Calibri"/>
                <a:cs typeface="Calibri"/>
              </a:rPr>
              <a:t>financial </a:t>
            </a:r>
            <a:r>
              <a:rPr dirty="0" sz="2800" spc="-10">
                <a:latin typeface="Calibri"/>
                <a:cs typeface="Calibri"/>
              </a:rPr>
              <a:t>benefits across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13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University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35">
                <a:latin typeface="Calibri"/>
                <a:cs typeface="Calibri"/>
              </a:rPr>
              <a:t>MSU’s </a:t>
            </a:r>
            <a:r>
              <a:rPr dirty="0" sz="2800" spc="-10">
                <a:latin typeface="Calibri"/>
                <a:cs typeface="Calibri"/>
              </a:rPr>
              <a:t>Endowment </a:t>
            </a:r>
            <a:r>
              <a:rPr dirty="0" sz="2800" spc="-5">
                <a:latin typeface="Calibri"/>
                <a:cs typeface="Calibri"/>
              </a:rPr>
              <a:t>has </a:t>
            </a:r>
            <a:r>
              <a:rPr dirty="0" sz="2800" spc="-15">
                <a:latin typeface="Calibri"/>
                <a:cs typeface="Calibri"/>
              </a:rPr>
              <a:t>exhibited </a:t>
            </a:r>
            <a:r>
              <a:rPr dirty="0" sz="2800">
                <a:latin typeface="Calibri"/>
                <a:cs typeface="Calibri"/>
              </a:rPr>
              <a:t>a </a:t>
            </a:r>
            <a:r>
              <a:rPr dirty="0" sz="2800" spc="-5">
                <a:latin typeface="Calibri"/>
                <a:cs typeface="Calibri"/>
              </a:rPr>
              <a:t>high </a:t>
            </a:r>
            <a:r>
              <a:rPr dirty="0" sz="2800" spc="-15">
                <a:latin typeface="Calibri"/>
                <a:cs typeface="Calibri"/>
              </a:rPr>
              <a:t>ROI </a:t>
            </a:r>
            <a:r>
              <a:rPr dirty="0" sz="2800" spc="-5">
                <a:latin typeface="Calibri"/>
                <a:cs typeface="Calibri"/>
              </a:rPr>
              <a:t>without </a:t>
            </a:r>
            <a:r>
              <a:rPr dirty="0" sz="2800" spc="-15">
                <a:latin typeface="Calibri"/>
                <a:cs typeface="Calibri"/>
              </a:rPr>
              <a:t>ESG</a:t>
            </a:r>
            <a:r>
              <a:rPr dirty="0" sz="2800" spc="114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restrictions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ESG </a:t>
            </a:r>
            <a:r>
              <a:rPr dirty="0" sz="2800" spc="-10">
                <a:latin typeface="Calibri"/>
                <a:cs typeface="Calibri"/>
              </a:rPr>
              <a:t>restrictions reduce </a:t>
            </a:r>
            <a:r>
              <a:rPr dirty="0" sz="2800" spc="-15">
                <a:latin typeface="Calibri"/>
                <a:cs typeface="Calibri"/>
              </a:rPr>
              <a:t>diversification </a:t>
            </a:r>
            <a:r>
              <a:rPr dirty="0" sz="2800">
                <a:latin typeface="Calibri"/>
                <a:cs typeface="Calibri"/>
              </a:rPr>
              <a:t>and </a:t>
            </a:r>
            <a:r>
              <a:rPr dirty="0" sz="2800" spc="-15">
                <a:latin typeface="Calibri"/>
                <a:cs typeface="Calibri"/>
              </a:rPr>
              <a:t>are </a:t>
            </a:r>
            <a:r>
              <a:rPr dirty="0" sz="2800" spc="-20">
                <a:latin typeface="Calibri"/>
                <a:cs typeface="Calibri"/>
              </a:rPr>
              <a:t>likely to </a:t>
            </a:r>
            <a:r>
              <a:rPr dirty="0" sz="2800" spc="-10">
                <a:latin typeface="Calibri"/>
                <a:cs typeface="Calibri"/>
              </a:rPr>
              <a:t>reduce</a:t>
            </a:r>
            <a:r>
              <a:rPr dirty="0" sz="2800" spc="8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ROI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ESG framework </a:t>
            </a:r>
            <a:r>
              <a:rPr dirty="0" sz="2800" spc="-20">
                <a:latin typeface="Calibri"/>
                <a:cs typeface="Calibri"/>
              </a:rPr>
              <a:t>forces unwanted </a:t>
            </a:r>
            <a:r>
              <a:rPr dirty="0" sz="2800" spc="-5">
                <a:latin typeface="Calibri"/>
                <a:cs typeface="Calibri"/>
              </a:rPr>
              <a:t>socio-political policies on</a:t>
            </a:r>
            <a:r>
              <a:rPr dirty="0" sz="2800" spc="6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others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>
                <a:latin typeface="Calibri"/>
                <a:cs typeface="Calibri"/>
              </a:rPr>
              <a:t>Imposition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5">
                <a:latin typeface="Calibri"/>
                <a:cs typeface="Calibri"/>
              </a:rPr>
              <a:t>unwanted ESG </a:t>
            </a:r>
            <a:r>
              <a:rPr dirty="0" sz="2800" spc="-5">
                <a:latin typeface="Calibri"/>
                <a:cs typeface="Calibri"/>
              </a:rPr>
              <a:t>policies </a:t>
            </a:r>
            <a:r>
              <a:rPr dirty="0" sz="2800">
                <a:latin typeface="Calibri"/>
                <a:cs typeface="Calibri"/>
              </a:rPr>
              <a:t>is </a:t>
            </a:r>
            <a:r>
              <a:rPr dirty="0" sz="2800" spc="-20">
                <a:latin typeface="Calibri"/>
                <a:cs typeface="Calibri"/>
              </a:rPr>
              <a:t>likely to </a:t>
            </a:r>
            <a:r>
              <a:rPr dirty="0" sz="2800" spc="-15">
                <a:latin typeface="Calibri"/>
                <a:cs typeface="Calibri"/>
              </a:rPr>
              <a:t>demotivate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employees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0">
                <a:latin typeface="Calibri"/>
                <a:cs typeface="Calibri"/>
              </a:rPr>
              <a:t>By </a:t>
            </a:r>
            <a:r>
              <a:rPr dirty="0" sz="2800" spc="-10">
                <a:latin typeface="Calibri"/>
                <a:cs typeface="Calibri"/>
              </a:rPr>
              <a:t>demotivating employees, </a:t>
            </a:r>
            <a:r>
              <a:rPr dirty="0" sz="2800" spc="-15">
                <a:latin typeface="Calibri"/>
                <a:cs typeface="Calibri"/>
              </a:rPr>
              <a:t>ESG </a:t>
            </a:r>
            <a:r>
              <a:rPr dirty="0" sz="2800" spc="-10">
                <a:latin typeface="Calibri"/>
                <a:cs typeface="Calibri"/>
              </a:rPr>
              <a:t>can depress </a:t>
            </a:r>
            <a:r>
              <a:rPr dirty="0" sz="2800" spc="-15">
                <a:latin typeface="Calibri"/>
                <a:cs typeface="Calibri"/>
              </a:rPr>
              <a:t>stock </a:t>
            </a:r>
            <a:r>
              <a:rPr dirty="0" sz="2800" spc="-5">
                <a:latin typeface="Calibri"/>
                <a:cs typeface="Calibri"/>
              </a:rPr>
              <a:t>price </a:t>
            </a:r>
            <a:r>
              <a:rPr dirty="0" sz="2800">
                <a:latin typeface="Calibri"/>
                <a:cs typeface="Calibri"/>
              </a:rPr>
              <a:t>and </a:t>
            </a:r>
            <a:r>
              <a:rPr dirty="0" sz="2800" spc="-35">
                <a:latin typeface="Calibri"/>
                <a:cs typeface="Calibri"/>
              </a:rPr>
              <a:t>MSU’s</a:t>
            </a:r>
            <a:r>
              <a:rPr dirty="0" sz="2800" spc="1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ROI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35">
                <a:latin typeface="Calibri"/>
                <a:cs typeface="Calibri"/>
              </a:rPr>
              <a:t>MSU’s </a:t>
            </a:r>
            <a:r>
              <a:rPr dirty="0" sz="2800">
                <a:latin typeface="Calibri"/>
                <a:cs typeface="Calibri"/>
              </a:rPr>
              <a:t>UC is </a:t>
            </a:r>
            <a:r>
              <a:rPr dirty="0" sz="2800" spc="-5">
                <a:latin typeface="Calibri"/>
                <a:cs typeface="Calibri"/>
              </a:rPr>
              <a:t>not </a:t>
            </a:r>
            <a:r>
              <a:rPr dirty="0" sz="2800" spc="-10">
                <a:latin typeface="Calibri"/>
                <a:cs typeface="Calibri"/>
              </a:rPr>
              <a:t>authorized </a:t>
            </a:r>
            <a:r>
              <a:rPr dirty="0" sz="2800" spc="-5">
                <a:latin typeface="Calibri"/>
                <a:cs typeface="Calibri"/>
              </a:rPr>
              <a:t>or </a:t>
            </a:r>
            <a:r>
              <a:rPr dirty="0" sz="2800" spc="-10">
                <a:latin typeface="Calibri"/>
                <a:cs typeface="Calibri"/>
              </a:rPr>
              <a:t>qualified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 spc="-10">
                <a:latin typeface="Calibri"/>
                <a:cs typeface="Calibri"/>
              </a:rPr>
              <a:t>set </a:t>
            </a:r>
            <a:r>
              <a:rPr dirty="0" sz="2800" spc="-35">
                <a:latin typeface="Calibri"/>
                <a:cs typeface="Calibri"/>
              </a:rPr>
              <a:t>MSU’s </a:t>
            </a:r>
            <a:r>
              <a:rPr dirty="0" sz="2800" spc="-15">
                <a:latin typeface="Calibri"/>
                <a:cs typeface="Calibri"/>
              </a:rPr>
              <a:t>investment</a:t>
            </a:r>
            <a:r>
              <a:rPr dirty="0" sz="2800" spc="19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strategy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USIWG resolution seems </a:t>
            </a:r>
            <a:r>
              <a:rPr dirty="0" sz="2800" spc="-15">
                <a:latin typeface="Calibri"/>
                <a:cs typeface="Calibri"/>
              </a:rPr>
              <a:t>counterproductive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 spc="-35">
                <a:latin typeface="Calibri"/>
                <a:cs typeface="Calibri"/>
              </a:rPr>
              <a:t>MSU’s </a:t>
            </a:r>
            <a:r>
              <a:rPr dirty="0" sz="2800" spc="-5">
                <a:latin typeface="Calibri"/>
                <a:cs typeface="Calibri"/>
              </a:rPr>
              <a:t>financial</a:t>
            </a:r>
            <a:r>
              <a:rPr dirty="0" sz="2800" spc="6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well-being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0361"/>
            <a:ext cx="248920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0"/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478534"/>
            <a:ext cx="10087610" cy="498665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527050" marR="426720" indent="-514350">
              <a:lnSpc>
                <a:spcPct val="70000"/>
              </a:lnSpc>
              <a:spcBef>
                <a:spcPts val="855"/>
              </a:spcBef>
              <a:buClr>
                <a:srgbClr val="000000"/>
              </a:buClr>
              <a:buAutoNum type="arabicPeriod"/>
              <a:tabLst>
                <a:tab pos="526415" algn="l"/>
                <a:tab pos="527050" algn="l"/>
              </a:tabLst>
            </a:pP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https://www.wsj.com/articles/esg-does-neither-much-good-nor-very-well-evidence- </a:t>
            </a: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composite-scores-impact-reports-strategy-jay-clayton-rating-agents-11663006833</a:t>
            </a:r>
            <a:endParaRPr sz="2100">
              <a:latin typeface="Calibri"/>
              <a:cs typeface="Calibri"/>
            </a:endParaRPr>
          </a:p>
          <a:p>
            <a:pPr marL="527050" indent="-514350">
              <a:lnSpc>
                <a:spcPts val="2140"/>
              </a:lnSpc>
              <a:spcBef>
                <a:spcPts val="24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dirty="0" sz="2100" spc="-35">
                <a:latin typeface="Calibri"/>
                <a:cs typeface="Calibri"/>
              </a:rPr>
              <a:t>Kelley, </a:t>
            </a:r>
            <a:r>
              <a:rPr dirty="0" sz="2100" spc="-30">
                <a:latin typeface="Calibri"/>
                <a:cs typeface="Calibri"/>
              </a:rPr>
              <a:t>Terrence </a:t>
            </a:r>
            <a:r>
              <a:rPr dirty="0" sz="2100" spc="-5">
                <a:latin typeface="Calibri"/>
                <a:cs typeface="Calibri"/>
              </a:rPr>
              <a:t>(2022) </a:t>
            </a:r>
            <a:r>
              <a:rPr dirty="0" sz="2100" spc="-10">
                <a:latin typeface="Calibri"/>
                <a:cs typeface="Calibri"/>
              </a:rPr>
              <a:t>“</a:t>
            </a: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Sustainable: </a:t>
            </a:r>
            <a:r>
              <a:rPr dirty="0" u="heavy" sz="2100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Moving </a:t>
            </a: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Beyond ESG </a:t>
            </a:r>
            <a:r>
              <a:rPr dirty="0" u="heavy" sz="2100" spc="-1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to </a:t>
            </a:r>
            <a:r>
              <a:rPr dirty="0" u="heavy" sz="210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Impact </a:t>
            </a:r>
            <a:r>
              <a:rPr dirty="0" u="heavy" sz="2100" spc="-2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Investing</a:t>
            </a:r>
            <a:r>
              <a:rPr dirty="0" sz="2100" spc="-20">
                <a:latin typeface="Calibri"/>
                <a:cs typeface="Calibri"/>
              </a:rPr>
              <a:t>”,</a:t>
            </a:r>
            <a:r>
              <a:rPr dirty="0" sz="2100" spc="175">
                <a:latin typeface="Calibri"/>
                <a:cs typeface="Calibri"/>
              </a:rPr>
              <a:t> </a:t>
            </a:r>
            <a:r>
              <a:rPr dirty="0" sz="2100">
                <a:latin typeface="Calibri"/>
                <a:cs typeface="Calibri"/>
              </a:rPr>
              <a:t>Columbia</a:t>
            </a:r>
            <a:endParaRPr sz="2100">
              <a:latin typeface="Calibri"/>
              <a:cs typeface="Calibri"/>
            </a:endParaRPr>
          </a:p>
          <a:p>
            <a:pPr marL="527050">
              <a:lnSpc>
                <a:spcPts val="2140"/>
              </a:lnSpc>
            </a:pPr>
            <a:r>
              <a:rPr dirty="0" sz="2100" spc="-5">
                <a:latin typeface="Calibri"/>
                <a:cs typeface="Calibri"/>
              </a:rPr>
              <a:t>Business School Publishing, </a:t>
            </a:r>
            <a:r>
              <a:rPr dirty="0" sz="1900">
                <a:latin typeface="Calibri"/>
                <a:cs typeface="Calibri"/>
              </a:rPr>
              <a:t>0231556667 </a:t>
            </a:r>
            <a:r>
              <a:rPr dirty="0" sz="1900" spc="-5">
                <a:latin typeface="Calibri"/>
                <a:cs typeface="Calibri"/>
              </a:rPr>
              <a:t>(ISBN13:</a:t>
            </a:r>
            <a:r>
              <a:rPr dirty="0" sz="1900" spc="1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9780231556668)</a:t>
            </a:r>
            <a:endParaRPr sz="19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250"/>
              </a:spcBef>
              <a:buClr>
                <a:srgbClr val="000000"/>
              </a:buClr>
              <a:buAutoNum type="arabicPeriod" startAt="3"/>
              <a:tabLst>
                <a:tab pos="526415" algn="l"/>
                <a:tab pos="527050" algn="l"/>
              </a:tabLst>
            </a:pP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https://www.foxbusiness.com/energy/oppose-esg-politics-free-markets-not-coercion</a:t>
            </a:r>
            <a:endParaRPr sz="2100">
              <a:latin typeface="Calibri"/>
              <a:cs typeface="Calibri"/>
            </a:endParaRPr>
          </a:p>
          <a:p>
            <a:pPr marL="527050" marR="768985" indent="-514350">
              <a:lnSpc>
                <a:spcPct val="70000"/>
              </a:lnSpc>
              <a:spcBef>
                <a:spcPts val="1000"/>
              </a:spcBef>
              <a:buClr>
                <a:srgbClr val="000000"/>
              </a:buClr>
              <a:buAutoNum type="arabicPeriod" startAt="3"/>
              <a:tabLst>
                <a:tab pos="526415" algn="l"/>
                <a:tab pos="527050" algn="l"/>
              </a:tabLst>
            </a:pP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https://www.foxbusiness.com/politics/missouri-latest-state-divest-blackrock-esg- </a:t>
            </a: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 initiatives-woke-political-agenda</a:t>
            </a:r>
            <a:endParaRPr sz="2100">
              <a:latin typeface="Calibri"/>
              <a:cs typeface="Calibri"/>
            </a:endParaRPr>
          </a:p>
          <a:p>
            <a:pPr marL="527050" marR="271145" indent="-514350">
              <a:lnSpc>
                <a:spcPct val="70000"/>
              </a:lnSpc>
              <a:spcBef>
                <a:spcPts val="994"/>
              </a:spcBef>
              <a:buClr>
                <a:srgbClr val="000000"/>
              </a:buClr>
              <a:buAutoNum type="arabicPeriod" startAt="3"/>
              <a:tabLst>
                <a:tab pos="526415" algn="l"/>
                <a:tab pos="527050" algn="l"/>
              </a:tabLst>
            </a:pP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https://nypost.com/2022/08/16/blackrock-faces-scrutiny-from-19-state-ags-over-esg- </a:t>
            </a: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 investments/</a:t>
            </a:r>
            <a:endParaRPr sz="21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245"/>
              </a:spcBef>
              <a:buClr>
                <a:srgbClr val="000000"/>
              </a:buClr>
              <a:buAutoNum type="arabicPeriod" startAt="3"/>
              <a:tabLst>
                <a:tab pos="526415" algn="l"/>
                <a:tab pos="527050" algn="l"/>
              </a:tabLst>
            </a:pPr>
            <a:r>
              <a:rPr dirty="0" u="heavy" sz="2100" spc="-1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https://www.foxnews.com/opinion/post-esg-era-corporations-investment-nears</a:t>
            </a:r>
            <a:endParaRPr sz="21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209"/>
              </a:spcBef>
              <a:buClr>
                <a:srgbClr val="000000"/>
              </a:buClr>
              <a:buAutoNum type="arabicPeriod" startAt="3"/>
              <a:tabLst>
                <a:tab pos="526415" algn="l"/>
                <a:tab pos="527050" algn="l"/>
              </a:tabLst>
            </a:pPr>
            <a:r>
              <a:rPr dirty="0" u="heavy" sz="2200" spc="-1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8"/>
              </a:rPr>
              <a:t>https://consumersresearch.org/consumersfirst/</a:t>
            </a:r>
            <a:endParaRPr sz="2200">
              <a:latin typeface="Calibri"/>
              <a:cs typeface="Calibri"/>
            </a:endParaRPr>
          </a:p>
          <a:p>
            <a:pPr marL="527050" marR="271145" indent="-514350">
              <a:lnSpc>
                <a:spcPct val="70000"/>
              </a:lnSpc>
              <a:spcBef>
                <a:spcPts val="1000"/>
              </a:spcBef>
              <a:buClr>
                <a:srgbClr val="000000"/>
              </a:buClr>
              <a:buAutoNum type="arabicPeriod" startAt="3"/>
              <a:tabLst>
                <a:tab pos="526415" algn="l"/>
                <a:tab pos="527050" algn="l"/>
              </a:tabLst>
            </a:pP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9"/>
              </a:rPr>
              <a:t>https://www.calpers.ca.gov/page/newsroom/calpers-news/2022/calpers-preliminary- </a:t>
            </a: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9"/>
              </a:rPr>
              <a:t> investment-return-2021-22</a:t>
            </a:r>
            <a:endParaRPr sz="21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245"/>
              </a:spcBef>
              <a:buClr>
                <a:srgbClr val="000000"/>
              </a:buClr>
              <a:buAutoNum type="arabicPeriod" startAt="3"/>
              <a:tabLst>
                <a:tab pos="526415" algn="l"/>
                <a:tab pos="527050" algn="l"/>
              </a:tabLst>
            </a:pP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0"/>
              </a:rPr>
              <a:t>https://finance.yahoo.com/chart/XLE</a:t>
            </a:r>
            <a:endParaRPr sz="21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245"/>
              </a:spcBef>
              <a:buClr>
                <a:srgbClr val="000000"/>
              </a:buClr>
              <a:buAutoNum type="arabicPeriod" startAt="3"/>
              <a:tabLst>
                <a:tab pos="526415" algn="l"/>
                <a:tab pos="527050" algn="l"/>
              </a:tabLst>
            </a:pP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1"/>
              </a:rPr>
              <a:t>https://investments.msu.edu/endowment-performance.html</a:t>
            </a:r>
            <a:endParaRPr sz="21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240"/>
              </a:spcBef>
              <a:buClr>
                <a:srgbClr val="000000"/>
              </a:buClr>
              <a:buAutoNum type="arabicPeriod" startAt="3"/>
              <a:tabLst>
                <a:tab pos="526415" algn="l"/>
                <a:tab pos="527050" algn="l"/>
              </a:tabLst>
            </a:pPr>
            <a:r>
              <a:rPr dirty="0" u="heavy" sz="21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2"/>
              </a:rPr>
              <a:t>https://trustees.msu.edu/bylaws-ordinances-policies/policies/01-07-01.html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0361"/>
            <a:ext cx="77806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16505" algn="l"/>
              </a:tabLst>
            </a:pPr>
            <a:r>
              <a:rPr dirty="0" spc="-5"/>
              <a:t>Appendix:	</a:t>
            </a:r>
            <a:r>
              <a:rPr dirty="0" spc="-114"/>
              <a:t>Text </a:t>
            </a:r>
            <a:r>
              <a:rPr dirty="0" spc="-5"/>
              <a:t>of </a:t>
            </a:r>
            <a:r>
              <a:rPr dirty="0" spc="-25"/>
              <a:t>Draft</a:t>
            </a:r>
            <a:r>
              <a:rPr dirty="0" spc="80"/>
              <a:t> </a:t>
            </a:r>
            <a:r>
              <a:rPr dirty="0" spc="-15"/>
              <a:t>Resolution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5139"/>
            <a:ext cx="10352405" cy="498665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241300" marR="70485" indent="-228600">
              <a:lnSpc>
                <a:spcPct val="70000"/>
              </a:lnSpc>
              <a:spcBef>
                <a:spcPts val="890"/>
              </a:spcBef>
              <a:buFont typeface="Arial"/>
              <a:buChar char="•"/>
              <a:tabLst>
                <a:tab pos="304165" algn="l"/>
                <a:tab pos="304800" algn="l"/>
              </a:tabLst>
            </a:pPr>
            <a:r>
              <a:rPr dirty="0"/>
              <a:t>	</a:t>
            </a:r>
            <a:r>
              <a:rPr dirty="0" sz="2200" spc="-5" i="1">
                <a:latin typeface="Calibri"/>
                <a:cs typeface="Calibri"/>
              </a:rPr>
              <a:t>Whereas, </a:t>
            </a:r>
            <a:r>
              <a:rPr dirty="0" sz="2200" spc="-5">
                <a:latin typeface="Calibri"/>
                <a:cs typeface="Calibri"/>
              </a:rPr>
              <a:t>The academic </a:t>
            </a:r>
            <a:r>
              <a:rPr dirty="0" sz="2200" spc="-10">
                <a:latin typeface="Calibri"/>
                <a:cs typeface="Calibri"/>
              </a:rPr>
              <a:t>community at </a:t>
            </a:r>
            <a:r>
              <a:rPr dirty="0" sz="2200">
                <a:latin typeface="Calibri"/>
                <a:cs typeface="Calibri"/>
              </a:rPr>
              <a:t>MSU </a:t>
            </a:r>
            <a:r>
              <a:rPr dirty="0" sz="2200" spc="-10">
                <a:latin typeface="Calibri"/>
                <a:cs typeface="Calibri"/>
              </a:rPr>
              <a:t>shares </a:t>
            </a:r>
            <a:r>
              <a:rPr dirty="0" sz="2200">
                <a:latin typeface="Calibri"/>
                <a:cs typeface="Calibri"/>
              </a:rPr>
              <a:t>and </a:t>
            </a:r>
            <a:r>
              <a:rPr dirty="0" sz="2200" spc="-10">
                <a:latin typeface="Calibri"/>
                <a:cs typeface="Calibri"/>
              </a:rPr>
              <a:t>practices transparency </a:t>
            </a:r>
            <a:r>
              <a:rPr dirty="0" sz="2200">
                <a:latin typeface="Calibri"/>
                <a:cs typeface="Calibri"/>
              </a:rPr>
              <a:t>in all </a:t>
            </a:r>
            <a:r>
              <a:rPr dirty="0" sz="2200" spc="-5">
                <a:latin typeface="Calibri"/>
                <a:cs typeface="Calibri"/>
              </a:rPr>
              <a:t>that  </a:t>
            </a:r>
            <a:r>
              <a:rPr dirty="0" sz="2200">
                <a:latin typeface="Calibri"/>
                <a:cs typeface="Calibri"/>
              </a:rPr>
              <a:t>it </a:t>
            </a:r>
            <a:r>
              <a:rPr dirty="0" sz="2200" spc="-5">
                <a:latin typeface="Calibri"/>
                <a:cs typeface="Calibri"/>
              </a:rPr>
              <a:t>does;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and,</a:t>
            </a:r>
            <a:endParaRPr sz="2200">
              <a:latin typeface="Calibri"/>
              <a:cs typeface="Calibri"/>
            </a:endParaRPr>
          </a:p>
          <a:p>
            <a:pPr marL="241300" marR="555625" indent="-228600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 i="1">
                <a:latin typeface="Calibri"/>
                <a:cs typeface="Calibri"/>
              </a:rPr>
              <a:t>Whereas, </a:t>
            </a:r>
            <a:r>
              <a:rPr dirty="0" sz="2200">
                <a:latin typeface="Calibri"/>
                <a:cs typeface="Calibri"/>
              </a:rPr>
              <a:t>MSU </a:t>
            </a:r>
            <a:r>
              <a:rPr dirty="0" sz="2200" spc="-5">
                <a:latin typeface="Calibri"/>
                <a:cs typeface="Calibri"/>
              </a:rPr>
              <a:t>has </a:t>
            </a:r>
            <a:r>
              <a:rPr dirty="0" sz="2200">
                <a:latin typeface="Calibri"/>
                <a:cs typeface="Calibri"/>
              </a:rPr>
              <a:t>a </a:t>
            </a:r>
            <a:r>
              <a:rPr dirty="0" sz="2200" spc="-10">
                <a:latin typeface="Calibri"/>
                <a:cs typeface="Calibri"/>
              </a:rPr>
              <a:t>longstanding history </a:t>
            </a:r>
            <a:r>
              <a:rPr dirty="0" sz="2200" spc="-5">
                <a:latin typeface="Calibri"/>
                <a:cs typeface="Calibri"/>
              </a:rPr>
              <a:t>of </a:t>
            </a:r>
            <a:r>
              <a:rPr dirty="0" sz="2200">
                <a:latin typeface="Calibri"/>
                <a:cs typeface="Calibri"/>
              </a:rPr>
              <a:t>using </a:t>
            </a:r>
            <a:r>
              <a:rPr dirty="0" sz="2200" spc="-10">
                <a:latin typeface="Calibri"/>
                <a:cs typeface="Calibri"/>
              </a:rPr>
              <a:t>investments </a:t>
            </a:r>
            <a:r>
              <a:rPr dirty="0" sz="2200" spc="-15">
                <a:latin typeface="Calibri"/>
                <a:cs typeface="Calibri"/>
              </a:rPr>
              <a:t>to </a:t>
            </a:r>
            <a:r>
              <a:rPr dirty="0" sz="2200" spc="-5">
                <a:latin typeface="Calibri"/>
                <a:cs typeface="Calibri"/>
              </a:rPr>
              <a:t>support important  </a:t>
            </a:r>
            <a:r>
              <a:rPr dirty="0" sz="2200" spc="-10">
                <a:latin typeface="Calibri"/>
                <a:cs typeface="Calibri"/>
              </a:rPr>
              <a:t>societal </a:t>
            </a:r>
            <a:r>
              <a:rPr dirty="0" sz="2200" spc="-5">
                <a:latin typeface="Calibri"/>
                <a:cs typeface="Calibri"/>
              </a:rPr>
              <a:t>values, </a:t>
            </a:r>
            <a:r>
              <a:rPr dirty="0" sz="2200" spc="-20">
                <a:latin typeface="Calibri"/>
                <a:cs typeface="Calibri"/>
              </a:rPr>
              <a:t>for </a:t>
            </a:r>
            <a:r>
              <a:rPr dirty="0" sz="2200" spc="-15">
                <a:latin typeface="Calibri"/>
                <a:cs typeface="Calibri"/>
              </a:rPr>
              <a:t>example </a:t>
            </a:r>
            <a:r>
              <a:rPr dirty="0" sz="2200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divestment </a:t>
            </a:r>
            <a:r>
              <a:rPr dirty="0" sz="2200">
                <a:latin typeface="Calibri"/>
                <a:cs typeface="Calibri"/>
              </a:rPr>
              <a:t>in </a:t>
            </a:r>
            <a:r>
              <a:rPr dirty="0" sz="2200" spc="-5">
                <a:latin typeface="Calibri"/>
                <a:cs typeface="Calibri"/>
              </a:rPr>
              <a:t>firms supporting South Africa during  apartheid;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and,</a:t>
            </a:r>
            <a:endParaRPr sz="2200">
              <a:latin typeface="Calibri"/>
              <a:cs typeface="Calibri"/>
            </a:endParaRPr>
          </a:p>
          <a:p>
            <a:pPr marL="241300" marR="693420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5" i="1">
                <a:latin typeface="Calibri"/>
                <a:cs typeface="Calibri"/>
              </a:rPr>
              <a:t>Whereas, </a:t>
            </a:r>
            <a:r>
              <a:rPr dirty="0" sz="2200">
                <a:latin typeface="Calibri"/>
                <a:cs typeface="Calibri"/>
              </a:rPr>
              <a:t>MSU </a:t>
            </a:r>
            <a:r>
              <a:rPr dirty="0" sz="2200" spc="-5">
                <a:latin typeface="Calibri"/>
                <a:cs typeface="Calibri"/>
              </a:rPr>
              <a:t>supports </a:t>
            </a:r>
            <a:r>
              <a:rPr dirty="0" sz="2200">
                <a:latin typeface="Calibri"/>
                <a:cs typeface="Calibri"/>
              </a:rPr>
              <a:t>the </a:t>
            </a:r>
            <a:r>
              <a:rPr dirty="0" sz="2200" spc="-5">
                <a:latin typeface="Calibri"/>
                <a:cs typeface="Calibri"/>
              </a:rPr>
              <a:t>Board of </a:t>
            </a:r>
            <a:r>
              <a:rPr dirty="0" sz="2200" spc="-20">
                <a:latin typeface="Calibri"/>
                <a:cs typeface="Calibri"/>
              </a:rPr>
              <a:t>Trustees’ </a:t>
            </a:r>
            <a:r>
              <a:rPr dirty="0" sz="2200" spc="-15">
                <a:latin typeface="Calibri"/>
                <a:cs typeface="Calibri"/>
              </a:rPr>
              <a:t>interest </a:t>
            </a:r>
            <a:r>
              <a:rPr dirty="0" sz="2200">
                <a:latin typeface="Calibri"/>
                <a:cs typeface="Calibri"/>
              </a:rPr>
              <a:t>in </a:t>
            </a:r>
            <a:r>
              <a:rPr dirty="0" sz="2200" spc="-10">
                <a:latin typeface="Calibri"/>
                <a:cs typeface="Calibri"/>
              </a:rPr>
              <a:t>promoting </a:t>
            </a:r>
            <a:r>
              <a:rPr dirty="0" sz="2200">
                <a:latin typeface="Calibri"/>
                <a:cs typeface="Calibri"/>
              </a:rPr>
              <a:t>a </a:t>
            </a:r>
            <a:r>
              <a:rPr dirty="0" sz="2200" spc="-15">
                <a:latin typeface="Calibri"/>
                <a:cs typeface="Calibri"/>
              </a:rPr>
              <a:t>program </a:t>
            </a:r>
            <a:r>
              <a:rPr dirty="0" sz="2200" spc="-5">
                <a:latin typeface="Calibri"/>
                <a:cs typeface="Calibri"/>
              </a:rPr>
              <a:t>of  </a:t>
            </a:r>
            <a:r>
              <a:rPr dirty="0" sz="2200" spc="-10">
                <a:latin typeface="Calibri"/>
                <a:cs typeface="Calibri"/>
              </a:rPr>
              <a:t>sustainable </a:t>
            </a:r>
            <a:r>
              <a:rPr dirty="0" sz="2200" spc="-15">
                <a:latin typeface="Calibri"/>
                <a:cs typeface="Calibri"/>
              </a:rPr>
              <a:t>stewardship </a:t>
            </a:r>
            <a:r>
              <a:rPr dirty="0" sz="2200" spc="-5">
                <a:latin typeface="Calibri"/>
                <a:cs typeface="Calibri"/>
              </a:rPr>
              <a:t>that supports </a:t>
            </a:r>
            <a:r>
              <a:rPr dirty="0" sz="2200">
                <a:latin typeface="Calibri"/>
                <a:cs typeface="Calibri"/>
              </a:rPr>
              <a:t>the </a:t>
            </a:r>
            <a:r>
              <a:rPr dirty="0" sz="2200" spc="-10" b="1">
                <a:latin typeface="Calibri"/>
                <a:cs typeface="Calibri"/>
              </a:rPr>
              <a:t>three </a:t>
            </a:r>
            <a:r>
              <a:rPr dirty="0" sz="2200" spc="-45" b="1">
                <a:latin typeface="Calibri"/>
                <a:cs typeface="Calibri"/>
              </a:rPr>
              <a:t>E’s </a:t>
            </a:r>
            <a:r>
              <a:rPr dirty="0" sz="2200" b="1">
                <a:latin typeface="Calibri"/>
                <a:cs typeface="Calibri"/>
              </a:rPr>
              <a:t>of </a:t>
            </a:r>
            <a:r>
              <a:rPr dirty="0" sz="2200" spc="-10" b="1">
                <a:latin typeface="Calibri"/>
                <a:cs typeface="Calibri"/>
              </a:rPr>
              <a:t>sustainability: Environment,  </a:t>
            </a:r>
            <a:r>
              <a:rPr dirty="0" sz="2200" spc="-5" b="1">
                <a:latin typeface="Calibri"/>
                <a:cs typeface="Calibri"/>
              </a:rPr>
              <a:t>Economics, and </a:t>
            </a:r>
            <a:r>
              <a:rPr dirty="0" sz="2200" spc="-10" b="1">
                <a:latin typeface="Calibri"/>
                <a:cs typeface="Calibri"/>
              </a:rPr>
              <a:t>Equity</a:t>
            </a:r>
            <a:r>
              <a:rPr dirty="0" sz="2200" spc="-10">
                <a:latin typeface="Calibri"/>
                <a:cs typeface="Calibri"/>
              </a:rPr>
              <a:t>; </a:t>
            </a:r>
            <a:r>
              <a:rPr dirty="0" sz="2200" spc="-15">
                <a:latin typeface="Calibri"/>
                <a:cs typeface="Calibri"/>
              </a:rPr>
              <a:t>therefore </a:t>
            </a:r>
            <a:r>
              <a:rPr dirty="0" sz="2200" spc="-5">
                <a:latin typeface="Calibri"/>
                <a:cs typeface="Calibri"/>
              </a:rPr>
              <a:t>be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it,</a:t>
            </a:r>
            <a:endParaRPr sz="2200">
              <a:latin typeface="Calibri"/>
              <a:cs typeface="Calibri"/>
            </a:endParaRPr>
          </a:p>
          <a:p>
            <a:pPr marL="241300" marR="474345" indent="-228600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10" i="1">
                <a:latin typeface="Calibri"/>
                <a:cs typeface="Calibri"/>
              </a:rPr>
              <a:t>Resolved, </a:t>
            </a:r>
            <a:r>
              <a:rPr dirty="0" sz="2200" spc="-10">
                <a:latin typeface="Calibri"/>
                <a:cs typeface="Calibri"/>
              </a:rPr>
              <a:t>That </a:t>
            </a:r>
            <a:r>
              <a:rPr dirty="0" sz="2200">
                <a:latin typeface="Calibri"/>
                <a:cs typeface="Calibri"/>
              </a:rPr>
              <a:t>the MSU </a:t>
            </a:r>
            <a:r>
              <a:rPr dirty="0" sz="2200" spc="-5">
                <a:latin typeface="Calibri"/>
                <a:cs typeface="Calibri"/>
              </a:rPr>
              <a:t>Board of </a:t>
            </a:r>
            <a:r>
              <a:rPr dirty="0" sz="2200" spc="-25">
                <a:latin typeface="Calibri"/>
                <a:cs typeface="Calibri"/>
              </a:rPr>
              <a:t>Trustees </a:t>
            </a:r>
            <a:r>
              <a:rPr dirty="0" sz="2200" spc="-5">
                <a:latin typeface="Calibri"/>
                <a:cs typeface="Calibri"/>
              </a:rPr>
              <a:t>develop and adopt </a:t>
            </a:r>
            <a:r>
              <a:rPr dirty="0" sz="2200">
                <a:latin typeface="Calibri"/>
                <a:cs typeface="Calibri"/>
              </a:rPr>
              <a:t>a </a:t>
            </a:r>
            <a:r>
              <a:rPr dirty="0" sz="2200" spc="-5">
                <a:latin typeface="Calibri"/>
                <a:cs typeface="Calibri"/>
              </a:rPr>
              <a:t>social conscience  </a:t>
            </a:r>
            <a:r>
              <a:rPr dirty="0" sz="2200" spc="-15">
                <a:latin typeface="Calibri"/>
                <a:cs typeface="Calibri"/>
              </a:rPr>
              <a:t>framework </a:t>
            </a:r>
            <a:r>
              <a:rPr dirty="0" sz="2200">
                <a:latin typeface="Calibri"/>
                <a:cs typeface="Calibri"/>
              </a:rPr>
              <a:t>in its </a:t>
            </a:r>
            <a:r>
              <a:rPr dirty="0" sz="2200" spc="-15">
                <a:latin typeface="Calibri"/>
                <a:cs typeface="Calibri"/>
              </a:rPr>
              <a:t>investment </a:t>
            </a:r>
            <a:r>
              <a:rPr dirty="0" sz="2200" spc="-5">
                <a:latin typeface="Calibri"/>
                <a:cs typeface="Calibri"/>
              </a:rPr>
              <a:t>policy </a:t>
            </a:r>
            <a:r>
              <a:rPr dirty="0" sz="2200" spc="-15">
                <a:latin typeface="Calibri"/>
                <a:cs typeface="Calibri"/>
              </a:rPr>
              <a:t>statement to </a:t>
            </a:r>
            <a:r>
              <a:rPr dirty="0" sz="2200" spc="-5">
                <a:latin typeface="Calibri"/>
                <a:cs typeface="Calibri"/>
              </a:rPr>
              <a:t>be </a:t>
            </a:r>
            <a:r>
              <a:rPr dirty="0" sz="2200" spc="-10">
                <a:latin typeface="Calibri"/>
                <a:cs typeface="Calibri"/>
              </a:rPr>
              <a:t>transmitted </a:t>
            </a:r>
            <a:r>
              <a:rPr dirty="0" sz="2200">
                <a:latin typeface="Calibri"/>
                <a:cs typeface="Calibri"/>
              </a:rPr>
              <a:t>and </a:t>
            </a:r>
            <a:r>
              <a:rPr dirty="0" sz="2200" spc="-5">
                <a:latin typeface="Calibri"/>
                <a:cs typeface="Calibri"/>
              </a:rPr>
              <a:t>employed </a:t>
            </a:r>
            <a:r>
              <a:rPr dirty="0" sz="2200" spc="-10">
                <a:latin typeface="Calibri"/>
                <a:cs typeface="Calibri"/>
              </a:rPr>
              <a:t>by </a:t>
            </a:r>
            <a:r>
              <a:rPr dirty="0" sz="2200">
                <a:latin typeface="Calibri"/>
                <a:cs typeface="Calibri"/>
              </a:rPr>
              <a:t>the  </a:t>
            </a:r>
            <a:r>
              <a:rPr dirty="0" sz="2200" spc="-15">
                <a:latin typeface="Calibri"/>
                <a:cs typeface="Calibri"/>
              </a:rPr>
              <a:t>investment </a:t>
            </a:r>
            <a:r>
              <a:rPr dirty="0" sz="2200" spc="-5">
                <a:latin typeface="Calibri"/>
                <a:cs typeface="Calibri"/>
              </a:rPr>
              <a:t>firms that manage </a:t>
            </a:r>
            <a:r>
              <a:rPr dirty="0" sz="2200" spc="-25">
                <a:latin typeface="Calibri"/>
                <a:cs typeface="Calibri"/>
              </a:rPr>
              <a:t>MSU’s </a:t>
            </a:r>
            <a:r>
              <a:rPr dirty="0" sz="2200" spc="-5">
                <a:latin typeface="Calibri"/>
                <a:cs typeface="Calibri"/>
              </a:rPr>
              <a:t>endowment;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and,</a:t>
            </a:r>
            <a:endParaRPr sz="2200">
              <a:latin typeface="Calibri"/>
              <a:cs typeface="Calibri"/>
            </a:endParaRPr>
          </a:p>
          <a:p>
            <a:pPr marL="241300" marR="5080" indent="-228600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10" i="1">
                <a:latin typeface="Calibri"/>
                <a:cs typeface="Calibri"/>
              </a:rPr>
              <a:t>Resolved, </a:t>
            </a:r>
            <a:r>
              <a:rPr dirty="0" sz="2200" spc="-10">
                <a:latin typeface="Calibri"/>
                <a:cs typeface="Calibri"/>
              </a:rPr>
              <a:t>That </a:t>
            </a:r>
            <a:r>
              <a:rPr dirty="0" sz="2200">
                <a:latin typeface="Calibri"/>
                <a:cs typeface="Calibri"/>
              </a:rPr>
              <a:t>the MSU </a:t>
            </a:r>
            <a:r>
              <a:rPr dirty="0" sz="2200" spc="-10">
                <a:latin typeface="Calibri"/>
                <a:cs typeface="Calibri"/>
              </a:rPr>
              <a:t>Board </a:t>
            </a:r>
            <a:r>
              <a:rPr dirty="0" sz="2200" spc="-5">
                <a:latin typeface="Calibri"/>
                <a:cs typeface="Calibri"/>
              </a:rPr>
              <a:t>of </a:t>
            </a:r>
            <a:r>
              <a:rPr dirty="0" sz="2200" spc="-25">
                <a:latin typeface="Calibri"/>
                <a:cs typeface="Calibri"/>
              </a:rPr>
              <a:t>Trustees </a:t>
            </a:r>
            <a:r>
              <a:rPr dirty="0" sz="2200" spc="-10">
                <a:latin typeface="Calibri"/>
                <a:cs typeface="Calibri"/>
              </a:rPr>
              <a:t>expand </a:t>
            </a:r>
            <a:r>
              <a:rPr dirty="0" sz="2200">
                <a:latin typeface="Calibri"/>
                <a:cs typeface="Calibri"/>
              </a:rPr>
              <a:t>the </a:t>
            </a:r>
            <a:r>
              <a:rPr dirty="0" sz="2200" spc="-10">
                <a:latin typeface="Calibri"/>
                <a:cs typeface="Calibri"/>
              </a:rPr>
              <a:t>network </a:t>
            </a:r>
            <a:r>
              <a:rPr dirty="0" sz="2200" spc="-5">
                <a:latin typeface="Calibri"/>
                <a:cs typeface="Calibri"/>
              </a:rPr>
              <a:t>of </a:t>
            </a:r>
            <a:r>
              <a:rPr dirty="0" sz="2200" spc="-10">
                <a:latin typeface="Calibri"/>
                <a:cs typeface="Calibri"/>
              </a:rPr>
              <a:t>investment </a:t>
            </a:r>
            <a:r>
              <a:rPr dirty="0" sz="2200" spc="-5">
                <a:latin typeface="Calibri"/>
                <a:cs typeface="Calibri"/>
              </a:rPr>
              <a:t>firms that </a:t>
            </a:r>
            <a:r>
              <a:rPr dirty="0" sz="2200">
                <a:latin typeface="Calibri"/>
                <a:cs typeface="Calibri"/>
              </a:rPr>
              <a:t>it  </a:t>
            </a:r>
            <a:r>
              <a:rPr dirty="0" sz="2200" spc="-5">
                <a:latin typeface="Calibri"/>
                <a:cs typeface="Calibri"/>
              </a:rPr>
              <a:t>uses </a:t>
            </a:r>
            <a:r>
              <a:rPr dirty="0" sz="2200" spc="-20">
                <a:latin typeface="Calibri"/>
                <a:cs typeface="Calibri"/>
              </a:rPr>
              <a:t>for </a:t>
            </a:r>
            <a:r>
              <a:rPr dirty="0" sz="2200" spc="-5">
                <a:latin typeface="Calibri"/>
                <a:cs typeface="Calibri"/>
              </a:rPr>
              <a:t>managing </a:t>
            </a:r>
            <a:r>
              <a:rPr dirty="0" sz="2200" spc="-25">
                <a:latin typeface="Calibri"/>
                <a:cs typeface="Calibri"/>
              </a:rPr>
              <a:t>MSU’s </a:t>
            </a:r>
            <a:r>
              <a:rPr dirty="0" sz="2200" spc="-5">
                <a:latin typeface="Calibri"/>
                <a:cs typeface="Calibri"/>
              </a:rPr>
              <a:t>endowment </a:t>
            </a:r>
            <a:r>
              <a:rPr dirty="0" sz="2200" spc="-15">
                <a:latin typeface="Calibri"/>
                <a:cs typeface="Calibri"/>
              </a:rPr>
              <a:t>to </a:t>
            </a:r>
            <a:r>
              <a:rPr dirty="0" sz="2200" spc="-5">
                <a:latin typeface="Calibri"/>
                <a:cs typeface="Calibri"/>
              </a:rPr>
              <a:t>ensure </a:t>
            </a:r>
            <a:r>
              <a:rPr dirty="0" sz="2200">
                <a:latin typeface="Calibri"/>
                <a:cs typeface="Calibri"/>
              </a:rPr>
              <a:t>a </a:t>
            </a:r>
            <a:r>
              <a:rPr dirty="0" sz="2200" spc="-10">
                <a:latin typeface="Calibri"/>
                <a:cs typeface="Calibri"/>
              </a:rPr>
              <a:t>competitive approach </a:t>
            </a:r>
            <a:r>
              <a:rPr dirty="0" sz="2200" spc="-15">
                <a:latin typeface="Calibri"/>
                <a:cs typeface="Calibri"/>
              </a:rPr>
              <a:t>to </a:t>
            </a:r>
            <a:r>
              <a:rPr dirty="0" sz="2200" spc="-5">
                <a:latin typeface="Calibri"/>
                <a:cs typeface="Calibri"/>
              </a:rPr>
              <a:t>supporting  </a:t>
            </a:r>
            <a:r>
              <a:rPr dirty="0" sz="2200">
                <a:latin typeface="Calibri"/>
                <a:cs typeface="Calibri"/>
              </a:rPr>
              <a:t>the </a:t>
            </a:r>
            <a:r>
              <a:rPr dirty="0" sz="2200" spc="-5">
                <a:latin typeface="Calibri"/>
                <a:cs typeface="Calibri"/>
              </a:rPr>
              <a:t>social conscience </a:t>
            </a:r>
            <a:r>
              <a:rPr dirty="0" sz="2200" spc="-10">
                <a:latin typeface="Calibri"/>
                <a:cs typeface="Calibri"/>
              </a:rPr>
              <a:t>framework;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and,</a:t>
            </a:r>
            <a:endParaRPr sz="2200">
              <a:latin typeface="Calibri"/>
              <a:cs typeface="Calibri"/>
            </a:endParaRPr>
          </a:p>
          <a:p>
            <a:pPr marL="241300" marR="48895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200" spc="-10" i="1">
                <a:latin typeface="Calibri"/>
                <a:cs typeface="Calibri"/>
              </a:rPr>
              <a:t>Resolved, </a:t>
            </a:r>
            <a:r>
              <a:rPr dirty="0" sz="2200" spc="-10">
                <a:latin typeface="Calibri"/>
                <a:cs typeface="Calibri"/>
              </a:rPr>
              <a:t>That </a:t>
            </a:r>
            <a:r>
              <a:rPr dirty="0" sz="2200" spc="-5">
                <a:latin typeface="Calibri"/>
                <a:cs typeface="Calibri"/>
              </a:rPr>
              <a:t>where reasonable, </a:t>
            </a:r>
            <a:r>
              <a:rPr dirty="0" sz="2200">
                <a:latin typeface="Calibri"/>
                <a:cs typeface="Calibri"/>
              </a:rPr>
              <a:t>the </a:t>
            </a:r>
            <a:r>
              <a:rPr dirty="0" sz="2200" spc="-5">
                <a:latin typeface="Calibri"/>
                <a:cs typeface="Calibri"/>
              </a:rPr>
              <a:t>Board of </a:t>
            </a:r>
            <a:r>
              <a:rPr dirty="0" sz="2200" spc="-25">
                <a:latin typeface="Calibri"/>
                <a:cs typeface="Calibri"/>
              </a:rPr>
              <a:t>Trustees </a:t>
            </a:r>
            <a:r>
              <a:rPr dirty="0" sz="2200" spc="-20">
                <a:latin typeface="Calibri"/>
                <a:cs typeface="Calibri"/>
              </a:rPr>
              <a:t>make </a:t>
            </a:r>
            <a:r>
              <a:rPr dirty="0" sz="2200" spc="-5">
                <a:latin typeface="Calibri"/>
                <a:cs typeface="Calibri"/>
              </a:rPr>
              <a:t>Budget </a:t>
            </a:r>
            <a:r>
              <a:rPr dirty="0" sz="2200">
                <a:latin typeface="Calibri"/>
                <a:cs typeface="Calibri"/>
              </a:rPr>
              <a:t>&amp; </a:t>
            </a:r>
            <a:r>
              <a:rPr dirty="0" sz="2200" spc="-5">
                <a:latin typeface="Calibri"/>
                <a:cs typeface="Calibri"/>
              </a:rPr>
              <a:t>Finance  </a:t>
            </a:r>
            <a:r>
              <a:rPr dirty="0" sz="2200" spc="-10">
                <a:latin typeface="Calibri"/>
                <a:cs typeface="Calibri"/>
              </a:rPr>
              <a:t>Committee </a:t>
            </a:r>
            <a:r>
              <a:rPr dirty="0" sz="2200" spc="-5">
                <a:latin typeface="Calibri"/>
                <a:cs typeface="Calibri"/>
              </a:rPr>
              <a:t>meetings </a:t>
            </a:r>
            <a:r>
              <a:rPr dirty="0" sz="2200">
                <a:latin typeface="Calibri"/>
                <a:cs typeface="Calibri"/>
              </a:rPr>
              <a:t>and </a:t>
            </a:r>
            <a:r>
              <a:rPr dirty="0" sz="2200" spc="-10">
                <a:latin typeface="Calibri"/>
                <a:cs typeface="Calibri"/>
              </a:rPr>
              <a:t>Investment </a:t>
            </a:r>
            <a:r>
              <a:rPr dirty="0" sz="2200">
                <a:latin typeface="Calibri"/>
                <a:cs typeface="Calibri"/>
              </a:rPr>
              <a:t>Advisory </a:t>
            </a:r>
            <a:r>
              <a:rPr dirty="0" sz="2200" spc="-10">
                <a:latin typeface="Calibri"/>
                <a:cs typeface="Calibri"/>
              </a:rPr>
              <a:t>Subcommittee </a:t>
            </a:r>
            <a:r>
              <a:rPr dirty="0" sz="2200" spc="-5">
                <a:latin typeface="Calibri"/>
                <a:cs typeface="Calibri"/>
              </a:rPr>
              <a:t>(IAS) meetings open </a:t>
            </a:r>
            <a:r>
              <a:rPr dirty="0" sz="2200" spc="-15">
                <a:latin typeface="Calibri"/>
                <a:cs typeface="Calibri"/>
              </a:rPr>
              <a:t>to </a:t>
            </a:r>
            <a:r>
              <a:rPr dirty="0" sz="2200">
                <a:latin typeface="Calibri"/>
                <a:cs typeface="Calibri"/>
              </a:rPr>
              <a:t>the  </a:t>
            </a:r>
            <a:r>
              <a:rPr dirty="0" sz="2200" spc="-5">
                <a:latin typeface="Calibri"/>
                <a:cs typeface="Calibri"/>
              </a:rPr>
              <a:t>public </a:t>
            </a:r>
            <a:r>
              <a:rPr dirty="0" sz="2200">
                <a:latin typeface="Calibri"/>
                <a:cs typeface="Calibri"/>
              </a:rPr>
              <a:t>in </a:t>
            </a:r>
            <a:r>
              <a:rPr dirty="0" sz="2200" spc="-10">
                <a:latin typeface="Calibri"/>
                <a:cs typeface="Calibri"/>
              </a:rPr>
              <a:t>order </a:t>
            </a:r>
            <a:r>
              <a:rPr dirty="0" sz="2200" spc="-15">
                <a:latin typeface="Calibri"/>
                <a:cs typeface="Calibri"/>
              </a:rPr>
              <a:t>to demonstrate </a:t>
            </a:r>
            <a:r>
              <a:rPr dirty="0" sz="2200">
                <a:latin typeface="Calibri"/>
                <a:cs typeface="Calibri"/>
              </a:rPr>
              <a:t>the </a:t>
            </a:r>
            <a:r>
              <a:rPr dirty="0" sz="2200" spc="-25">
                <a:latin typeface="Calibri"/>
                <a:cs typeface="Calibri"/>
              </a:rPr>
              <a:t>Board’s </a:t>
            </a:r>
            <a:r>
              <a:rPr dirty="0" sz="2200" spc="-10">
                <a:latin typeface="Calibri"/>
                <a:cs typeface="Calibri"/>
              </a:rPr>
              <a:t>commitment </a:t>
            </a:r>
            <a:r>
              <a:rPr dirty="0" sz="2200" spc="-15">
                <a:latin typeface="Calibri"/>
                <a:cs typeface="Calibri"/>
              </a:rPr>
              <a:t>to </a:t>
            </a:r>
            <a:r>
              <a:rPr dirty="0" sz="2200" spc="-10">
                <a:latin typeface="Calibri"/>
                <a:cs typeface="Calibri"/>
              </a:rPr>
              <a:t>transparency </a:t>
            </a:r>
            <a:r>
              <a:rPr dirty="0" sz="2200">
                <a:latin typeface="Calibri"/>
                <a:cs typeface="Calibri"/>
              </a:rPr>
              <a:t>in </a:t>
            </a:r>
            <a:r>
              <a:rPr dirty="0" sz="2200" spc="-5">
                <a:latin typeface="Calibri"/>
                <a:cs typeface="Calibri"/>
              </a:rPr>
              <a:t>all </a:t>
            </a:r>
            <a:r>
              <a:rPr dirty="0" sz="2200">
                <a:latin typeface="Calibri"/>
                <a:cs typeface="Calibri"/>
              </a:rPr>
              <a:t>its  </a:t>
            </a:r>
            <a:r>
              <a:rPr dirty="0" sz="2200" spc="-10">
                <a:latin typeface="Calibri"/>
                <a:cs typeface="Calibri"/>
              </a:rPr>
              <a:t>deliberations.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862" y="610361"/>
            <a:ext cx="1081468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What </a:t>
            </a:r>
            <a:r>
              <a:rPr dirty="0" spc="-20"/>
              <a:t>are </a:t>
            </a:r>
            <a:r>
              <a:rPr dirty="0"/>
              <a:t>the </a:t>
            </a:r>
            <a:r>
              <a:rPr dirty="0" spc="20"/>
              <a:t>“Three </a:t>
            </a:r>
            <a:r>
              <a:rPr dirty="0" spc="-95"/>
              <a:t>E’s </a:t>
            </a:r>
            <a:r>
              <a:rPr dirty="0" spc="-5"/>
              <a:t>of </a:t>
            </a:r>
            <a:r>
              <a:rPr dirty="0" spc="-10"/>
              <a:t>Sustainability</a:t>
            </a:r>
            <a:r>
              <a:rPr dirty="0" spc="90"/>
              <a:t> </a:t>
            </a:r>
            <a:r>
              <a:rPr dirty="0" spc="-5"/>
              <a:t>(EEE)”?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839" y="1758335"/>
            <a:ext cx="10534015" cy="512127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279400" indent="-22860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79400" algn="l"/>
              </a:tabLst>
            </a:pPr>
            <a:r>
              <a:rPr dirty="0" sz="2800" spc="-10">
                <a:latin typeface="Calibri"/>
                <a:cs typeface="Calibri"/>
              </a:rPr>
              <a:t>Definition </a:t>
            </a:r>
            <a:r>
              <a:rPr dirty="0" sz="2800" spc="-5">
                <a:latin typeface="Calibri"/>
                <a:cs typeface="Calibri"/>
              </a:rPr>
              <a:t>of EEE </a:t>
            </a:r>
            <a:r>
              <a:rPr dirty="0" sz="2800" spc="-20">
                <a:latin typeface="Calibri"/>
                <a:cs typeface="Calibri"/>
              </a:rPr>
              <a:t>acronym </a:t>
            </a:r>
            <a:r>
              <a:rPr dirty="0" sz="2800">
                <a:latin typeface="Calibri"/>
                <a:cs typeface="Calibri"/>
              </a:rPr>
              <a:t>is ambiguous and </a:t>
            </a:r>
            <a:r>
              <a:rPr dirty="0" sz="2800" spc="-5">
                <a:latin typeface="Calibri"/>
                <a:cs typeface="Calibri"/>
              </a:rPr>
              <a:t>open </a:t>
            </a:r>
            <a:r>
              <a:rPr dirty="0" sz="2800" spc="-15">
                <a:latin typeface="Calibri"/>
                <a:cs typeface="Calibri"/>
              </a:rPr>
              <a:t>to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interpretation</a:t>
            </a:r>
            <a:endParaRPr sz="2800">
              <a:latin typeface="Calibri"/>
              <a:cs typeface="Calibri"/>
            </a:endParaRPr>
          </a:p>
          <a:p>
            <a:pPr lvl="1" marL="736600" indent="-228600">
              <a:lnSpc>
                <a:spcPts val="2735"/>
              </a:lnSpc>
              <a:spcBef>
                <a:spcPts val="240"/>
              </a:spcBef>
              <a:buFont typeface="Arial"/>
              <a:buChar char="•"/>
              <a:tabLst>
                <a:tab pos="736600" algn="l"/>
                <a:tab pos="8437880" algn="l"/>
              </a:tabLst>
            </a:pPr>
            <a:r>
              <a:rPr dirty="0" sz="2400" spc="-15">
                <a:latin typeface="Calibri"/>
                <a:cs typeface="Calibri"/>
              </a:rPr>
              <a:t>Acronym </a:t>
            </a:r>
            <a:r>
              <a:rPr dirty="0" sz="2400">
                <a:latin typeface="Calibri"/>
                <a:cs typeface="Calibri"/>
              </a:rPr>
              <a:t>as </a:t>
            </a:r>
            <a:r>
              <a:rPr dirty="0" sz="2400" spc="-10">
                <a:latin typeface="Calibri"/>
                <a:cs typeface="Calibri"/>
              </a:rPr>
              <a:t>defined </a:t>
            </a: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5">
                <a:latin typeface="Calibri"/>
                <a:cs typeface="Calibri"/>
              </a:rPr>
              <a:t>resolution: </a:t>
            </a:r>
            <a:r>
              <a:rPr dirty="0" sz="2400" spc="20">
                <a:latin typeface="Calibri"/>
                <a:cs typeface="Calibri"/>
              </a:rPr>
              <a:t>“The </a:t>
            </a:r>
            <a:r>
              <a:rPr dirty="0" sz="2400">
                <a:latin typeface="Calibri"/>
                <a:cs typeface="Calibri"/>
              </a:rPr>
              <a:t>3 </a:t>
            </a:r>
            <a:r>
              <a:rPr dirty="0" sz="2400" spc="-50">
                <a:latin typeface="Calibri"/>
                <a:cs typeface="Calibri"/>
              </a:rPr>
              <a:t>E’s</a:t>
            </a:r>
            <a:r>
              <a:rPr dirty="0" sz="2400" spc="9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Sustainability:	Environment,</a:t>
            </a:r>
            <a:endParaRPr sz="2400">
              <a:latin typeface="Calibri"/>
              <a:cs typeface="Calibri"/>
            </a:endParaRPr>
          </a:p>
          <a:p>
            <a:pPr marL="736600">
              <a:lnSpc>
                <a:spcPts val="2735"/>
              </a:lnSpc>
            </a:pPr>
            <a:r>
              <a:rPr dirty="0" sz="2400" spc="-10">
                <a:latin typeface="Calibri"/>
                <a:cs typeface="Calibri"/>
              </a:rPr>
              <a:t>Economics,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Equity”</a:t>
            </a:r>
            <a:endParaRPr sz="2400">
              <a:latin typeface="Calibri"/>
              <a:cs typeface="Calibri"/>
            </a:endParaRPr>
          </a:p>
          <a:p>
            <a:pPr lvl="1" marL="736600" indent="-228600">
              <a:lnSpc>
                <a:spcPts val="2735"/>
              </a:lnSpc>
              <a:spcBef>
                <a:spcPts val="209"/>
              </a:spcBef>
              <a:buFont typeface="Arial"/>
              <a:buChar char="•"/>
              <a:tabLst>
                <a:tab pos="736600" algn="l"/>
                <a:tab pos="4852035" algn="l"/>
              </a:tabLst>
            </a:pPr>
            <a:r>
              <a:rPr dirty="0" sz="2400" spc="-15">
                <a:latin typeface="Calibri"/>
                <a:cs typeface="Calibri"/>
              </a:rPr>
              <a:t>Acronym </a:t>
            </a:r>
            <a:r>
              <a:rPr dirty="0" sz="2400">
                <a:latin typeface="Calibri"/>
                <a:cs typeface="Calibri"/>
              </a:rPr>
              <a:t>as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defined</a:t>
            </a:r>
            <a:r>
              <a:rPr dirty="0" sz="2400" spc="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elsewhere</a:t>
            </a:r>
            <a:r>
              <a:rPr dirty="0" baseline="24305" sz="2400" spc="-15">
                <a:latin typeface="Calibri"/>
                <a:cs typeface="Calibri"/>
              </a:rPr>
              <a:t>#</a:t>
            </a:r>
            <a:r>
              <a:rPr dirty="0" sz="2400" spc="-10">
                <a:latin typeface="Calibri"/>
                <a:cs typeface="Calibri"/>
              </a:rPr>
              <a:t>:	</a:t>
            </a:r>
            <a:r>
              <a:rPr dirty="0" sz="2400" spc="20">
                <a:latin typeface="Calibri"/>
                <a:cs typeface="Calibri"/>
              </a:rPr>
              <a:t>“The </a:t>
            </a:r>
            <a:r>
              <a:rPr dirty="0" sz="2400">
                <a:latin typeface="Calibri"/>
                <a:cs typeface="Calibri"/>
              </a:rPr>
              <a:t>3 </a:t>
            </a:r>
            <a:r>
              <a:rPr dirty="0" sz="2400" spc="-55">
                <a:latin typeface="Calibri"/>
                <a:cs typeface="Calibri"/>
              </a:rPr>
              <a:t>E’s </a:t>
            </a:r>
            <a:r>
              <a:rPr dirty="0" sz="2400" spc="-5">
                <a:latin typeface="Calibri"/>
                <a:cs typeface="Calibri"/>
              </a:rPr>
              <a:t>of Sustainability:</a:t>
            </a:r>
            <a:r>
              <a:rPr dirty="0" sz="2400" spc="-15">
                <a:latin typeface="Calibri"/>
                <a:cs typeface="Calibri"/>
              </a:rPr>
              <a:t> Environmental,</a:t>
            </a:r>
            <a:endParaRPr sz="2400">
              <a:latin typeface="Calibri"/>
              <a:cs typeface="Calibri"/>
            </a:endParaRPr>
          </a:p>
          <a:p>
            <a:pPr marL="736600">
              <a:lnSpc>
                <a:spcPts val="2735"/>
              </a:lnSpc>
            </a:pPr>
            <a:r>
              <a:rPr dirty="0" sz="2400" spc="-10">
                <a:latin typeface="Calibri"/>
                <a:cs typeface="Calibri"/>
              </a:rPr>
              <a:t>Economic,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Ethical”</a:t>
            </a:r>
            <a:endParaRPr sz="2400">
              <a:latin typeface="Calibri"/>
              <a:cs typeface="Calibri"/>
            </a:endParaRPr>
          </a:p>
          <a:p>
            <a:pPr lvl="1" marL="736600" marR="43180" indent="-228600">
              <a:lnSpc>
                <a:spcPts val="2590"/>
              </a:lnSpc>
              <a:spcBef>
                <a:spcPts val="535"/>
              </a:spcBef>
              <a:buFont typeface="Arial"/>
              <a:buChar char="•"/>
              <a:tabLst>
                <a:tab pos="736600" algn="l"/>
              </a:tabLst>
            </a:pPr>
            <a:r>
              <a:rPr dirty="0" sz="2400" spc="-15">
                <a:latin typeface="Calibri"/>
                <a:cs typeface="Calibri"/>
              </a:rPr>
              <a:t>Acronym </a:t>
            </a:r>
            <a:r>
              <a:rPr dirty="0" sz="2400">
                <a:latin typeface="Calibri"/>
                <a:cs typeface="Calibri"/>
              </a:rPr>
              <a:t>as </a:t>
            </a:r>
            <a:r>
              <a:rPr dirty="0" sz="2400" spc="-10">
                <a:latin typeface="Calibri"/>
                <a:cs typeface="Calibri"/>
              </a:rPr>
              <a:t>defined elsewhere</a:t>
            </a:r>
            <a:r>
              <a:rPr dirty="0" baseline="24305" sz="2400" spc="-15">
                <a:latin typeface="Calibri"/>
                <a:cs typeface="Calibri"/>
              </a:rPr>
              <a:t>##</a:t>
            </a:r>
            <a:r>
              <a:rPr dirty="0" sz="2400" spc="-10">
                <a:latin typeface="Calibri"/>
                <a:cs typeface="Calibri"/>
              </a:rPr>
              <a:t>: </a:t>
            </a:r>
            <a:r>
              <a:rPr dirty="0" sz="2400" spc="20">
                <a:latin typeface="Calibri"/>
                <a:cs typeface="Calibri"/>
              </a:rPr>
              <a:t>“The </a:t>
            </a:r>
            <a:r>
              <a:rPr dirty="0" sz="2400">
                <a:latin typeface="Calibri"/>
                <a:cs typeface="Calibri"/>
              </a:rPr>
              <a:t>3 </a:t>
            </a:r>
            <a:r>
              <a:rPr dirty="0" sz="2400" spc="-50">
                <a:latin typeface="Calibri"/>
                <a:cs typeface="Calibri"/>
              </a:rPr>
              <a:t>E’s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0">
                <a:latin typeface="Calibri"/>
                <a:cs typeface="Calibri"/>
              </a:rPr>
              <a:t>Sustainability: </a:t>
            </a:r>
            <a:r>
              <a:rPr dirty="0" sz="2400" spc="-35">
                <a:latin typeface="Calibri"/>
                <a:cs typeface="Calibri"/>
              </a:rPr>
              <a:t>Economy, </a:t>
            </a:r>
            <a:r>
              <a:rPr dirty="0" sz="2400" spc="-15">
                <a:latin typeface="Calibri"/>
                <a:cs typeface="Calibri"/>
              </a:rPr>
              <a:t>Ecology  </a:t>
            </a:r>
            <a:r>
              <a:rPr dirty="0" sz="2400">
                <a:latin typeface="Calibri"/>
                <a:cs typeface="Calibri"/>
              </a:rPr>
              <a:t>and Equity”</a:t>
            </a:r>
            <a:endParaRPr sz="2400">
              <a:latin typeface="Calibri"/>
              <a:cs typeface="Calibri"/>
            </a:endParaRPr>
          </a:p>
          <a:p>
            <a:pPr marL="279400" indent="-2286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79400" algn="l"/>
              </a:tabLst>
            </a:pPr>
            <a:r>
              <a:rPr dirty="0" sz="2800">
                <a:latin typeface="Calibri"/>
                <a:cs typeface="Calibri"/>
              </a:rPr>
              <a:t>5 </a:t>
            </a:r>
            <a:r>
              <a:rPr dirty="0" sz="2800" spc="-25">
                <a:latin typeface="Calibri"/>
                <a:cs typeface="Calibri"/>
              </a:rPr>
              <a:t>different </a:t>
            </a:r>
            <a:r>
              <a:rPr dirty="0" sz="2800" spc="-60">
                <a:latin typeface="Calibri"/>
                <a:cs typeface="Calibri"/>
              </a:rPr>
              <a:t>E’s </a:t>
            </a:r>
            <a:r>
              <a:rPr dirty="0" sz="2800">
                <a:latin typeface="Calibri"/>
                <a:cs typeface="Calibri"/>
              </a:rPr>
              <a:t>in the </a:t>
            </a:r>
            <a:r>
              <a:rPr dirty="0" sz="2800" spc="-10">
                <a:latin typeface="Calibri"/>
                <a:cs typeface="Calibri"/>
              </a:rPr>
              <a:t>three definitions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25">
                <a:latin typeface="Calibri"/>
                <a:cs typeface="Calibri"/>
              </a:rPr>
              <a:t>“The </a:t>
            </a:r>
            <a:r>
              <a:rPr dirty="0" sz="2800">
                <a:latin typeface="Calibri"/>
                <a:cs typeface="Calibri"/>
              </a:rPr>
              <a:t>3 </a:t>
            </a:r>
            <a:r>
              <a:rPr dirty="0" sz="2800" spc="-60">
                <a:latin typeface="Calibri"/>
                <a:cs typeface="Calibri"/>
              </a:rPr>
              <a:t>E’s </a:t>
            </a:r>
            <a:r>
              <a:rPr dirty="0" sz="2800" spc="-5">
                <a:latin typeface="Calibri"/>
                <a:cs typeface="Calibri"/>
              </a:rPr>
              <a:t>of</a:t>
            </a:r>
            <a:r>
              <a:rPr dirty="0" sz="2800" spc="15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Sustainability”</a:t>
            </a:r>
            <a:endParaRPr sz="2800">
              <a:latin typeface="Calibri"/>
              <a:cs typeface="Calibri"/>
            </a:endParaRPr>
          </a:p>
          <a:p>
            <a:pPr lvl="1" marL="736600" indent="-228600">
              <a:lnSpc>
                <a:spcPct val="100000"/>
              </a:lnSpc>
              <a:spcBef>
                <a:spcPts val="234"/>
              </a:spcBef>
              <a:buFont typeface="Arial"/>
              <a:buChar char="•"/>
              <a:tabLst>
                <a:tab pos="736600" algn="l"/>
              </a:tabLst>
            </a:pPr>
            <a:r>
              <a:rPr dirty="0" sz="2400" spc="-10">
                <a:latin typeface="Calibri"/>
                <a:cs typeface="Calibri"/>
              </a:rPr>
              <a:t>Environment(al), economy(ic), </a:t>
            </a:r>
            <a:r>
              <a:rPr dirty="0" sz="2400" spc="-30">
                <a:latin typeface="Calibri"/>
                <a:cs typeface="Calibri"/>
              </a:rPr>
              <a:t>ecology, equity,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ethical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50">
              <a:latin typeface="Calibri"/>
              <a:cs typeface="Calibri"/>
            </a:endParaRPr>
          </a:p>
          <a:p>
            <a:pPr marL="951230">
              <a:lnSpc>
                <a:spcPct val="100000"/>
              </a:lnSpc>
            </a:pPr>
            <a:r>
              <a:rPr dirty="0" baseline="24305" sz="2400">
                <a:latin typeface="Calibri"/>
                <a:cs typeface="Calibri"/>
              </a:rPr>
              <a:t>#</a:t>
            </a:r>
            <a:r>
              <a:rPr dirty="0" baseline="24305" sz="2400" spc="-7">
                <a:latin typeface="Calibri"/>
                <a:cs typeface="Calibri"/>
              </a:rPr>
              <a:t> </a:t>
            </a:r>
            <a:r>
              <a:rPr dirty="0" u="heavy" sz="24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http://statesustainabilityindex.com/three-es-of-sustainability/</a:t>
            </a:r>
            <a:endParaRPr sz="2400">
              <a:latin typeface="Calibri"/>
              <a:cs typeface="Calibri"/>
            </a:endParaRPr>
          </a:p>
          <a:p>
            <a:pPr marL="951230">
              <a:lnSpc>
                <a:spcPct val="100000"/>
              </a:lnSpc>
            </a:pPr>
            <a:r>
              <a:rPr dirty="0" baseline="24305" sz="2400">
                <a:latin typeface="Calibri"/>
                <a:cs typeface="Calibri"/>
              </a:rPr>
              <a:t>##</a:t>
            </a:r>
            <a:r>
              <a:rPr dirty="0" baseline="24305" sz="2400" spc="262">
                <a:latin typeface="Calibri"/>
                <a:cs typeface="Calibri"/>
              </a:rPr>
              <a:t> </a:t>
            </a:r>
            <a:r>
              <a:rPr dirty="0" u="heavy" sz="24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https://sustainability-success.com/the-3-es-of-sustainability/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6712" y="610361"/>
            <a:ext cx="105797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Is “EEE” </a:t>
            </a:r>
            <a:r>
              <a:rPr dirty="0"/>
              <a:t>an </a:t>
            </a:r>
            <a:r>
              <a:rPr dirty="0" spc="-15"/>
              <a:t>established </a:t>
            </a:r>
            <a:r>
              <a:rPr dirty="0" spc="-25"/>
              <a:t>investment</a:t>
            </a:r>
            <a:r>
              <a:rPr dirty="0" spc="30"/>
              <a:t> </a:t>
            </a:r>
            <a:r>
              <a:rPr dirty="0" spc="-20"/>
              <a:t>framework?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8754" y="1758335"/>
            <a:ext cx="10469245" cy="308102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“EEE Investment” </a:t>
            </a:r>
            <a:r>
              <a:rPr dirty="0" sz="2800" spc="-15">
                <a:latin typeface="Calibri"/>
                <a:cs typeface="Calibri"/>
              </a:rPr>
              <a:t>framework </a:t>
            </a:r>
            <a:r>
              <a:rPr dirty="0" sz="2800" spc="-5">
                <a:latin typeface="Calibri"/>
                <a:cs typeface="Calibri"/>
              </a:rPr>
              <a:t>has not been </a:t>
            </a:r>
            <a:r>
              <a:rPr dirty="0" sz="2800" spc="-10">
                <a:latin typeface="Calibri"/>
                <a:cs typeface="Calibri"/>
              </a:rPr>
              <a:t>established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literature*</a:t>
            </a:r>
            <a:endParaRPr sz="28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Only </a:t>
            </a:r>
            <a:r>
              <a:rPr dirty="0" sz="2400">
                <a:latin typeface="Calibri"/>
                <a:cs typeface="Calibri"/>
              </a:rPr>
              <a:t>14 </a:t>
            </a:r>
            <a:r>
              <a:rPr dirty="0" sz="2400" spc="-35" i="1">
                <a:latin typeface="Calibri"/>
                <a:cs typeface="Calibri"/>
              </a:rPr>
              <a:t>Web </a:t>
            </a:r>
            <a:r>
              <a:rPr dirty="0" sz="2400" spc="-5" i="1">
                <a:latin typeface="Calibri"/>
                <a:cs typeface="Calibri"/>
              </a:rPr>
              <a:t>of </a:t>
            </a:r>
            <a:r>
              <a:rPr dirty="0" sz="2400" spc="-10" i="1">
                <a:latin typeface="Calibri"/>
                <a:cs typeface="Calibri"/>
              </a:rPr>
              <a:t>Science </a:t>
            </a:r>
            <a:r>
              <a:rPr dirty="0" sz="2400" spc="-5">
                <a:latin typeface="Calibri"/>
                <a:cs typeface="Calibri"/>
              </a:rPr>
              <a:t>hits </a:t>
            </a:r>
            <a:r>
              <a:rPr dirty="0" sz="2400" spc="-20">
                <a:latin typeface="Calibri"/>
                <a:cs typeface="Calibri"/>
              </a:rPr>
              <a:t>for </a:t>
            </a:r>
            <a:r>
              <a:rPr dirty="0" sz="2400" spc="-10">
                <a:latin typeface="Calibri"/>
                <a:cs typeface="Calibri"/>
              </a:rPr>
              <a:t>“EEE</a:t>
            </a:r>
            <a:r>
              <a:rPr dirty="0" sz="2400" spc="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investment*”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>
                <a:latin typeface="Calibri"/>
                <a:cs typeface="Calibri"/>
              </a:rPr>
              <a:t>None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the 14 </a:t>
            </a:r>
            <a:r>
              <a:rPr dirty="0" sz="2400" spc="-5">
                <a:latin typeface="Calibri"/>
                <a:cs typeface="Calibri"/>
              </a:rPr>
              <a:t>hits </a:t>
            </a:r>
            <a:r>
              <a:rPr dirty="0" sz="2400" spc="-15">
                <a:latin typeface="Calibri"/>
                <a:cs typeface="Calibri"/>
              </a:rPr>
              <a:t>related to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investments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“ESG </a:t>
            </a:r>
            <a:r>
              <a:rPr dirty="0" sz="2800" spc="-5">
                <a:latin typeface="Calibri"/>
                <a:cs typeface="Calibri"/>
              </a:rPr>
              <a:t>Investment” </a:t>
            </a:r>
            <a:r>
              <a:rPr dirty="0" sz="2800">
                <a:latin typeface="Calibri"/>
                <a:cs typeface="Calibri"/>
              </a:rPr>
              <a:t>is </a:t>
            </a:r>
            <a:r>
              <a:rPr dirty="0" sz="2800" spc="-5">
                <a:latin typeface="Calibri"/>
                <a:cs typeface="Calibri"/>
              </a:rPr>
              <a:t>well </a:t>
            </a:r>
            <a:r>
              <a:rPr dirty="0" sz="2800" spc="-10">
                <a:latin typeface="Calibri"/>
                <a:cs typeface="Calibri"/>
              </a:rPr>
              <a:t>established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literature*</a:t>
            </a:r>
            <a:endParaRPr sz="28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3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>
                <a:latin typeface="Calibri"/>
                <a:cs typeface="Calibri"/>
              </a:rPr>
              <a:t>1,128 </a:t>
            </a:r>
            <a:r>
              <a:rPr dirty="0" sz="2400" spc="-35">
                <a:latin typeface="Calibri"/>
                <a:cs typeface="Calibri"/>
              </a:rPr>
              <a:t>Web </a:t>
            </a:r>
            <a:r>
              <a:rPr dirty="0" sz="2400" spc="-5">
                <a:latin typeface="Calibri"/>
                <a:cs typeface="Calibri"/>
              </a:rPr>
              <a:t>of Science hits </a:t>
            </a:r>
            <a:r>
              <a:rPr dirty="0" sz="2400" spc="-20">
                <a:latin typeface="Calibri"/>
                <a:cs typeface="Calibri"/>
              </a:rPr>
              <a:t>for </a:t>
            </a:r>
            <a:r>
              <a:rPr dirty="0" sz="2400" spc="-15">
                <a:latin typeface="Calibri"/>
                <a:cs typeface="Calibri"/>
              </a:rPr>
              <a:t>“ESG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investment*”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5">
                <a:latin typeface="Calibri"/>
                <a:cs typeface="Calibri"/>
              </a:rPr>
              <a:t>ESG </a:t>
            </a:r>
            <a:r>
              <a:rPr dirty="0" sz="2400" spc="-5">
                <a:latin typeface="Calibri"/>
                <a:cs typeface="Calibri"/>
              </a:rPr>
              <a:t>mentioned </a:t>
            </a:r>
            <a:r>
              <a:rPr dirty="0" sz="2400">
                <a:latin typeface="Calibri"/>
                <a:cs typeface="Calibri"/>
              </a:rPr>
              <a:t>17 times in its </a:t>
            </a:r>
            <a:r>
              <a:rPr dirty="0" sz="2400" spc="-10">
                <a:latin typeface="Calibri"/>
                <a:cs typeface="Calibri"/>
              </a:rPr>
              <a:t>report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>
                <a:latin typeface="Calibri"/>
                <a:cs typeface="Calibri"/>
              </a:rPr>
              <a:t>the MSU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Trustees**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30">
                <a:latin typeface="Calibri"/>
                <a:cs typeface="Calibri"/>
              </a:rPr>
              <a:t>USIWG’s </a:t>
            </a:r>
            <a:r>
              <a:rPr dirty="0" sz="2800" spc="-5">
                <a:latin typeface="Calibri"/>
                <a:cs typeface="Calibri"/>
              </a:rPr>
              <a:t>report** </a:t>
            </a:r>
            <a:r>
              <a:rPr dirty="0" sz="2800" spc="-10">
                <a:latin typeface="Calibri"/>
                <a:cs typeface="Calibri"/>
              </a:rPr>
              <a:t>recommended “ESG” </a:t>
            </a:r>
            <a:r>
              <a:rPr dirty="0" sz="2800" spc="-15">
                <a:latin typeface="Calibri"/>
                <a:cs typeface="Calibri"/>
              </a:rPr>
              <a:t>investments, </a:t>
            </a:r>
            <a:r>
              <a:rPr dirty="0" sz="2800" spc="-5">
                <a:latin typeface="Calibri"/>
                <a:cs typeface="Calibri"/>
              </a:rPr>
              <a:t>not “EEE” or </a:t>
            </a:r>
            <a:r>
              <a:rPr dirty="0" sz="2800">
                <a:latin typeface="Calibri"/>
                <a:cs typeface="Calibri"/>
              </a:rPr>
              <a:t>3</a:t>
            </a:r>
            <a:r>
              <a:rPr dirty="0" sz="2800" spc="75">
                <a:latin typeface="Calibri"/>
                <a:cs typeface="Calibri"/>
              </a:rPr>
              <a:t> </a:t>
            </a:r>
            <a:r>
              <a:rPr dirty="0" sz="2800" spc="-60">
                <a:latin typeface="Calibri"/>
                <a:cs typeface="Calibri"/>
              </a:rPr>
              <a:t>E’s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1710" y="6090920"/>
            <a:ext cx="963803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0990" algn="l"/>
              </a:tabLst>
            </a:pPr>
            <a:r>
              <a:rPr dirty="0" sz="2400">
                <a:latin typeface="Calibri"/>
                <a:cs typeface="Calibri"/>
              </a:rPr>
              <a:t>*	</a:t>
            </a:r>
            <a:r>
              <a:rPr dirty="0" u="heavy" sz="24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https://www-webofscience-com.proxy1.cl.msu.edu/wos/alldb/basic-search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Calibri"/>
                <a:cs typeface="Calibri"/>
              </a:rPr>
              <a:t>**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u="heavy" sz="24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https://tinyurl.com/2qd3ampj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288" y="546100"/>
            <a:ext cx="1114425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"/>
              <a:t>Why </a:t>
            </a:r>
            <a:r>
              <a:rPr dirty="0" spc="-20"/>
              <a:t>was </a:t>
            </a:r>
            <a:r>
              <a:rPr dirty="0" spc="-10"/>
              <a:t>“ESG”: </a:t>
            </a:r>
            <a:r>
              <a:rPr dirty="0" spc="-15"/>
              <a:t>replaced by </a:t>
            </a:r>
            <a:r>
              <a:rPr dirty="0" spc="-5"/>
              <a:t>“3 </a:t>
            </a:r>
            <a:r>
              <a:rPr dirty="0" spc="-75"/>
              <a:t>E’s” </a:t>
            </a:r>
            <a:r>
              <a:rPr dirty="0" spc="-5"/>
              <a:t>in</a:t>
            </a:r>
            <a:r>
              <a:rPr dirty="0" spc="200"/>
              <a:t> </a:t>
            </a:r>
            <a:r>
              <a:rPr dirty="0" spc="-15"/>
              <a:t>resolution?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97155" rIns="0" bIns="0" rtlCol="0" vert="horz">
            <a:spAutoFit/>
          </a:bodyPr>
          <a:lstStyle/>
          <a:p>
            <a:pPr marL="746760" indent="-2286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747395" algn="l"/>
              </a:tabLst>
            </a:pPr>
            <a:r>
              <a:rPr dirty="0" spc="-5"/>
              <a:t>USIWG</a:t>
            </a:r>
            <a:r>
              <a:rPr dirty="0" spc="-5">
                <a:solidFill>
                  <a:srgbClr val="0462C1"/>
                </a:solidFill>
              </a:rPr>
              <a:t> </a:t>
            </a:r>
            <a:r>
              <a:rPr dirty="0" u="heavy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report</a:t>
            </a:r>
            <a:r>
              <a:rPr dirty="0" spc="-10"/>
              <a:t>* </a:t>
            </a:r>
            <a:r>
              <a:rPr dirty="0" spc="-5"/>
              <a:t>used </a:t>
            </a:r>
            <a:r>
              <a:rPr dirty="0" spc="-10"/>
              <a:t>“ESG” </a:t>
            </a:r>
            <a:r>
              <a:rPr dirty="0"/>
              <a:t>17 </a:t>
            </a:r>
            <a:r>
              <a:rPr dirty="0" spc="-5"/>
              <a:t>times, but </a:t>
            </a:r>
            <a:r>
              <a:rPr dirty="0"/>
              <a:t>it </a:t>
            </a:r>
            <a:r>
              <a:rPr dirty="0" spc="-5"/>
              <a:t>did not use “3 </a:t>
            </a:r>
            <a:r>
              <a:rPr dirty="0" spc="-50"/>
              <a:t>E’s” </a:t>
            </a:r>
            <a:r>
              <a:rPr dirty="0" spc="-5"/>
              <a:t>or</a:t>
            </a:r>
            <a:r>
              <a:rPr dirty="0" spc="185"/>
              <a:t> </a:t>
            </a:r>
            <a:r>
              <a:rPr dirty="0" spc="-5"/>
              <a:t>“EEE”</a:t>
            </a:r>
          </a:p>
          <a:p>
            <a:pPr marL="74676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747395" algn="l"/>
              </a:tabLst>
            </a:pPr>
            <a:r>
              <a:rPr dirty="0" spc="-5"/>
              <a:t>USIWG </a:t>
            </a:r>
            <a:r>
              <a:rPr dirty="0" spc="-15"/>
              <a:t>presentation </a:t>
            </a:r>
            <a:r>
              <a:rPr dirty="0" spc="-20"/>
              <a:t>to </a:t>
            </a:r>
            <a:r>
              <a:rPr dirty="0"/>
              <a:t>UC 10/18/22 </a:t>
            </a:r>
            <a:r>
              <a:rPr dirty="0" spc="-5"/>
              <a:t>only used </a:t>
            </a:r>
            <a:r>
              <a:rPr dirty="0" spc="-55"/>
              <a:t>“ESG”, </a:t>
            </a:r>
            <a:r>
              <a:rPr dirty="0" spc="-5"/>
              <a:t>not “3 </a:t>
            </a:r>
            <a:r>
              <a:rPr dirty="0" spc="-45"/>
              <a:t>E’s” </a:t>
            </a:r>
            <a:r>
              <a:rPr dirty="0" spc="-5"/>
              <a:t>or</a:t>
            </a:r>
            <a:r>
              <a:rPr dirty="0" spc="235"/>
              <a:t> </a:t>
            </a:r>
            <a:r>
              <a:rPr dirty="0" spc="-5"/>
              <a:t>“EEE”</a:t>
            </a:r>
          </a:p>
          <a:p>
            <a:pPr marL="74676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747395" algn="l"/>
              </a:tabLst>
            </a:pPr>
            <a:r>
              <a:rPr dirty="0" spc="-20"/>
              <a:t>Why </a:t>
            </a:r>
            <a:r>
              <a:rPr dirty="0" spc="-15"/>
              <a:t>was </a:t>
            </a:r>
            <a:r>
              <a:rPr dirty="0"/>
              <a:t>the </a:t>
            </a:r>
            <a:r>
              <a:rPr dirty="0" spc="-10"/>
              <a:t>nomenclature changed </a:t>
            </a:r>
            <a:r>
              <a:rPr dirty="0" spc="-15"/>
              <a:t>from </a:t>
            </a:r>
            <a:r>
              <a:rPr dirty="0" spc="-10"/>
              <a:t>“ESG” </a:t>
            </a:r>
            <a:r>
              <a:rPr dirty="0" spc="-15"/>
              <a:t>to </a:t>
            </a:r>
            <a:r>
              <a:rPr dirty="0" spc="-5"/>
              <a:t>“3 </a:t>
            </a:r>
            <a:r>
              <a:rPr dirty="0" spc="-50"/>
              <a:t>E’s” </a:t>
            </a:r>
            <a:r>
              <a:rPr dirty="0"/>
              <a:t>in</a:t>
            </a:r>
            <a:r>
              <a:rPr dirty="0" spc="185"/>
              <a:t> </a:t>
            </a:r>
            <a:r>
              <a:rPr dirty="0" spc="-10"/>
              <a:t>resolution?</a:t>
            </a:r>
          </a:p>
          <a:p>
            <a:pPr marL="746760" indent="-2286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747395" algn="l"/>
              </a:tabLst>
            </a:pPr>
            <a:r>
              <a:rPr dirty="0" spc="-10"/>
              <a:t>Possible </a:t>
            </a:r>
            <a:r>
              <a:rPr dirty="0" spc="-15"/>
              <a:t>answers:</a:t>
            </a:r>
          </a:p>
          <a:p>
            <a:pPr lvl="1" marL="1203960" indent="-2286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1204595" algn="l"/>
              </a:tabLst>
            </a:pPr>
            <a:r>
              <a:rPr dirty="0" sz="2400" spc="-10">
                <a:latin typeface="Calibri"/>
                <a:cs typeface="Calibri"/>
              </a:rPr>
              <a:t>Disadvantages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0">
                <a:latin typeface="Calibri"/>
                <a:cs typeface="Calibri"/>
              </a:rPr>
              <a:t>“ESG” </a:t>
            </a:r>
            <a:r>
              <a:rPr dirty="0" sz="2400" spc="-20">
                <a:latin typeface="Calibri"/>
                <a:cs typeface="Calibri"/>
              </a:rPr>
              <a:t>have </a:t>
            </a:r>
            <a:r>
              <a:rPr dirty="0" sz="2400" spc="-5">
                <a:latin typeface="Calibri"/>
                <a:cs typeface="Calibri"/>
              </a:rPr>
              <a:t>been </a:t>
            </a:r>
            <a:r>
              <a:rPr dirty="0" sz="2400">
                <a:latin typeface="Calibri"/>
                <a:cs typeface="Calibri"/>
              </a:rPr>
              <a:t>widely </a:t>
            </a:r>
            <a:r>
              <a:rPr dirty="0" sz="2400" spc="-10">
                <a:latin typeface="Calibri"/>
                <a:cs typeface="Calibri"/>
              </a:rPr>
              <a:t>publicized</a:t>
            </a:r>
            <a:r>
              <a:rPr dirty="0" sz="2400" spc="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recently</a:t>
            </a:r>
            <a:endParaRPr sz="2400">
              <a:latin typeface="Calibri"/>
              <a:cs typeface="Calibri"/>
            </a:endParaRPr>
          </a:p>
          <a:p>
            <a:pPr lvl="1" marL="1203960" indent="-228600">
              <a:lnSpc>
                <a:spcPct val="100000"/>
              </a:lnSpc>
              <a:spcBef>
                <a:spcPts val="209"/>
              </a:spcBef>
              <a:buFont typeface="Arial"/>
              <a:buChar char="•"/>
              <a:tabLst>
                <a:tab pos="1204595" algn="l"/>
              </a:tabLst>
            </a:pPr>
            <a:r>
              <a:rPr dirty="0" sz="2400" spc="-10">
                <a:latin typeface="Calibri"/>
                <a:cs typeface="Calibri"/>
              </a:rPr>
              <a:t>People </a:t>
            </a:r>
            <a:r>
              <a:rPr dirty="0" sz="2400" spc="-5">
                <a:latin typeface="Calibri"/>
                <a:cs typeface="Calibri"/>
              </a:rPr>
              <a:t>might not </a:t>
            </a:r>
            <a:r>
              <a:rPr dirty="0" sz="2400" spc="-15">
                <a:latin typeface="Calibri"/>
                <a:cs typeface="Calibri"/>
              </a:rPr>
              <a:t>realize </a:t>
            </a:r>
            <a:r>
              <a:rPr dirty="0" sz="2400" spc="-5">
                <a:latin typeface="Calibri"/>
                <a:cs typeface="Calibri"/>
              </a:rPr>
              <a:t>that </a:t>
            </a:r>
            <a:r>
              <a:rPr dirty="0" sz="2400" spc="-10">
                <a:latin typeface="Calibri"/>
                <a:cs typeface="Calibri"/>
              </a:rPr>
              <a:t>“ESG” disadvantages </a:t>
            </a:r>
            <a:r>
              <a:rPr dirty="0" sz="2400">
                <a:latin typeface="Calibri"/>
                <a:cs typeface="Calibri"/>
              </a:rPr>
              <a:t>also apply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 spc="-5">
                <a:latin typeface="Calibri"/>
                <a:cs typeface="Calibri"/>
              </a:rPr>
              <a:t>“3 </a:t>
            </a:r>
            <a:r>
              <a:rPr dirty="0" sz="2400" spc="-40">
                <a:latin typeface="Calibri"/>
                <a:cs typeface="Calibri"/>
              </a:rPr>
              <a:t>E’s” </a:t>
            </a:r>
            <a:r>
              <a:rPr dirty="0" sz="2400" spc="-5">
                <a:latin typeface="Calibri"/>
                <a:cs typeface="Calibri"/>
              </a:rPr>
              <a:t>or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“EEE”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5610" y="6415532"/>
            <a:ext cx="39731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*</a:t>
            </a:r>
            <a:r>
              <a:rPr dirty="0" sz="2400" spc="-5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u="heavy" sz="24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https://tinyurl.com/2qd3ampj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0361"/>
            <a:ext cx="102336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Social </a:t>
            </a:r>
            <a:r>
              <a:rPr dirty="0" spc="-5"/>
              <a:t>Conscious </a:t>
            </a:r>
            <a:r>
              <a:rPr dirty="0" spc="-10"/>
              <a:t>(ESG) </a:t>
            </a:r>
            <a:r>
              <a:rPr dirty="0" spc="-25"/>
              <a:t>investment</a:t>
            </a:r>
            <a:r>
              <a:rPr dirty="0" spc="-20"/>
              <a:t> framework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8335"/>
            <a:ext cx="11036935" cy="347345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libri"/>
                <a:cs typeface="Calibri"/>
              </a:rPr>
              <a:t>Resolution </a:t>
            </a:r>
            <a:r>
              <a:rPr dirty="0" sz="2800" spc="-15">
                <a:latin typeface="Calibri"/>
                <a:cs typeface="Calibri"/>
              </a:rPr>
              <a:t>brought to </a:t>
            </a:r>
            <a:r>
              <a:rPr dirty="0" sz="2800" spc="-10">
                <a:latin typeface="Calibri"/>
                <a:cs typeface="Calibri"/>
              </a:rPr>
              <a:t>University </a:t>
            </a:r>
            <a:r>
              <a:rPr dirty="0" sz="2800" spc="-5">
                <a:latin typeface="Calibri"/>
                <a:cs typeface="Calibri"/>
              </a:rPr>
              <a:t>Council (UC) </a:t>
            </a:r>
            <a:r>
              <a:rPr dirty="0" sz="2800" spc="-10">
                <a:latin typeface="Calibri"/>
                <a:cs typeface="Calibri"/>
              </a:rPr>
              <a:t>by </a:t>
            </a:r>
            <a:r>
              <a:rPr dirty="0" sz="2800">
                <a:latin typeface="Calibri"/>
                <a:cs typeface="Calibri"/>
              </a:rPr>
              <a:t>ad-hoc </a:t>
            </a:r>
            <a:r>
              <a:rPr dirty="0" sz="2800" spc="-15">
                <a:latin typeface="Calibri"/>
                <a:cs typeface="Calibri"/>
              </a:rPr>
              <a:t>committee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USIWG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0">
                <a:latin typeface="Calibri"/>
                <a:cs typeface="Calibri"/>
              </a:rPr>
              <a:t>University Sustainable </a:t>
            </a:r>
            <a:r>
              <a:rPr dirty="0" sz="2400" spc="-15">
                <a:latin typeface="Calibri"/>
                <a:cs typeface="Calibri"/>
              </a:rPr>
              <a:t>Investment </a:t>
            </a:r>
            <a:r>
              <a:rPr dirty="0" sz="2400" spc="-20">
                <a:latin typeface="Calibri"/>
                <a:cs typeface="Calibri"/>
              </a:rPr>
              <a:t>Working </a:t>
            </a:r>
            <a:r>
              <a:rPr dirty="0" sz="2400" spc="-10">
                <a:latin typeface="Calibri"/>
                <a:cs typeface="Calibri"/>
              </a:rPr>
              <a:t>Group</a:t>
            </a:r>
            <a:r>
              <a:rPr dirty="0" sz="2400" spc="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(USIWG)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USIWG </a:t>
            </a:r>
            <a:r>
              <a:rPr dirty="0" sz="2800" spc="-15">
                <a:latin typeface="Calibri"/>
                <a:cs typeface="Calibri"/>
              </a:rPr>
              <a:t>submitted</a:t>
            </a:r>
            <a:r>
              <a:rPr dirty="0" sz="2800" spc="-15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u="heavy" sz="28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report</a:t>
            </a:r>
            <a:r>
              <a:rPr dirty="0" sz="2800" spc="-10">
                <a:latin typeface="Calibri"/>
                <a:cs typeface="Calibri"/>
              </a:rPr>
              <a:t>* </a:t>
            </a:r>
            <a:r>
              <a:rPr dirty="0" sz="2800">
                <a:latin typeface="Calibri"/>
                <a:cs typeface="Calibri"/>
              </a:rPr>
              <a:t>with </a:t>
            </a:r>
            <a:r>
              <a:rPr dirty="0" sz="2800" spc="-10">
                <a:latin typeface="Calibri"/>
                <a:cs typeface="Calibri"/>
              </a:rPr>
              <a:t>recommendations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>
                <a:latin typeface="Calibri"/>
                <a:cs typeface="Calibri"/>
              </a:rPr>
              <a:t>MSU</a:t>
            </a:r>
            <a:r>
              <a:rPr dirty="0" sz="2800" spc="60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Trustees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3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USIWG </a:t>
            </a:r>
            <a:r>
              <a:rPr dirty="0" sz="2400">
                <a:latin typeface="Calibri"/>
                <a:cs typeface="Calibri"/>
              </a:rPr>
              <a:t>made </a:t>
            </a:r>
            <a:r>
              <a:rPr dirty="0" sz="2400" spc="-15">
                <a:latin typeface="Calibri"/>
                <a:cs typeface="Calibri"/>
              </a:rPr>
              <a:t>oral presentation to </a:t>
            </a:r>
            <a:r>
              <a:rPr dirty="0" sz="2400">
                <a:latin typeface="Calibri"/>
                <a:cs typeface="Calibri"/>
              </a:rPr>
              <a:t>UC </a:t>
            </a:r>
            <a:r>
              <a:rPr dirty="0" sz="2400" spc="-5">
                <a:latin typeface="Calibri"/>
                <a:cs typeface="Calibri"/>
              </a:rPr>
              <a:t>on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10/18/22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0">
                <a:latin typeface="Calibri"/>
                <a:cs typeface="Calibri"/>
              </a:rPr>
              <a:t>Promoted </a:t>
            </a:r>
            <a:r>
              <a:rPr dirty="0" sz="2400" spc="-15">
                <a:latin typeface="Calibri"/>
                <a:cs typeface="Calibri"/>
              </a:rPr>
              <a:t>Environmental, </a:t>
            </a:r>
            <a:r>
              <a:rPr dirty="0" sz="2400" spc="-5">
                <a:latin typeface="Calibri"/>
                <a:cs typeface="Calibri"/>
              </a:rPr>
              <a:t>Social Governance </a:t>
            </a:r>
            <a:r>
              <a:rPr dirty="0" sz="2400" spc="-10">
                <a:latin typeface="Calibri"/>
                <a:cs typeface="Calibri"/>
              </a:rPr>
              <a:t>(ESG) </a:t>
            </a:r>
            <a:r>
              <a:rPr dirty="0" sz="2400" spc="-15">
                <a:latin typeface="Calibri"/>
                <a:cs typeface="Calibri"/>
              </a:rPr>
              <a:t>investment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framework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>
                <a:latin typeface="Calibri"/>
                <a:cs typeface="Calibri"/>
              </a:rPr>
              <a:t>Named </a:t>
            </a:r>
            <a:r>
              <a:rPr dirty="0" sz="2400" b="1">
                <a:latin typeface="Calibri"/>
                <a:cs typeface="Calibri"/>
              </a:rPr>
              <a:t>ASU and UC </a:t>
            </a:r>
            <a:r>
              <a:rPr dirty="0" sz="2400" spc="-15" b="1">
                <a:latin typeface="Calibri"/>
                <a:cs typeface="Calibri"/>
              </a:rPr>
              <a:t>Berkeley </a:t>
            </a:r>
            <a:r>
              <a:rPr dirty="0" sz="2400">
                <a:latin typeface="Calibri"/>
                <a:cs typeface="Calibri"/>
              </a:rPr>
              <a:t>as </a:t>
            </a:r>
            <a:r>
              <a:rPr dirty="0" sz="2400" spc="-5">
                <a:latin typeface="Calibri"/>
                <a:cs typeface="Calibri"/>
              </a:rPr>
              <a:t>peer </a:t>
            </a:r>
            <a:r>
              <a:rPr dirty="0" sz="2400" spc="-10">
                <a:latin typeface="Calibri"/>
                <a:cs typeface="Calibri"/>
              </a:rPr>
              <a:t>universities </a:t>
            </a:r>
            <a:r>
              <a:rPr dirty="0" sz="2400" spc="-5">
                <a:latin typeface="Calibri"/>
                <a:cs typeface="Calibri"/>
              </a:rPr>
              <a:t>implementing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ESG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0">
                <a:latin typeface="Calibri"/>
                <a:cs typeface="Calibri"/>
              </a:rPr>
              <a:t>Recommended that </a:t>
            </a:r>
            <a:r>
              <a:rPr dirty="0" sz="2400">
                <a:latin typeface="Calibri"/>
                <a:cs typeface="Calibri"/>
              </a:rPr>
              <a:t>MSU </a:t>
            </a:r>
            <a:r>
              <a:rPr dirty="0" sz="2400" spc="-30">
                <a:latin typeface="Calibri"/>
                <a:cs typeface="Calibri"/>
              </a:rPr>
              <a:t>Trustees </a:t>
            </a:r>
            <a:r>
              <a:rPr dirty="0" sz="2400" spc="-20">
                <a:latin typeface="Calibri"/>
                <a:cs typeface="Calibri"/>
              </a:rPr>
              <a:t>invest </a:t>
            </a:r>
            <a:r>
              <a:rPr dirty="0" sz="2400">
                <a:latin typeface="Calibri"/>
                <a:cs typeface="Calibri"/>
              </a:rPr>
              <a:t>MSU </a:t>
            </a:r>
            <a:r>
              <a:rPr dirty="0" sz="2400" spc="-10">
                <a:latin typeface="Calibri"/>
                <a:cs typeface="Calibri"/>
              </a:rPr>
              <a:t>Endowment </a:t>
            </a:r>
            <a:r>
              <a:rPr dirty="0" sz="2400" spc="-5">
                <a:latin typeface="Calibri"/>
                <a:cs typeface="Calibri"/>
              </a:rPr>
              <a:t>using </a:t>
            </a:r>
            <a:r>
              <a:rPr dirty="0" sz="2400" spc="-15">
                <a:latin typeface="Calibri"/>
                <a:cs typeface="Calibri"/>
              </a:rPr>
              <a:t>ESG</a:t>
            </a:r>
            <a:r>
              <a:rPr dirty="0" sz="2400" spc="6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framework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30">
                <a:latin typeface="Calibri"/>
                <a:cs typeface="Calibri"/>
              </a:rPr>
              <a:t>USIWG’s </a:t>
            </a:r>
            <a:r>
              <a:rPr dirty="0" sz="2800" spc="-5">
                <a:latin typeface="Calibri"/>
                <a:cs typeface="Calibri"/>
              </a:rPr>
              <a:t>resolution </a:t>
            </a:r>
            <a:r>
              <a:rPr dirty="0" sz="2800" spc="-10">
                <a:latin typeface="Calibri"/>
                <a:cs typeface="Calibri"/>
              </a:rPr>
              <a:t>seeks </a:t>
            </a:r>
            <a:r>
              <a:rPr dirty="0" sz="2800" spc="-15">
                <a:latin typeface="Calibri"/>
                <a:cs typeface="Calibri"/>
              </a:rPr>
              <a:t>UC’s </a:t>
            </a:r>
            <a:r>
              <a:rPr dirty="0" sz="2800" spc="-5">
                <a:latin typeface="Calibri"/>
                <a:cs typeface="Calibri"/>
              </a:rPr>
              <a:t>support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5">
                <a:latin typeface="Calibri"/>
                <a:cs typeface="Calibri"/>
              </a:rPr>
              <a:t>implementing </a:t>
            </a:r>
            <a:r>
              <a:rPr dirty="0" sz="2800" spc="-15">
                <a:latin typeface="Calibri"/>
                <a:cs typeface="Calibri"/>
              </a:rPr>
              <a:t>ESG</a:t>
            </a:r>
            <a:r>
              <a:rPr dirty="0" sz="2800" spc="6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framework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53588" y="6422644"/>
            <a:ext cx="39731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*</a:t>
            </a:r>
            <a:r>
              <a:rPr dirty="0" sz="2400" spc="-5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u="heavy" sz="2400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https://tinyurl.com/2qd3ampj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8348" y="610361"/>
            <a:ext cx="1073531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Reasons </a:t>
            </a:r>
            <a:r>
              <a:rPr dirty="0"/>
              <a:t>not </a:t>
            </a:r>
            <a:r>
              <a:rPr dirty="0" spc="-20"/>
              <a:t>to </a:t>
            </a:r>
            <a:r>
              <a:rPr dirty="0" spc="-25"/>
              <a:t>approve </a:t>
            </a:r>
            <a:r>
              <a:rPr dirty="0" spc="-50"/>
              <a:t>USIWG’s </a:t>
            </a:r>
            <a:r>
              <a:rPr dirty="0" spc="-15"/>
              <a:t>ESG</a:t>
            </a:r>
            <a:r>
              <a:rPr dirty="0" spc="130"/>
              <a:t> </a:t>
            </a:r>
            <a:r>
              <a:rPr dirty="0" spc="-15"/>
              <a:t>resolution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8932"/>
            <a:ext cx="11030585" cy="324040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Social </a:t>
            </a:r>
            <a:r>
              <a:rPr dirty="0" sz="2800" spc="-10">
                <a:latin typeface="Calibri"/>
                <a:cs typeface="Calibri"/>
              </a:rPr>
              <a:t>conscious </a:t>
            </a:r>
            <a:r>
              <a:rPr dirty="0" sz="2800" spc="-15">
                <a:latin typeface="Calibri"/>
                <a:cs typeface="Calibri"/>
              </a:rPr>
              <a:t>investment </a:t>
            </a:r>
            <a:r>
              <a:rPr dirty="0" sz="2800" spc="-20">
                <a:latin typeface="Calibri"/>
                <a:cs typeface="Calibri"/>
              </a:rPr>
              <a:t>frameworks </a:t>
            </a:r>
            <a:r>
              <a:rPr dirty="0" sz="2800" spc="-30">
                <a:latin typeface="Calibri"/>
                <a:cs typeface="Calibri"/>
              </a:rPr>
              <a:t>like </a:t>
            </a:r>
            <a:r>
              <a:rPr dirty="0" sz="2800" spc="-15">
                <a:latin typeface="Calibri"/>
                <a:cs typeface="Calibri"/>
              </a:rPr>
              <a:t>ESG </a:t>
            </a:r>
            <a:r>
              <a:rPr dirty="0" sz="2800" spc="-25">
                <a:latin typeface="Calibri"/>
                <a:cs typeface="Calibri"/>
              </a:rPr>
              <a:t>have </a:t>
            </a:r>
            <a:r>
              <a:rPr dirty="0" sz="2800" spc="-20">
                <a:latin typeface="Calibri"/>
                <a:cs typeface="Calibri"/>
              </a:rPr>
              <a:t>many</a:t>
            </a:r>
            <a:r>
              <a:rPr dirty="0" sz="2800" spc="19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disadvantages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35"/>
              </a:spcBef>
              <a:buFont typeface="Arial"/>
              <a:buChar char="•"/>
              <a:tabLst>
                <a:tab pos="698500" algn="l"/>
                <a:tab pos="3215640" algn="l"/>
              </a:tabLst>
            </a:pPr>
            <a:r>
              <a:rPr dirty="0" sz="2400" spc="-15">
                <a:latin typeface="Calibri"/>
                <a:cs typeface="Calibri"/>
              </a:rPr>
              <a:t>Are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non-fiduciary*:	</a:t>
            </a:r>
            <a:r>
              <a:rPr dirty="0" sz="2400" spc="-15">
                <a:latin typeface="Calibri"/>
                <a:cs typeface="Calibri"/>
              </a:rPr>
              <a:t>investment </a:t>
            </a:r>
            <a:r>
              <a:rPr dirty="0" sz="2400" spc="-5">
                <a:latin typeface="Calibri"/>
                <a:cs typeface="Calibri"/>
              </a:rPr>
              <a:t>decisions </a:t>
            </a:r>
            <a:r>
              <a:rPr dirty="0" sz="2400" spc="-15">
                <a:latin typeface="Calibri"/>
                <a:cs typeface="Calibri"/>
              </a:rPr>
              <a:t>may </a:t>
            </a:r>
            <a:r>
              <a:rPr dirty="0" sz="2400" spc="-5">
                <a:latin typeface="Calibri"/>
                <a:cs typeface="Calibri"/>
              </a:rPr>
              <a:t>not be </a:t>
            </a: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15">
                <a:latin typeface="Calibri"/>
                <a:cs typeface="Calibri"/>
              </a:rPr>
              <a:t>best interests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 spc="4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investors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5">
                <a:latin typeface="Calibri"/>
                <a:cs typeface="Calibri"/>
              </a:rPr>
              <a:t>Investment </a:t>
            </a:r>
            <a:r>
              <a:rPr dirty="0" sz="2400" spc="-5">
                <a:latin typeface="Calibri"/>
                <a:cs typeface="Calibri"/>
              </a:rPr>
              <a:t>objectives </a:t>
            </a:r>
            <a:r>
              <a:rPr dirty="0" sz="2400" spc="-15">
                <a:latin typeface="Calibri"/>
                <a:cs typeface="Calibri"/>
              </a:rPr>
              <a:t>are </a:t>
            </a:r>
            <a:r>
              <a:rPr dirty="0" sz="2400" spc="-5">
                <a:latin typeface="Calibri"/>
                <a:cs typeface="Calibri"/>
              </a:rPr>
              <a:t>subjective, </a:t>
            </a:r>
            <a:r>
              <a:rPr dirty="0" sz="2400" spc="-10">
                <a:latin typeface="Calibri"/>
                <a:cs typeface="Calibri"/>
              </a:rPr>
              <a:t>ill-defined, </a:t>
            </a:r>
            <a:r>
              <a:rPr dirty="0" sz="2400">
                <a:latin typeface="Calibri"/>
                <a:cs typeface="Calibri"/>
              </a:rPr>
              <a:t>and </a:t>
            </a:r>
            <a:r>
              <a:rPr dirty="0" sz="2400" spc="-5">
                <a:latin typeface="Calibri"/>
                <a:cs typeface="Calibri"/>
              </a:rPr>
              <a:t>politically</a:t>
            </a:r>
            <a:r>
              <a:rPr dirty="0" sz="2400" spc="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motivated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0">
                <a:latin typeface="Calibri"/>
                <a:cs typeface="Calibri"/>
              </a:rPr>
              <a:t>Reduce </a:t>
            </a:r>
            <a:r>
              <a:rPr dirty="0" sz="2400" spc="-15">
                <a:latin typeface="Calibri"/>
                <a:cs typeface="Calibri"/>
              </a:rPr>
              <a:t>diversity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5">
                <a:latin typeface="Calibri"/>
                <a:cs typeface="Calibri"/>
              </a:rPr>
              <a:t>investment</a:t>
            </a:r>
            <a:r>
              <a:rPr dirty="0" sz="2400" spc="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options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0">
                <a:latin typeface="Calibri"/>
                <a:cs typeface="Calibri"/>
              </a:rPr>
              <a:t>Often </a:t>
            </a:r>
            <a:r>
              <a:rPr dirty="0" sz="2400" spc="-15">
                <a:latin typeface="Calibri"/>
                <a:cs typeface="Calibri"/>
              </a:rPr>
              <a:t>have </a:t>
            </a:r>
            <a:r>
              <a:rPr dirty="0" sz="2400" spc="-5">
                <a:latin typeface="Calibri"/>
                <a:cs typeface="Calibri"/>
              </a:rPr>
              <a:t>higher management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fees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20">
                <a:latin typeface="Calibri"/>
                <a:cs typeface="Calibri"/>
              </a:rPr>
              <a:t>Have </a:t>
            </a:r>
            <a:r>
              <a:rPr dirty="0" sz="2400" spc="-10">
                <a:latin typeface="Calibri"/>
                <a:cs typeface="Calibri"/>
              </a:rPr>
              <a:t>delivered lower return </a:t>
            </a:r>
            <a:r>
              <a:rPr dirty="0" sz="2400" spc="-5">
                <a:latin typeface="Calibri"/>
                <a:cs typeface="Calibri"/>
              </a:rPr>
              <a:t>on </a:t>
            </a:r>
            <a:r>
              <a:rPr dirty="0" sz="2400" spc="-15">
                <a:latin typeface="Calibri"/>
                <a:cs typeface="Calibri"/>
              </a:rPr>
              <a:t>investment </a:t>
            </a:r>
            <a:r>
              <a:rPr dirty="0" sz="2400" spc="-10">
                <a:latin typeface="Calibri"/>
                <a:cs typeface="Calibri"/>
              </a:rPr>
              <a:t>(ROI) </a:t>
            </a:r>
            <a:r>
              <a:rPr dirty="0" sz="2400">
                <a:latin typeface="Calibri"/>
                <a:cs typeface="Calibri"/>
              </a:rPr>
              <a:t>than </a:t>
            </a:r>
            <a:r>
              <a:rPr dirty="0" sz="2400" spc="-10">
                <a:latin typeface="Calibri"/>
                <a:cs typeface="Calibri"/>
              </a:rPr>
              <a:t>conventional</a:t>
            </a:r>
            <a:r>
              <a:rPr dirty="0" sz="2400" spc="1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investments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5">
                <a:latin typeface="Calibri"/>
                <a:cs typeface="Calibri"/>
              </a:rPr>
              <a:t>Are </a:t>
            </a:r>
            <a:r>
              <a:rPr dirty="0" sz="2400" spc="-5">
                <a:latin typeface="Calibri"/>
                <a:cs typeface="Calibri"/>
              </a:rPr>
              <a:t>used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 spc="-20">
                <a:latin typeface="Calibri"/>
                <a:cs typeface="Calibri"/>
              </a:rPr>
              <a:t>force </a:t>
            </a:r>
            <a:r>
              <a:rPr dirty="0" sz="2400" spc="-15">
                <a:latin typeface="Calibri"/>
                <a:cs typeface="Calibri"/>
              </a:rPr>
              <a:t>unwanted </a:t>
            </a:r>
            <a:r>
              <a:rPr dirty="0" sz="2400" spc="-5">
                <a:latin typeface="Calibri"/>
                <a:cs typeface="Calibri"/>
              </a:rPr>
              <a:t>sociopolitical policies on companies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individuals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0">
                <a:latin typeface="Calibri"/>
                <a:cs typeface="Calibri"/>
              </a:rPr>
              <a:t>Many </a:t>
            </a:r>
            <a:r>
              <a:rPr dirty="0" sz="2400" spc="-20">
                <a:latin typeface="Calibri"/>
                <a:cs typeface="Calibri"/>
              </a:rPr>
              <a:t>states have </a:t>
            </a:r>
            <a:r>
              <a:rPr dirty="0" sz="2400" spc="-15">
                <a:latin typeface="Calibri"/>
                <a:cs typeface="Calibri"/>
              </a:rPr>
              <a:t>divested from </a:t>
            </a:r>
            <a:r>
              <a:rPr dirty="0" sz="2400" spc="-10">
                <a:latin typeface="Calibri"/>
                <a:cs typeface="Calibri"/>
              </a:rPr>
              <a:t>ESG </a:t>
            </a:r>
            <a:r>
              <a:rPr dirty="0" sz="2400" spc="-15">
                <a:latin typeface="Calibri"/>
                <a:cs typeface="Calibri"/>
              </a:rPr>
              <a:t>frameworks </a:t>
            </a:r>
            <a:r>
              <a:rPr dirty="0" sz="2400" spc="-20">
                <a:latin typeface="Calibri"/>
                <a:cs typeface="Calibri"/>
              </a:rPr>
              <a:t>for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reasons </a:t>
            </a:r>
            <a:r>
              <a:rPr dirty="0" sz="2400" spc="-10">
                <a:latin typeface="Calibri"/>
                <a:cs typeface="Calibri"/>
              </a:rPr>
              <a:t>listed</a:t>
            </a:r>
            <a:r>
              <a:rPr dirty="0" sz="2400" spc="9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above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17927" y="6467855"/>
            <a:ext cx="68103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*</a:t>
            </a:r>
            <a:r>
              <a:rPr dirty="0" sz="2400" spc="-5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u="heavy" sz="2400" spc="-1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https://www.investopedia.com/terms/f/fiduciary.asp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0361"/>
            <a:ext cx="88182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Online evidence of </a:t>
            </a:r>
            <a:r>
              <a:rPr dirty="0" spc="-65"/>
              <a:t>ESG’s</a:t>
            </a:r>
            <a:r>
              <a:rPr dirty="0" spc="-15"/>
              <a:t> </a:t>
            </a:r>
            <a:r>
              <a:rPr dirty="0" spc="-20"/>
              <a:t>disadvantages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1539" y="1758335"/>
            <a:ext cx="10977880" cy="488315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algn="r" marL="228600" marR="284480" indent="-22860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28600" algn="l"/>
              </a:tabLst>
            </a:pPr>
            <a:r>
              <a:rPr dirty="0" sz="2800" spc="-10">
                <a:latin typeface="Calibri"/>
                <a:cs typeface="Calibri"/>
              </a:rPr>
              <a:t>Former BlackRock </a:t>
            </a:r>
            <a:r>
              <a:rPr dirty="0" sz="2800">
                <a:latin typeface="Calibri"/>
                <a:cs typeface="Calibri"/>
              </a:rPr>
              <a:t>senior </a:t>
            </a:r>
            <a:r>
              <a:rPr dirty="0" sz="2800" spc="-20">
                <a:latin typeface="Calibri"/>
                <a:cs typeface="Calibri"/>
              </a:rPr>
              <a:t>executive </a:t>
            </a:r>
            <a:r>
              <a:rPr dirty="0" sz="2800" spc="-40">
                <a:latin typeface="Calibri"/>
                <a:cs typeface="Calibri"/>
              </a:rPr>
              <a:t>Terrence </a:t>
            </a:r>
            <a:r>
              <a:rPr dirty="0" sz="2800" spc="-25">
                <a:latin typeface="Calibri"/>
                <a:cs typeface="Calibri"/>
              </a:rPr>
              <a:t>Keeley’s </a:t>
            </a:r>
            <a:r>
              <a:rPr dirty="0" sz="2800" spc="-5">
                <a:latin typeface="Calibri"/>
                <a:cs typeface="Calibri"/>
              </a:rPr>
              <a:t>criticisms of</a:t>
            </a:r>
            <a:r>
              <a:rPr dirty="0" sz="2800" spc="1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ESG:</a:t>
            </a:r>
            <a:r>
              <a:rPr dirty="0" baseline="25525" sz="2775" spc="-7">
                <a:latin typeface="Calibri"/>
                <a:cs typeface="Calibri"/>
              </a:rPr>
              <a:t>1,2</a:t>
            </a:r>
            <a:endParaRPr baseline="25525" sz="2775">
              <a:latin typeface="Calibri"/>
              <a:cs typeface="Calibri"/>
            </a:endParaRPr>
          </a:p>
          <a:p>
            <a:pPr algn="r" lvl="1" marL="228600" marR="297180" indent="-228600">
              <a:lnSpc>
                <a:spcPts val="2735"/>
              </a:lnSpc>
              <a:spcBef>
                <a:spcPts val="240"/>
              </a:spcBef>
              <a:buFont typeface="Arial"/>
              <a:buChar char="•"/>
              <a:tabLst>
                <a:tab pos="228600" algn="l"/>
              </a:tabLst>
            </a:pPr>
            <a:r>
              <a:rPr dirty="0" sz="2400" spc="-10">
                <a:latin typeface="Calibri"/>
                <a:cs typeface="Calibri"/>
              </a:rPr>
              <a:t>“</a:t>
            </a:r>
            <a:r>
              <a:rPr dirty="0" sz="2400" spc="-10" i="1">
                <a:latin typeface="Calibri"/>
                <a:cs typeface="Calibri"/>
              </a:rPr>
              <a:t>Despite tens </a:t>
            </a:r>
            <a:r>
              <a:rPr dirty="0" sz="2400" spc="-5" i="1">
                <a:latin typeface="Calibri"/>
                <a:cs typeface="Calibri"/>
              </a:rPr>
              <a:t>of </a:t>
            </a:r>
            <a:r>
              <a:rPr dirty="0" sz="2400" i="1">
                <a:latin typeface="Calibri"/>
                <a:cs typeface="Calibri"/>
              </a:rPr>
              <a:t>trillions </a:t>
            </a:r>
            <a:r>
              <a:rPr dirty="0" sz="2400" spc="-5" i="1">
                <a:latin typeface="Calibri"/>
                <a:cs typeface="Calibri"/>
              </a:rPr>
              <a:t>of </a:t>
            </a:r>
            <a:r>
              <a:rPr dirty="0" sz="2400" spc="-10" i="1">
                <a:latin typeface="Calibri"/>
                <a:cs typeface="Calibri"/>
              </a:rPr>
              <a:t>ESG investments, </a:t>
            </a:r>
            <a:r>
              <a:rPr dirty="0" sz="2400" spc="-15" i="1">
                <a:latin typeface="Calibri"/>
                <a:cs typeface="Calibri"/>
              </a:rPr>
              <a:t>investors </a:t>
            </a:r>
            <a:r>
              <a:rPr dirty="0" sz="2400" spc="-5" i="1">
                <a:latin typeface="Calibri"/>
                <a:cs typeface="Calibri"/>
              </a:rPr>
              <a:t>haven’t done </a:t>
            </a:r>
            <a:r>
              <a:rPr dirty="0" sz="2400" i="1">
                <a:latin typeface="Calibri"/>
                <a:cs typeface="Calibri"/>
              </a:rPr>
              <a:t>very well</a:t>
            </a:r>
            <a:r>
              <a:rPr dirty="0" sz="2400" spc="185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nor</a:t>
            </a:r>
            <a:endParaRPr sz="2400">
              <a:latin typeface="Calibri"/>
              <a:cs typeface="Calibri"/>
            </a:endParaRPr>
          </a:p>
          <a:p>
            <a:pPr marL="723900">
              <a:lnSpc>
                <a:spcPts val="2735"/>
              </a:lnSpc>
            </a:pPr>
            <a:r>
              <a:rPr dirty="0" sz="2400" spc="-5" i="1">
                <a:latin typeface="Calibri"/>
                <a:cs typeface="Calibri"/>
              </a:rPr>
              <a:t>generated </a:t>
            </a:r>
            <a:r>
              <a:rPr dirty="0" sz="2400" i="1">
                <a:latin typeface="Calibri"/>
                <a:cs typeface="Calibri"/>
              </a:rPr>
              <a:t>much</a:t>
            </a:r>
            <a:r>
              <a:rPr dirty="0" sz="2400" spc="20" i="1">
                <a:latin typeface="Calibri"/>
                <a:cs typeface="Calibri"/>
              </a:rPr>
              <a:t> </a:t>
            </a:r>
            <a:r>
              <a:rPr dirty="0" sz="2400" spc="-65" i="1">
                <a:latin typeface="Calibri"/>
                <a:cs typeface="Calibri"/>
              </a:rPr>
              <a:t>good</a:t>
            </a:r>
            <a:r>
              <a:rPr dirty="0" sz="2400" spc="-65">
                <a:latin typeface="Calibri"/>
                <a:cs typeface="Calibri"/>
              </a:rPr>
              <a:t>.”</a:t>
            </a:r>
            <a:endParaRPr sz="2400">
              <a:latin typeface="Calibri"/>
              <a:cs typeface="Calibri"/>
            </a:endParaRPr>
          </a:p>
          <a:p>
            <a:pPr marL="266700" indent="-22860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66700" algn="l"/>
              </a:tabLst>
            </a:pPr>
            <a:r>
              <a:rPr dirty="0" sz="2800" spc="-15">
                <a:latin typeface="Calibri"/>
                <a:cs typeface="Calibri"/>
              </a:rPr>
              <a:t>ESG </a:t>
            </a:r>
            <a:r>
              <a:rPr dirty="0" sz="2800" spc="-10">
                <a:latin typeface="Calibri"/>
                <a:cs typeface="Calibri"/>
              </a:rPr>
              <a:t>managers </a:t>
            </a:r>
            <a:r>
              <a:rPr dirty="0" sz="2800" spc="-25">
                <a:latin typeface="Calibri"/>
                <a:cs typeface="Calibri"/>
              </a:rPr>
              <a:t>force </a:t>
            </a:r>
            <a:r>
              <a:rPr dirty="0" sz="2800" spc="-15">
                <a:latin typeface="Calibri"/>
                <a:cs typeface="Calibri"/>
              </a:rPr>
              <a:t>unwanted </a:t>
            </a:r>
            <a:r>
              <a:rPr dirty="0" sz="2800" spc="-5">
                <a:latin typeface="Calibri"/>
                <a:cs typeface="Calibri"/>
              </a:rPr>
              <a:t>social policies on </a:t>
            </a:r>
            <a:r>
              <a:rPr dirty="0" sz="2800" spc="-10">
                <a:latin typeface="Calibri"/>
                <a:cs typeface="Calibri"/>
              </a:rPr>
              <a:t>companies they </a:t>
            </a:r>
            <a:r>
              <a:rPr dirty="0" sz="2800" spc="-20">
                <a:latin typeface="Calibri"/>
                <a:cs typeface="Calibri"/>
              </a:rPr>
              <a:t>invest</a:t>
            </a:r>
            <a:r>
              <a:rPr dirty="0" sz="2800" spc="95">
                <a:latin typeface="Calibri"/>
                <a:cs typeface="Calibri"/>
              </a:rPr>
              <a:t> </a:t>
            </a:r>
            <a:r>
              <a:rPr dirty="0" sz="2800" spc="5">
                <a:latin typeface="Calibri"/>
                <a:cs typeface="Calibri"/>
              </a:rPr>
              <a:t>in</a:t>
            </a:r>
            <a:r>
              <a:rPr dirty="0" baseline="25525" sz="2775" spc="7">
                <a:latin typeface="Calibri"/>
                <a:cs typeface="Calibri"/>
              </a:rPr>
              <a:t>3</a:t>
            </a:r>
            <a:endParaRPr baseline="25525" sz="2775">
              <a:latin typeface="Calibri"/>
              <a:cs typeface="Calibri"/>
            </a:endParaRPr>
          </a:p>
          <a:p>
            <a:pPr marL="266700" indent="-2286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66700" algn="l"/>
              </a:tabLst>
            </a:pPr>
            <a:r>
              <a:rPr dirty="0" sz="2800" spc="-15">
                <a:latin typeface="Calibri"/>
                <a:cs typeface="Calibri"/>
              </a:rPr>
              <a:t>Many </a:t>
            </a:r>
            <a:r>
              <a:rPr dirty="0" sz="2800" spc="-20">
                <a:latin typeface="Calibri"/>
                <a:cs typeface="Calibri"/>
              </a:rPr>
              <a:t>states </a:t>
            </a:r>
            <a:r>
              <a:rPr dirty="0" sz="2800" spc="-25">
                <a:latin typeface="Calibri"/>
                <a:cs typeface="Calibri"/>
              </a:rPr>
              <a:t>have </a:t>
            </a:r>
            <a:r>
              <a:rPr dirty="0" sz="2800" spc="-15">
                <a:latin typeface="Calibri"/>
                <a:cs typeface="Calibri"/>
              </a:rPr>
              <a:t>divested from </a:t>
            </a:r>
            <a:r>
              <a:rPr dirty="0" sz="2800" spc="-5">
                <a:latin typeface="Calibri"/>
                <a:cs typeface="Calibri"/>
              </a:rPr>
              <a:t>asset </a:t>
            </a:r>
            <a:r>
              <a:rPr dirty="0" sz="2800" spc="-10">
                <a:latin typeface="Calibri"/>
                <a:cs typeface="Calibri"/>
              </a:rPr>
              <a:t>managers </a:t>
            </a:r>
            <a:r>
              <a:rPr dirty="0" sz="2800" spc="-15">
                <a:latin typeface="Calibri"/>
                <a:cs typeface="Calibri"/>
              </a:rPr>
              <a:t>over ESG</a:t>
            </a:r>
            <a:r>
              <a:rPr dirty="0" sz="2800" spc="10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initiatives:</a:t>
            </a:r>
            <a:r>
              <a:rPr dirty="0" baseline="25525" sz="2775" spc="-15">
                <a:latin typeface="Calibri"/>
                <a:cs typeface="Calibri"/>
              </a:rPr>
              <a:t>4</a:t>
            </a:r>
            <a:endParaRPr baseline="25525" sz="2775">
              <a:latin typeface="Calibri"/>
              <a:cs typeface="Calibri"/>
            </a:endParaRPr>
          </a:p>
          <a:p>
            <a:pPr lvl="1" marL="723900" marR="758825" indent="-228600">
              <a:lnSpc>
                <a:spcPts val="2590"/>
              </a:lnSpc>
              <a:spcBef>
                <a:spcPts val="560"/>
              </a:spcBef>
              <a:buFont typeface="Arial"/>
              <a:buChar char="•"/>
              <a:tabLst>
                <a:tab pos="723900" algn="l"/>
              </a:tabLst>
            </a:pPr>
            <a:r>
              <a:rPr dirty="0" sz="2400">
                <a:latin typeface="Calibri"/>
                <a:cs typeface="Calibri"/>
              </a:rPr>
              <a:t>Missouri, </a:t>
            </a:r>
            <a:r>
              <a:rPr dirty="0" sz="2400" spc="-35">
                <a:latin typeface="Calibri"/>
                <a:cs typeface="Calibri"/>
              </a:rPr>
              <a:t>West </a:t>
            </a:r>
            <a:r>
              <a:rPr dirty="0" sz="2400" spc="-5">
                <a:latin typeface="Calibri"/>
                <a:cs typeface="Calibri"/>
              </a:rPr>
              <a:t>Virginia, Louisiana, </a:t>
            </a:r>
            <a:r>
              <a:rPr dirty="0" sz="2400" spc="-50">
                <a:latin typeface="Calibri"/>
                <a:cs typeface="Calibri"/>
              </a:rPr>
              <a:t>Texas, </a:t>
            </a:r>
            <a:r>
              <a:rPr dirty="0" sz="2400" spc="-30">
                <a:latin typeface="Calibri"/>
                <a:cs typeface="Calibri"/>
              </a:rPr>
              <a:t>Kentucky, </a:t>
            </a:r>
            <a:r>
              <a:rPr dirty="0" sz="2400">
                <a:latin typeface="Calibri"/>
                <a:cs typeface="Calibri"/>
              </a:rPr>
              <a:t>Oklahoma, </a:t>
            </a:r>
            <a:r>
              <a:rPr dirty="0" sz="2400" spc="-5">
                <a:latin typeface="Calibri"/>
                <a:cs typeface="Calibri"/>
              </a:rPr>
              <a:t>Florida, South  </a:t>
            </a:r>
            <a:r>
              <a:rPr dirty="0" sz="2400" spc="-10">
                <a:latin typeface="Calibri"/>
                <a:cs typeface="Calibri"/>
              </a:rPr>
              <a:t>Carolina, </a:t>
            </a:r>
            <a:r>
              <a:rPr dirty="0" sz="2400" spc="-10" b="1">
                <a:latin typeface="Calibri"/>
                <a:cs typeface="Calibri"/>
              </a:rPr>
              <a:t>Arizona</a:t>
            </a:r>
            <a:r>
              <a:rPr dirty="0" sz="2400" spc="-10">
                <a:latin typeface="Calibri"/>
                <a:cs typeface="Calibri"/>
              </a:rPr>
              <a:t>, Idaho, Utah, </a:t>
            </a:r>
            <a:r>
              <a:rPr dirty="0" sz="2400" spc="-15">
                <a:latin typeface="Calibri"/>
                <a:cs typeface="Calibri"/>
              </a:rPr>
              <a:t>Wyoming, </a:t>
            </a:r>
            <a:r>
              <a:rPr dirty="0" sz="2400" spc="-10">
                <a:latin typeface="Calibri"/>
                <a:cs typeface="Calibri"/>
              </a:rPr>
              <a:t>Arkansas </a:t>
            </a:r>
            <a:r>
              <a:rPr dirty="0" sz="2400">
                <a:latin typeface="Calibri"/>
                <a:cs typeface="Calibri"/>
              </a:rPr>
              <a:t>and North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Dakota</a:t>
            </a:r>
            <a:endParaRPr sz="2400">
              <a:latin typeface="Calibri"/>
              <a:cs typeface="Calibri"/>
            </a:endParaRPr>
          </a:p>
          <a:p>
            <a:pPr marL="266700" indent="-2286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66700" algn="l"/>
              </a:tabLst>
            </a:pPr>
            <a:r>
              <a:rPr dirty="0" sz="2800">
                <a:latin typeface="Calibri"/>
                <a:cs typeface="Calibri"/>
              </a:rPr>
              <a:t>19 </a:t>
            </a:r>
            <a:r>
              <a:rPr dirty="0" sz="2800" spc="-25">
                <a:latin typeface="Calibri"/>
                <a:cs typeface="Calibri"/>
              </a:rPr>
              <a:t>state </a:t>
            </a:r>
            <a:r>
              <a:rPr dirty="0" sz="2800" spc="-10">
                <a:latin typeface="Calibri"/>
                <a:cs typeface="Calibri"/>
              </a:rPr>
              <a:t>AGs </a:t>
            </a:r>
            <a:r>
              <a:rPr dirty="0" sz="2800" spc="-20">
                <a:latin typeface="Calibri"/>
                <a:cs typeface="Calibri"/>
              </a:rPr>
              <a:t>asked </a:t>
            </a:r>
            <a:r>
              <a:rPr dirty="0" sz="2800" spc="-15">
                <a:latin typeface="Calibri"/>
                <a:cs typeface="Calibri"/>
              </a:rPr>
              <a:t>SEC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 spc="-25">
                <a:latin typeface="Calibri"/>
                <a:cs typeface="Calibri"/>
              </a:rPr>
              <a:t>investigate </a:t>
            </a:r>
            <a:r>
              <a:rPr dirty="0" sz="2800" spc="-10">
                <a:latin typeface="Calibri"/>
                <a:cs typeface="Calibri"/>
              </a:rPr>
              <a:t>BlackRock over </a:t>
            </a:r>
            <a:r>
              <a:rPr dirty="0" sz="2800" spc="-15">
                <a:latin typeface="Calibri"/>
                <a:cs typeface="Calibri"/>
              </a:rPr>
              <a:t>ESG</a:t>
            </a:r>
            <a:r>
              <a:rPr dirty="0" sz="2800" spc="1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practices</a:t>
            </a:r>
            <a:r>
              <a:rPr dirty="0" baseline="25525" sz="2775" spc="-15">
                <a:latin typeface="Calibri"/>
                <a:cs typeface="Calibri"/>
              </a:rPr>
              <a:t>5</a:t>
            </a:r>
            <a:endParaRPr baseline="25525" sz="2775">
              <a:latin typeface="Calibri"/>
              <a:cs typeface="Calibri"/>
            </a:endParaRPr>
          </a:p>
          <a:p>
            <a:pPr marL="2667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66700" algn="l"/>
              </a:tabLst>
            </a:pPr>
            <a:r>
              <a:rPr dirty="0" sz="2800">
                <a:latin typeface="Calibri"/>
                <a:cs typeface="Calibri"/>
              </a:rPr>
              <a:t>A </a:t>
            </a:r>
            <a:r>
              <a:rPr dirty="0" sz="2800" spc="-20">
                <a:latin typeface="Calibri"/>
                <a:cs typeface="Calibri"/>
              </a:rPr>
              <a:t>corporate “Post-ESG Era” </a:t>
            </a:r>
            <a:r>
              <a:rPr dirty="0" sz="2800">
                <a:latin typeface="Calibri"/>
                <a:cs typeface="Calibri"/>
              </a:rPr>
              <a:t>is </a:t>
            </a:r>
            <a:r>
              <a:rPr dirty="0" sz="2800" spc="-10">
                <a:latin typeface="Calibri"/>
                <a:cs typeface="Calibri"/>
              </a:rPr>
              <a:t>emerging </a:t>
            </a:r>
            <a:r>
              <a:rPr dirty="0" sz="2800">
                <a:latin typeface="Calibri"/>
                <a:cs typeface="Calibri"/>
              </a:rPr>
              <a:t>in </a:t>
            </a:r>
            <a:r>
              <a:rPr dirty="0" sz="2800" spc="-5">
                <a:latin typeface="Calibri"/>
                <a:cs typeface="Calibri"/>
              </a:rPr>
              <a:t>opposition </a:t>
            </a:r>
            <a:r>
              <a:rPr dirty="0" sz="2800" spc="-15">
                <a:latin typeface="Calibri"/>
                <a:cs typeface="Calibri"/>
              </a:rPr>
              <a:t>to</a:t>
            </a:r>
            <a:r>
              <a:rPr dirty="0" sz="2800" spc="6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ESG</a:t>
            </a:r>
            <a:r>
              <a:rPr dirty="0" baseline="25525" sz="2775" spc="-7">
                <a:latin typeface="Calibri"/>
                <a:cs typeface="Calibri"/>
              </a:rPr>
              <a:t>6</a:t>
            </a:r>
            <a:endParaRPr baseline="25525" sz="2775">
              <a:latin typeface="Calibri"/>
              <a:cs typeface="Calibri"/>
            </a:endParaRPr>
          </a:p>
          <a:p>
            <a:pPr marL="2667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66700" algn="l"/>
              </a:tabLst>
            </a:pPr>
            <a:r>
              <a:rPr dirty="0" sz="2800" spc="-10">
                <a:latin typeface="Calibri"/>
                <a:cs typeface="Calibri"/>
              </a:rPr>
              <a:t>Consumers Research </a:t>
            </a:r>
            <a:r>
              <a:rPr dirty="0" sz="2800" spc="-15">
                <a:latin typeface="Calibri"/>
                <a:cs typeface="Calibri"/>
              </a:rPr>
              <a:t>just </a:t>
            </a:r>
            <a:r>
              <a:rPr dirty="0" sz="2800" spc="-5">
                <a:latin typeface="Calibri"/>
                <a:cs typeface="Calibri"/>
              </a:rPr>
              <a:t>launched </a:t>
            </a:r>
            <a:r>
              <a:rPr dirty="0" sz="2800" spc="-10">
                <a:latin typeface="Calibri"/>
                <a:cs typeface="Calibri"/>
              </a:rPr>
              <a:t>new </a:t>
            </a:r>
            <a:r>
              <a:rPr dirty="0" sz="2800" spc="-20">
                <a:latin typeface="Calibri"/>
                <a:cs typeface="Calibri"/>
              </a:rPr>
              <a:t>organization to </a:t>
            </a:r>
            <a:r>
              <a:rPr dirty="0" sz="2800" spc="-10">
                <a:latin typeface="Calibri"/>
                <a:cs typeface="Calibri"/>
              </a:rPr>
              <a:t>combat</a:t>
            </a:r>
            <a:r>
              <a:rPr dirty="0" sz="2800" spc="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ESG</a:t>
            </a:r>
            <a:r>
              <a:rPr dirty="0" baseline="25525" sz="2775">
                <a:latin typeface="Calibri"/>
                <a:cs typeface="Calibri"/>
              </a:rPr>
              <a:t>7</a:t>
            </a:r>
            <a:endParaRPr baseline="25525" sz="2775">
              <a:latin typeface="Calibri"/>
              <a:cs typeface="Calibri"/>
            </a:endParaRPr>
          </a:p>
          <a:p>
            <a:pPr lvl="1" marL="723900" indent="-228600">
              <a:lnSpc>
                <a:spcPct val="100000"/>
              </a:lnSpc>
              <a:spcBef>
                <a:spcPts val="235"/>
              </a:spcBef>
              <a:buFont typeface="Arial"/>
              <a:buChar char="•"/>
              <a:tabLst>
                <a:tab pos="723900" algn="l"/>
              </a:tabLst>
            </a:pPr>
            <a:r>
              <a:rPr dirty="0" sz="2400" spc="-10">
                <a:latin typeface="Calibri"/>
                <a:cs typeface="Calibri"/>
              </a:rPr>
              <a:t>Consumer’s </a:t>
            </a:r>
            <a:r>
              <a:rPr dirty="0" sz="2400" spc="-15">
                <a:latin typeface="Calibri"/>
                <a:cs typeface="Calibri"/>
              </a:rPr>
              <a:t>Defense, </a:t>
            </a:r>
            <a:r>
              <a:rPr dirty="0" sz="2400">
                <a:latin typeface="Calibri"/>
                <a:cs typeface="Calibri"/>
              </a:rPr>
              <a:t>a 501(c) </a:t>
            </a:r>
            <a:r>
              <a:rPr dirty="0" sz="2400" spc="-15">
                <a:latin typeface="Calibri"/>
                <a:cs typeface="Calibri"/>
              </a:rPr>
              <a:t>organization to protect investments from</a:t>
            </a:r>
            <a:r>
              <a:rPr dirty="0" sz="2400" spc="8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abuse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91159"/>
            <a:ext cx="10213975" cy="114490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5125"/>
              </a:lnSpc>
              <a:spcBef>
                <a:spcPts val="95"/>
              </a:spcBef>
            </a:pPr>
            <a:r>
              <a:rPr dirty="0" spc="-15"/>
              <a:t>Example </a:t>
            </a:r>
            <a:r>
              <a:rPr dirty="0" spc="-5"/>
              <a:t>of </a:t>
            </a:r>
            <a:r>
              <a:rPr dirty="0" spc="-10"/>
              <a:t>low </a:t>
            </a:r>
            <a:r>
              <a:rPr dirty="0" spc="-20"/>
              <a:t>ROI </a:t>
            </a:r>
            <a:r>
              <a:rPr dirty="0" spc="-15"/>
              <a:t>by ESG </a:t>
            </a:r>
            <a:r>
              <a:rPr dirty="0" spc="-10"/>
              <a:t>Endowment</a:t>
            </a:r>
            <a:r>
              <a:rPr dirty="0" spc="85"/>
              <a:t> </a:t>
            </a:r>
            <a:r>
              <a:rPr dirty="0" spc="-5"/>
              <a:t>Fund</a:t>
            </a:r>
          </a:p>
          <a:p>
            <a:pPr marL="12700">
              <a:lnSpc>
                <a:spcPts val="3685"/>
              </a:lnSpc>
            </a:pPr>
            <a:r>
              <a:rPr dirty="0" sz="3200" spc="-30"/>
              <a:t>California’s </a:t>
            </a:r>
            <a:r>
              <a:rPr dirty="0" sz="3200" spc="-10"/>
              <a:t>Endowment </a:t>
            </a:r>
            <a:r>
              <a:rPr dirty="0" sz="3200"/>
              <a:t>Fund </a:t>
            </a:r>
            <a:r>
              <a:rPr dirty="0" sz="3200" spc="-10"/>
              <a:t>(CalPERS) that </a:t>
            </a:r>
            <a:r>
              <a:rPr dirty="0" sz="3200"/>
              <a:t>funds </a:t>
            </a:r>
            <a:r>
              <a:rPr dirty="0" sz="3200" spc="-20"/>
              <a:t>UC</a:t>
            </a:r>
            <a:r>
              <a:rPr dirty="0" sz="3200" spc="140"/>
              <a:t> </a:t>
            </a:r>
            <a:r>
              <a:rPr dirty="0" sz="3200" spc="-40"/>
              <a:t>Berkeley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91539" y="1926843"/>
            <a:ext cx="10457180" cy="365823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266700" marR="419100" indent="-228600">
              <a:lnSpc>
                <a:spcPts val="3020"/>
              </a:lnSpc>
              <a:spcBef>
                <a:spcPts val="484"/>
              </a:spcBef>
              <a:buFont typeface="Arial"/>
              <a:buChar char="•"/>
              <a:tabLst>
                <a:tab pos="266700" algn="l"/>
              </a:tabLst>
            </a:pPr>
            <a:r>
              <a:rPr dirty="0" sz="2800" spc="-10">
                <a:latin typeface="Calibri"/>
                <a:cs typeface="Calibri"/>
              </a:rPr>
              <a:t>“</a:t>
            </a:r>
            <a:r>
              <a:rPr dirty="0" sz="2800" spc="-10" i="1">
                <a:latin typeface="Calibri"/>
                <a:cs typeface="Calibri"/>
              </a:rPr>
              <a:t>CalPERS </a:t>
            </a:r>
            <a:r>
              <a:rPr dirty="0" sz="2800" spc="-5" i="1">
                <a:latin typeface="Calibri"/>
                <a:cs typeface="Calibri"/>
              </a:rPr>
              <a:t>Announces Preliminary </a:t>
            </a:r>
            <a:r>
              <a:rPr dirty="0" sz="2800" spc="-10" i="1">
                <a:latin typeface="Calibri"/>
                <a:cs typeface="Calibri"/>
              </a:rPr>
              <a:t>Net </a:t>
            </a:r>
            <a:r>
              <a:rPr dirty="0" sz="2800" spc="-15" i="1">
                <a:latin typeface="Calibri"/>
                <a:cs typeface="Calibri"/>
              </a:rPr>
              <a:t>Investment </a:t>
            </a:r>
            <a:r>
              <a:rPr dirty="0" sz="2800" spc="-10" i="1">
                <a:latin typeface="Calibri"/>
                <a:cs typeface="Calibri"/>
              </a:rPr>
              <a:t>Return </a:t>
            </a:r>
            <a:r>
              <a:rPr dirty="0" sz="2800" spc="-5" i="1">
                <a:latin typeface="Calibri"/>
                <a:cs typeface="Calibri"/>
              </a:rPr>
              <a:t>of </a:t>
            </a:r>
            <a:r>
              <a:rPr dirty="0" sz="2800" i="1">
                <a:latin typeface="Calibri"/>
                <a:cs typeface="Calibri"/>
              </a:rPr>
              <a:t>-6.1% </a:t>
            </a:r>
            <a:r>
              <a:rPr dirty="0" sz="2800" spc="-15" i="1">
                <a:latin typeface="Calibri"/>
                <a:cs typeface="Calibri"/>
              </a:rPr>
              <a:t>for  </a:t>
            </a:r>
            <a:r>
              <a:rPr dirty="0" sz="2800" i="1">
                <a:latin typeface="Calibri"/>
                <a:cs typeface="Calibri"/>
              </a:rPr>
              <a:t>the 2021-22 </a:t>
            </a:r>
            <a:r>
              <a:rPr dirty="0" sz="2800" spc="-10" i="1">
                <a:latin typeface="Calibri"/>
                <a:cs typeface="Calibri"/>
              </a:rPr>
              <a:t>Fiscal</a:t>
            </a:r>
            <a:r>
              <a:rPr dirty="0" sz="2800" i="1">
                <a:latin typeface="Calibri"/>
                <a:cs typeface="Calibri"/>
              </a:rPr>
              <a:t> </a:t>
            </a:r>
            <a:r>
              <a:rPr dirty="0" sz="2800" spc="-35" i="1">
                <a:latin typeface="Calibri"/>
                <a:cs typeface="Calibri"/>
              </a:rPr>
              <a:t>Year</a:t>
            </a:r>
            <a:r>
              <a:rPr dirty="0" sz="2800" spc="-35">
                <a:latin typeface="Calibri"/>
                <a:cs typeface="Calibri"/>
              </a:rPr>
              <a:t>”</a:t>
            </a:r>
            <a:r>
              <a:rPr dirty="0" baseline="25525" sz="2775" spc="-52">
                <a:latin typeface="Calibri"/>
                <a:cs typeface="Calibri"/>
              </a:rPr>
              <a:t>8</a:t>
            </a:r>
            <a:endParaRPr baseline="25525" sz="2775">
              <a:latin typeface="Calibri"/>
              <a:cs typeface="Calibri"/>
            </a:endParaRPr>
          </a:p>
          <a:p>
            <a:pPr lvl="1" marL="723900" indent="-22860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723900" algn="l"/>
              </a:tabLst>
            </a:pPr>
            <a:r>
              <a:rPr dirty="0" sz="2400">
                <a:latin typeface="Calibri"/>
                <a:cs typeface="Calibri"/>
              </a:rPr>
              <a:t>Public equity </a:t>
            </a:r>
            <a:r>
              <a:rPr dirty="0" sz="2400" spc="-15">
                <a:latin typeface="Calibri"/>
                <a:cs typeface="Calibri"/>
              </a:rPr>
              <a:t>(stock) </a:t>
            </a:r>
            <a:r>
              <a:rPr dirty="0" sz="2400" spc="-10">
                <a:latin typeface="Calibri"/>
                <a:cs typeface="Calibri"/>
              </a:rPr>
              <a:t>component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0">
                <a:latin typeface="Calibri"/>
                <a:cs typeface="Calibri"/>
              </a:rPr>
              <a:t>CalPERS </a:t>
            </a:r>
            <a:r>
              <a:rPr dirty="0" sz="2400" spc="-15">
                <a:latin typeface="Calibri"/>
                <a:cs typeface="Calibri"/>
              </a:rPr>
              <a:t>investment </a:t>
            </a:r>
            <a:r>
              <a:rPr dirty="0" sz="2400" spc="-30">
                <a:latin typeface="Calibri"/>
                <a:cs typeface="Calibri"/>
              </a:rPr>
              <a:t>gave </a:t>
            </a:r>
            <a:r>
              <a:rPr dirty="0" sz="2400" spc="-10">
                <a:latin typeface="Calibri"/>
                <a:cs typeface="Calibri"/>
              </a:rPr>
              <a:t>ROI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-13.1%</a:t>
            </a:r>
            <a:endParaRPr sz="2400">
              <a:latin typeface="Calibri"/>
              <a:cs typeface="Calibri"/>
            </a:endParaRPr>
          </a:p>
          <a:p>
            <a:pPr lvl="2" marL="1181100" indent="-22987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1181100" algn="l"/>
                <a:tab pos="1181735" algn="l"/>
              </a:tabLst>
            </a:pPr>
            <a:r>
              <a:rPr dirty="0" sz="2000" spc="-40">
                <a:latin typeface="Calibri"/>
                <a:cs typeface="Calibri"/>
              </a:rPr>
              <a:t>Year </a:t>
            </a:r>
            <a:r>
              <a:rPr dirty="0" sz="2000" spc="-5">
                <a:latin typeface="Calibri"/>
                <a:cs typeface="Calibri"/>
              </a:rPr>
              <a:t>ending June,</a:t>
            </a:r>
            <a:r>
              <a:rPr dirty="0" sz="2000" spc="6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2022</a:t>
            </a:r>
            <a:endParaRPr sz="2000">
              <a:latin typeface="Calibri"/>
              <a:cs typeface="Calibri"/>
            </a:endParaRPr>
          </a:p>
          <a:p>
            <a:pPr marL="266700" indent="-2286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66700" algn="l"/>
              </a:tabLst>
            </a:pPr>
            <a:r>
              <a:rPr dirty="0" sz="2800" spc="-10">
                <a:latin typeface="Calibri"/>
                <a:cs typeface="Calibri"/>
              </a:rPr>
              <a:t>Energy </a:t>
            </a:r>
            <a:r>
              <a:rPr dirty="0" sz="2800" spc="-5">
                <a:latin typeface="Calibri"/>
                <a:cs typeface="Calibri"/>
              </a:rPr>
              <a:t>Select </a:t>
            </a:r>
            <a:r>
              <a:rPr dirty="0" sz="2800" spc="-10">
                <a:latin typeface="Calibri"/>
                <a:cs typeface="Calibri"/>
              </a:rPr>
              <a:t>Sector </a:t>
            </a:r>
            <a:r>
              <a:rPr dirty="0" sz="2800" spc="-5">
                <a:latin typeface="Calibri"/>
                <a:cs typeface="Calibri"/>
              </a:rPr>
              <a:t>SPDR Fund </a:t>
            </a:r>
            <a:r>
              <a:rPr dirty="0" sz="2800" spc="-35">
                <a:latin typeface="Calibri"/>
                <a:cs typeface="Calibri"/>
              </a:rPr>
              <a:t>gave </a:t>
            </a:r>
            <a:r>
              <a:rPr dirty="0" sz="2800" spc="-15">
                <a:latin typeface="Calibri"/>
                <a:cs typeface="Calibri"/>
              </a:rPr>
              <a:t>ROI </a:t>
            </a:r>
            <a:r>
              <a:rPr dirty="0" sz="2800" spc="-5">
                <a:latin typeface="Calibri"/>
                <a:cs typeface="Calibri"/>
              </a:rPr>
              <a:t>of +32.7% </a:t>
            </a:r>
            <a:r>
              <a:rPr dirty="0" sz="2800" spc="-15">
                <a:latin typeface="Calibri"/>
                <a:cs typeface="Calibri"/>
              </a:rPr>
              <a:t>over </a:t>
            </a:r>
            <a:r>
              <a:rPr dirty="0" sz="2800" spc="-5">
                <a:latin typeface="Calibri"/>
                <a:cs typeface="Calibri"/>
              </a:rPr>
              <a:t>same</a:t>
            </a:r>
            <a:r>
              <a:rPr dirty="0" sz="2800" spc="15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period</a:t>
            </a:r>
            <a:r>
              <a:rPr dirty="0" baseline="25525" sz="2775" spc="-7">
                <a:latin typeface="Calibri"/>
                <a:cs typeface="Calibri"/>
              </a:rPr>
              <a:t>9</a:t>
            </a:r>
            <a:endParaRPr baseline="25525" sz="2775">
              <a:latin typeface="Calibri"/>
              <a:cs typeface="Calibri"/>
            </a:endParaRPr>
          </a:p>
          <a:p>
            <a:pPr lvl="1" marL="723900" indent="-2286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723900" algn="l"/>
              </a:tabLst>
            </a:pPr>
            <a:r>
              <a:rPr dirty="0" sz="2400" spc="-5">
                <a:latin typeface="Calibri"/>
                <a:cs typeface="Calibri"/>
              </a:rPr>
              <a:t>XLE (a </a:t>
            </a:r>
            <a:r>
              <a:rPr dirty="0" sz="2400" spc="-20">
                <a:latin typeface="Calibri"/>
                <a:cs typeface="Calibri"/>
              </a:rPr>
              <a:t>basket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spc="-10">
                <a:latin typeface="Calibri"/>
                <a:cs typeface="Calibri"/>
              </a:rPr>
              <a:t>energy</a:t>
            </a:r>
            <a:r>
              <a:rPr dirty="0" sz="2400" spc="3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stocks)</a:t>
            </a:r>
            <a:endParaRPr sz="2400">
              <a:latin typeface="Calibri"/>
              <a:cs typeface="Calibri"/>
            </a:endParaRPr>
          </a:p>
          <a:p>
            <a:pPr lvl="2" marL="1181100" indent="-22987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1181100" algn="l"/>
                <a:tab pos="1181735" algn="l"/>
              </a:tabLst>
            </a:pPr>
            <a:r>
              <a:rPr dirty="0" sz="2000" spc="-5">
                <a:latin typeface="Calibri"/>
                <a:cs typeface="Calibri"/>
              </a:rPr>
              <a:t>$54.69 (June 27,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2021)</a:t>
            </a:r>
            <a:endParaRPr sz="2000">
              <a:latin typeface="Calibri"/>
              <a:cs typeface="Calibri"/>
            </a:endParaRPr>
          </a:p>
          <a:p>
            <a:pPr lvl="2" marL="1181100" indent="-229870">
              <a:lnSpc>
                <a:spcPct val="100000"/>
              </a:lnSpc>
              <a:spcBef>
                <a:spcPts val="259"/>
              </a:spcBef>
              <a:buFont typeface="Arial"/>
              <a:buChar char="•"/>
              <a:tabLst>
                <a:tab pos="1181100" algn="l"/>
                <a:tab pos="1181735" algn="l"/>
              </a:tabLst>
            </a:pPr>
            <a:r>
              <a:rPr dirty="0" sz="2000" spc="-5">
                <a:latin typeface="Calibri"/>
                <a:cs typeface="Calibri"/>
              </a:rPr>
              <a:t>$72.58 (June 26,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2022)</a:t>
            </a:r>
            <a:endParaRPr sz="2000">
              <a:latin typeface="Calibri"/>
              <a:cs typeface="Calibri"/>
            </a:endParaRPr>
          </a:p>
          <a:p>
            <a:pPr marL="266700" indent="-22860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66700" algn="l"/>
              </a:tabLst>
            </a:pPr>
            <a:r>
              <a:rPr dirty="0" sz="2800" spc="-15">
                <a:latin typeface="Calibri"/>
                <a:cs typeface="Calibri"/>
              </a:rPr>
              <a:t>ESG framework </a:t>
            </a:r>
            <a:r>
              <a:rPr dirty="0" sz="2800" spc="-10">
                <a:latin typeface="Calibri"/>
                <a:cs typeface="Calibri"/>
              </a:rPr>
              <a:t>restricts energy </a:t>
            </a:r>
            <a:r>
              <a:rPr dirty="0" sz="2800" spc="-15">
                <a:latin typeface="Calibri"/>
                <a:cs typeface="Calibri"/>
              </a:rPr>
              <a:t>investments, </a:t>
            </a:r>
            <a:r>
              <a:rPr dirty="0" sz="2800" spc="-10">
                <a:latin typeface="Calibri"/>
                <a:cs typeface="Calibri"/>
              </a:rPr>
              <a:t>reducing CalPERS</a:t>
            </a:r>
            <a:r>
              <a:rPr dirty="0" sz="2800" spc="6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ROI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1227" y="610361"/>
            <a:ext cx="105200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Energy </a:t>
            </a:r>
            <a:r>
              <a:rPr dirty="0" spc="-20"/>
              <a:t>was </a:t>
            </a:r>
            <a:r>
              <a:rPr dirty="0"/>
              <a:t>the </a:t>
            </a:r>
            <a:r>
              <a:rPr dirty="0" spc="-15"/>
              <a:t>best </a:t>
            </a:r>
            <a:r>
              <a:rPr dirty="0" spc="-25"/>
              <a:t>stock </a:t>
            </a:r>
            <a:r>
              <a:rPr dirty="0" spc="-10"/>
              <a:t>sector </a:t>
            </a:r>
            <a:r>
              <a:rPr dirty="0" spc="-15"/>
              <a:t>by </a:t>
            </a:r>
            <a:r>
              <a:rPr dirty="0" spc="-35"/>
              <a:t>far </a:t>
            </a:r>
            <a:r>
              <a:rPr dirty="0"/>
              <a:t>in</a:t>
            </a:r>
            <a:r>
              <a:rPr dirty="0" spc="120"/>
              <a:t> </a:t>
            </a:r>
            <a:r>
              <a:rPr dirty="0"/>
              <a:t>2022</a:t>
            </a:r>
          </a:p>
        </p:txBody>
      </p:sp>
      <p:sp>
        <p:nvSpPr>
          <p:cNvPr id="3" name="object 3"/>
          <p:cNvSpPr/>
          <p:nvPr/>
        </p:nvSpPr>
        <p:spPr>
          <a:xfrm>
            <a:off x="158495" y="1459230"/>
            <a:ext cx="11788902" cy="4946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74294" y="3440938"/>
            <a:ext cx="1011555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5">
                <a:solidFill>
                  <a:srgbClr val="17453A"/>
                </a:solidFill>
                <a:latin typeface="Calibri"/>
                <a:cs typeface="Calibri"/>
              </a:rPr>
              <a:t>Ene</a:t>
            </a:r>
            <a:r>
              <a:rPr dirty="0" sz="2800" spc="-45">
                <a:solidFill>
                  <a:srgbClr val="17453A"/>
                </a:solidFill>
                <a:latin typeface="Calibri"/>
                <a:cs typeface="Calibri"/>
              </a:rPr>
              <a:t>r</a:t>
            </a:r>
            <a:r>
              <a:rPr dirty="0" sz="2800">
                <a:solidFill>
                  <a:srgbClr val="17453A"/>
                </a:solidFill>
                <a:latin typeface="Calibri"/>
                <a:cs typeface="Calibri"/>
              </a:rPr>
              <a:t>gy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20214" y="3667633"/>
            <a:ext cx="873760" cy="127000"/>
          </a:xfrm>
          <a:custGeom>
            <a:avLst/>
            <a:gdLst/>
            <a:ahLst/>
            <a:cxnLst/>
            <a:rect l="l" t="t" r="r" b="b"/>
            <a:pathLst>
              <a:path w="873760" h="127000">
                <a:moveTo>
                  <a:pt x="746506" y="0"/>
                </a:moveTo>
                <a:lnTo>
                  <a:pt x="746506" y="127000"/>
                </a:lnTo>
                <a:lnTo>
                  <a:pt x="848359" y="76073"/>
                </a:lnTo>
                <a:lnTo>
                  <a:pt x="759206" y="76073"/>
                </a:lnTo>
                <a:lnTo>
                  <a:pt x="759206" y="50927"/>
                </a:lnTo>
                <a:lnTo>
                  <a:pt x="848360" y="50927"/>
                </a:lnTo>
                <a:lnTo>
                  <a:pt x="746506" y="0"/>
                </a:lnTo>
                <a:close/>
              </a:path>
              <a:path w="873760" h="127000">
                <a:moveTo>
                  <a:pt x="746506" y="50927"/>
                </a:moveTo>
                <a:lnTo>
                  <a:pt x="0" y="50927"/>
                </a:lnTo>
                <a:lnTo>
                  <a:pt x="0" y="76073"/>
                </a:lnTo>
                <a:lnTo>
                  <a:pt x="746506" y="76073"/>
                </a:lnTo>
                <a:lnTo>
                  <a:pt x="746506" y="50927"/>
                </a:lnTo>
                <a:close/>
              </a:path>
              <a:path w="873760" h="127000">
                <a:moveTo>
                  <a:pt x="848360" y="50927"/>
                </a:moveTo>
                <a:lnTo>
                  <a:pt x="759206" y="50927"/>
                </a:lnTo>
                <a:lnTo>
                  <a:pt x="759206" y="76073"/>
                </a:lnTo>
                <a:lnTo>
                  <a:pt x="848359" y="76073"/>
                </a:lnTo>
                <a:lnTo>
                  <a:pt x="873506" y="63500"/>
                </a:lnTo>
                <a:lnTo>
                  <a:pt x="848360" y="50927"/>
                </a:lnTo>
                <a:close/>
              </a:path>
            </a:pathLst>
          </a:custGeom>
          <a:solidFill>
            <a:srgbClr val="1745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267950" y="3491229"/>
            <a:ext cx="11207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17453A"/>
                </a:solidFill>
                <a:latin typeface="Calibri"/>
                <a:cs typeface="Calibri"/>
              </a:rPr>
              <a:t>(</a:t>
            </a:r>
            <a:r>
              <a:rPr dirty="0" sz="2400" spc="-5" b="1">
                <a:solidFill>
                  <a:srgbClr val="17453A"/>
                </a:solidFill>
                <a:latin typeface="Calibri"/>
                <a:cs typeface="Calibri"/>
              </a:rPr>
              <a:t>+</a:t>
            </a:r>
            <a:r>
              <a:rPr dirty="0" sz="2400" spc="-5">
                <a:solidFill>
                  <a:srgbClr val="17453A"/>
                </a:solidFill>
                <a:latin typeface="Calibri"/>
                <a:cs typeface="Calibri"/>
              </a:rPr>
              <a:t>32.3%)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343" y="1452372"/>
            <a:ext cx="11962130" cy="1758314"/>
          </a:xfrm>
          <a:custGeom>
            <a:avLst/>
            <a:gdLst/>
            <a:ahLst/>
            <a:cxnLst/>
            <a:rect l="l" t="t" r="r" b="b"/>
            <a:pathLst>
              <a:path w="11962130" h="1758314">
                <a:moveTo>
                  <a:pt x="0" y="1757933"/>
                </a:moveTo>
                <a:lnTo>
                  <a:pt x="11961876" y="1757933"/>
                </a:lnTo>
                <a:lnTo>
                  <a:pt x="11961876" y="0"/>
                </a:lnTo>
                <a:lnTo>
                  <a:pt x="0" y="0"/>
                </a:lnTo>
                <a:lnTo>
                  <a:pt x="0" y="17579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09804" y="1724203"/>
            <a:ext cx="4991100" cy="1183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5700"/>
              </a:lnSpc>
              <a:spcBef>
                <a:spcPts val="100"/>
              </a:spcBef>
              <a:tabLst>
                <a:tab pos="3777615" algn="l"/>
                <a:tab pos="3914140" algn="l"/>
              </a:tabLst>
            </a:pPr>
            <a:r>
              <a:rPr dirty="0" sz="2800" spc="-5">
                <a:latin typeface="Calibri"/>
                <a:cs typeface="Calibri"/>
              </a:rPr>
              <a:t>Ene</a:t>
            </a:r>
            <a:r>
              <a:rPr dirty="0" sz="2800" spc="-40">
                <a:latin typeface="Calibri"/>
                <a:cs typeface="Calibri"/>
              </a:rPr>
              <a:t>r</a:t>
            </a:r>
            <a:r>
              <a:rPr dirty="0" sz="2800">
                <a:latin typeface="Calibri"/>
                <a:cs typeface="Calibri"/>
              </a:rPr>
              <a:t>gy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be</a:t>
            </a:r>
            <a:r>
              <a:rPr dirty="0" sz="2800" spc="-30">
                <a:latin typeface="Calibri"/>
                <a:cs typeface="Calibri"/>
              </a:rPr>
              <a:t>s</a:t>
            </a:r>
            <a:r>
              <a:rPr dirty="0" sz="2800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on</a:t>
            </a:r>
            <a:r>
              <a:rPr dirty="0" sz="2800">
                <a:latin typeface="Calibri"/>
                <a:cs typeface="Calibri"/>
              </a:rPr>
              <a:t>e-</a:t>
            </a:r>
            <a:r>
              <a:rPr dirty="0" sz="2800" spc="-40">
                <a:latin typeface="Calibri"/>
                <a:cs typeface="Calibri"/>
              </a:rPr>
              <a:t>y</a:t>
            </a:r>
            <a:r>
              <a:rPr dirty="0" sz="2800">
                <a:latin typeface="Calibri"/>
                <a:cs typeface="Calibri"/>
              </a:rPr>
              <a:t>ear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R</a:t>
            </a:r>
            <a:r>
              <a:rPr dirty="0" sz="2800" spc="-5">
                <a:latin typeface="Calibri"/>
                <a:cs typeface="Calibri"/>
              </a:rPr>
              <a:t>OI</a:t>
            </a:r>
            <a:r>
              <a:rPr dirty="0" sz="2800">
                <a:latin typeface="Calibri"/>
                <a:cs typeface="Calibri"/>
              </a:rPr>
              <a:t>:</a:t>
            </a:r>
            <a:r>
              <a:rPr dirty="0" sz="2800">
                <a:latin typeface="Calibri"/>
                <a:cs typeface="Calibri"/>
              </a:rPr>
              <a:t>		</a:t>
            </a:r>
            <a:r>
              <a:rPr dirty="0" sz="2800" b="1">
                <a:solidFill>
                  <a:srgbClr val="17453A"/>
                </a:solidFill>
                <a:latin typeface="Calibri"/>
                <a:cs typeface="Calibri"/>
              </a:rPr>
              <a:t>+</a:t>
            </a:r>
            <a:r>
              <a:rPr dirty="0" sz="2800">
                <a:solidFill>
                  <a:srgbClr val="17453A"/>
                </a:solidFill>
                <a:latin typeface="Calibri"/>
                <a:cs typeface="Calibri"/>
              </a:rPr>
              <a:t>32.3%  </a:t>
            </a:r>
            <a:r>
              <a:rPr dirty="0" sz="2800" spc="-5">
                <a:latin typeface="Calibri"/>
                <a:cs typeface="Calibri"/>
              </a:rPr>
              <a:t>Utilities </a:t>
            </a:r>
            <a:r>
              <a:rPr dirty="0" sz="2800" spc="-10">
                <a:latin typeface="Calibri"/>
                <a:cs typeface="Calibri"/>
              </a:rPr>
              <a:t>second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best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ROI:	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dirty="0" sz="2800">
                <a:solidFill>
                  <a:srgbClr val="FF0000"/>
                </a:solidFill>
                <a:latin typeface="Calibri"/>
                <a:cs typeface="Calibri"/>
              </a:rPr>
              <a:t>5.7%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04254" y="1919477"/>
            <a:ext cx="4777105" cy="880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800" spc="-10">
                <a:latin typeface="Calibri"/>
                <a:cs typeface="Calibri"/>
              </a:rPr>
              <a:t>ROI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15">
                <a:latin typeface="Calibri"/>
                <a:cs typeface="Calibri"/>
              </a:rPr>
              <a:t>ESG investments </a:t>
            </a:r>
            <a:r>
              <a:rPr dirty="0" sz="2800" spc="-20">
                <a:latin typeface="Calibri"/>
                <a:cs typeface="Calibri"/>
              </a:rPr>
              <a:t>suffered  </a:t>
            </a:r>
            <a:r>
              <a:rPr dirty="0" sz="2800" spc="-5">
                <a:latin typeface="Calibri"/>
                <a:cs typeface="Calibri"/>
              </a:rPr>
              <a:t>due </a:t>
            </a:r>
            <a:r>
              <a:rPr dirty="0" sz="2800" spc="-15">
                <a:latin typeface="Calibri"/>
                <a:cs typeface="Calibri"/>
              </a:rPr>
              <a:t>to </a:t>
            </a:r>
            <a:r>
              <a:rPr dirty="0" sz="2800" spc="-10">
                <a:latin typeface="Calibri"/>
                <a:cs typeface="Calibri"/>
              </a:rPr>
              <a:t>divestment </a:t>
            </a:r>
            <a:r>
              <a:rPr dirty="0" sz="2800" spc="-5">
                <a:latin typeface="Calibri"/>
                <a:cs typeface="Calibri"/>
              </a:rPr>
              <a:t>of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energy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33548" y="6469634"/>
            <a:ext cx="629221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alibri"/>
                <a:cs typeface="Calibri"/>
              </a:rPr>
              <a:t>Source: </a:t>
            </a:r>
            <a:r>
              <a:rPr dirty="0" u="heavy" sz="2400" spc="-1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https://finviz.com/groups.ashx</a:t>
            </a:r>
            <a:r>
              <a:rPr dirty="0" sz="2400" spc="-15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2400" spc="-50">
                <a:latin typeface="Calibri"/>
                <a:cs typeface="Calibri"/>
              </a:rPr>
              <a:t>(Nov.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2022)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5565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ROI </a:t>
            </a:r>
            <a:r>
              <a:rPr dirty="0" spc="-5"/>
              <a:t>of </a:t>
            </a:r>
            <a:r>
              <a:rPr dirty="0" spc="-60"/>
              <a:t>MSU’s </a:t>
            </a:r>
            <a:r>
              <a:rPr dirty="0" spc="-10"/>
              <a:t>Endowment </a:t>
            </a:r>
            <a:r>
              <a:rPr dirty="0"/>
              <a:t>Fund (CIF) has been</a:t>
            </a:r>
            <a:r>
              <a:rPr dirty="0" spc="65"/>
              <a:t> </a:t>
            </a:r>
            <a:r>
              <a:rPr dirty="0"/>
              <a:t>high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1539" y="1753616"/>
            <a:ext cx="998728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66700" algn="l"/>
              </a:tabLst>
            </a:pPr>
            <a:r>
              <a:rPr dirty="0" sz="2800" spc="-35">
                <a:latin typeface="Calibri"/>
                <a:cs typeface="Calibri"/>
              </a:rPr>
              <a:t>MSU’s </a:t>
            </a:r>
            <a:r>
              <a:rPr dirty="0" sz="2800" spc="-15">
                <a:latin typeface="Calibri"/>
                <a:cs typeface="Calibri"/>
              </a:rPr>
              <a:t>endowment’s </a:t>
            </a:r>
            <a:r>
              <a:rPr dirty="0" sz="2800" spc="-10">
                <a:latin typeface="Calibri"/>
                <a:cs typeface="Calibri"/>
              </a:rPr>
              <a:t>net </a:t>
            </a:r>
            <a:r>
              <a:rPr dirty="0" sz="2800" spc="-15">
                <a:latin typeface="Calibri"/>
                <a:cs typeface="Calibri"/>
              </a:rPr>
              <a:t>ROI was </a:t>
            </a:r>
            <a:r>
              <a:rPr dirty="0" sz="2800" b="1">
                <a:latin typeface="Calibri"/>
                <a:cs typeface="Calibri"/>
              </a:rPr>
              <a:t>28.1%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15">
                <a:latin typeface="Calibri"/>
                <a:cs typeface="Calibri"/>
              </a:rPr>
              <a:t>year </a:t>
            </a:r>
            <a:r>
              <a:rPr dirty="0" sz="2800" spc="-5">
                <a:latin typeface="Calibri"/>
                <a:cs typeface="Calibri"/>
              </a:rPr>
              <a:t>ending</a:t>
            </a:r>
            <a:r>
              <a:rPr dirty="0" sz="2800" spc="1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12/31/21</a:t>
            </a:r>
            <a:r>
              <a:rPr dirty="0" baseline="25525" sz="2775">
                <a:latin typeface="Calibri"/>
                <a:cs typeface="Calibri"/>
              </a:rPr>
              <a:t>10</a:t>
            </a:r>
            <a:endParaRPr baseline="25525" sz="2775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0455" y="2403346"/>
            <a:ext cx="8572500" cy="44203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83814" y="6143244"/>
            <a:ext cx="289560" cy="242570"/>
          </a:xfrm>
          <a:custGeom>
            <a:avLst/>
            <a:gdLst/>
            <a:ahLst/>
            <a:cxnLst/>
            <a:rect l="l" t="t" r="r" b="b"/>
            <a:pathLst>
              <a:path w="289560" h="242570">
                <a:moveTo>
                  <a:pt x="0" y="242315"/>
                </a:moveTo>
                <a:lnTo>
                  <a:pt x="289560" y="242315"/>
                </a:lnTo>
                <a:lnTo>
                  <a:pt x="289560" y="0"/>
                </a:lnTo>
                <a:lnTo>
                  <a:pt x="0" y="0"/>
                </a:lnTo>
                <a:lnTo>
                  <a:pt x="0" y="242315"/>
                </a:lnTo>
                <a:close/>
              </a:path>
            </a:pathLst>
          </a:custGeom>
          <a:solidFill>
            <a:srgbClr val="F8F8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48739" y="4421885"/>
            <a:ext cx="281305" cy="243204"/>
          </a:xfrm>
          <a:custGeom>
            <a:avLst/>
            <a:gdLst/>
            <a:ahLst/>
            <a:cxnLst/>
            <a:rect l="l" t="t" r="r" b="b"/>
            <a:pathLst>
              <a:path w="281305" h="243204">
                <a:moveTo>
                  <a:pt x="0" y="243077"/>
                </a:moveTo>
                <a:lnTo>
                  <a:pt x="281178" y="243077"/>
                </a:lnTo>
                <a:lnTo>
                  <a:pt x="281178" y="0"/>
                </a:lnTo>
                <a:lnTo>
                  <a:pt x="0" y="0"/>
                </a:lnTo>
                <a:lnTo>
                  <a:pt x="0" y="243077"/>
                </a:lnTo>
                <a:close/>
              </a:path>
            </a:pathLst>
          </a:custGeom>
          <a:solidFill>
            <a:srgbClr val="F8F8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54836" y="6518147"/>
            <a:ext cx="257175" cy="243204"/>
          </a:xfrm>
          <a:custGeom>
            <a:avLst/>
            <a:gdLst/>
            <a:ahLst/>
            <a:cxnLst/>
            <a:rect l="l" t="t" r="r" b="b"/>
            <a:pathLst>
              <a:path w="257175" h="243204">
                <a:moveTo>
                  <a:pt x="0" y="243077"/>
                </a:moveTo>
                <a:lnTo>
                  <a:pt x="256794" y="243077"/>
                </a:lnTo>
                <a:lnTo>
                  <a:pt x="256794" y="0"/>
                </a:lnTo>
                <a:lnTo>
                  <a:pt x="0" y="0"/>
                </a:lnTo>
                <a:lnTo>
                  <a:pt x="0" y="243077"/>
                </a:lnTo>
                <a:close/>
              </a:path>
            </a:pathLst>
          </a:custGeom>
          <a:solidFill>
            <a:srgbClr val="F8F8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54836" y="5467350"/>
            <a:ext cx="281940" cy="243204"/>
          </a:xfrm>
          <a:custGeom>
            <a:avLst/>
            <a:gdLst/>
            <a:ahLst/>
            <a:cxnLst/>
            <a:rect l="l" t="t" r="r" b="b"/>
            <a:pathLst>
              <a:path w="281939" h="243204">
                <a:moveTo>
                  <a:pt x="0" y="243078"/>
                </a:moveTo>
                <a:lnTo>
                  <a:pt x="281939" y="243078"/>
                </a:lnTo>
                <a:lnTo>
                  <a:pt x="281939" y="0"/>
                </a:lnTo>
                <a:lnTo>
                  <a:pt x="0" y="0"/>
                </a:lnTo>
                <a:lnTo>
                  <a:pt x="0" y="243078"/>
                </a:lnTo>
                <a:close/>
              </a:path>
            </a:pathLst>
          </a:custGeom>
          <a:solidFill>
            <a:srgbClr val="F8F8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48739" y="3353561"/>
            <a:ext cx="312420" cy="243204"/>
          </a:xfrm>
          <a:custGeom>
            <a:avLst/>
            <a:gdLst/>
            <a:ahLst/>
            <a:cxnLst/>
            <a:rect l="l" t="t" r="r" b="b"/>
            <a:pathLst>
              <a:path w="312419" h="243204">
                <a:moveTo>
                  <a:pt x="0" y="243077"/>
                </a:moveTo>
                <a:lnTo>
                  <a:pt x="312420" y="243077"/>
                </a:lnTo>
                <a:lnTo>
                  <a:pt x="312420" y="0"/>
                </a:lnTo>
                <a:lnTo>
                  <a:pt x="0" y="0"/>
                </a:lnTo>
                <a:lnTo>
                  <a:pt x="0" y="243077"/>
                </a:lnTo>
                <a:close/>
              </a:path>
            </a:pathLst>
          </a:custGeom>
          <a:solidFill>
            <a:srgbClr val="F8F8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621011" y="6127496"/>
            <a:ext cx="2239010" cy="749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ts val="2850"/>
              </a:lnSpc>
              <a:spcBef>
                <a:spcPts val="100"/>
              </a:spcBef>
            </a:pPr>
            <a:r>
              <a:rPr dirty="0" sz="2400" spc="-5" b="1">
                <a:solidFill>
                  <a:srgbClr val="17453A"/>
                </a:solidFill>
                <a:latin typeface="Calibri"/>
                <a:cs typeface="Calibri"/>
              </a:rPr>
              <a:t>MSU</a:t>
            </a:r>
            <a:r>
              <a:rPr dirty="0" sz="2400" spc="-50" b="1">
                <a:solidFill>
                  <a:srgbClr val="17453A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17453A"/>
                </a:solidFill>
                <a:latin typeface="Calibri"/>
                <a:cs typeface="Calibri"/>
              </a:rPr>
              <a:t>Endowment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50"/>
              </a:lnSpc>
            </a:pPr>
            <a:r>
              <a:rPr dirty="0" sz="2400">
                <a:latin typeface="Calibri"/>
                <a:cs typeface="Calibri"/>
              </a:rPr>
              <a:t>Benchmark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20378" y="6176009"/>
            <a:ext cx="351332" cy="3216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28759" y="6544053"/>
            <a:ext cx="352082" cy="3116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361" y="628649"/>
            <a:ext cx="11606530" cy="6661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/>
              <a:t>UC not </a:t>
            </a:r>
            <a:r>
              <a:rPr dirty="0" sz="4200" spc="-15"/>
              <a:t>authorized </a:t>
            </a:r>
            <a:r>
              <a:rPr dirty="0" sz="4200" spc="-5"/>
              <a:t>or </a:t>
            </a:r>
            <a:r>
              <a:rPr dirty="0" sz="4200"/>
              <a:t>qualified </a:t>
            </a:r>
            <a:r>
              <a:rPr dirty="0" sz="4200" spc="-25"/>
              <a:t>to </a:t>
            </a:r>
            <a:r>
              <a:rPr dirty="0" sz="4200" spc="-10"/>
              <a:t>manage</a:t>
            </a:r>
            <a:r>
              <a:rPr dirty="0" sz="4200" spc="-15"/>
              <a:t> </a:t>
            </a:r>
            <a:r>
              <a:rPr dirty="0" sz="4200" spc="-10"/>
              <a:t>endowment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891539" y="1708708"/>
            <a:ext cx="10864215" cy="3133090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266700" algn="l"/>
              </a:tabLst>
            </a:pPr>
            <a:r>
              <a:rPr dirty="0" sz="2800" spc="-35">
                <a:latin typeface="Calibri"/>
                <a:cs typeface="Calibri"/>
              </a:rPr>
              <a:t>MSU’s </a:t>
            </a:r>
            <a:r>
              <a:rPr dirty="0" sz="2800" spc="-15">
                <a:latin typeface="Calibri"/>
                <a:cs typeface="Calibri"/>
              </a:rPr>
              <a:t>Bylaws authorize </a:t>
            </a:r>
            <a:r>
              <a:rPr dirty="0" sz="2800" spc="-30">
                <a:latin typeface="Calibri"/>
                <a:cs typeface="Calibri"/>
              </a:rPr>
              <a:t>Trustees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 spc="-5">
                <a:latin typeface="Calibri"/>
                <a:cs typeface="Calibri"/>
              </a:rPr>
              <a:t>manage </a:t>
            </a:r>
            <a:r>
              <a:rPr dirty="0" sz="2800">
                <a:latin typeface="Calibri"/>
                <a:cs typeface="Calibri"/>
              </a:rPr>
              <a:t>its </a:t>
            </a:r>
            <a:r>
              <a:rPr dirty="0" sz="2800" spc="-10">
                <a:latin typeface="Calibri"/>
                <a:cs typeface="Calibri"/>
              </a:rPr>
              <a:t>Endowment</a:t>
            </a:r>
            <a:r>
              <a:rPr dirty="0" sz="2800" spc="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Fund</a:t>
            </a:r>
            <a:r>
              <a:rPr dirty="0" baseline="25525" sz="2775">
                <a:latin typeface="Calibri"/>
                <a:cs typeface="Calibri"/>
              </a:rPr>
              <a:t>11</a:t>
            </a:r>
            <a:endParaRPr baseline="25525" sz="2775">
              <a:latin typeface="Calibri"/>
              <a:cs typeface="Calibri"/>
            </a:endParaRPr>
          </a:p>
          <a:p>
            <a:pPr marL="2667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66700" algn="l"/>
              </a:tabLst>
            </a:pPr>
            <a:r>
              <a:rPr dirty="0" sz="2800">
                <a:latin typeface="Calibri"/>
                <a:cs typeface="Calibri"/>
              </a:rPr>
              <a:t>UC </a:t>
            </a:r>
            <a:r>
              <a:rPr dirty="0" sz="2800" spc="-10">
                <a:latin typeface="Calibri"/>
                <a:cs typeface="Calibri"/>
              </a:rPr>
              <a:t>criticized </a:t>
            </a:r>
            <a:r>
              <a:rPr dirty="0" sz="2800">
                <a:latin typeface="Calibri"/>
                <a:cs typeface="Calibri"/>
              </a:rPr>
              <a:t>MSU </a:t>
            </a:r>
            <a:r>
              <a:rPr dirty="0" sz="2800" spc="-30">
                <a:latin typeface="Calibri"/>
                <a:cs typeface="Calibri"/>
              </a:rPr>
              <a:t>Trustees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10">
                <a:latin typeface="Calibri"/>
                <a:cs typeface="Calibri"/>
              </a:rPr>
              <a:t>micromanaging </a:t>
            </a:r>
            <a:r>
              <a:rPr dirty="0" sz="2800" spc="-15">
                <a:latin typeface="Calibri"/>
                <a:cs typeface="Calibri"/>
              </a:rPr>
              <a:t>university</a:t>
            </a:r>
            <a:r>
              <a:rPr dirty="0" sz="2800" spc="5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operations</a:t>
            </a:r>
            <a:endParaRPr sz="2800">
              <a:latin typeface="Calibri"/>
              <a:cs typeface="Calibri"/>
            </a:endParaRPr>
          </a:p>
          <a:p>
            <a:pPr lvl="1" marL="723900" indent="-22860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723900" algn="l"/>
              </a:tabLst>
            </a:pPr>
            <a:r>
              <a:rPr dirty="0" sz="2400">
                <a:latin typeface="Calibri"/>
                <a:cs typeface="Calibri"/>
              </a:rPr>
              <a:t>MSU </a:t>
            </a:r>
            <a:r>
              <a:rPr dirty="0" sz="2400" spc="-15">
                <a:latin typeface="Calibri"/>
                <a:cs typeface="Calibri"/>
              </a:rPr>
              <a:t>administrators </a:t>
            </a:r>
            <a:r>
              <a:rPr dirty="0" sz="2400" spc="-10">
                <a:latin typeface="Calibri"/>
                <a:cs typeface="Calibri"/>
              </a:rPr>
              <a:t>are </a:t>
            </a:r>
            <a:r>
              <a:rPr dirty="0" sz="2400" spc="-15">
                <a:latin typeface="Calibri"/>
                <a:cs typeface="Calibri"/>
              </a:rPr>
              <a:t>better </a:t>
            </a:r>
            <a:r>
              <a:rPr dirty="0" sz="2400" spc="-5">
                <a:latin typeface="Calibri"/>
                <a:cs typeface="Calibri"/>
              </a:rPr>
              <a:t>qualified </a:t>
            </a:r>
            <a:r>
              <a:rPr dirty="0" sz="2400" spc="-10">
                <a:latin typeface="Calibri"/>
                <a:cs typeface="Calibri"/>
              </a:rPr>
              <a:t>to </a:t>
            </a:r>
            <a:r>
              <a:rPr dirty="0" sz="2400" spc="-5">
                <a:latin typeface="Calibri"/>
                <a:cs typeface="Calibri"/>
              </a:rPr>
              <a:t>manage </a:t>
            </a:r>
            <a:r>
              <a:rPr dirty="0" sz="2400" spc="-10">
                <a:latin typeface="Calibri"/>
                <a:cs typeface="Calibri"/>
              </a:rPr>
              <a:t>university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operations</a:t>
            </a:r>
            <a:endParaRPr sz="2400">
              <a:latin typeface="Calibri"/>
              <a:cs typeface="Calibri"/>
            </a:endParaRPr>
          </a:p>
          <a:p>
            <a:pPr lvl="1" marL="723900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723900" algn="l"/>
              </a:tabLst>
            </a:pPr>
            <a:r>
              <a:rPr dirty="0" sz="2400" spc="-30">
                <a:latin typeface="Calibri"/>
                <a:cs typeface="Calibri"/>
              </a:rPr>
              <a:t>Trustees </a:t>
            </a:r>
            <a:r>
              <a:rPr dirty="0" sz="2400">
                <a:latin typeface="Calibri"/>
                <a:cs typeface="Calibri"/>
              </a:rPr>
              <a:t>lack the </a:t>
            </a:r>
            <a:r>
              <a:rPr dirty="0" sz="2400" spc="-10">
                <a:latin typeface="Calibri"/>
                <a:cs typeface="Calibri"/>
              </a:rPr>
              <a:t>training </a:t>
            </a:r>
            <a:r>
              <a:rPr dirty="0" sz="2400">
                <a:latin typeface="Calibri"/>
                <a:cs typeface="Calibri"/>
              </a:rPr>
              <a:t>&amp; </a:t>
            </a:r>
            <a:r>
              <a:rPr dirty="0" sz="2400" spc="-10">
                <a:latin typeface="Calibri"/>
                <a:cs typeface="Calibri"/>
              </a:rPr>
              <a:t>experience </a:t>
            </a:r>
            <a:r>
              <a:rPr dirty="0" sz="2400" spc="-5">
                <a:latin typeface="Calibri"/>
                <a:cs typeface="Calibri"/>
              </a:rPr>
              <a:t>needed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 spc="-20">
                <a:latin typeface="Calibri"/>
                <a:cs typeface="Calibri"/>
              </a:rPr>
              <a:t>make </a:t>
            </a:r>
            <a:r>
              <a:rPr dirty="0" sz="2400" spc="-5">
                <a:latin typeface="Calibri"/>
                <a:cs typeface="Calibri"/>
              </a:rPr>
              <a:t>optimal</a:t>
            </a:r>
            <a:r>
              <a:rPr dirty="0" sz="2400" spc="8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decisions</a:t>
            </a:r>
            <a:endParaRPr sz="2400">
              <a:latin typeface="Calibri"/>
              <a:cs typeface="Calibri"/>
            </a:endParaRPr>
          </a:p>
          <a:p>
            <a:pPr algn="r" marL="266700" marR="103505" indent="-2667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66700" algn="l"/>
              </a:tabLst>
            </a:pPr>
            <a:r>
              <a:rPr dirty="0" sz="2800">
                <a:latin typeface="Calibri"/>
                <a:cs typeface="Calibri"/>
              </a:rPr>
              <a:t>UC </a:t>
            </a:r>
            <a:r>
              <a:rPr dirty="0" sz="2800" spc="-10">
                <a:latin typeface="Calibri"/>
                <a:cs typeface="Calibri"/>
              </a:rPr>
              <a:t>would </a:t>
            </a:r>
            <a:r>
              <a:rPr dirty="0" sz="2800" spc="-5">
                <a:latin typeface="Calibri"/>
                <a:cs typeface="Calibri"/>
              </a:rPr>
              <a:t>be </a:t>
            </a:r>
            <a:r>
              <a:rPr dirty="0" sz="2800" spc="-10">
                <a:latin typeface="Calibri"/>
                <a:cs typeface="Calibri"/>
              </a:rPr>
              <a:t>criticized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10">
                <a:latin typeface="Calibri"/>
                <a:cs typeface="Calibri"/>
              </a:rPr>
              <a:t>micromanaging </a:t>
            </a:r>
            <a:r>
              <a:rPr dirty="0" sz="2800" spc="-30">
                <a:latin typeface="Calibri"/>
                <a:cs typeface="Calibri"/>
              </a:rPr>
              <a:t>Trustees’ </a:t>
            </a:r>
            <a:r>
              <a:rPr dirty="0" sz="2800" spc="-15">
                <a:latin typeface="Calibri"/>
                <a:cs typeface="Calibri"/>
              </a:rPr>
              <a:t>investment</a:t>
            </a:r>
            <a:r>
              <a:rPr dirty="0" sz="2800" spc="1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decisions</a:t>
            </a:r>
            <a:endParaRPr sz="2800">
              <a:latin typeface="Calibri"/>
              <a:cs typeface="Calibri"/>
            </a:endParaRPr>
          </a:p>
          <a:p>
            <a:pPr algn="r" lvl="1" marL="228600" marR="30480" indent="-2286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228600" algn="l"/>
              </a:tabLst>
            </a:pPr>
            <a:r>
              <a:rPr dirty="0" sz="2400" spc="-25">
                <a:latin typeface="Calibri"/>
                <a:cs typeface="Calibri"/>
              </a:rPr>
              <a:t>Trustees’ </a:t>
            </a:r>
            <a:r>
              <a:rPr dirty="0" sz="2400" spc="-15">
                <a:latin typeface="Calibri"/>
                <a:cs typeface="Calibri"/>
              </a:rPr>
              <a:t>investment </a:t>
            </a:r>
            <a:r>
              <a:rPr dirty="0" sz="2400" spc="-10">
                <a:latin typeface="Calibri"/>
                <a:cs typeface="Calibri"/>
              </a:rPr>
              <a:t>managers are </a:t>
            </a:r>
            <a:r>
              <a:rPr dirty="0" sz="2400" spc="-15">
                <a:latin typeface="Calibri"/>
                <a:cs typeface="Calibri"/>
              </a:rPr>
              <a:t>better </a:t>
            </a:r>
            <a:r>
              <a:rPr dirty="0" sz="2400" spc="-5">
                <a:latin typeface="Calibri"/>
                <a:cs typeface="Calibri"/>
              </a:rPr>
              <a:t>qualified </a:t>
            </a:r>
            <a:r>
              <a:rPr dirty="0" sz="2400" spc="-10">
                <a:latin typeface="Calibri"/>
                <a:cs typeface="Calibri"/>
              </a:rPr>
              <a:t>to </a:t>
            </a:r>
            <a:r>
              <a:rPr dirty="0" sz="2400" spc="-5">
                <a:latin typeface="Calibri"/>
                <a:cs typeface="Calibri"/>
              </a:rPr>
              <a:t>manage </a:t>
            </a:r>
            <a:r>
              <a:rPr dirty="0" sz="2400" spc="-30">
                <a:latin typeface="Calibri"/>
                <a:cs typeface="Calibri"/>
              </a:rPr>
              <a:t>MSU’s</a:t>
            </a:r>
            <a:r>
              <a:rPr dirty="0" sz="2400" spc="1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endowment</a:t>
            </a:r>
            <a:endParaRPr sz="2400">
              <a:latin typeface="Calibri"/>
              <a:cs typeface="Calibri"/>
            </a:endParaRPr>
          </a:p>
          <a:p>
            <a:pPr lvl="1" marL="723900" indent="-228600">
              <a:lnSpc>
                <a:spcPct val="100000"/>
              </a:lnSpc>
              <a:spcBef>
                <a:spcPts val="209"/>
              </a:spcBef>
              <a:buFont typeface="Arial"/>
              <a:buChar char="•"/>
              <a:tabLst>
                <a:tab pos="723900" algn="l"/>
              </a:tabLst>
            </a:pPr>
            <a:r>
              <a:rPr dirty="0" sz="2400">
                <a:latin typeface="Calibri"/>
                <a:cs typeface="Calibri"/>
              </a:rPr>
              <a:t>UC </a:t>
            </a:r>
            <a:r>
              <a:rPr dirty="0" sz="2400" spc="-10">
                <a:latin typeface="Calibri"/>
                <a:cs typeface="Calibri"/>
              </a:rPr>
              <a:t>members </a:t>
            </a:r>
            <a:r>
              <a:rPr dirty="0" sz="2400">
                <a:latin typeface="Calibri"/>
                <a:cs typeface="Calibri"/>
              </a:rPr>
              <a:t>lack the </a:t>
            </a:r>
            <a:r>
              <a:rPr dirty="0" sz="2400" spc="-10">
                <a:latin typeface="Calibri"/>
                <a:cs typeface="Calibri"/>
              </a:rPr>
              <a:t>training </a:t>
            </a:r>
            <a:r>
              <a:rPr dirty="0" sz="2400">
                <a:latin typeface="Calibri"/>
                <a:cs typeface="Calibri"/>
              </a:rPr>
              <a:t>&amp; </a:t>
            </a:r>
            <a:r>
              <a:rPr dirty="0" sz="2400" spc="-10">
                <a:latin typeface="Calibri"/>
                <a:cs typeface="Calibri"/>
              </a:rPr>
              <a:t>experience </a:t>
            </a:r>
            <a:r>
              <a:rPr dirty="0" sz="2400" spc="-5">
                <a:latin typeface="Calibri"/>
                <a:cs typeface="Calibri"/>
              </a:rPr>
              <a:t>needed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 spc="-20">
                <a:latin typeface="Calibri"/>
                <a:cs typeface="Calibri"/>
              </a:rPr>
              <a:t>make </a:t>
            </a:r>
            <a:r>
              <a:rPr dirty="0" sz="2400" spc="-5">
                <a:latin typeface="Calibri"/>
                <a:cs typeface="Calibri"/>
              </a:rPr>
              <a:t>optimal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decisions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4991" y="610361"/>
            <a:ext cx="1007745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Benefits </a:t>
            </a:r>
            <a:r>
              <a:rPr dirty="0" spc="-5"/>
              <a:t>of </a:t>
            </a:r>
            <a:r>
              <a:rPr dirty="0"/>
              <a:t>MSU </a:t>
            </a:r>
            <a:r>
              <a:rPr dirty="0" spc="-10"/>
              <a:t>Endowment </a:t>
            </a:r>
            <a:r>
              <a:rPr dirty="0" spc="-50"/>
              <a:t>Fund’s </a:t>
            </a:r>
            <a:r>
              <a:rPr dirty="0"/>
              <a:t>high</a:t>
            </a:r>
            <a:r>
              <a:rPr dirty="0" spc="50"/>
              <a:t> </a:t>
            </a:r>
            <a:r>
              <a:rPr dirty="0" spc="-20"/>
              <a:t>ROI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8932"/>
            <a:ext cx="10945495" cy="256984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algn="r" marL="228600" marR="3539490" indent="-2286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228600" algn="l"/>
              </a:tabLst>
            </a:pPr>
            <a:r>
              <a:rPr dirty="0" sz="2800" spc="-10">
                <a:latin typeface="Calibri"/>
                <a:cs typeface="Calibri"/>
              </a:rPr>
              <a:t>Example benefits </a:t>
            </a:r>
            <a:r>
              <a:rPr dirty="0" sz="2800" spc="-15">
                <a:latin typeface="Calibri"/>
                <a:cs typeface="Calibri"/>
              </a:rPr>
              <a:t>from </a:t>
            </a:r>
            <a:r>
              <a:rPr dirty="0" sz="2800" spc="-5">
                <a:latin typeface="Calibri"/>
                <a:cs typeface="Calibri"/>
              </a:rPr>
              <a:t>high </a:t>
            </a:r>
            <a:r>
              <a:rPr dirty="0" sz="2800">
                <a:latin typeface="Calibri"/>
                <a:cs typeface="Calibri"/>
              </a:rPr>
              <a:t>MSU </a:t>
            </a:r>
            <a:r>
              <a:rPr dirty="0" sz="2800" spc="-10">
                <a:latin typeface="Calibri"/>
                <a:cs typeface="Calibri"/>
              </a:rPr>
              <a:t>Endowment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ROI</a:t>
            </a:r>
            <a:endParaRPr sz="2800">
              <a:latin typeface="Calibri"/>
              <a:cs typeface="Calibri"/>
            </a:endParaRPr>
          </a:p>
          <a:p>
            <a:pPr algn="r" lvl="1" marL="228600" marR="3561715" indent="-228600">
              <a:lnSpc>
                <a:spcPct val="100000"/>
              </a:lnSpc>
              <a:spcBef>
                <a:spcPts val="235"/>
              </a:spcBef>
              <a:buFont typeface="Arial"/>
              <a:buChar char="•"/>
              <a:tabLst>
                <a:tab pos="228600" algn="l"/>
              </a:tabLst>
            </a:pPr>
            <a:r>
              <a:rPr dirty="0" sz="2400" spc="-10">
                <a:latin typeface="Calibri"/>
                <a:cs typeface="Calibri"/>
              </a:rPr>
              <a:t>Faculty </a:t>
            </a:r>
            <a:r>
              <a:rPr dirty="0" sz="2400">
                <a:latin typeface="Calibri"/>
                <a:cs typeface="Calibri"/>
              </a:rPr>
              <a:t>and </a:t>
            </a:r>
            <a:r>
              <a:rPr dirty="0" sz="2400" spc="-25">
                <a:latin typeface="Calibri"/>
                <a:cs typeface="Calibri"/>
              </a:rPr>
              <a:t>staff </a:t>
            </a:r>
            <a:r>
              <a:rPr dirty="0" sz="2400" spc="-5">
                <a:latin typeface="Calibri"/>
                <a:cs typeface="Calibri"/>
              </a:rPr>
              <a:t>salaries </a:t>
            </a:r>
            <a:r>
              <a:rPr dirty="0" sz="2400">
                <a:latin typeface="Calibri"/>
                <a:cs typeface="Calibri"/>
              </a:rPr>
              <a:t>(e.g., </a:t>
            </a:r>
            <a:r>
              <a:rPr dirty="0" sz="2400" spc="-10">
                <a:latin typeface="Calibri"/>
                <a:cs typeface="Calibri"/>
              </a:rPr>
              <a:t>raises, </a:t>
            </a:r>
            <a:r>
              <a:rPr dirty="0" sz="2400" spc="-5">
                <a:latin typeface="Calibri"/>
                <a:cs typeface="Calibri"/>
              </a:rPr>
              <a:t>endowed</a:t>
            </a:r>
            <a:r>
              <a:rPr dirty="0" sz="2400" spc="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chairs)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Student </a:t>
            </a:r>
            <a:r>
              <a:rPr dirty="0" sz="2400" spc="-10">
                <a:latin typeface="Calibri"/>
                <a:cs typeface="Calibri"/>
              </a:rPr>
              <a:t>scholarships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Academic </a:t>
            </a:r>
            <a:r>
              <a:rPr dirty="0" sz="2400" spc="-15">
                <a:latin typeface="Calibri"/>
                <a:cs typeface="Calibri"/>
              </a:rPr>
              <a:t>programs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New </a:t>
            </a:r>
            <a:r>
              <a:rPr dirty="0" sz="2400" spc="-10">
                <a:latin typeface="Calibri"/>
                <a:cs typeface="Calibri"/>
              </a:rPr>
              <a:t>research, </a:t>
            </a:r>
            <a:r>
              <a:rPr dirty="0" sz="2400">
                <a:latin typeface="Calibri"/>
                <a:cs typeface="Calibri"/>
              </a:rPr>
              <a:t>teaching, and service</a:t>
            </a:r>
            <a:r>
              <a:rPr dirty="0" sz="2400" spc="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initiatives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Implementing </a:t>
            </a:r>
            <a:r>
              <a:rPr dirty="0" sz="2800" spc="-15">
                <a:latin typeface="Calibri"/>
                <a:cs typeface="Calibri"/>
              </a:rPr>
              <a:t>ESG </a:t>
            </a:r>
            <a:r>
              <a:rPr dirty="0" sz="2800" spc="-20">
                <a:latin typeface="Calibri"/>
                <a:cs typeface="Calibri"/>
              </a:rPr>
              <a:t>investment </a:t>
            </a:r>
            <a:r>
              <a:rPr dirty="0" sz="2800" spc="-15">
                <a:latin typeface="Calibri"/>
                <a:cs typeface="Calibri"/>
              </a:rPr>
              <a:t>framework </a:t>
            </a:r>
            <a:r>
              <a:rPr dirty="0" sz="2800" spc="-10">
                <a:latin typeface="Calibri"/>
                <a:cs typeface="Calibri"/>
              </a:rPr>
              <a:t>would </a:t>
            </a:r>
            <a:r>
              <a:rPr dirty="0" sz="2800" spc="-15">
                <a:latin typeface="Calibri"/>
                <a:cs typeface="Calibri"/>
              </a:rPr>
              <a:t>jeopardize </a:t>
            </a:r>
            <a:r>
              <a:rPr dirty="0" sz="2800" spc="-5">
                <a:latin typeface="Calibri"/>
                <a:cs typeface="Calibri"/>
              </a:rPr>
              <a:t>these</a:t>
            </a:r>
            <a:r>
              <a:rPr dirty="0" sz="2800" spc="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benefits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0" ma:contentTypeDescription="Create a new document." ma:contentTypeScope="" ma:versionID="27c855a24322560e7a7fca8c3f33477f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4728126e996387a2b2d41c0dae127070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b9af824b-b9ca-44bc-93e9-131eccbb3ac9" xsi:nil="true"/>
    <Updated xmlns="b9af824b-b9ca-44bc-93e9-131eccbb3ac9" xsi:nil="true"/>
    <Done xmlns="b9af824b-b9ca-44bc-93e9-131eccbb3ac9">true</Done>
    <ConfirmedCurrent xmlns="b9af824b-b9ca-44bc-93e9-131eccbb3ac9" xsi:nil="true"/>
    <lcf76f155ced4ddcb4097134ff3c332f xmlns="b9af824b-b9ca-44bc-93e9-131eccbb3ac9">
      <Terms xmlns="http://schemas.microsoft.com/office/infopath/2007/PartnerControls"/>
    </lcf76f155ced4ddcb4097134ff3c332f>
    <TaxCatchAll xmlns="b9b69cfa-80ab-4e57-8c7c-c439de3a6f57" xsi:nil="true"/>
  </documentManagement>
</p:properties>
</file>

<file path=customXml/itemProps1.xml><?xml version="1.0" encoding="utf-8"?>
<ds:datastoreItem xmlns:ds="http://schemas.openxmlformats.org/officeDocument/2006/customXml" ds:itemID="{DEA54BA9-B622-4A65-9BD5-FBFF6626165E}"/>
</file>

<file path=customXml/itemProps2.xml><?xml version="1.0" encoding="utf-8"?>
<ds:datastoreItem xmlns:ds="http://schemas.openxmlformats.org/officeDocument/2006/customXml" ds:itemID="{1DFF8DB5-83C3-4184-854D-0932A1EE4C8C}"/>
</file>

<file path=customXml/itemProps3.xml><?xml version="1.0" encoding="utf-8"?>
<ds:datastoreItem xmlns:ds="http://schemas.openxmlformats.org/officeDocument/2006/customXml" ds:itemID="{F01C2736-C29E-4393-B50F-D7256F7FC3F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Divestments From ESG</dc:title>
  <dc:creator>R. Mark Worden</dc:creator>
  <dcterms:created xsi:type="dcterms:W3CDTF">2023-01-27T15:16:54Z</dcterms:created>
  <dcterms:modified xsi:type="dcterms:W3CDTF">2023-01-27T15:16:54Z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2023-01-27T00:00:00Z</vt:filetime>
  </property>
  <property fmtid="{D5CDD505-2E9C-101B-9397-08002B2CF9AE}" pid="5" name="ContentTypeId">
    <vt:lpwstr>0x010100373BE68F7849A845B253768CFB280D40</vt:lpwstr>
  </property>
</Properties>
</file>