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5" r:id="rId5"/>
    <p:sldId id="263" r:id="rId6"/>
    <p:sldId id="260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4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5879" y="1595351"/>
            <a:ext cx="10363200" cy="111297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0" i="0" cap="small" baseline="0">
                <a:ln>
                  <a:noFill/>
                </a:ln>
                <a:solidFill>
                  <a:srgbClr val="18453B"/>
                </a:solidFill>
                <a:latin typeface="+mj-lt"/>
                <a:cs typeface="Gotham-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79" y="3276818"/>
            <a:ext cx="10363200" cy="96609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800" b="0" i="0">
                <a:solidFill>
                  <a:srgbClr val="022400"/>
                </a:solidFill>
                <a:latin typeface="+mn-lt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A logo of a university&#10;&#10;Description automatically generated">
            <a:extLst>
              <a:ext uri="{FF2B5EF4-FFF2-40B4-BE49-F238E27FC236}">
                <a16:creationId xmlns:a16="http://schemas.microsoft.com/office/drawing/2014/main" id="{8069205B-62D1-25B5-75E6-A9600C2F5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148" y="130519"/>
            <a:ext cx="2000250" cy="13716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F207C-751C-E6D7-B3D0-67F945A96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8668" y="6492875"/>
            <a:ext cx="76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ln>
                  <a:noFill/>
                </a:ln>
                <a:solidFill>
                  <a:schemeClr val="bg1"/>
                </a:solidFill>
                <a:latin typeface="Gotham Book"/>
                <a:ea typeface="+mn-ea"/>
                <a:cs typeface="+mn-cs"/>
              </a:defRPr>
            </a:lvl1pPr>
          </a:lstStyle>
          <a:p>
            <a:fld id="{69280C9D-D7A3-4101-8F9D-42393B81C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0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82" y="256125"/>
            <a:ext cx="11403105" cy="64931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0" i="0" baseline="0">
                <a:solidFill>
                  <a:srgbClr val="18453B"/>
                </a:solidFill>
                <a:latin typeface="+mj-lt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82" y="1059678"/>
            <a:ext cx="11403105" cy="5433195"/>
          </a:xfrm>
          <a:prstGeom prst="rect">
            <a:avLst/>
          </a:prstGeom>
        </p:spPr>
        <p:txBody>
          <a:bodyPr/>
          <a:lstStyle>
            <a:lvl1pPr marL="233363" indent="-233363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2800" b="0" i="0">
                <a:solidFill>
                  <a:srgbClr val="022400"/>
                </a:solidFill>
                <a:latin typeface="+mn-lt"/>
                <a:cs typeface="Gotham Book"/>
              </a:defRPr>
            </a:lvl1pPr>
            <a:lvl2pPr marL="457200" indent="-211138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 charset="2"/>
              <a:buChar char="§"/>
              <a:defRPr sz="2600" b="0" i="0">
                <a:solidFill>
                  <a:srgbClr val="022400"/>
                </a:solidFill>
                <a:latin typeface="+mn-lt"/>
                <a:cs typeface="Gotham Book"/>
              </a:defRPr>
            </a:lvl2pPr>
            <a:lvl3pPr marL="693738" indent="-228600">
              <a:buClr>
                <a:schemeClr val="tx1">
                  <a:lumMod val="75000"/>
                  <a:lumOff val="25000"/>
                </a:schemeClr>
              </a:buClr>
              <a:defRPr sz="2400" b="0" i="0">
                <a:solidFill>
                  <a:srgbClr val="022400"/>
                </a:solidFill>
                <a:latin typeface="+mn-lt"/>
                <a:cs typeface="Gotham Book"/>
              </a:defRPr>
            </a:lvl3pPr>
            <a:lvl4pPr marL="917575" indent="-228600">
              <a:buSzPct val="70000"/>
              <a:buFont typeface="Wingdings" panose="05000000000000000000" pitchFamily="2" charset="2"/>
              <a:buChar char="Ø"/>
              <a:defRPr sz="2200" b="0" i="0">
                <a:solidFill>
                  <a:srgbClr val="022400"/>
                </a:solidFill>
                <a:latin typeface="+mn-lt"/>
                <a:cs typeface="Gotham Book"/>
              </a:defRPr>
            </a:lvl4pPr>
            <a:lvl5pPr marL="1150938" indent="-228600">
              <a:defRPr b="0" i="0">
                <a:solidFill>
                  <a:srgbClr val="022400"/>
                </a:solidFill>
                <a:latin typeface="+mn-lt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19015-8202-072D-9133-EE9185980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8668" y="6492875"/>
            <a:ext cx="76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ln>
                  <a:noFill/>
                </a:ln>
                <a:solidFill>
                  <a:schemeClr val="bg1"/>
                </a:solidFill>
                <a:latin typeface="Gotham Book"/>
                <a:ea typeface="+mn-ea"/>
                <a:cs typeface="+mn-cs"/>
              </a:defRPr>
            </a:lvl1pPr>
          </a:lstStyle>
          <a:p>
            <a:fld id="{69280C9D-D7A3-4101-8F9D-42393B81C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82" y="256125"/>
            <a:ext cx="11403105" cy="64931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83" y="1068224"/>
            <a:ext cx="11415512" cy="5424650"/>
          </a:xfrm>
          <a:prstGeom prst="rect">
            <a:avLst/>
          </a:prstGeom>
        </p:spPr>
        <p:txBody>
          <a:bodyPr/>
          <a:lstStyle>
            <a:lvl1pPr marL="233363" indent="-233363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2800" b="0" i="0">
                <a:solidFill>
                  <a:srgbClr val="022400"/>
                </a:solidFill>
                <a:latin typeface="+mn-lt"/>
                <a:cs typeface="Gotham Book"/>
              </a:defRPr>
            </a:lvl1pPr>
            <a:lvl2pPr marL="457200" indent="-211138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 charset="2"/>
              <a:buChar char="§"/>
              <a:defRPr sz="2600" b="0" i="0">
                <a:solidFill>
                  <a:srgbClr val="022400"/>
                </a:solidFill>
                <a:latin typeface="+mn-lt"/>
                <a:cs typeface="Gotham Book"/>
              </a:defRPr>
            </a:lvl2pPr>
            <a:lvl3pPr marL="693738" indent="-228600"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rgbClr val="022400"/>
                </a:solidFill>
                <a:latin typeface="+mn-lt"/>
                <a:cs typeface="Gotham Book"/>
              </a:defRPr>
            </a:lvl3pPr>
            <a:lvl4pPr marL="917575" indent="-228600">
              <a:buSzPct val="70000"/>
              <a:buFont typeface="Wingdings" panose="05000000000000000000" pitchFamily="2" charset="2"/>
              <a:buChar char="Ø"/>
              <a:defRPr b="0" i="0">
                <a:solidFill>
                  <a:srgbClr val="022400"/>
                </a:solidFill>
                <a:latin typeface="+mn-lt"/>
                <a:cs typeface="Gotham Book"/>
              </a:defRPr>
            </a:lvl4pPr>
            <a:lvl5pPr marL="1150938" indent="-228600">
              <a:defRPr b="0" i="0">
                <a:solidFill>
                  <a:srgbClr val="022400"/>
                </a:solidFill>
                <a:latin typeface="+mn-lt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815227B-F28E-62B2-29AE-8E04F0AA5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8668" y="6492875"/>
            <a:ext cx="76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ln>
                  <a:noFill/>
                </a:ln>
                <a:solidFill>
                  <a:schemeClr val="bg1"/>
                </a:solidFill>
                <a:latin typeface="Gotham Book"/>
                <a:ea typeface="+mn-ea"/>
                <a:cs typeface="+mn-cs"/>
              </a:defRPr>
            </a:lvl1pPr>
          </a:lstStyle>
          <a:p>
            <a:fld id="{69280C9D-D7A3-4101-8F9D-42393B81C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2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34682" y="256125"/>
            <a:ext cx="11403105" cy="64931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0" i="0" baseline="0">
                <a:solidFill>
                  <a:srgbClr val="18453B"/>
                </a:solidFill>
                <a:latin typeface="+mj-lt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4683" y="1059678"/>
            <a:ext cx="5567613" cy="5402150"/>
          </a:xfrm>
          <a:prstGeom prst="rect">
            <a:avLst/>
          </a:prstGeom>
        </p:spPr>
        <p:txBody>
          <a:bodyPr/>
          <a:lstStyle>
            <a:lvl1pPr marL="233363" indent="-233363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2800" b="0" i="0">
                <a:solidFill>
                  <a:srgbClr val="022400"/>
                </a:solidFill>
                <a:latin typeface="+mn-lt"/>
                <a:cs typeface="Gotham Book"/>
              </a:defRPr>
            </a:lvl1pPr>
            <a:lvl2pPr marL="457200" indent="-211138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 charset="2"/>
              <a:buChar char="§"/>
              <a:defRPr sz="2600" b="0" i="0">
                <a:solidFill>
                  <a:srgbClr val="022400"/>
                </a:solidFill>
                <a:latin typeface="+mn-lt"/>
                <a:cs typeface="Gotham Book"/>
              </a:defRPr>
            </a:lvl2pPr>
            <a:lvl3pPr marL="693738" indent="-228600"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rgbClr val="022400"/>
                </a:solidFill>
                <a:latin typeface="+mn-lt"/>
                <a:cs typeface="Gotham Book"/>
              </a:defRPr>
            </a:lvl3pPr>
            <a:lvl4pPr marL="917575" indent="-228600">
              <a:buSzPct val="70000"/>
              <a:buFont typeface="Wingdings" panose="05000000000000000000" pitchFamily="2" charset="2"/>
              <a:buChar char="Ø"/>
              <a:defRPr b="0" i="0">
                <a:solidFill>
                  <a:srgbClr val="022400"/>
                </a:solidFill>
                <a:latin typeface="+mn-lt"/>
                <a:cs typeface="Gotham Book"/>
              </a:defRPr>
            </a:lvl4pPr>
            <a:lvl5pPr marL="1150938" indent="-228600">
              <a:defRPr b="0" i="0">
                <a:solidFill>
                  <a:srgbClr val="022400"/>
                </a:solidFill>
                <a:latin typeface="+mn-lt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6177214" y="1059678"/>
            <a:ext cx="5560573" cy="5402150"/>
          </a:xfrm>
          <a:prstGeom prst="rect">
            <a:avLst/>
          </a:prstGeom>
        </p:spPr>
        <p:txBody>
          <a:bodyPr/>
          <a:lstStyle>
            <a:lvl1pPr marL="233363" indent="-233363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2800" b="0" i="0">
                <a:solidFill>
                  <a:srgbClr val="022400"/>
                </a:solidFill>
                <a:latin typeface="+mn-lt"/>
                <a:cs typeface="Gotham Book"/>
              </a:defRPr>
            </a:lvl1pPr>
            <a:lvl2pPr marL="457200" indent="-211138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 charset="2"/>
              <a:buChar char="§"/>
              <a:defRPr sz="2600" b="0" i="0">
                <a:solidFill>
                  <a:srgbClr val="022400"/>
                </a:solidFill>
                <a:latin typeface="+mn-lt"/>
                <a:cs typeface="Gotham Book"/>
              </a:defRPr>
            </a:lvl2pPr>
            <a:lvl3pPr marL="693738" indent="-228600">
              <a:buClr>
                <a:schemeClr val="tx1">
                  <a:lumMod val="75000"/>
                  <a:lumOff val="25000"/>
                </a:schemeClr>
              </a:buClr>
              <a:defRPr sz="2400" b="0" i="0">
                <a:solidFill>
                  <a:srgbClr val="022400"/>
                </a:solidFill>
                <a:latin typeface="+mn-lt"/>
                <a:cs typeface="Gotham Book"/>
              </a:defRPr>
            </a:lvl3pPr>
            <a:lvl4pPr marL="917575" indent="-228600">
              <a:buSzPct val="70000"/>
              <a:buFont typeface="Wingdings" panose="05000000000000000000" pitchFamily="2" charset="2"/>
              <a:buChar char="Ø"/>
              <a:defRPr sz="2200" b="0" i="0">
                <a:solidFill>
                  <a:srgbClr val="022400"/>
                </a:solidFill>
                <a:latin typeface="+mn-lt"/>
                <a:cs typeface="Gotham Book"/>
              </a:defRPr>
            </a:lvl4pPr>
            <a:lvl5pPr marL="1150938" indent="-228600">
              <a:defRPr b="0" i="0">
                <a:solidFill>
                  <a:srgbClr val="022400"/>
                </a:solidFill>
                <a:latin typeface="+mn-lt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15A26C8-886B-D292-40CE-18E8299BB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8668" y="6492875"/>
            <a:ext cx="76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ln>
                  <a:noFill/>
                </a:ln>
                <a:solidFill>
                  <a:schemeClr val="bg1"/>
                </a:solidFill>
                <a:latin typeface="Gotham Book"/>
                <a:ea typeface="+mn-ea"/>
                <a:cs typeface="+mn-cs"/>
              </a:defRPr>
            </a:lvl1pPr>
          </a:lstStyle>
          <a:p>
            <a:fld id="{69280C9D-D7A3-4101-8F9D-42393B81C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5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4682" y="256125"/>
            <a:ext cx="11403105" cy="64931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0" i="0" baseline="0">
                <a:solidFill>
                  <a:srgbClr val="18453B"/>
                </a:solidFill>
                <a:latin typeface="+mj-lt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4682" y="1059678"/>
            <a:ext cx="11403105" cy="5433195"/>
          </a:xfrm>
          <a:prstGeom prst="rect">
            <a:avLst/>
          </a:prstGeom>
        </p:spPr>
        <p:txBody>
          <a:bodyPr/>
          <a:lstStyle>
            <a:lvl1pPr marL="233363" indent="-233363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2800" b="0" i="0">
                <a:solidFill>
                  <a:srgbClr val="252755"/>
                </a:solidFill>
                <a:latin typeface="+mn-lt"/>
                <a:cs typeface="Gotham Book"/>
              </a:defRPr>
            </a:lvl1pPr>
            <a:lvl2pPr marL="457200" indent="-211138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 charset="2"/>
              <a:buChar char="§"/>
              <a:defRPr sz="2600" b="0" i="0">
                <a:solidFill>
                  <a:srgbClr val="252755"/>
                </a:solidFill>
                <a:latin typeface="+mn-lt"/>
                <a:cs typeface="Gotham Book"/>
              </a:defRPr>
            </a:lvl2pPr>
            <a:lvl3pPr marL="693738" indent="-228600">
              <a:buClr>
                <a:schemeClr val="tx1">
                  <a:lumMod val="75000"/>
                  <a:lumOff val="25000"/>
                </a:schemeClr>
              </a:buClr>
              <a:defRPr sz="2400" b="0" i="0">
                <a:solidFill>
                  <a:srgbClr val="252755"/>
                </a:solidFill>
                <a:latin typeface="+mn-lt"/>
                <a:cs typeface="Gotham Book"/>
              </a:defRPr>
            </a:lvl3pPr>
            <a:lvl4pPr marL="917575" indent="-228600">
              <a:buSzPct val="70000"/>
              <a:buFont typeface="Wingdings" panose="05000000000000000000" pitchFamily="2" charset="2"/>
              <a:buChar char="Ø"/>
              <a:defRPr sz="2200" b="0" i="0">
                <a:solidFill>
                  <a:srgbClr val="252755"/>
                </a:solidFill>
                <a:latin typeface="+mn-lt"/>
                <a:cs typeface="Gotham Book"/>
              </a:defRPr>
            </a:lvl4pPr>
            <a:lvl5pPr marL="1150938" indent="-228600">
              <a:defRPr b="0" i="0">
                <a:solidFill>
                  <a:srgbClr val="252755"/>
                </a:solidFill>
                <a:latin typeface="+mn-lt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A4E17A6D-17C4-6060-3A19-2CB5E50F6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8668" y="6492875"/>
            <a:ext cx="76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ln>
                  <a:noFill/>
                </a:ln>
                <a:solidFill>
                  <a:schemeClr val="bg1"/>
                </a:solidFill>
                <a:latin typeface="Gotham Book"/>
                <a:ea typeface="+mn-ea"/>
                <a:cs typeface="+mn-cs"/>
              </a:defRPr>
            </a:lvl1pPr>
          </a:lstStyle>
          <a:p>
            <a:fld id="{69280C9D-D7A3-4101-8F9D-42393B81C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6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82" y="1119499"/>
            <a:ext cx="11686401" cy="5236851"/>
          </a:xfrm>
          <a:prstGeom prst="rect">
            <a:avLst/>
          </a:prstGeom>
        </p:spPr>
        <p:txBody>
          <a:bodyPr wrap="square" numCol="1" anchor="t"/>
          <a:lstStyle>
            <a:lvl1pPr marL="341313" indent="-341313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800" b="0" i="0" baseline="0">
                <a:solidFill>
                  <a:srgbClr val="022400"/>
                </a:solidFill>
                <a:latin typeface="+mn-lt"/>
                <a:cs typeface="Gotham Book"/>
              </a:defRPr>
            </a:lvl1pPr>
            <a:lvl2pPr marL="401638" indent="230188" algn="l"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600" b="0" i="0">
                <a:solidFill>
                  <a:srgbClr val="022400"/>
                </a:solidFill>
                <a:latin typeface="+mn-lt"/>
                <a:cs typeface="Gotham Book"/>
              </a:defRPr>
            </a:lvl2pPr>
            <a:lvl3pPr marL="854075" indent="-228600">
              <a:buClr>
                <a:schemeClr val="tx1">
                  <a:lumMod val="75000"/>
                  <a:lumOff val="25000"/>
                </a:schemeClr>
              </a:buClr>
              <a:defRPr sz="2400" b="0" i="0">
                <a:solidFill>
                  <a:srgbClr val="022400"/>
                </a:solidFill>
                <a:latin typeface="+mn-lt"/>
                <a:cs typeface="Gotham Book"/>
              </a:defRPr>
            </a:lvl3pPr>
            <a:lvl4pPr marL="1085850" indent="-228600">
              <a:defRPr sz="2200" b="0" i="0">
                <a:solidFill>
                  <a:srgbClr val="022400"/>
                </a:solidFill>
                <a:latin typeface="+mn-lt"/>
                <a:cs typeface="Gotham Book"/>
              </a:defRPr>
            </a:lvl4pPr>
            <a:lvl5pPr marL="1316038" indent="-228600">
              <a:tabLst/>
              <a:defRPr b="0" i="0">
                <a:solidFill>
                  <a:srgbClr val="022400"/>
                </a:solidFill>
                <a:latin typeface="+mn-lt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4682" y="256125"/>
            <a:ext cx="11403105" cy="64931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0" i="0" baseline="0">
                <a:solidFill>
                  <a:srgbClr val="18453B"/>
                </a:solidFill>
                <a:latin typeface="+mj-lt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0426F0A-FAFF-870C-E7E2-9DAFCBE44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8668" y="6492875"/>
            <a:ext cx="76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ln>
                  <a:noFill/>
                </a:ln>
                <a:solidFill>
                  <a:schemeClr val="bg1"/>
                </a:solidFill>
                <a:latin typeface="Gotham Book"/>
                <a:ea typeface="+mn-ea"/>
                <a:cs typeface="+mn-cs"/>
              </a:defRPr>
            </a:lvl1pPr>
          </a:lstStyle>
          <a:p>
            <a:fld id="{69280C9D-D7A3-4101-8F9D-42393B81C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6" descr="PP_MSU_chevron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492876"/>
            <a:ext cx="1219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171451"/>
            <a:ext cx="1051560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8668" y="6492875"/>
            <a:ext cx="76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ln>
                  <a:noFill/>
                </a:ln>
                <a:solidFill>
                  <a:schemeClr val="bg1"/>
                </a:solidFill>
                <a:latin typeface="Gotham Book"/>
                <a:ea typeface="+mn-ea"/>
                <a:cs typeface="+mn-cs"/>
              </a:defRPr>
            </a:lvl1pPr>
          </a:lstStyle>
          <a:p>
            <a:fld id="{69280C9D-D7A3-4101-8F9D-42393B81C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2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0" i="0" u="none" kern="1200">
          <a:solidFill>
            <a:srgbClr val="18453B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rustees.msu.edu/about/statement-free-speech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rustees.msu.edu/about/statement-free-speech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house.gov/meetings/JU/JU10/20180927/108458/HHRG-115-JU10-Wstate-WoodP-20180927.pdf" TargetMode="External"/><Relationship Id="rId2" Type="http://schemas.openxmlformats.org/officeDocument/2006/relationships/hyperlink" Target="https://edworkforce.house.gov/calendar/eventsingle.aspx?EventID=4030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workforce.house.gov/uploadedfiles/3.29.23_owens_hewd_subcomittee_hearing_opening_statement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tatenews.com/article/2022/10/turning-point-msu-hosts-candace-owens-protesters-condemn-her-ideologies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ankings.thefire.org/rank/school/michigan-state-universit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www.thecollegefix.com/michigan-state-inclusive-language-guide-bunny-gift-america-are-offensive/" TargetMode="External"/><Relationship Id="rId4" Type="http://schemas.openxmlformats.org/officeDocument/2006/relationships/hyperlink" Target="https://nypost.com/2023/03/30/gift-bunny-and-christmas-tree-are-offensive-words-on-campu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rustees.msu.edu/about/statement-free-speech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2EA4D-1F63-9AD5-F979-AB28F2C3B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879" y="1617428"/>
            <a:ext cx="10363200" cy="1011792"/>
          </a:xfrm>
        </p:spPr>
        <p:txBody>
          <a:bodyPr/>
          <a:lstStyle/>
          <a:p>
            <a:r>
              <a:rPr lang="en-US" dirty="0"/>
              <a:t>Enhancing Free Speech at MSU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773AC-FDD9-24C8-639C-25EF84E3C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879" y="3263900"/>
            <a:ext cx="10363200" cy="1155700"/>
          </a:xfrm>
        </p:spPr>
        <p:txBody>
          <a:bodyPr>
            <a:normAutofit/>
          </a:bodyPr>
          <a:lstStyle/>
          <a:p>
            <a:r>
              <a:rPr lang="en-US" dirty="0"/>
              <a:t>Sen. Mark Worden (worden@msu.edu)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28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9214-C005-6B8B-6DC2-FEC5C2B24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of UC free-speech resolution 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B79CC-DBD5-6609-9ABA-B899D14D6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82" y="970778"/>
            <a:ext cx="11527118" cy="550622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b="1" dirty="0"/>
              <a:t>Whereas</a:t>
            </a:r>
            <a:r>
              <a:rPr lang="en-US" sz="2400" dirty="0"/>
              <a:t>, MSU’s Board of Trustees has posted a </a:t>
            </a:r>
            <a:r>
              <a:rPr lang="en-US" sz="2400" b="1" dirty="0"/>
              <a:t>Statement on Free Speech</a:t>
            </a:r>
            <a:r>
              <a:rPr lang="en-US" sz="2400" dirty="0"/>
              <a:t> stating that “</a:t>
            </a:r>
            <a:r>
              <a:rPr lang="en-US" sz="2400" i="1" dirty="0"/>
              <a:t>Fundamental to MSU’s philosophy on campus dissent is a belief that the rights guaranteed in the First and Fourteenth amendments of the Constitution must </a:t>
            </a:r>
            <a:r>
              <a:rPr lang="en-US" sz="2400" i="1"/>
              <a:t>be protected;</a:t>
            </a:r>
            <a:r>
              <a:rPr lang="en-US" sz="2400"/>
              <a:t>” </a:t>
            </a:r>
            <a:r>
              <a:rPr lang="en-US" sz="2400" dirty="0"/>
              <a:t>and,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b="1" dirty="0"/>
              <a:t>Whereas</a:t>
            </a:r>
            <a:r>
              <a:rPr lang="en-US" sz="2400" dirty="0"/>
              <a:t>, evidence exists that recent violations of the passages and principles in the abovementioned </a:t>
            </a:r>
            <a:r>
              <a:rPr lang="en-US" sz="2400" b="1" dirty="0"/>
              <a:t>Statement on Free Speech</a:t>
            </a:r>
            <a:r>
              <a:rPr lang="en-US" sz="2400" dirty="0"/>
              <a:t> have restricted free speech at MSU; and,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b="1" dirty="0"/>
              <a:t>Whereas</a:t>
            </a:r>
            <a:r>
              <a:rPr lang="en-US" sz="2400" dirty="0"/>
              <a:t>, an ongoing pattern of free-speech violations at MSU could potentially damage MSU’s reputation and the quality of its students’ education; therefore be it,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b="1" dirty="0"/>
              <a:t>Resolved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dirty="0"/>
              <a:t>That</a:t>
            </a:r>
            <a:r>
              <a:rPr lang="en-US" sz="2400" b="1" dirty="0"/>
              <a:t> </a:t>
            </a:r>
            <a:r>
              <a:rPr lang="en-US" sz="2400" dirty="0"/>
              <a:t>MSU’s University Council (UC) supports constructive efforts to identify opportunities to strengthen free speech at MSU and report such opportunities to the UC.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* Text shown in quotes was excerpted from MSU Trustees </a:t>
            </a:r>
            <a:r>
              <a:rPr lang="en-US" sz="2400" b="1" dirty="0"/>
              <a:t>Statement on Free Speech</a:t>
            </a:r>
            <a:r>
              <a:rPr lang="en-US" sz="2400" dirty="0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linkClick r:id="rId2"/>
              </a:rPr>
              <a:t>https://trustees.msu.edu/about/statement-free-speech.html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7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724D-2B06-7B9F-1E83-556C1C1BDE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0AA67-D332-42DC-DA80-32152F0CD8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Mark Worden</a:t>
            </a:r>
          </a:p>
          <a:p>
            <a:r>
              <a:rPr lang="en-US" dirty="0"/>
              <a:t>worden@msu.edu</a:t>
            </a:r>
          </a:p>
        </p:txBody>
      </p:sp>
    </p:spTree>
    <p:extLst>
      <p:ext uri="{BB962C8B-B14F-4D97-AF65-F5344CB8AC3E}">
        <p14:creationId xmlns:p14="http://schemas.microsoft.com/office/powerpoint/2010/main" val="228493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F6B7-6E0D-DFFC-2719-71282A921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MSU’s Trustees have posted a </a:t>
            </a:r>
            <a:r>
              <a:rPr lang="en-US" b="1" dirty="0"/>
              <a:t>Statement on Free Speech</a:t>
            </a:r>
            <a:r>
              <a:rPr lang="en-US" dirty="0"/>
              <a:t>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A2155-21A8-CE8B-5745-0DA969536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82" y="970778"/>
            <a:ext cx="11698697" cy="5188631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Key excerpts: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“</a:t>
            </a:r>
            <a:r>
              <a:rPr lang="en-US" i="1" dirty="0"/>
              <a:t>Fundamental to Michigan State University’s philosophy on campus dissent is a belief that the </a:t>
            </a:r>
            <a:r>
              <a:rPr lang="en-US" b="1" i="1" dirty="0"/>
              <a:t>rights guaranteed in the First and Fourteenth amendments of the Constitution must be protected</a:t>
            </a:r>
            <a:r>
              <a:rPr lang="en-US" i="1" dirty="0"/>
              <a:t>.” </a:t>
            </a:r>
          </a:p>
          <a:p>
            <a:pPr lvl="1">
              <a:spcBef>
                <a:spcPts val="300"/>
              </a:spcBef>
            </a:pPr>
            <a:r>
              <a:rPr lang="en-US" i="1" dirty="0"/>
              <a:t>“Each right of an individual places a reciprocal duty upon others: the </a:t>
            </a:r>
            <a:r>
              <a:rPr lang="en-US" b="1" i="1" dirty="0">
                <a:solidFill>
                  <a:schemeClr val="tx1"/>
                </a:solidFill>
              </a:rPr>
              <a:t>duty to permit the individual to exercise the right</a:t>
            </a:r>
            <a:r>
              <a:rPr lang="en-US" i="1" dirty="0"/>
              <a:t>.” </a:t>
            </a:r>
          </a:p>
          <a:p>
            <a:pPr lvl="1">
              <a:spcBef>
                <a:spcPts val="300"/>
              </a:spcBef>
            </a:pPr>
            <a:r>
              <a:rPr lang="en-US" i="1" dirty="0"/>
              <a:t>“Regulations shall respect the </a:t>
            </a:r>
            <a:r>
              <a:rPr lang="en-US" b="1" i="1" dirty="0"/>
              <a:t>free expression of ideas and shall encourage the competition of ideas from diverse perspectives</a:t>
            </a:r>
            <a:r>
              <a:rPr lang="en-US" i="1" dirty="0"/>
              <a:t>.”</a:t>
            </a:r>
          </a:p>
          <a:p>
            <a:pPr lvl="1">
              <a:spcBef>
                <a:spcPts val="300"/>
              </a:spcBef>
            </a:pPr>
            <a:r>
              <a:rPr lang="en-US" i="1" dirty="0"/>
              <a:t>“</a:t>
            </a:r>
            <a:r>
              <a:rPr lang="en-US" b="1" dirty="0"/>
              <a:t>The robust exchange of ideas and perspectives </a:t>
            </a:r>
            <a:r>
              <a:rPr lang="en-US" dirty="0"/>
              <a:t>can be indicative of a</a:t>
            </a:r>
            <a:r>
              <a:rPr lang="en-US" b="1" dirty="0"/>
              <a:t> healthy intellectual environment</a:t>
            </a:r>
            <a:r>
              <a:rPr lang="en-US" dirty="0"/>
              <a:t>.”</a:t>
            </a:r>
          </a:p>
          <a:p>
            <a:pPr lvl="1">
              <a:spcBef>
                <a:spcPts val="300"/>
              </a:spcBef>
            </a:pPr>
            <a:r>
              <a:rPr lang="en-US" b="1" i="1" dirty="0"/>
              <a:t>It is impermissible </a:t>
            </a:r>
            <a:r>
              <a:rPr lang="en-US" i="1" dirty="0"/>
              <a:t>for an individual or group </a:t>
            </a:r>
            <a:r>
              <a:rPr lang="en-US" b="1" i="1" dirty="0"/>
              <a:t>to deny free expression to others who are engaged in peaceable discourse or dissent.”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6D9D89-499B-6732-9BC5-4D97B32DEA13}"/>
              </a:ext>
            </a:extLst>
          </p:cNvPr>
          <p:cNvSpPr txBox="1"/>
          <p:nvPr/>
        </p:nvSpPr>
        <p:spPr>
          <a:xfrm>
            <a:off x="334830" y="6070509"/>
            <a:ext cx="103712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* </a:t>
            </a:r>
            <a:r>
              <a:rPr lang="en-US" sz="2400" dirty="0">
                <a:hlinkClick r:id="rId2"/>
              </a:rPr>
              <a:t>https://trustees.msu.edu/about/statement-free-speech.html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673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F6B7-6E0D-DFFC-2719-71282A921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of potential interest University Council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A2155-21A8-CE8B-5745-0DA969536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82" y="1059678"/>
            <a:ext cx="11857317" cy="5433195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/>
              <a:t>Should MSU embody to the principles in its </a:t>
            </a:r>
            <a:r>
              <a:rPr lang="en-US" b="1" dirty="0"/>
              <a:t>Statement of Free Speech</a:t>
            </a:r>
            <a:r>
              <a:rPr lang="en-US" dirty="0"/>
              <a:t>?</a:t>
            </a:r>
          </a:p>
          <a:p>
            <a:pPr>
              <a:spcBef>
                <a:spcPts val="500"/>
              </a:spcBef>
            </a:pPr>
            <a:r>
              <a:rPr lang="en-US" dirty="0"/>
              <a:t>Who is responsible for safeguarding free speech on campus?  </a:t>
            </a:r>
          </a:p>
          <a:p>
            <a:pPr>
              <a:spcBef>
                <a:spcPts val="500"/>
              </a:spcBef>
            </a:pPr>
            <a:r>
              <a:rPr lang="en-US" dirty="0"/>
              <a:t>Is there evidence of serious free-speech violations on campus?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If so, how did MSU respond?   </a:t>
            </a:r>
          </a:p>
          <a:p>
            <a:pPr>
              <a:spcBef>
                <a:spcPts val="500"/>
              </a:spcBef>
            </a:pPr>
            <a:r>
              <a:rPr lang="en-US" dirty="0"/>
              <a:t>Have any external survey(s) assessed free speech at MSU? 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If so, what did the survey(s) show?  </a:t>
            </a:r>
          </a:p>
          <a:p>
            <a:pPr>
              <a:spcBef>
                <a:spcPts val="500"/>
              </a:spcBef>
            </a:pPr>
            <a:r>
              <a:rPr lang="en-US" dirty="0"/>
              <a:t>What is the public’s perception of free speech at MSU?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Is that public perception helpful or damaging to MSU? </a:t>
            </a:r>
          </a:p>
          <a:p>
            <a:pPr>
              <a:spcBef>
                <a:spcPts val="500"/>
              </a:spcBef>
            </a:pPr>
            <a:r>
              <a:rPr lang="en-US" dirty="0"/>
              <a:t>What could be done to strengthen free speech at MSU? </a:t>
            </a:r>
          </a:p>
          <a:p>
            <a:pPr>
              <a:spcBef>
                <a:spcPts val="500"/>
              </a:spcBef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4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A33DA-D07F-DC66-7276-AD57CB4F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125"/>
            <a:ext cx="12192000" cy="649310"/>
          </a:xfrm>
        </p:spPr>
        <p:txBody>
          <a:bodyPr>
            <a:normAutofit fontScale="90000"/>
          </a:bodyPr>
          <a:lstStyle/>
          <a:p>
            <a:r>
              <a:rPr lang="en-US" dirty="0"/>
              <a:t>Should MSU embody the principles in its </a:t>
            </a:r>
            <a:r>
              <a:rPr lang="en-US" b="1" dirty="0"/>
              <a:t>Statement of Free Speech</a:t>
            </a:r>
            <a:r>
              <a:rPr lang="en-US" dirty="0"/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F6679-EF2F-763E-7559-5CAC17A1C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82" y="1059678"/>
            <a:ext cx="11857318" cy="5433195"/>
          </a:xfrm>
        </p:spPr>
        <p:txBody>
          <a:bodyPr/>
          <a:lstStyle/>
          <a:p>
            <a:r>
              <a:rPr lang="en-US" dirty="0"/>
              <a:t>Freedom of speech has long been considered a cornerstone of universities </a:t>
            </a:r>
          </a:p>
          <a:p>
            <a:r>
              <a:rPr lang="en-US" dirty="0"/>
              <a:t>Evidence shows that university policies, culture increasingly restrict free speech</a:t>
            </a:r>
          </a:p>
          <a:p>
            <a:pPr lvl="1"/>
            <a:r>
              <a:rPr lang="en-US" dirty="0"/>
              <a:t>Damages the universities’ reputations </a:t>
            </a:r>
          </a:p>
          <a:p>
            <a:pPr lvl="1"/>
            <a:r>
              <a:rPr lang="en-US" dirty="0"/>
              <a:t>Damages the education they provide their students</a:t>
            </a:r>
          </a:p>
          <a:p>
            <a:r>
              <a:rPr lang="en-US" dirty="0"/>
              <a:t>Several US Congressional hearings have documented this trend</a:t>
            </a:r>
          </a:p>
          <a:p>
            <a:pPr lvl="1"/>
            <a:r>
              <a:rPr lang="en-US" dirty="0">
                <a:hlinkClick r:id="rId2"/>
              </a:rPr>
              <a:t>https://edworkforce.house.gov/calendar/eventsingle.aspx?EventID=403038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3"/>
              </a:rPr>
              <a:t>https://docs.house.gov/meetings/JU/JU10/20180927/108458/HHRG-115-JU10-Wstate-WoodP-20180927.pdf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https://edworkforce.house.gov/uploadedfiles/3.29.23_owens_hewd_subcomittee_hearing_opening_statement.pdf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8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FA560-4045-CDF0-01CD-69FF6B0D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8900" y="268825"/>
            <a:ext cx="12268470" cy="649310"/>
          </a:xfrm>
        </p:spPr>
        <p:txBody>
          <a:bodyPr>
            <a:normAutofit/>
          </a:bodyPr>
          <a:lstStyle/>
          <a:p>
            <a:r>
              <a:rPr lang="en-US" dirty="0"/>
              <a:t>Is there evidence of serious free-speech violations on campus? 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67920-7488-65B4-2059-6C4640A39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83" y="1059678"/>
            <a:ext cx="6148310" cy="5402150"/>
          </a:xfrm>
        </p:spPr>
        <p:txBody>
          <a:bodyPr/>
          <a:lstStyle/>
          <a:p>
            <a:r>
              <a:rPr lang="en-US" dirty="0"/>
              <a:t>A nationally known invited speaker was shouted down by about 20 “protesters” in a large MSU auditorium (Oct, 2022).</a:t>
            </a:r>
          </a:p>
          <a:p>
            <a:r>
              <a:rPr lang="en-US" dirty="0"/>
              <a:t>The student group that invited the speaker anticipated such problems and paid for MSU police to be present.</a:t>
            </a:r>
          </a:p>
          <a:p>
            <a:r>
              <a:rPr lang="en-US" dirty="0"/>
              <a:t>The police eventually removed the “protesters” so the talk could resume.</a:t>
            </a:r>
          </a:p>
          <a:p>
            <a:r>
              <a:rPr lang="en-US" dirty="0"/>
              <a:t>As attendees left the building, the “protesters” cursed them. </a:t>
            </a:r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sz="1800" dirty="0">
                <a:hlinkClick r:id="rId2"/>
              </a:rPr>
              <a:t>https://statenews.com/article/2022/10/turning-point-msu-hosts-candace-owens-protesters-condemn-her-ideologies</a:t>
            </a:r>
            <a:r>
              <a:rPr lang="en-US" sz="1800" dirty="0"/>
              <a:t> </a:t>
            </a:r>
          </a:p>
          <a:p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33168CC-9787-CDE1-0DF1-166D34EA0F31}"/>
              </a:ext>
            </a:extLst>
          </p:cNvPr>
          <p:cNvPicPr>
            <a:picLocks noGrp="1" noChangeAspect="1"/>
          </p:cNvPicPr>
          <p:nvPr>
            <p:ph idx="17"/>
          </p:nvPr>
        </p:nvPicPr>
        <p:blipFill>
          <a:blip r:embed="rId3"/>
          <a:stretch>
            <a:fillRect/>
          </a:stretch>
        </p:blipFill>
        <p:spPr>
          <a:xfrm>
            <a:off x="6618746" y="2342204"/>
            <a:ext cx="5561012" cy="4172800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CEEAEE-EB4F-731D-1639-01B27C5F21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3820" y="956938"/>
            <a:ext cx="5555750" cy="145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10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CE836-F2CA-D74A-92BD-085300C67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any external survey(s) assessed free speech at MSU? 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3490F-5EE7-7EDF-CF48-0CC337F03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82" y="1059678"/>
            <a:ext cx="11403105" cy="4909607"/>
          </a:xfrm>
        </p:spPr>
        <p:txBody>
          <a:bodyPr/>
          <a:lstStyle/>
          <a:p>
            <a:r>
              <a:rPr lang="en-US" dirty="0"/>
              <a:t>2024 National College Free Speech Rankings </a:t>
            </a:r>
          </a:p>
          <a:p>
            <a:pPr lvl="1"/>
            <a:r>
              <a:rPr lang="en-US" dirty="0"/>
              <a:t>Conducted by </a:t>
            </a:r>
            <a:r>
              <a:rPr lang="en-US" b="1" dirty="0"/>
              <a:t>Foundation for Individual Rights and Expression </a:t>
            </a:r>
            <a:r>
              <a:rPr lang="en-US" dirty="0"/>
              <a:t>(FIRE)</a:t>
            </a:r>
          </a:p>
          <a:p>
            <a:pPr lvl="1"/>
            <a:r>
              <a:rPr lang="en-US" dirty="0"/>
              <a:t>Survey of 55,000 currently enrolled students at 250 colleges/universities</a:t>
            </a:r>
          </a:p>
          <a:p>
            <a:pPr lvl="1"/>
            <a:r>
              <a:rPr lang="en-US" dirty="0"/>
              <a:t>Comprehensive comparison of student experiences of on-campus free speech</a:t>
            </a:r>
          </a:p>
          <a:p>
            <a:r>
              <a:rPr lang="en-US" dirty="0"/>
              <a:t>MSU ranked in the bottom 36% nationally for free speech</a:t>
            </a:r>
          </a:p>
          <a:p>
            <a:r>
              <a:rPr lang="en-US" dirty="0"/>
              <a:t>MSU ranked lowest of four large Michigan universities </a:t>
            </a:r>
          </a:p>
          <a:p>
            <a:pPr lvl="1"/>
            <a:r>
              <a:rPr lang="en-US" dirty="0"/>
              <a:t>MTU, UM, WSU, and MSU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A92476-4189-7847-34FC-1966DF7A863F}"/>
              </a:ext>
            </a:extLst>
          </p:cNvPr>
          <p:cNvSpPr txBox="1"/>
          <p:nvPr/>
        </p:nvSpPr>
        <p:spPr>
          <a:xfrm>
            <a:off x="238455" y="5969285"/>
            <a:ext cx="111966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* </a:t>
            </a:r>
            <a:r>
              <a:rPr lang="en-US" sz="2800" dirty="0">
                <a:latin typeface="+mn-lt"/>
                <a:hlinkClick r:id="rId2"/>
              </a:rPr>
              <a:t>https://rankings.thefire.org/rank/school/michigan-state-university</a:t>
            </a:r>
            <a:r>
              <a:rPr lang="en-US" sz="28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325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38275-B40B-951C-6EC6-4AC65B01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public’s perception of free speech at MSU? 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89C99-6BD3-FB68-DD4C-3A4CA6813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81" y="1059679"/>
            <a:ext cx="6386125" cy="4796592"/>
          </a:xfrm>
        </p:spPr>
        <p:txBody>
          <a:bodyPr/>
          <a:lstStyle/>
          <a:p>
            <a:r>
              <a:rPr lang="en-US" dirty="0"/>
              <a:t>MSU was derided nationally for claiming that common words were offensive (March, 2023)</a:t>
            </a:r>
          </a:p>
          <a:p>
            <a:pPr lvl="1"/>
            <a:r>
              <a:rPr lang="en-US" dirty="0"/>
              <a:t>“Gift”</a:t>
            </a:r>
          </a:p>
          <a:p>
            <a:pPr lvl="1"/>
            <a:r>
              <a:rPr lang="en-US" dirty="0"/>
              <a:t>“Bunny”</a:t>
            </a:r>
          </a:p>
          <a:p>
            <a:pPr lvl="1"/>
            <a:r>
              <a:rPr lang="en-US" dirty="0"/>
              <a:t>“America”</a:t>
            </a:r>
          </a:p>
          <a:p>
            <a:pPr lvl="1"/>
            <a:r>
              <a:rPr lang="en-US" dirty="0"/>
              <a:t>“Christmas tree”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05E98AD-E06C-5FAC-F0AF-00BB62CC29E9}"/>
              </a:ext>
            </a:extLst>
          </p:cNvPr>
          <p:cNvGrpSpPr/>
          <p:nvPr/>
        </p:nvGrpSpPr>
        <p:grpSpPr>
          <a:xfrm>
            <a:off x="6720808" y="1264436"/>
            <a:ext cx="5471193" cy="1927158"/>
            <a:chOff x="6720808" y="1099336"/>
            <a:chExt cx="5471193" cy="192715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2D180FC-75EA-4F4E-DC70-F333D3480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38136" y="1099336"/>
              <a:ext cx="5453865" cy="80568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E9A5800-84FA-3D68-4948-AB6ABC3A1E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20808" y="1905020"/>
              <a:ext cx="5471192" cy="1121474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785AFFF-89E9-5761-1D47-1D4BC6B0CB51}"/>
              </a:ext>
            </a:extLst>
          </p:cNvPr>
          <p:cNvSpPr txBox="1"/>
          <p:nvPr/>
        </p:nvSpPr>
        <p:spPr>
          <a:xfrm>
            <a:off x="0" y="5694883"/>
            <a:ext cx="121029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*  </a:t>
            </a:r>
            <a:r>
              <a:rPr lang="en-US" sz="2000" dirty="0">
                <a:latin typeface="+mn-lt"/>
                <a:hlinkClick r:id="rId4"/>
              </a:rPr>
              <a:t>https://nypost.com/2023/03/30/gift-bunny-and-christmas-tree-are-offensive-words-on-campus/</a:t>
            </a:r>
            <a:endParaRPr lang="en-US" sz="2000" dirty="0">
              <a:latin typeface="+mn-lt"/>
            </a:endParaRPr>
          </a:p>
          <a:p>
            <a:pPr>
              <a:tabLst>
                <a:tab pos="339725" algn="l"/>
              </a:tabLst>
            </a:pPr>
            <a:r>
              <a:rPr lang="en-US" sz="2000" dirty="0">
                <a:latin typeface="+mn-lt"/>
              </a:rPr>
              <a:t> 	</a:t>
            </a:r>
            <a:r>
              <a:rPr lang="en-US" sz="2000" dirty="0">
                <a:latin typeface="+mn-lt"/>
                <a:hlinkClick r:id="rId5"/>
              </a:rPr>
              <a:t>https://www.thecollegefix.com/michigan-state-inclusive-language-guide-bunny-gift-america-are-offensive/</a:t>
            </a:r>
            <a:endParaRPr lang="en-US" sz="2000" dirty="0">
              <a:latin typeface="+mn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B570852-1219-E993-DCC1-24CC14988FF1}"/>
              </a:ext>
            </a:extLst>
          </p:cNvPr>
          <p:cNvGrpSpPr/>
          <p:nvPr/>
        </p:nvGrpSpPr>
        <p:grpSpPr>
          <a:xfrm>
            <a:off x="6705600" y="3814127"/>
            <a:ext cx="5486400" cy="1668770"/>
            <a:chOff x="6705600" y="3623627"/>
            <a:chExt cx="5486400" cy="166877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527B9E8-28E2-2ADD-4384-2E28D391B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05600" y="3623627"/>
              <a:ext cx="5486400" cy="79398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B95623B-6D94-FB88-E80F-BDC1C2F18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05600" y="4417607"/>
              <a:ext cx="5486400" cy="874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653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BA323-D6B1-1EA5-E2C2-FB9ABF24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could be done to strengthen free speech at MSU?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D13BD-F72B-3C63-3CE1-D03195BBD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82" y="1059678"/>
            <a:ext cx="11857318" cy="5433195"/>
          </a:xfrm>
        </p:spPr>
        <p:txBody>
          <a:bodyPr/>
          <a:lstStyle/>
          <a:p>
            <a:r>
              <a:rPr lang="en-US" dirty="0"/>
              <a:t>University Council (UC) could express support for free speech at MSU</a:t>
            </a:r>
          </a:p>
          <a:p>
            <a:r>
              <a:rPr lang="en-US" dirty="0"/>
              <a:t>UC could encourage efforts to assess and strengthen free speech at MSU</a:t>
            </a:r>
          </a:p>
          <a:p>
            <a:pPr lvl="1"/>
            <a:r>
              <a:rPr lang="en-US" dirty="0"/>
              <a:t>Proposal:  Independent, Ad-Hoc Committee to study free speech at MSU</a:t>
            </a:r>
          </a:p>
          <a:p>
            <a:pPr lvl="1"/>
            <a:r>
              <a:rPr lang="en-US" dirty="0"/>
              <a:t>Membership: </a:t>
            </a:r>
          </a:p>
          <a:p>
            <a:pPr lvl="2"/>
            <a:r>
              <a:rPr lang="en-US" dirty="0"/>
              <a:t>Small, grass-roots group of faculty, staff, and students</a:t>
            </a:r>
          </a:p>
          <a:p>
            <a:pPr lvl="2"/>
            <a:r>
              <a:rPr lang="en-US" dirty="0"/>
              <a:t>Qualifications:  Participants should want to strengthen free speech at MSU</a:t>
            </a:r>
          </a:p>
          <a:p>
            <a:pPr lvl="1"/>
            <a:r>
              <a:rPr lang="en-US" dirty="0"/>
              <a:t>Mission:  </a:t>
            </a:r>
          </a:p>
          <a:p>
            <a:pPr lvl="2"/>
            <a:r>
              <a:rPr lang="en-US" dirty="0"/>
              <a:t>Collect information relevant to free speech at MSU</a:t>
            </a:r>
          </a:p>
          <a:p>
            <a:pPr lvl="2"/>
            <a:r>
              <a:rPr lang="en-US" dirty="0"/>
              <a:t>Study best practices for strengthening free speech in academia </a:t>
            </a:r>
          </a:p>
          <a:p>
            <a:pPr lvl="2"/>
            <a:r>
              <a:rPr lang="en-US" dirty="0"/>
              <a:t>Identify potential opportunities to strengthen free speech at MSU</a:t>
            </a:r>
          </a:p>
          <a:p>
            <a:pPr lvl="2"/>
            <a:r>
              <a:rPr lang="en-US" dirty="0"/>
              <a:t>Submit final report to UC for its consideration and possible resolutions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8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9214-C005-6B8B-6DC2-FEC5C2B24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 of possible UC free-speech resolution 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B79CC-DBD5-6609-9ABA-B899D14D6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82" y="970778"/>
            <a:ext cx="11527118" cy="550622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b="1" dirty="0"/>
              <a:t>Whereas</a:t>
            </a:r>
            <a:r>
              <a:rPr lang="en-US" sz="2400" dirty="0"/>
              <a:t>, MSU’s Board of Trustees has posted a </a:t>
            </a:r>
            <a:r>
              <a:rPr lang="en-US" sz="2400" b="1" dirty="0"/>
              <a:t>Statement on Free Speech</a:t>
            </a:r>
            <a:r>
              <a:rPr lang="en-US" sz="2400" dirty="0"/>
              <a:t> stating that “</a:t>
            </a:r>
            <a:r>
              <a:rPr lang="en-US" sz="2400" i="1" dirty="0"/>
              <a:t>Fundamental to MSU’s philosophy on campus dissent is a belief that the rights guaranteed in the First and Fourteenth amendments of the Constitution must be protected;</a:t>
            </a:r>
            <a:r>
              <a:rPr lang="en-US" sz="2400" dirty="0"/>
              <a:t>” and,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b="1" dirty="0"/>
              <a:t>Whereas</a:t>
            </a:r>
            <a:r>
              <a:rPr lang="en-US" sz="2400" dirty="0"/>
              <a:t>, “</a:t>
            </a:r>
            <a:r>
              <a:rPr lang="en-US" sz="2400" i="1" dirty="0"/>
              <a:t>The University has worked for decades to establish a community consensus on the scope of intellectually productive and constitutionally protected dissent, and to distinguish it from impermissible disruption</a:t>
            </a:r>
            <a:r>
              <a:rPr lang="en-US" sz="2400" dirty="0"/>
              <a:t>;” and,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b="1" dirty="0"/>
              <a:t>Whereas</a:t>
            </a:r>
            <a:r>
              <a:rPr lang="en-US" sz="2400" dirty="0"/>
              <a:t>, “</a:t>
            </a:r>
            <a:r>
              <a:rPr lang="en-US" sz="2400" i="1" dirty="0"/>
              <a:t>That consensus is embodied in several documents, which have received student, faculty, and administrative review and approval</a:t>
            </a:r>
            <a:r>
              <a:rPr lang="en-US" sz="2400" dirty="0"/>
              <a:t>;” therefore be it,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Resolved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dirty="0"/>
              <a:t>That MSU’s University Council supports the abovementioned MSU Board of Trustees’ </a:t>
            </a:r>
            <a:r>
              <a:rPr lang="en-US" sz="2400" b="1" dirty="0"/>
              <a:t>Statement on Free Speech</a:t>
            </a:r>
            <a:r>
              <a:rPr lang="en-US" sz="2400" dirty="0"/>
              <a:t> and calls on the MSU administration, faculty, staff, and students to honor and enforce the passages and principles expressed therein.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* Text shown in quotes was excerpted from MSU Trustees </a:t>
            </a:r>
            <a:r>
              <a:rPr lang="en-US" sz="2400" b="1" dirty="0"/>
              <a:t>Statement on Free Speech</a:t>
            </a:r>
            <a:r>
              <a:rPr lang="en-US" sz="2400" dirty="0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linkClick r:id="rId2"/>
              </a:rPr>
              <a:t>https://trustees.msu.edu/about/statement-free-speech.html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2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-Point-Helm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806 template slide_rmw.pptx" id="{126C499C-E1DF-4C8E-9F82-D79E8FCB3146}" vid="{07F58801-FA8F-4A0D-89B2-A785A2C1751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1" ma:contentTypeDescription="Create a new document." ma:contentTypeScope="" ma:versionID="a5f4e99363f6b80a1d89e80586c018bc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46773ca56b47bf33756b508e42d79982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4A67B9-88C7-4401-815F-792A68FC4075}"/>
</file>

<file path=customXml/itemProps2.xml><?xml version="1.0" encoding="utf-8"?>
<ds:datastoreItem xmlns:ds="http://schemas.openxmlformats.org/officeDocument/2006/customXml" ds:itemID="{7DAC99B5-C8E7-4531-878E-1AC5B0BFF46E}"/>
</file>

<file path=docProps/app.xml><?xml version="1.0" encoding="utf-8"?>
<Properties xmlns="http://schemas.openxmlformats.org/officeDocument/2006/extended-properties" xmlns:vt="http://schemas.openxmlformats.org/officeDocument/2006/docPropsVTypes">
  <Template>806 template slide_rmw</Template>
  <TotalTime>363</TotalTime>
  <Words>1096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Gotham Book</vt:lpstr>
      <vt:lpstr>Gotham-Bold</vt:lpstr>
      <vt:lpstr>Wingdings</vt:lpstr>
      <vt:lpstr>Power-Point-Helmet</vt:lpstr>
      <vt:lpstr>Enhancing Free Speech at MSU</vt:lpstr>
      <vt:lpstr>MSU’s Trustees have posted a Statement on Free Speech*</vt:lpstr>
      <vt:lpstr>Questions of potential interest University Council members</vt:lpstr>
      <vt:lpstr>Should MSU embody the principles in its Statement of Free Speech? </vt:lpstr>
      <vt:lpstr>Is there evidence of serious free-speech violations on campus? *</vt:lpstr>
      <vt:lpstr>Have any external survey(s) assessed free speech at MSU? *</vt:lpstr>
      <vt:lpstr>What is the public’s perception of free speech at MSU? *</vt:lpstr>
      <vt:lpstr>What could be done to strengthen free speech at MSU? </vt:lpstr>
      <vt:lpstr>Example 1 of possible UC free-speech resolution *</vt:lpstr>
      <vt:lpstr>Example 2 of UC free-speech resolution *</vt:lpstr>
      <vt:lpstr>Thank You</vt:lpstr>
    </vt:vector>
  </TitlesOfParts>
  <Company>Michigan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Free Speech at MSU</dc:title>
  <dc:creator>Worden, R. Mark</dc:creator>
  <cp:lastModifiedBy>Worden, R. Mark</cp:lastModifiedBy>
  <cp:revision>3</cp:revision>
  <dcterms:created xsi:type="dcterms:W3CDTF">2023-11-28T10:53:24Z</dcterms:created>
  <dcterms:modified xsi:type="dcterms:W3CDTF">2023-11-28T17:00:20Z</dcterms:modified>
</cp:coreProperties>
</file>