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viewProps" Target="viewProps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theme" Target="theme/theme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ustomXml" Target="../customXml/item3.xml"/><Relationship Id="rId5" Type="http://schemas.openxmlformats.org/officeDocument/2006/relationships/tableStyles" Target="tableStyles.xml"/><Relationship Id="rId15" Type="http://schemas.openxmlformats.org/officeDocument/2006/relationships/slide" Target="slides/slide10.xml"/><Relationship Id="rId23" Type="http://schemas.openxmlformats.org/officeDocument/2006/relationships/customXml" Target="../customXml/item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76350" y="64642"/>
            <a:ext cx="659130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3921" y="54940"/>
            <a:ext cx="2756156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hyperlink" Target="mailto:troosts@msu.edu" TargetMode="Externa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hyperlink" Target="mailto:troosts@msu.edu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47"/>
            <a:ext cx="4571999" cy="6854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66689" y="4429504"/>
            <a:ext cx="4003675" cy="942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Campus Master</a:t>
            </a:r>
            <a:r>
              <a:rPr dirty="0" sz="3200" spc="-1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32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20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Update</a:t>
            </a:r>
            <a:r>
              <a:rPr dirty="0" sz="2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85660" y="5874732"/>
            <a:ext cx="2084070" cy="778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3845" marR="5080" indent="-271780">
              <a:lnSpc>
                <a:spcPct val="1372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ms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u  </a:t>
            </a:r>
            <a:r>
              <a:rPr dirty="0" u="heavy"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t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r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o</a:t>
            </a:r>
            <a:r>
              <a:rPr dirty="0" u="heavy" sz="18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o</a:t>
            </a:r>
            <a:r>
              <a:rPr dirty="0" u="heavy"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st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s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@</a:t>
            </a:r>
            <a:r>
              <a:rPr dirty="0" u="heavy" sz="18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m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s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u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.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e</a:t>
            </a:r>
            <a:r>
              <a:rPr dirty="0" u="heavy" sz="18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d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u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1716" y="0"/>
            <a:ext cx="3177539" cy="1210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35807" y="0"/>
            <a:ext cx="3078479" cy="757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44214" y="51306"/>
            <a:ext cx="262382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MSU </a:t>
            </a:r>
            <a:r>
              <a:rPr dirty="0" spc="-5"/>
              <a:t>River</a:t>
            </a:r>
            <a:r>
              <a:rPr dirty="0" spc="-125"/>
              <a:t> </a:t>
            </a:r>
            <a:r>
              <a:rPr dirty="0" spc="-35"/>
              <a:t>Trail</a:t>
            </a:r>
          </a:p>
        </p:txBody>
      </p:sp>
      <p:sp>
        <p:nvSpPr>
          <p:cNvPr id="5" name="object 5"/>
          <p:cNvSpPr/>
          <p:nvPr/>
        </p:nvSpPr>
        <p:spPr>
          <a:xfrm>
            <a:off x="726948" y="603504"/>
            <a:ext cx="7731251" cy="6057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3" y="4343400"/>
            <a:ext cx="3314699" cy="25115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429" y="4331970"/>
            <a:ext cx="3340735" cy="2527300"/>
          </a:xfrm>
          <a:custGeom>
            <a:avLst/>
            <a:gdLst/>
            <a:ahLst/>
            <a:cxnLst/>
            <a:rect l="l" t="t" r="r" b="b"/>
            <a:pathLst>
              <a:path w="3340735" h="2527300">
                <a:moveTo>
                  <a:pt x="3340608" y="2526791"/>
                </a:moveTo>
                <a:lnTo>
                  <a:pt x="3340608" y="0"/>
                </a:lnTo>
                <a:lnTo>
                  <a:pt x="0" y="0"/>
                </a:lnTo>
                <a:lnTo>
                  <a:pt x="0" y="252679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4595" y="4343400"/>
            <a:ext cx="2756903" cy="25115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33166" y="4331970"/>
            <a:ext cx="2781300" cy="2527300"/>
          </a:xfrm>
          <a:custGeom>
            <a:avLst/>
            <a:gdLst/>
            <a:ahLst/>
            <a:cxnLst/>
            <a:rect l="l" t="t" r="r" b="b"/>
            <a:pathLst>
              <a:path w="2781300" h="2527300">
                <a:moveTo>
                  <a:pt x="2781300" y="2526791"/>
                </a:moveTo>
                <a:lnTo>
                  <a:pt x="2781300" y="0"/>
                </a:lnTo>
                <a:lnTo>
                  <a:pt x="0" y="0"/>
                </a:lnTo>
                <a:lnTo>
                  <a:pt x="0" y="252679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03391" y="4343400"/>
            <a:ext cx="3319271" cy="2514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91963" y="4331970"/>
            <a:ext cx="3345179" cy="2527300"/>
          </a:xfrm>
          <a:custGeom>
            <a:avLst/>
            <a:gdLst/>
            <a:ahLst/>
            <a:cxnLst/>
            <a:rect l="l" t="t" r="r" b="b"/>
            <a:pathLst>
              <a:path w="3345179" h="2527300">
                <a:moveTo>
                  <a:pt x="3344926" y="2526791"/>
                </a:moveTo>
                <a:lnTo>
                  <a:pt x="3344926" y="0"/>
                </a:lnTo>
                <a:lnTo>
                  <a:pt x="0" y="0"/>
                </a:lnTo>
                <a:lnTo>
                  <a:pt x="0" y="252679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9339" y="7620"/>
            <a:ext cx="4620755" cy="789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13432" y="0"/>
            <a:ext cx="4521707" cy="771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21457" y="64642"/>
            <a:ext cx="406971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Open Space</a:t>
            </a:r>
            <a:r>
              <a:rPr dirty="0" spc="-85"/>
              <a:t> </a:t>
            </a:r>
            <a:r>
              <a:rPr dirty="0" spc="-5"/>
              <a:t>Framework</a:t>
            </a:r>
          </a:p>
        </p:txBody>
      </p:sp>
      <p:sp>
        <p:nvSpPr>
          <p:cNvPr id="5" name="object 5"/>
          <p:cNvSpPr/>
          <p:nvPr/>
        </p:nvSpPr>
        <p:spPr>
          <a:xfrm>
            <a:off x="402336" y="620268"/>
            <a:ext cx="8314943" cy="5998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7920" y="0"/>
            <a:ext cx="4483595" cy="787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82011" y="0"/>
            <a:ext cx="4384547" cy="76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90036" y="54940"/>
            <a:ext cx="393509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Protected </a:t>
            </a:r>
            <a:r>
              <a:rPr dirty="0" spc="-5"/>
              <a:t>Green</a:t>
            </a:r>
            <a:r>
              <a:rPr dirty="0" spc="-95"/>
              <a:t> </a:t>
            </a:r>
            <a:r>
              <a:rPr dirty="0" spc="-5"/>
              <a:t>Space</a:t>
            </a:r>
          </a:p>
        </p:txBody>
      </p:sp>
      <p:sp>
        <p:nvSpPr>
          <p:cNvPr id="5" name="object 5"/>
          <p:cNvSpPr/>
          <p:nvPr/>
        </p:nvSpPr>
        <p:spPr>
          <a:xfrm>
            <a:off x="381000" y="609600"/>
            <a:ext cx="8369807" cy="59877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0800" y="0"/>
            <a:ext cx="4117835" cy="787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64892" y="0"/>
            <a:ext cx="1162811" cy="76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58311" y="0"/>
            <a:ext cx="588263" cy="76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70147" y="0"/>
            <a:ext cx="3113531" cy="76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73298" y="54940"/>
            <a:ext cx="356298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100 </a:t>
            </a:r>
            <a:r>
              <a:rPr dirty="0" spc="-5"/>
              <a:t>- </a:t>
            </a:r>
            <a:r>
              <a:rPr dirty="0" spc="-40"/>
              <a:t>Year</a:t>
            </a:r>
            <a:r>
              <a:rPr dirty="0" spc="-220"/>
              <a:t> </a:t>
            </a:r>
            <a:r>
              <a:rPr dirty="0" spc="-5"/>
              <a:t>Floodplain</a:t>
            </a:r>
          </a:p>
        </p:txBody>
      </p:sp>
      <p:sp>
        <p:nvSpPr>
          <p:cNvPr id="7" name="object 7"/>
          <p:cNvSpPr/>
          <p:nvPr/>
        </p:nvSpPr>
        <p:spPr>
          <a:xfrm>
            <a:off x="326136" y="609600"/>
            <a:ext cx="8484107" cy="6019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1423" y="0"/>
            <a:ext cx="3278123" cy="787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85516" y="0"/>
            <a:ext cx="3179063" cy="76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93921" y="54940"/>
            <a:ext cx="272351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Zoning</a:t>
            </a:r>
            <a:r>
              <a:rPr dirty="0" spc="-65"/>
              <a:t> </a:t>
            </a:r>
            <a:r>
              <a:rPr dirty="0"/>
              <a:t>Districts</a:t>
            </a:r>
          </a:p>
        </p:txBody>
      </p:sp>
      <p:sp>
        <p:nvSpPr>
          <p:cNvPr id="5" name="object 5"/>
          <p:cNvSpPr/>
          <p:nvPr/>
        </p:nvSpPr>
        <p:spPr>
          <a:xfrm>
            <a:off x="2706623" y="609600"/>
            <a:ext cx="3709415" cy="60898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604" y="609600"/>
            <a:ext cx="7840979" cy="6057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8263" y="283464"/>
            <a:ext cx="8284462" cy="6400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47"/>
            <a:ext cx="4571999" cy="6854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66689" y="4429504"/>
            <a:ext cx="4003675" cy="942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3200" spc="-5" b="1">
                <a:solidFill>
                  <a:srgbClr val="FFFFFF"/>
                </a:solidFill>
                <a:latin typeface="Arial"/>
                <a:cs typeface="Arial"/>
              </a:rPr>
              <a:t>Campus Master</a:t>
            </a:r>
            <a:r>
              <a:rPr dirty="0" sz="3200" spc="-1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3200">
              <a:latin typeface="Arial"/>
              <a:cs typeface="Arial"/>
            </a:endParaRPr>
          </a:p>
          <a:p>
            <a:pPr algn="r" marR="8255">
              <a:lnSpc>
                <a:spcPct val="100000"/>
              </a:lnSpc>
              <a:spcBef>
                <a:spcPts val="20"/>
              </a:spcBef>
            </a:pP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Update</a:t>
            </a:r>
            <a:r>
              <a:rPr dirty="0" sz="2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85660" y="5874732"/>
            <a:ext cx="2084070" cy="778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3845" marR="5080" indent="-271780">
              <a:lnSpc>
                <a:spcPct val="1372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ms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u  </a:t>
            </a:r>
            <a:r>
              <a:rPr dirty="0" u="heavy"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t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r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o</a:t>
            </a:r>
            <a:r>
              <a:rPr dirty="0" u="heavy" sz="18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o</a:t>
            </a:r>
            <a:r>
              <a:rPr dirty="0" u="heavy"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st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s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@</a:t>
            </a:r>
            <a:r>
              <a:rPr dirty="0" u="heavy" sz="18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m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s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u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.</a:t>
            </a:r>
            <a:r>
              <a:rPr dirty="0" u="heavy" sz="18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e</a:t>
            </a:r>
            <a:r>
              <a:rPr dirty="0" u="heavy" sz="18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d</a:t>
            </a:r>
            <a:r>
              <a:rPr dirty="0" u="heavy" sz="18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u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1902" y="64642"/>
            <a:ext cx="611187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Purpose of the </a:t>
            </a:r>
            <a:r>
              <a:rPr dirty="0" spc="-10"/>
              <a:t>Campus </a:t>
            </a:r>
            <a:r>
              <a:rPr dirty="0"/>
              <a:t>Master</a:t>
            </a:r>
            <a:r>
              <a:rPr dirty="0" spc="30"/>
              <a:t> </a:t>
            </a:r>
            <a:r>
              <a:rPr dirty="0" spc="-5"/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231" y="795908"/>
            <a:ext cx="7960359" cy="240347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54965" marR="27940" indent="-342900">
              <a:lnSpc>
                <a:spcPct val="80000"/>
              </a:lnSpc>
              <a:spcBef>
                <a:spcPts val="5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b="1">
                <a:latin typeface="Arial"/>
                <a:cs typeface="Arial"/>
              </a:rPr>
              <a:t>Establishes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a</a:t>
            </a:r>
            <a:r>
              <a:rPr dirty="0" sz="2000" spc="-2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framework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</a:t>
            </a:r>
            <a:r>
              <a:rPr dirty="0" sz="2000" spc="-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the</a:t>
            </a:r>
            <a:r>
              <a:rPr dirty="0" sz="2000" spc="-3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organizational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character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of</a:t>
            </a:r>
            <a:r>
              <a:rPr dirty="0" sz="2000" spc="-26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the  campus</a:t>
            </a:r>
            <a:endParaRPr sz="2000">
              <a:latin typeface="Arial"/>
              <a:cs typeface="Arial"/>
            </a:endParaRPr>
          </a:p>
          <a:p>
            <a:pPr marL="354965" marR="5080" indent="-342900">
              <a:lnSpc>
                <a:spcPts val="22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5" b="1">
                <a:latin typeface="Arial"/>
                <a:cs typeface="Arial"/>
              </a:rPr>
              <a:t>Identifies </a:t>
            </a:r>
            <a:r>
              <a:rPr dirty="0" sz="2000" b="1">
                <a:latin typeface="Arial"/>
                <a:cs typeface="Arial"/>
              </a:rPr>
              <a:t>opportunities to accommodate growth </a:t>
            </a:r>
            <a:r>
              <a:rPr dirty="0" sz="2000" spc="-5" b="1">
                <a:latin typeface="Arial"/>
                <a:cs typeface="Arial"/>
              </a:rPr>
              <a:t>in </a:t>
            </a:r>
            <a:r>
              <a:rPr dirty="0" sz="2000" b="1">
                <a:latin typeface="Arial"/>
                <a:cs typeface="Arial"/>
              </a:rPr>
              <a:t>response</a:t>
            </a:r>
            <a:r>
              <a:rPr dirty="0" sz="2000" spc="-35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to  programmatic</a:t>
            </a:r>
            <a:r>
              <a:rPr dirty="0" sz="2000" spc="-8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needs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5" b="1">
                <a:latin typeface="Arial"/>
                <a:cs typeface="Arial"/>
              </a:rPr>
              <a:t>Optimizes </a:t>
            </a:r>
            <a:r>
              <a:rPr dirty="0" sz="2000" b="1">
                <a:latin typeface="Arial"/>
                <a:cs typeface="Arial"/>
              </a:rPr>
              <a:t>the use </a:t>
            </a:r>
            <a:r>
              <a:rPr dirty="0" sz="2000" spc="-5" b="1">
                <a:latin typeface="Arial"/>
                <a:cs typeface="Arial"/>
              </a:rPr>
              <a:t>of limited</a:t>
            </a:r>
            <a:r>
              <a:rPr dirty="0" sz="2000" spc="-22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resources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b="1">
                <a:latin typeface="Arial"/>
                <a:cs typeface="Arial"/>
              </a:rPr>
              <a:t>Enhances safety by coordinating </a:t>
            </a:r>
            <a:r>
              <a:rPr dirty="0" sz="2000" spc="-5" b="1">
                <a:latin typeface="Arial"/>
                <a:cs typeface="Arial"/>
              </a:rPr>
              <a:t>physical</a:t>
            </a:r>
            <a:r>
              <a:rPr dirty="0" sz="2000" spc="-22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systems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5" b="1">
                <a:latin typeface="Arial"/>
                <a:cs typeface="Arial"/>
              </a:rPr>
              <a:t>Provides </a:t>
            </a:r>
            <a:r>
              <a:rPr dirty="0" sz="2000" b="1">
                <a:latin typeface="Arial"/>
                <a:cs typeface="Arial"/>
              </a:rPr>
              <a:t>a tool for discussion and decision</a:t>
            </a:r>
            <a:r>
              <a:rPr dirty="0" sz="2000" spc="-260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making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19783" y="7620"/>
            <a:ext cx="6659867" cy="789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93875" y="0"/>
            <a:ext cx="6560819" cy="771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47" y="3924300"/>
            <a:ext cx="9140951" cy="2933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4776" y="64642"/>
            <a:ext cx="428307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Master </a:t>
            </a:r>
            <a:r>
              <a:rPr dirty="0" spc="-5"/>
              <a:t>Plan</a:t>
            </a:r>
            <a:r>
              <a:rPr dirty="0" spc="-95"/>
              <a:t> </a:t>
            </a:r>
            <a:r>
              <a:rPr dirty="0" spc="-10"/>
              <a:t>Components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231" y="739826"/>
            <a:ext cx="7659370" cy="3222625"/>
          </a:xfrm>
          <a:prstGeom prst="rect">
            <a:avLst/>
          </a:prstGeom>
        </p:spPr>
        <p:txBody>
          <a:bodyPr wrap="square" lIns="0" tIns="13144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400" spc="-5" b="1">
                <a:latin typeface="Arial"/>
                <a:cs typeface="Arial"/>
              </a:rPr>
              <a:t>Planning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Principles</a:t>
            </a:r>
            <a:endParaRPr sz="2400">
              <a:latin typeface="Arial"/>
              <a:cs typeface="Arial"/>
            </a:endParaRPr>
          </a:p>
          <a:p>
            <a:pPr lvl="1" marL="756285" indent="-287020">
              <a:lnSpc>
                <a:spcPct val="100000"/>
              </a:lnSpc>
              <a:spcBef>
                <a:spcPts val="62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dirty="0" sz="1600" spc="-20" b="1">
                <a:latin typeface="Arial"/>
                <a:cs typeface="Arial"/>
              </a:rPr>
              <a:t>Overarching </a:t>
            </a:r>
            <a:r>
              <a:rPr dirty="0" sz="1600" spc="-5" b="1">
                <a:latin typeface="Arial"/>
                <a:cs typeface="Arial"/>
              </a:rPr>
              <a:t>and timeless</a:t>
            </a:r>
            <a:r>
              <a:rPr dirty="0" sz="1600" spc="15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ideals</a:t>
            </a:r>
            <a:endParaRPr sz="1600">
              <a:latin typeface="Arial"/>
              <a:cs typeface="Arial"/>
            </a:endParaRPr>
          </a:p>
          <a:p>
            <a:pPr lvl="1" marL="756285" indent="-287655">
              <a:lnSpc>
                <a:spcPct val="100000"/>
              </a:lnSpc>
              <a:spcBef>
                <a:spcPts val="60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dirty="0" sz="1600" spc="-5" b="1">
                <a:latin typeface="Arial"/>
                <a:cs typeface="Arial"/>
              </a:rPr>
              <a:t>Smart</a:t>
            </a:r>
            <a:r>
              <a:rPr dirty="0" sz="1600" b="1">
                <a:latin typeface="Arial"/>
                <a:cs typeface="Arial"/>
              </a:rPr>
              <a:t> Growth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400" spc="-20" b="1">
                <a:latin typeface="Arial"/>
                <a:cs typeface="Arial"/>
              </a:rPr>
              <a:t>System</a:t>
            </a:r>
            <a:r>
              <a:rPr dirty="0" sz="2400" spc="70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Recommendations</a:t>
            </a:r>
            <a:endParaRPr sz="2400">
              <a:latin typeface="Arial"/>
              <a:cs typeface="Arial"/>
            </a:endParaRPr>
          </a:p>
          <a:p>
            <a:pPr lvl="1" marL="756285" indent="-287020">
              <a:lnSpc>
                <a:spcPct val="100000"/>
              </a:lnSpc>
              <a:spcBef>
                <a:spcPts val="62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dirty="0" sz="1600" spc="-5" b="1">
                <a:latin typeface="Arial"/>
                <a:cs typeface="Arial"/>
              </a:rPr>
              <a:t>Buildings, circulation, open space, and</a:t>
            </a:r>
            <a:r>
              <a:rPr dirty="0" sz="1600" spc="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infrastructure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400" spc="-5" b="1">
                <a:latin typeface="Arial"/>
                <a:cs typeface="Arial"/>
              </a:rPr>
              <a:t>University Zoning</a:t>
            </a:r>
            <a:r>
              <a:rPr dirty="0" sz="2400" spc="-10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Ordinance</a:t>
            </a:r>
            <a:endParaRPr sz="2400">
              <a:latin typeface="Arial"/>
              <a:cs typeface="Arial"/>
            </a:endParaRPr>
          </a:p>
          <a:p>
            <a:pPr lvl="1" marL="756285" indent="-287020">
              <a:lnSpc>
                <a:spcPct val="100000"/>
              </a:lnSpc>
              <a:spcBef>
                <a:spcPts val="62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dirty="0" sz="1600" spc="-5" b="1">
                <a:latin typeface="Arial"/>
                <a:cs typeface="Arial"/>
              </a:rPr>
              <a:t>Established by </a:t>
            </a:r>
            <a:r>
              <a:rPr dirty="0" sz="1600" spc="-20" b="1">
                <a:latin typeface="Arial"/>
                <a:cs typeface="Arial"/>
              </a:rPr>
              <a:t>the </a:t>
            </a:r>
            <a:r>
              <a:rPr dirty="0" sz="1600" spc="-15" b="1">
                <a:latin typeface="Arial"/>
                <a:cs typeface="Arial"/>
              </a:rPr>
              <a:t>BOT </a:t>
            </a:r>
            <a:r>
              <a:rPr dirty="0" sz="1600" spc="-5" b="1">
                <a:latin typeface="Arial"/>
                <a:cs typeface="Arial"/>
              </a:rPr>
              <a:t>in </a:t>
            </a:r>
            <a:r>
              <a:rPr dirty="0" sz="1600" spc="-25" b="1">
                <a:latin typeface="Arial"/>
                <a:cs typeface="Arial"/>
              </a:rPr>
              <a:t>April </a:t>
            </a:r>
            <a:r>
              <a:rPr dirty="0" sz="1600" spc="-5" b="1">
                <a:latin typeface="Arial"/>
                <a:cs typeface="Arial"/>
              </a:rPr>
              <a:t>1968 </a:t>
            </a:r>
            <a:r>
              <a:rPr dirty="0" sz="1600" spc="-10" b="1">
                <a:latin typeface="Arial"/>
                <a:cs typeface="Arial"/>
              </a:rPr>
              <a:t>under </a:t>
            </a:r>
            <a:r>
              <a:rPr dirty="0" sz="1600" spc="-5" b="1">
                <a:latin typeface="Arial"/>
                <a:cs typeface="Arial"/>
              </a:rPr>
              <a:t>President</a:t>
            </a:r>
            <a:r>
              <a:rPr dirty="0" sz="1600" spc="15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Hannah</a:t>
            </a:r>
            <a:endParaRPr sz="1600">
              <a:latin typeface="Arial"/>
              <a:cs typeface="Arial"/>
            </a:endParaRPr>
          </a:p>
          <a:p>
            <a:pPr lvl="1" marL="756285" marR="5080" indent="-287020">
              <a:lnSpc>
                <a:spcPct val="78100"/>
              </a:lnSpc>
              <a:spcBef>
                <a:spcPts val="90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dirty="0" sz="1600" spc="-5" b="1">
                <a:latin typeface="Arial"/>
                <a:cs typeface="Arial"/>
              </a:rPr>
              <a:t>“…</a:t>
            </a:r>
            <a:r>
              <a:rPr dirty="0" sz="1600" spc="-5" b="1" i="1">
                <a:latin typeface="Arial"/>
                <a:cs typeface="Arial"/>
              </a:rPr>
              <a:t>Preserving </a:t>
            </a:r>
            <a:r>
              <a:rPr dirty="0" sz="1600" spc="-20" b="1" i="1">
                <a:latin typeface="Arial"/>
                <a:cs typeface="Arial"/>
              </a:rPr>
              <a:t>the </a:t>
            </a:r>
            <a:r>
              <a:rPr dirty="0" sz="1600" spc="-10" b="1" i="1">
                <a:latin typeface="Arial"/>
                <a:cs typeface="Arial"/>
              </a:rPr>
              <a:t>campus </a:t>
            </a:r>
            <a:r>
              <a:rPr dirty="0" sz="1600" spc="-5" b="1" i="1">
                <a:latin typeface="Arial"/>
                <a:cs typeface="Arial"/>
              </a:rPr>
              <a:t>environment of spaciousness and</a:t>
            </a:r>
            <a:r>
              <a:rPr dirty="0" sz="1600" spc="-100" b="1" i="1">
                <a:latin typeface="Arial"/>
                <a:cs typeface="Arial"/>
              </a:rPr>
              <a:t> </a:t>
            </a:r>
            <a:r>
              <a:rPr dirty="0" sz="1600" spc="-5" b="1" i="1">
                <a:latin typeface="Arial"/>
                <a:cs typeface="Arial"/>
              </a:rPr>
              <a:t>landscape  </a:t>
            </a:r>
            <a:r>
              <a:rPr dirty="0" sz="1600" spc="-15" b="1" i="1">
                <a:latin typeface="Arial"/>
                <a:cs typeface="Arial"/>
              </a:rPr>
              <a:t>beauty, </a:t>
            </a:r>
            <a:r>
              <a:rPr dirty="0" sz="1600" spc="-10" b="1" i="1">
                <a:latin typeface="Arial"/>
                <a:cs typeface="Arial"/>
              </a:rPr>
              <a:t>promoting </a:t>
            </a:r>
            <a:r>
              <a:rPr dirty="0" sz="1600" spc="-5" b="1" i="1">
                <a:latin typeface="Arial"/>
                <a:cs typeface="Arial"/>
              </a:rPr>
              <a:t>order </a:t>
            </a:r>
            <a:r>
              <a:rPr dirty="0" sz="1600" spc="-15" b="1" i="1">
                <a:latin typeface="Arial"/>
                <a:cs typeface="Arial"/>
              </a:rPr>
              <a:t>and unity, and </a:t>
            </a:r>
            <a:r>
              <a:rPr dirty="0" sz="1600" spc="-5" b="1" i="1">
                <a:latin typeface="Arial"/>
                <a:cs typeface="Arial"/>
              </a:rPr>
              <a:t>minimizing</a:t>
            </a:r>
            <a:r>
              <a:rPr dirty="0" sz="1600" spc="160" b="1" i="1">
                <a:latin typeface="Arial"/>
                <a:cs typeface="Arial"/>
              </a:rPr>
              <a:t> </a:t>
            </a:r>
            <a:r>
              <a:rPr dirty="0" sz="1600" spc="-5" b="1" i="1">
                <a:latin typeface="Arial"/>
                <a:cs typeface="Arial"/>
              </a:rPr>
              <a:t>congestion.”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32660" y="7620"/>
            <a:ext cx="4834127" cy="789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06751" y="0"/>
            <a:ext cx="4735055" cy="771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4572000"/>
            <a:ext cx="3081527" cy="2285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971800" y="4568952"/>
            <a:ext cx="3733799" cy="2289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15811" y="4572000"/>
            <a:ext cx="3028187" cy="2285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2096" y="7620"/>
            <a:ext cx="4716779" cy="789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66188" y="0"/>
            <a:ext cx="4617719" cy="771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74214" y="64642"/>
            <a:ext cx="4164329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Smart Growth</a:t>
            </a:r>
            <a:r>
              <a:rPr dirty="0" spc="-110"/>
              <a:t> </a:t>
            </a:r>
            <a:r>
              <a:rPr dirty="0" spc="-5"/>
              <a:t>Principles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8731" y="705051"/>
            <a:ext cx="8252459" cy="26162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b="1">
                <a:latin typeface="Arial"/>
                <a:cs typeface="Arial"/>
              </a:rPr>
              <a:t>Highest and </a:t>
            </a:r>
            <a:r>
              <a:rPr dirty="0" u="heavy" sz="200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best use </a:t>
            </a:r>
            <a:r>
              <a:rPr dirty="0" u="heavy" sz="20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dirty="0" u="heavy" sz="2000" spc="-15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0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land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5" b="1">
                <a:latin typeface="Arial"/>
                <a:cs typeface="Arial"/>
              </a:rPr>
              <a:t>Establish </a:t>
            </a:r>
            <a:r>
              <a:rPr dirty="0" sz="2000" b="1">
                <a:latin typeface="Arial"/>
                <a:cs typeface="Arial"/>
              </a:rPr>
              <a:t>a </a:t>
            </a:r>
            <a:r>
              <a:rPr dirty="0" u="heavy" sz="20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compact campus</a:t>
            </a:r>
            <a:r>
              <a:rPr dirty="0" sz="2000" spc="-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composition </a:t>
            </a:r>
            <a:r>
              <a:rPr dirty="0" sz="2000" spc="5" b="1">
                <a:latin typeface="Arial"/>
                <a:cs typeface="Arial"/>
              </a:rPr>
              <a:t>with </a:t>
            </a:r>
            <a:r>
              <a:rPr dirty="0" sz="2000" b="1">
                <a:latin typeface="Arial"/>
                <a:cs typeface="Arial"/>
              </a:rPr>
              <a:t>a </a:t>
            </a:r>
            <a:r>
              <a:rPr dirty="0" u="heavy" sz="20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mix </a:t>
            </a:r>
            <a:r>
              <a:rPr dirty="0" u="heavy" sz="200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 </a:t>
            </a:r>
            <a:r>
              <a:rPr dirty="0" u="heavy" sz="20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land</a:t>
            </a:r>
            <a:r>
              <a:rPr dirty="0" u="heavy" sz="2000" spc="-36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00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uses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5" b="1">
                <a:latin typeface="Arial"/>
                <a:cs typeface="Arial"/>
              </a:rPr>
              <a:t>Provide </a:t>
            </a:r>
            <a:r>
              <a:rPr dirty="0" sz="2000" b="1">
                <a:latin typeface="Arial"/>
                <a:cs typeface="Arial"/>
              </a:rPr>
              <a:t>a </a:t>
            </a:r>
            <a:r>
              <a:rPr dirty="0" sz="2000" spc="-5" b="1">
                <a:latin typeface="Arial"/>
                <a:cs typeface="Arial"/>
              </a:rPr>
              <a:t>variety </a:t>
            </a:r>
            <a:r>
              <a:rPr dirty="0" sz="2000" b="1">
                <a:latin typeface="Arial"/>
                <a:cs typeface="Arial"/>
              </a:rPr>
              <a:t>of </a:t>
            </a:r>
            <a:r>
              <a:rPr dirty="0" u="heavy" sz="200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transportation</a:t>
            </a:r>
            <a:r>
              <a:rPr dirty="0" u="heavy" sz="2000" spc="-21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00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choices</a:t>
            </a:r>
            <a:endParaRPr sz="2000">
              <a:latin typeface="Arial"/>
              <a:cs typeface="Arial"/>
            </a:endParaRPr>
          </a:p>
          <a:p>
            <a:pPr marL="355600" marR="966469" indent="-34353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b="1">
                <a:latin typeface="Arial"/>
                <a:cs typeface="Arial"/>
              </a:rPr>
              <a:t>Enhance </a:t>
            </a:r>
            <a:r>
              <a:rPr dirty="0" u="heavy" sz="200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non-motorized </a:t>
            </a:r>
            <a:r>
              <a:rPr dirty="0" u="heavy" sz="20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accessibility</a:t>
            </a:r>
            <a:r>
              <a:rPr dirty="0" sz="2000" spc="-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and create</a:t>
            </a:r>
            <a:r>
              <a:rPr dirty="0" sz="2000" spc="-290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walkable  </a:t>
            </a:r>
            <a:r>
              <a:rPr dirty="0" sz="2000" b="1">
                <a:latin typeface="Arial"/>
                <a:cs typeface="Arial"/>
              </a:rPr>
              <a:t>neighborhoods and</a:t>
            </a:r>
            <a:r>
              <a:rPr dirty="0" sz="2000" spc="-5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districts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5" b="1">
                <a:latin typeface="Arial"/>
                <a:cs typeface="Arial"/>
              </a:rPr>
              <a:t>Preserve critical </a:t>
            </a:r>
            <a:r>
              <a:rPr dirty="0" u="heavy" sz="20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environmental </a:t>
            </a:r>
            <a:r>
              <a:rPr dirty="0" u="heavy" sz="2000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areas</a:t>
            </a:r>
            <a:r>
              <a:rPr dirty="0" sz="2000" b="1">
                <a:latin typeface="Arial"/>
                <a:cs typeface="Arial"/>
              </a:rPr>
              <a:t>, open space, and</a:t>
            </a:r>
            <a:r>
              <a:rPr dirty="0" sz="2000" spc="-290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farmland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034028"/>
            <a:ext cx="9143998" cy="28239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1036" y="7620"/>
            <a:ext cx="6438899" cy="789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05127" y="0"/>
            <a:ext cx="6339839" cy="771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13152" y="64642"/>
            <a:ext cx="588772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008000"/>
                </a:solidFill>
                <a:latin typeface="Arial"/>
                <a:cs typeface="Arial"/>
              </a:rPr>
              <a:t>Future Development</a:t>
            </a:r>
            <a:r>
              <a:rPr dirty="0" sz="2800" spc="-25" b="1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8000"/>
                </a:solidFill>
                <a:latin typeface="Arial"/>
                <a:cs typeface="Arial"/>
              </a:rPr>
              <a:t>Opportunities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743" y="609600"/>
            <a:ext cx="8648699" cy="6013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24459" y="644728"/>
            <a:ext cx="25641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Approximately </a:t>
            </a:r>
            <a:r>
              <a:rPr dirty="0" sz="1800" spc="-5">
                <a:latin typeface="Arial"/>
                <a:cs typeface="Arial"/>
              </a:rPr>
              <a:t>9.8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MGSF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4232" y="7620"/>
            <a:ext cx="7112507" cy="789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68324" y="0"/>
            <a:ext cx="7013447" cy="771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276350" y="64642"/>
            <a:ext cx="656907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008000"/>
                </a:solidFill>
                <a:latin typeface="Arial"/>
                <a:cs typeface="Arial"/>
              </a:rPr>
              <a:t>Future Redevelopment</a:t>
            </a:r>
            <a:r>
              <a:rPr dirty="0" sz="2800" spc="55" b="1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008000"/>
                </a:solidFill>
                <a:latin typeface="Arial"/>
                <a:cs typeface="Arial"/>
              </a:rPr>
              <a:t>Considerations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4404" y="609600"/>
            <a:ext cx="8738615" cy="6019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89407" y="630682"/>
            <a:ext cx="25641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Arial"/>
                <a:cs typeface="Arial"/>
              </a:rPr>
              <a:t>Approximately </a:t>
            </a:r>
            <a:r>
              <a:rPr dirty="0" sz="1800" spc="-5">
                <a:latin typeface="Arial"/>
                <a:cs typeface="Arial"/>
              </a:rPr>
              <a:t>1.7</a:t>
            </a:r>
            <a:r>
              <a:rPr dirty="0" sz="1800" spc="-114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MGSF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5976" y="7620"/>
            <a:ext cx="3589019" cy="789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30067" y="0"/>
            <a:ext cx="3489959" cy="771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38473" y="64642"/>
            <a:ext cx="30403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Circulation</a:t>
            </a:r>
            <a:r>
              <a:rPr dirty="0" spc="-125"/>
              <a:t> </a:t>
            </a:r>
            <a:r>
              <a:rPr dirty="0"/>
              <a:t>Safety</a:t>
            </a:r>
          </a:p>
        </p:txBody>
      </p:sp>
      <p:sp>
        <p:nvSpPr>
          <p:cNvPr id="5" name="object 5"/>
          <p:cNvSpPr/>
          <p:nvPr/>
        </p:nvSpPr>
        <p:spPr>
          <a:xfrm>
            <a:off x="3214116" y="609600"/>
            <a:ext cx="5929883" cy="3995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812" y="3720084"/>
            <a:ext cx="4628387" cy="31379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65392" y="4633720"/>
            <a:ext cx="280162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2011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Student 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Transportation</a:t>
            </a:r>
            <a:r>
              <a:rPr dirty="0" sz="14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Survey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8675" y="7620"/>
            <a:ext cx="6102095" cy="789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72768" y="0"/>
            <a:ext cx="6003035" cy="771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80792" y="64642"/>
            <a:ext cx="554799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5"/>
              <a:t>Vehicular </a:t>
            </a:r>
            <a:r>
              <a:rPr dirty="0" spc="-5"/>
              <a:t>Circulation</a:t>
            </a:r>
            <a:r>
              <a:rPr dirty="0" spc="-35"/>
              <a:t> </a:t>
            </a:r>
            <a:r>
              <a:rPr dirty="0" spc="-5"/>
              <a:t>Framework</a:t>
            </a:r>
          </a:p>
        </p:txBody>
      </p:sp>
      <p:sp>
        <p:nvSpPr>
          <p:cNvPr id="5" name="object 5"/>
          <p:cNvSpPr/>
          <p:nvPr/>
        </p:nvSpPr>
        <p:spPr>
          <a:xfrm>
            <a:off x="422148" y="623316"/>
            <a:ext cx="8305799" cy="6006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6316" y="0"/>
            <a:ext cx="5768339" cy="1210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40407" y="0"/>
            <a:ext cx="5669279" cy="757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48433" y="51306"/>
            <a:ext cx="521462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Bicycle </a:t>
            </a:r>
            <a:r>
              <a:rPr dirty="0" spc="-5"/>
              <a:t>Circulation</a:t>
            </a:r>
            <a:r>
              <a:rPr dirty="0" spc="45"/>
              <a:t> </a:t>
            </a:r>
            <a:r>
              <a:rPr dirty="0" spc="-5"/>
              <a:t>Framework</a:t>
            </a:r>
          </a:p>
        </p:txBody>
      </p:sp>
      <p:sp>
        <p:nvSpPr>
          <p:cNvPr id="5" name="object 5"/>
          <p:cNvSpPr/>
          <p:nvPr/>
        </p:nvSpPr>
        <p:spPr>
          <a:xfrm>
            <a:off x="431292" y="609600"/>
            <a:ext cx="8266175" cy="6015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64031" y="701421"/>
            <a:ext cx="34461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68% of campus roads have </a:t>
            </a:r>
            <a:r>
              <a:rPr dirty="0" sz="1600">
                <a:latin typeface="Arial"/>
                <a:cs typeface="Arial"/>
              </a:rPr>
              <a:t>bike</a:t>
            </a:r>
            <a:r>
              <a:rPr dirty="0" sz="1600" spc="-8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lanes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3BE68F7849A845B253768CFB280D40" ma:contentTypeVersion="20" ma:contentTypeDescription="Create a new document." ma:contentTypeScope="" ma:versionID="27c855a24322560e7a7fca8c3f33477f">
  <xsd:schema xmlns:xsd="http://www.w3.org/2001/XMLSchema" xmlns:xs="http://www.w3.org/2001/XMLSchema" xmlns:p="http://schemas.microsoft.com/office/2006/metadata/properties" xmlns:ns2="b9af824b-b9ca-44bc-93e9-131eccbb3ac9" xmlns:ns3="b9b69cfa-80ab-4e57-8c7c-c439de3a6f57" targetNamespace="http://schemas.microsoft.com/office/2006/metadata/properties" ma:root="true" ma:fieldsID="4728126e996387a2b2d41c0dae127070" ns2:_="" ns3:_="">
    <xsd:import namespace="b9af824b-b9ca-44bc-93e9-131eccbb3ac9"/>
    <xsd:import namespace="b9b69cfa-80ab-4e57-8c7c-c439de3a6f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Done" minOccurs="0"/>
                <xsd:element ref="ns2:MediaLengthInSeconds" minOccurs="0"/>
                <xsd:element ref="ns2:Status" minOccurs="0"/>
                <xsd:element ref="ns2:MediaServiceLocation" minOccurs="0"/>
                <xsd:element ref="ns2:Updated" minOccurs="0"/>
                <xsd:element ref="ns2:ConfirmedCurrent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f824b-b9ca-44bc-93e9-131eccbb3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Done" ma:index="19" nillable="true" ma:displayName="Done" ma:default="1" ma:internalName="Done">
      <xsd:simpleType>
        <xsd:restriction base="dms:Boolean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tatus" ma:index="21" nillable="true" ma:displayName="Status " ma:format="Dropdown" ma:internalName="Status">
      <xsd:simpleType>
        <xsd:union memberTypes="dms:Text">
          <xsd:simpleType>
            <xsd:restriction base="dms:Choice">
              <xsd:enumeration value="Drafting"/>
              <xsd:enumeration value="Complete"/>
              <xsd:enumeration value="Implementing "/>
            </xsd:restriction>
          </xsd:simpleType>
        </xsd:un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Updated" ma:index="23" nillable="true" ma:displayName="Updated" ma:description="May 2018" ma:format="Dropdown" ma:internalName="Updated">
      <xsd:simpleType>
        <xsd:restriction base="dms:Text">
          <xsd:maxLength value="255"/>
        </xsd:restriction>
      </xsd:simpleType>
    </xsd:element>
    <xsd:element name="ConfirmedCurrent" ma:index="24" nillable="true" ma:displayName="Confirmed Current " ma:description="January 14, 2021 " ma:format="Dropdown" ma:internalName="ConfirmedCurrent">
      <xsd:simpleType>
        <xsd:restriction base="dms:Text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ad816ea-8460-453a-b1af-cd753e23c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69cfa-80ab-4e57-8c7c-c439de3a6f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eff38b9b-e467-49f0-aa00-a4b002715b25}" ma:internalName="TaxCatchAll" ma:showField="CatchAllData" ma:web="b9b69cfa-80ab-4e57-8c7c-c439de3a6f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ne xmlns="b9af824b-b9ca-44bc-93e9-131eccbb3ac9">true</Done>
    <Status xmlns="b9af824b-b9ca-44bc-93e9-131eccbb3ac9" xsi:nil="true"/>
    <Updated xmlns="b9af824b-b9ca-44bc-93e9-131eccbb3ac9" xsi:nil="true"/>
    <ConfirmedCurrent xmlns="b9af824b-b9ca-44bc-93e9-131eccbb3ac9" xsi:nil="true"/>
    <lcf76f155ced4ddcb4097134ff3c332f xmlns="b9af824b-b9ca-44bc-93e9-131eccbb3ac9">
      <Terms xmlns="http://schemas.microsoft.com/office/infopath/2007/PartnerControls"/>
    </lcf76f155ced4ddcb4097134ff3c332f>
    <TaxCatchAll xmlns="b9b69cfa-80ab-4e57-8c7c-c439de3a6f57" xsi:nil="true"/>
  </documentManagement>
</p:properties>
</file>

<file path=customXml/itemProps1.xml><?xml version="1.0" encoding="utf-8"?>
<ds:datastoreItem xmlns:ds="http://schemas.openxmlformats.org/officeDocument/2006/customXml" ds:itemID="{EE4A8B35-04BC-46EE-87A4-B366850A9652}"/>
</file>

<file path=customXml/itemProps2.xml><?xml version="1.0" encoding="utf-8"?>
<ds:datastoreItem xmlns:ds="http://schemas.openxmlformats.org/officeDocument/2006/customXml" ds:itemID="{8471959E-1A79-4DF5-9D16-4A642979A149}"/>
</file>

<file path=customXml/itemProps3.xml><?xml version="1.0" encoding="utf-8"?>
<ds:datastoreItem xmlns:ds="http://schemas.openxmlformats.org/officeDocument/2006/customXml" ds:itemID="{4D011152-B996-40D3-9048-541C47A3E6F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20161011_Agenda_App</dc:title>
  <dc:creator>Lott, Sherry</dc:creator>
  <dcterms:created xsi:type="dcterms:W3CDTF">2023-05-02T15:15:34Z</dcterms:created>
  <dcterms:modified xsi:type="dcterms:W3CDTF">2023-05-02T15:15:34Z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2023-05-02T00:00:00Z</vt:filetime>
  </property>
  <property fmtid="{D5CDD505-2E9C-101B-9397-08002B2CF9AE}" pid="3" name="Creator">
    <vt:lpwstr>Adobe Acrobat Pro 11.0.17</vt:lpwstr>
  </property>
  <property fmtid="{D5CDD505-2E9C-101B-9397-08002B2CF9AE}" pid="4" name="LastSaved">
    <vt:filetime>2023-05-02T00:00:00Z</vt:filetime>
  </property>
  <property fmtid="{D5CDD505-2E9C-101B-9397-08002B2CF9AE}" pid="5" name="ContentTypeId">
    <vt:lpwstr>0x010100373BE68F7849A845B253768CFB280D40</vt:lpwstr>
  </property>
</Properties>
</file>