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3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1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78908"/>
            <a:ext cx="9142730" cy="1879600"/>
          </a:xfrm>
          <a:custGeom>
            <a:avLst/>
            <a:gdLst/>
            <a:ahLst/>
            <a:cxnLst/>
            <a:rect l="l" t="t" r="r" b="b"/>
            <a:pathLst>
              <a:path w="9142730" h="1879600">
                <a:moveTo>
                  <a:pt x="0" y="1879092"/>
                </a:moveTo>
                <a:lnTo>
                  <a:pt x="9142476" y="1879092"/>
                </a:lnTo>
                <a:lnTo>
                  <a:pt x="9142476" y="0"/>
                </a:lnTo>
                <a:lnTo>
                  <a:pt x="0" y="0"/>
                </a:lnTo>
                <a:lnTo>
                  <a:pt x="0" y="1879092"/>
                </a:lnTo>
                <a:close/>
              </a:path>
            </a:pathLst>
          </a:custGeom>
          <a:solidFill>
            <a:srgbClr val="1A45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1A45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C421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22960" y="173736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12192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304800"/>
            <a:ext cx="6784791" cy="293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239000" y="283464"/>
            <a:ext cx="1546859" cy="3307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0672" y="709316"/>
            <a:ext cx="413257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100" y="1600776"/>
            <a:ext cx="8559800" cy="403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otterer@msu.edu" TargetMode="External"/><Relationship Id="rId3" Type="http://schemas.openxmlformats.org/officeDocument/2006/relationships/hyperlink" Target="mailto:nunez@grd.msu.edu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ihs@msu.edu" TargetMode="External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iss@msu.edu" TargetMode="External"/><Relationship Id="rId3" Type="http://schemas.openxmlformats.org/officeDocument/2006/relationships/image" Target="../media/image29.png"/><Relationship Id="rId4" Type="http://schemas.openxmlformats.org/officeDocument/2006/relationships/image" Target="../media/image3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2771094"/>
            <a:ext cx="4359910" cy="2188845"/>
          </a:xfrm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dirty="0" sz="4000" spc="-40" b="0">
                <a:solidFill>
                  <a:srgbClr val="212121"/>
                </a:solidFill>
                <a:latin typeface="Arial"/>
                <a:cs typeface="Arial"/>
              </a:rPr>
              <a:t>Our </a:t>
            </a:r>
            <a:r>
              <a:rPr dirty="0" sz="4000" spc="-50" b="0">
                <a:solidFill>
                  <a:srgbClr val="212121"/>
                </a:solidFill>
                <a:latin typeface="Arial"/>
                <a:cs typeface="Arial"/>
              </a:rPr>
              <a:t>Commitment</a:t>
            </a:r>
            <a:r>
              <a:rPr dirty="0" sz="4000" spc="-195" b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4000" spc="-25" b="0">
                <a:solidFill>
                  <a:srgbClr val="212121"/>
                </a:solidFill>
                <a:latin typeface="Arial"/>
                <a:cs typeface="Arial"/>
              </a:rPr>
              <a:t>to  </a:t>
            </a:r>
            <a:r>
              <a:rPr dirty="0" sz="4000" spc="-55" b="0">
                <a:solidFill>
                  <a:srgbClr val="212121"/>
                </a:solidFill>
                <a:latin typeface="Arial"/>
                <a:cs typeface="Arial"/>
              </a:rPr>
              <a:t>International  </a:t>
            </a:r>
            <a:r>
              <a:rPr dirty="0" sz="4000" spc="-50" b="0">
                <a:solidFill>
                  <a:srgbClr val="212121"/>
                </a:solidFill>
                <a:latin typeface="Arial"/>
                <a:cs typeface="Arial"/>
              </a:rPr>
              <a:t>Students </a:t>
            </a:r>
            <a:r>
              <a:rPr dirty="0" sz="4000" spc="-60" b="0">
                <a:solidFill>
                  <a:srgbClr val="212121"/>
                </a:solidFill>
                <a:latin typeface="Arial"/>
                <a:cs typeface="Arial"/>
              </a:rPr>
              <a:t>and  </a:t>
            </a:r>
            <a:r>
              <a:rPr dirty="0" sz="4000" spc="-50" b="0">
                <a:solidFill>
                  <a:srgbClr val="212121"/>
                </a:solidFill>
                <a:latin typeface="Arial"/>
                <a:cs typeface="Arial"/>
              </a:rPr>
              <a:t>Scholars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66821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Contact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Info: </a:t>
            </a: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Academic</a:t>
            </a:r>
            <a:r>
              <a:rPr dirty="0" sz="4000" spc="-430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Issues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483" y="2688335"/>
            <a:ext cx="3744595" cy="2338070"/>
          </a:xfrm>
          <a:prstGeom prst="rect">
            <a:avLst/>
          </a:prstGeom>
          <a:solidFill>
            <a:srgbClr val="008183"/>
          </a:solidFill>
        </p:spPr>
        <p:txBody>
          <a:bodyPr wrap="square" lIns="0" tIns="153035" rIns="0" bIns="0" rtlCol="0" vert="horz">
            <a:spAutoFit/>
          </a:bodyPr>
          <a:lstStyle/>
          <a:p>
            <a:pPr algn="ctr" marL="146685" marR="140335" indent="-635">
              <a:lnSpc>
                <a:spcPct val="141200"/>
              </a:lnSpc>
              <a:spcBef>
                <a:spcPts val="1205"/>
              </a:spcBef>
            </a:pPr>
            <a:r>
              <a:rPr dirty="0" sz="2400" spc="-5" b="1">
                <a:solidFill>
                  <a:srgbClr val="FFFFFF"/>
                </a:solidFill>
                <a:latin typeface="Palatino Linotype"/>
                <a:cs typeface="Palatino Linotype"/>
              </a:rPr>
              <a:t>Undergraduate Students  </a:t>
            </a:r>
            <a:r>
              <a:rPr dirty="0" sz="2000">
                <a:solidFill>
                  <a:srgbClr val="FFFFFF"/>
                </a:solidFill>
                <a:latin typeface="Palatino Linotype"/>
                <a:cs typeface="Palatino Linotype"/>
              </a:rPr>
              <a:t>Assistant Dean Debra</a:t>
            </a:r>
            <a:r>
              <a:rPr dirty="0" sz="2000" spc="-12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Palatino Linotype"/>
                <a:cs typeface="Palatino Linotype"/>
              </a:rPr>
              <a:t>Dotterer  </a:t>
            </a:r>
            <a:r>
              <a:rPr dirty="0" u="heavy" sz="2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dotterer@msu.edu</a:t>
            </a:r>
            <a:endParaRPr sz="20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dirty="0" sz="2000">
                <a:solidFill>
                  <a:srgbClr val="FFFFFF"/>
                </a:solidFill>
                <a:latin typeface="Palatino Linotype"/>
                <a:cs typeface="Palatino Linotype"/>
              </a:rPr>
              <a:t>(517)</a:t>
            </a:r>
            <a:r>
              <a:rPr dirty="0" sz="2000" spc="-3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000">
                <a:solidFill>
                  <a:srgbClr val="FFFFFF"/>
                </a:solidFill>
                <a:latin typeface="Palatino Linotype"/>
                <a:cs typeface="Palatino Linotype"/>
              </a:rPr>
              <a:t>353-3243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3376" y="2667000"/>
            <a:ext cx="3451860" cy="2380615"/>
          </a:xfrm>
          <a:prstGeom prst="rect">
            <a:avLst/>
          </a:prstGeom>
          <a:solidFill>
            <a:srgbClr val="CB5928"/>
          </a:solidFill>
        </p:spPr>
        <p:txBody>
          <a:bodyPr wrap="square" lIns="0" tIns="1504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85"/>
              </a:spcBef>
            </a:pPr>
            <a:r>
              <a:rPr dirty="0" sz="2400" spc="-5" b="1">
                <a:solidFill>
                  <a:srgbClr val="FFFFFF"/>
                </a:solidFill>
                <a:latin typeface="Palatino Linotype"/>
                <a:cs typeface="Palatino Linotype"/>
              </a:rPr>
              <a:t>Graduate</a:t>
            </a:r>
            <a:r>
              <a:rPr dirty="0" sz="2400" spc="-25" b="1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Palatino Linotype"/>
                <a:cs typeface="Palatino Linotype"/>
              </a:rPr>
              <a:t>Students</a:t>
            </a:r>
            <a:endParaRPr sz="2400">
              <a:latin typeface="Palatino Linotype"/>
              <a:cs typeface="Palatino Linotype"/>
            </a:endParaRPr>
          </a:p>
          <a:p>
            <a:pPr algn="ctr" marL="215900" marR="208915">
              <a:lnSpc>
                <a:spcPct val="140500"/>
              </a:lnSpc>
              <a:spcBef>
                <a:spcPts val="285"/>
              </a:spcBef>
            </a:pPr>
            <a:r>
              <a:rPr dirty="0" sz="1900" spc="-5">
                <a:solidFill>
                  <a:srgbClr val="FFFFFF"/>
                </a:solidFill>
                <a:latin typeface="Palatino Linotype"/>
                <a:cs typeface="Palatino Linotype"/>
              </a:rPr>
              <a:t>Associate Dean </a:t>
            </a:r>
            <a:r>
              <a:rPr dirty="0" sz="1900" spc="-40">
                <a:solidFill>
                  <a:srgbClr val="FFFFFF"/>
                </a:solidFill>
                <a:latin typeface="Palatino Linotype"/>
                <a:cs typeface="Palatino Linotype"/>
              </a:rPr>
              <a:t>Tony </a:t>
            </a:r>
            <a:r>
              <a:rPr dirty="0" sz="1900" spc="-10">
                <a:solidFill>
                  <a:srgbClr val="FFFFFF"/>
                </a:solidFill>
                <a:latin typeface="Palatino Linotype"/>
                <a:cs typeface="Palatino Linotype"/>
              </a:rPr>
              <a:t>Nunez  </a:t>
            </a:r>
            <a:r>
              <a:rPr dirty="0" u="heavy" sz="1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nunez@grd.msu.edu</a:t>
            </a:r>
            <a:endParaRPr sz="19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dirty="0" sz="1900" spc="-5">
                <a:solidFill>
                  <a:srgbClr val="FFFFFF"/>
                </a:solidFill>
                <a:latin typeface="Palatino Linotype"/>
                <a:cs typeface="Palatino Linotype"/>
              </a:rPr>
              <a:t>(517)</a:t>
            </a:r>
            <a:r>
              <a:rPr dirty="0" sz="1900" spc="-1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Palatino Linotype"/>
                <a:cs typeface="Palatino Linotype"/>
              </a:rPr>
              <a:t>353-3220</a:t>
            </a:r>
            <a:endParaRPr sz="1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6894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Contact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Info: Health </a:t>
            </a:r>
            <a:r>
              <a:rPr dirty="0" sz="4000" spc="-40" b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dirty="0" sz="4000" spc="-290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Safety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144" y="2140711"/>
            <a:ext cx="3273425" cy="18605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262255">
              <a:lnSpc>
                <a:spcPts val="2590"/>
              </a:lnSpc>
              <a:spcBef>
                <a:spcPts val="425"/>
              </a:spcBef>
            </a:pPr>
            <a:r>
              <a:rPr dirty="0" sz="2400" spc="-10">
                <a:solidFill>
                  <a:srgbClr val="3E3E3E"/>
                </a:solidFill>
                <a:latin typeface="Arial"/>
                <a:cs typeface="Arial"/>
              </a:rPr>
              <a:t>Office </a:t>
            </a:r>
            <a:r>
              <a:rPr dirty="0" sz="2400" spc="-5">
                <a:solidFill>
                  <a:srgbClr val="3E3E3E"/>
                </a:solidFill>
                <a:latin typeface="Arial"/>
                <a:cs typeface="Arial"/>
              </a:rPr>
              <a:t>for</a:t>
            </a:r>
            <a:r>
              <a:rPr dirty="0" sz="2400" spc="-8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E3E3E"/>
                </a:solidFill>
                <a:latin typeface="Arial"/>
                <a:cs typeface="Arial"/>
              </a:rPr>
              <a:t>International  Health and</a:t>
            </a:r>
            <a:r>
              <a:rPr dirty="0" sz="2400" spc="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E3E3E"/>
                </a:solidFill>
                <a:latin typeface="Arial"/>
                <a:cs typeface="Arial"/>
              </a:rPr>
              <a:t>Safety</a:t>
            </a:r>
            <a:endParaRPr sz="2400">
              <a:latin typeface="Arial"/>
              <a:cs typeface="Arial"/>
            </a:endParaRPr>
          </a:p>
          <a:p>
            <a:pPr marL="379730" indent="-183515">
              <a:lnSpc>
                <a:spcPct val="100000"/>
              </a:lnSpc>
              <a:spcBef>
                <a:spcPts val="275"/>
              </a:spcBef>
              <a:buClr>
                <a:srgbClr val="4F81BD"/>
              </a:buClr>
              <a:buFont typeface="Calibri"/>
              <a:buChar char="◦"/>
              <a:tabLst>
                <a:tab pos="380365" algn="l"/>
              </a:tabLst>
            </a:pPr>
            <a:r>
              <a:rPr dirty="0" sz="2400" spc="-5">
                <a:solidFill>
                  <a:srgbClr val="3E3E3E"/>
                </a:solidFill>
                <a:latin typeface="Arial"/>
                <a:cs typeface="Arial"/>
                <a:hlinkClick r:id="rId2"/>
              </a:rPr>
              <a:t>oihs@msu.edu</a:t>
            </a:r>
            <a:endParaRPr sz="2400">
              <a:latin typeface="Arial"/>
              <a:cs typeface="Arial"/>
            </a:endParaRPr>
          </a:p>
          <a:p>
            <a:pPr marL="379730" indent="-183515">
              <a:lnSpc>
                <a:spcPts val="2735"/>
              </a:lnSpc>
              <a:spcBef>
                <a:spcPts val="315"/>
              </a:spcBef>
              <a:buClr>
                <a:srgbClr val="4F81BD"/>
              </a:buClr>
              <a:buFont typeface="Calibri"/>
              <a:buChar char="◦"/>
              <a:tabLst>
                <a:tab pos="380365" algn="l"/>
              </a:tabLst>
            </a:pPr>
            <a:r>
              <a:rPr dirty="0" sz="2400" spc="-5">
                <a:solidFill>
                  <a:srgbClr val="3E3E3E"/>
                </a:solidFill>
                <a:latin typeface="Arial"/>
                <a:cs typeface="Arial"/>
              </a:rPr>
              <a:t>24/7 Emergency</a:t>
            </a:r>
            <a:r>
              <a:rPr dirty="0" sz="2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E3E3E"/>
                </a:solidFill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  <a:p>
            <a:pPr marL="379730">
              <a:lnSpc>
                <a:spcPts val="2735"/>
              </a:lnSpc>
            </a:pPr>
            <a:r>
              <a:rPr dirty="0" sz="2400" spc="-5">
                <a:solidFill>
                  <a:srgbClr val="3E3E3E"/>
                </a:solidFill>
                <a:latin typeface="Arial"/>
                <a:cs typeface="Arial"/>
              </a:rPr>
              <a:t>+1-517-353-3784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2691" y="2057399"/>
            <a:ext cx="5111495" cy="3663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07764" y="2252472"/>
            <a:ext cx="4526965" cy="3071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9263" y="5486953"/>
            <a:ext cx="26987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93AE49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93AE49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93AE49"/>
                </a:solidFill>
                <a:latin typeface="Arial"/>
                <a:cs typeface="Arial"/>
              </a:rPr>
              <a:t>hs</a:t>
            </a:r>
            <a:r>
              <a:rPr dirty="0" sz="2800" spc="-5">
                <a:solidFill>
                  <a:srgbClr val="93AE49"/>
                </a:solidFill>
                <a:latin typeface="Arial"/>
                <a:cs typeface="Arial"/>
              </a:rPr>
              <a:t>.</a:t>
            </a:r>
            <a:r>
              <a:rPr dirty="0" sz="2800" spc="-5">
                <a:solidFill>
                  <a:srgbClr val="93AE49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93AE49"/>
                </a:solidFill>
                <a:latin typeface="Arial"/>
                <a:cs typeface="Arial"/>
              </a:rPr>
              <a:t>sp</a:t>
            </a:r>
            <a:r>
              <a:rPr dirty="0" sz="2800" spc="-5">
                <a:solidFill>
                  <a:srgbClr val="93AE49"/>
                </a:solidFill>
                <a:latin typeface="Arial"/>
                <a:cs typeface="Arial"/>
              </a:rPr>
              <a:t>.</a:t>
            </a:r>
            <a:r>
              <a:rPr dirty="0" sz="2800" spc="-10">
                <a:solidFill>
                  <a:srgbClr val="93AE49"/>
                </a:solidFill>
                <a:latin typeface="Arial"/>
                <a:cs typeface="Arial"/>
              </a:rPr>
              <a:t>m</a:t>
            </a:r>
            <a:r>
              <a:rPr dirty="0" sz="2800">
                <a:solidFill>
                  <a:srgbClr val="93AE49"/>
                </a:solidFill>
                <a:latin typeface="Arial"/>
                <a:cs typeface="Arial"/>
              </a:rPr>
              <a:t>su</a:t>
            </a:r>
            <a:r>
              <a:rPr dirty="0" sz="2800" spc="-5">
                <a:solidFill>
                  <a:srgbClr val="93AE49"/>
                </a:solidFill>
                <a:latin typeface="Arial"/>
                <a:cs typeface="Arial"/>
              </a:rPr>
              <a:t>.</a:t>
            </a:r>
            <a:r>
              <a:rPr dirty="0" sz="2800">
                <a:solidFill>
                  <a:srgbClr val="93AE49"/>
                </a:solidFill>
                <a:latin typeface="Arial"/>
                <a:cs typeface="Arial"/>
              </a:rPr>
              <a:t>edu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47040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Additional</a:t>
            </a:r>
            <a:r>
              <a:rPr dirty="0" sz="4000" spc="-145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Resources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2208" y="1842515"/>
            <a:ext cx="2420111" cy="242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14320" y="2653368"/>
            <a:ext cx="1196340" cy="7626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 indent="-1905">
              <a:lnSpc>
                <a:spcPct val="101200"/>
              </a:lnSpc>
              <a:spcBef>
                <a:spcPts val="70"/>
              </a:spcBef>
            </a:pPr>
            <a:r>
              <a:rPr dirty="0" sz="1600" spc="-5" b="1">
                <a:latin typeface="Palatino Linotype"/>
                <a:cs typeface="Palatino Linotype"/>
              </a:rPr>
              <a:t>List of local  </a:t>
            </a:r>
            <a:r>
              <a:rPr dirty="0" sz="1600" spc="-5" b="1">
                <a:latin typeface="Palatino Linotype"/>
                <a:cs typeface="Palatino Linotype"/>
              </a:rPr>
              <a:t>I</a:t>
            </a:r>
            <a:r>
              <a:rPr dirty="0" sz="1600" spc="-10" b="1">
                <a:latin typeface="Palatino Linotype"/>
                <a:cs typeface="Palatino Linotype"/>
              </a:rPr>
              <a:t>mmi</a:t>
            </a:r>
            <a:r>
              <a:rPr dirty="0" sz="1600" spc="-5" b="1">
                <a:latin typeface="Palatino Linotype"/>
                <a:cs typeface="Palatino Linotype"/>
              </a:rPr>
              <a:t>gr</a:t>
            </a:r>
            <a:r>
              <a:rPr dirty="0" sz="1600" b="1">
                <a:latin typeface="Palatino Linotype"/>
                <a:cs typeface="Palatino Linotype"/>
              </a:rPr>
              <a:t>a</a:t>
            </a:r>
            <a:r>
              <a:rPr dirty="0" sz="1600" spc="-10" b="1">
                <a:latin typeface="Palatino Linotype"/>
                <a:cs typeface="Palatino Linotype"/>
              </a:rPr>
              <a:t>ti</a:t>
            </a:r>
            <a:r>
              <a:rPr dirty="0" sz="1600" spc="-5" b="1">
                <a:latin typeface="Palatino Linotype"/>
                <a:cs typeface="Palatino Linotype"/>
              </a:rPr>
              <a:t>on  </a:t>
            </a:r>
            <a:r>
              <a:rPr dirty="0" sz="1600" spc="-5" b="1">
                <a:latin typeface="Palatino Linotype"/>
                <a:cs typeface="Palatino Linotype"/>
              </a:rPr>
              <a:t>Attorneys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744" y="3451859"/>
            <a:ext cx="2420111" cy="2421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26979" y="4262860"/>
            <a:ext cx="1050925" cy="762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Palatino Linotype"/>
                <a:cs typeface="Palatino Linotype"/>
              </a:rPr>
              <a:t>OIHS</a:t>
            </a:r>
            <a:r>
              <a:rPr dirty="0" sz="1600" spc="-3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24/7</a:t>
            </a:r>
            <a:endParaRPr sz="160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01200"/>
              </a:lnSpc>
            </a:pPr>
            <a:r>
              <a:rPr dirty="0" sz="1600" spc="-5" b="1">
                <a:latin typeface="Palatino Linotype"/>
                <a:cs typeface="Palatino Linotype"/>
              </a:rPr>
              <a:t>E</a:t>
            </a:r>
            <a:r>
              <a:rPr dirty="0" sz="1600" spc="-10" b="1">
                <a:latin typeface="Palatino Linotype"/>
                <a:cs typeface="Palatino Linotype"/>
              </a:rPr>
              <a:t>m</a:t>
            </a:r>
            <a:r>
              <a:rPr dirty="0" sz="1600" b="1">
                <a:latin typeface="Palatino Linotype"/>
                <a:cs typeface="Palatino Linotype"/>
              </a:rPr>
              <a:t>e</a:t>
            </a:r>
            <a:r>
              <a:rPr dirty="0" sz="1600" spc="-5" b="1">
                <a:latin typeface="Palatino Linotype"/>
                <a:cs typeface="Palatino Linotype"/>
              </a:rPr>
              <a:t>rg</a:t>
            </a:r>
            <a:r>
              <a:rPr dirty="0" sz="1600" b="1">
                <a:latin typeface="Palatino Linotype"/>
                <a:cs typeface="Palatino Linotype"/>
              </a:rPr>
              <a:t>e</a:t>
            </a:r>
            <a:r>
              <a:rPr dirty="0" sz="1600" spc="-10" b="1">
                <a:latin typeface="Palatino Linotype"/>
                <a:cs typeface="Palatino Linotype"/>
              </a:rPr>
              <a:t>nc</a:t>
            </a:r>
            <a:r>
              <a:rPr dirty="0" sz="1600" spc="-5" b="1">
                <a:latin typeface="Palatino Linotype"/>
                <a:cs typeface="Palatino Linotype"/>
              </a:rPr>
              <a:t>y  </a:t>
            </a:r>
            <a:r>
              <a:rPr dirty="0" sz="1600" spc="-10" b="1">
                <a:latin typeface="Palatino Linotype"/>
                <a:cs typeface="Palatino Linotype"/>
              </a:rPr>
              <a:t>Hotline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84803" y="1842515"/>
            <a:ext cx="2420111" cy="2420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89665" y="2530020"/>
            <a:ext cx="1608455" cy="10096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1200"/>
              </a:lnSpc>
              <a:spcBef>
                <a:spcPts val="70"/>
              </a:spcBef>
            </a:pPr>
            <a:r>
              <a:rPr dirty="0" sz="1600" spc="-25" b="1">
                <a:latin typeface="Palatino Linotype"/>
                <a:cs typeface="Palatino Linotype"/>
              </a:rPr>
              <a:t>Talking </a:t>
            </a:r>
            <a:r>
              <a:rPr dirty="0" sz="1600" spc="-10" b="1">
                <a:latin typeface="Palatino Linotype"/>
                <a:cs typeface="Palatino Linotype"/>
              </a:rPr>
              <a:t>Points to  Dean/Dir/Chair,  Advisors, </a:t>
            </a:r>
            <a:r>
              <a:rPr dirty="0" sz="1600" spc="-5" b="1">
                <a:latin typeface="Palatino Linotype"/>
                <a:cs typeface="Palatino Linotype"/>
              </a:rPr>
              <a:t>and  Counselors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5339" y="3451859"/>
            <a:ext cx="2420111" cy="2421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36722" y="4262860"/>
            <a:ext cx="1598930" cy="762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Palatino Linotype"/>
                <a:cs typeface="Palatino Linotype"/>
              </a:rPr>
              <a:t>RSAC</a:t>
            </a:r>
            <a:endParaRPr sz="1600">
              <a:latin typeface="Palatino Linotype"/>
              <a:cs typeface="Palatino Linotype"/>
            </a:endParaRPr>
          </a:p>
          <a:p>
            <a:pPr algn="ctr" marL="12065" marR="5080" indent="-2540">
              <a:lnSpc>
                <a:spcPct val="101200"/>
              </a:lnSpc>
            </a:pPr>
            <a:r>
              <a:rPr dirty="0" sz="1600" spc="-5" b="1">
                <a:latin typeface="Palatino Linotype"/>
                <a:cs typeface="Palatino Linotype"/>
              </a:rPr>
              <a:t>Procedures </a:t>
            </a:r>
            <a:r>
              <a:rPr dirty="0" sz="1600" spc="-10" b="1">
                <a:latin typeface="Palatino Linotype"/>
                <a:cs typeface="Palatino Linotype"/>
              </a:rPr>
              <a:t>for  Students</a:t>
            </a:r>
            <a:r>
              <a:rPr dirty="0" sz="1600" spc="-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Abroad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5876" y="1842515"/>
            <a:ext cx="2421635" cy="2420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500197" y="2530020"/>
            <a:ext cx="1152525" cy="1009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Palatino Linotype"/>
                <a:cs typeface="Palatino Linotype"/>
              </a:rPr>
              <a:t>OISS</a:t>
            </a:r>
            <a:endParaRPr sz="160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01200"/>
              </a:lnSpc>
            </a:pPr>
            <a:r>
              <a:rPr dirty="0" sz="1600" spc="-5" b="1">
                <a:latin typeface="Palatino Linotype"/>
                <a:cs typeface="Palatino Linotype"/>
              </a:rPr>
              <a:t>I</a:t>
            </a:r>
            <a:r>
              <a:rPr dirty="0" sz="1600" spc="-10" b="1">
                <a:latin typeface="Palatino Linotype"/>
                <a:cs typeface="Palatino Linotype"/>
              </a:rPr>
              <a:t>n</a:t>
            </a:r>
            <a:r>
              <a:rPr dirty="0" sz="1600" spc="-5" b="1">
                <a:latin typeface="Palatino Linotype"/>
                <a:cs typeface="Palatino Linotype"/>
              </a:rPr>
              <a:t>for</a:t>
            </a:r>
            <a:r>
              <a:rPr dirty="0" sz="1600" spc="-10" b="1">
                <a:latin typeface="Palatino Linotype"/>
                <a:cs typeface="Palatino Linotype"/>
              </a:rPr>
              <a:t>m</a:t>
            </a:r>
            <a:r>
              <a:rPr dirty="0" sz="1600" b="1">
                <a:latin typeface="Palatino Linotype"/>
                <a:cs typeface="Palatino Linotype"/>
              </a:rPr>
              <a:t>a</a:t>
            </a:r>
            <a:r>
              <a:rPr dirty="0" sz="1600" spc="-10" b="1">
                <a:latin typeface="Palatino Linotype"/>
                <a:cs typeface="Palatino Linotype"/>
              </a:rPr>
              <a:t>ti</a:t>
            </a:r>
            <a:r>
              <a:rPr dirty="0" sz="1600" spc="-5" b="1">
                <a:latin typeface="Palatino Linotype"/>
                <a:cs typeface="Palatino Linotype"/>
              </a:rPr>
              <a:t>on  </a:t>
            </a:r>
            <a:r>
              <a:rPr dirty="0" sz="1600" spc="-5" b="1">
                <a:latin typeface="Palatino Linotype"/>
                <a:cs typeface="Palatino Linotype"/>
              </a:rPr>
              <a:t>Sheet </a:t>
            </a:r>
            <a:r>
              <a:rPr dirty="0" sz="1600" spc="-10" b="1">
                <a:latin typeface="Palatino Linotype"/>
                <a:cs typeface="Palatino Linotype"/>
              </a:rPr>
              <a:t>if  </a:t>
            </a:r>
            <a:r>
              <a:rPr dirty="0" sz="1600" spc="-5" b="1">
                <a:latin typeface="Palatino Linotype"/>
                <a:cs typeface="Palatino Linotype"/>
              </a:rPr>
              <a:t>Detained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30264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Support</a:t>
            </a:r>
            <a:r>
              <a:rPr dirty="0" sz="4000" spc="-150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Units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527" y="2218943"/>
            <a:ext cx="7635238" cy="64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2960" y="2246376"/>
            <a:ext cx="7543800" cy="553720"/>
          </a:xfrm>
          <a:custGeom>
            <a:avLst/>
            <a:gdLst/>
            <a:ahLst/>
            <a:cxnLst/>
            <a:rect l="l" t="t" r="r" b="b"/>
            <a:pathLst>
              <a:path w="7543800" h="553719">
                <a:moveTo>
                  <a:pt x="0" y="0"/>
                </a:moveTo>
                <a:lnTo>
                  <a:pt x="7543800" y="0"/>
                </a:lnTo>
                <a:lnTo>
                  <a:pt x="7543800" y="553212"/>
                </a:lnTo>
                <a:lnTo>
                  <a:pt x="0" y="5532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2960" y="2246376"/>
            <a:ext cx="7543800" cy="553720"/>
          </a:xfrm>
          <a:custGeom>
            <a:avLst/>
            <a:gdLst/>
            <a:ahLst/>
            <a:cxnLst/>
            <a:rect l="l" t="t" r="r" b="b"/>
            <a:pathLst>
              <a:path w="7543800" h="553719">
                <a:moveTo>
                  <a:pt x="0" y="0"/>
                </a:moveTo>
                <a:lnTo>
                  <a:pt x="7543800" y="0"/>
                </a:lnTo>
                <a:lnTo>
                  <a:pt x="7543800" y="553212"/>
                </a:lnTo>
                <a:lnTo>
                  <a:pt x="0" y="553212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1845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68908" y="1872996"/>
            <a:ext cx="5376671" cy="82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18113" y="1969743"/>
            <a:ext cx="4548505" cy="51562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Counseling </a:t>
            </a:r>
            <a:r>
              <a:rPr dirty="0" sz="1600" spc="-15">
                <a:solidFill>
                  <a:srgbClr val="FFFFFF"/>
                </a:solidFill>
                <a:latin typeface="Palatino Linotype"/>
                <a:cs typeface="Palatino Linotype"/>
              </a:rPr>
              <a:t>Center, </a:t>
            </a: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Olin Health </a:t>
            </a:r>
            <a:r>
              <a:rPr dirty="0" sz="1600" spc="-15">
                <a:solidFill>
                  <a:srgbClr val="FFFFFF"/>
                </a:solidFill>
                <a:latin typeface="Palatino Linotype"/>
                <a:cs typeface="Palatino Linotype"/>
              </a:rPr>
              <a:t>Center, </a:t>
            </a: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or </a:t>
            </a:r>
            <a:r>
              <a:rPr dirty="0" sz="1600" spc="-10">
                <a:solidFill>
                  <a:srgbClr val="FFFFFF"/>
                </a:solidFill>
                <a:latin typeface="Palatino Linotype"/>
                <a:cs typeface="Palatino Linotype"/>
              </a:rPr>
              <a:t>Student  </a:t>
            </a: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Affairs and Services for </a:t>
            </a:r>
            <a:r>
              <a:rPr dirty="0" sz="1600" spc="-10">
                <a:solidFill>
                  <a:srgbClr val="FFFFFF"/>
                </a:solidFill>
                <a:latin typeface="Palatino Linotype"/>
                <a:cs typeface="Palatino Linotype"/>
              </a:rPr>
              <a:t>Student</a:t>
            </a:r>
            <a:r>
              <a:rPr dirty="0" sz="1600" spc="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Support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527" y="3215639"/>
            <a:ext cx="7635238" cy="646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2960" y="3243072"/>
            <a:ext cx="7543800" cy="554990"/>
          </a:xfrm>
          <a:custGeom>
            <a:avLst/>
            <a:gdLst/>
            <a:ahLst/>
            <a:cxnLst/>
            <a:rect l="l" t="t" r="r" b="b"/>
            <a:pathLst>
              <a:path w="7543800" h="554989">
                <a:moveTo>
                  <a:pt x="0" y="0"/>
                </a:moveTo>
                <a:lnTo>
                  <a:pt x="7543800" y="0"/>
                </a:lnTo>
                <a:lnTo>
                  <a:pt x="7543800" y="554736"/>
                </a:lnTo>
                <a:lnTo>
                  <a:pt x="0" y="554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2960" y="3243072"/>
            <a:ext cx="7543800" cy="554990"/>
          </a:xfrm>
          <a:custGeom>
            <a:avLst/>
            <a:gdLst/>
            <a:ahLst/>
            <a:cxnLst/>
            <a:rect l="l" t="t" r="r" b="b"/>
            <a:pathLst>
              <a:path w="7543800" h="554989">
                <a:moveTo>
                  <a:pt x="0" y="0"/>
                </a:moveTo>
                <a:lnTo>
                  <a:pt x="7543800" y="0"/>
                </a:lnTo>
                <a:lnTo>
                  <a:pt x="7543800" y="554736"/>
                </a:lnTo>
                <a:lnTo>
                  <a:pt x="0" y="55473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68908" y="2887979"/>
            <a:ext cx="5376671" cy="746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18113" y="3091012"/>
            <a:ext cx="4492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The MSU College of Law Immigration Law</a:t>
            </a:r>
            <a:r>
              <a:rPr dirty="0" sz="1600" spc="2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Clinic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5527" y="4213859"/>
            <a:ext cx="7635238" cy="646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2960" y="4241291"/>
            <a:ext cx="7543800" cy="554990"/>
          </a:xfrm>
          <a:custGeom>
            <a:avLst/>
            <a:gdLst/>
            <a:ahLst/>
            <a:cxnLst/>
            <a:rect l="l" t="t" r="r" b="b"/>
            <a:pathLst>
              <a:path w="7543800" h="554989">
                <a:moveTo>
                  <a:pt x="0" y="0"/>
                </a:moveTo>
                <a:lnTo>
                  <a:pt x="7543800" y="0"/>
                </a:lnTo>
                <a:lnTo>
                  <a:pt x="7543800" y="554735"/>
                </a:lnTo>
                <a:lnTo>
                  <a:pt x="0" y="554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2960" y="4241291"/>
            <a:ext cx="7543800" cy="554990"/>
          </a:xfrm>
          <a:custGeom>
            <a:avLst/>
            <a:gdLst/>
            <a:ahLst/>
            <a:cxnLst/>
            <a:rect l="l" t="t" r="r" b="b"/>
            <a:pathLst>
              <a:path w="7543800" h="554989">
                <a:moveTo>
                  <a:pt x="0" y="0"/>
                </a:moveTo>
                <a:lnTo>
                  <a:pt x="7543800" y="0"/>
                </a:lnTo>
                <a:lnTo>
                  <a:pt x="7543800" y="554735"/>
                </a:lnTo>
                <a:lnTo>
                  <a:pt x="0" y="55473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909A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8908" y="3886200"/>
            <a:ext cx="5376671" cy="745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18113" y="4088931"/>
            <a:ext cx="42811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Office for Inclusion and Intercultural</a:t>
            </a:r>
            <a:r>
              <a:rPr dirty="0" sz="1600" spc="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Palatino Linotype"/>
                <a:cs typeface="Palatino Linotype"/>
              </a:rPr>
              <a:t>Initiatives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5527" y="5212079"/>
            <a:ext cx="7635238" cy="646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2960" y="5239511"/>
            <a:ext cx="7543800" cy="554990"/>
          </a:xfrm>
          <a:custGeom>
            <a:avLst/>
            <a:gdLst/>
            <a:ahLst/>
            <a:cxnLst/>
            <a:rect l="l" t="t" r="r" b="b"/>
            <a:pathLst>
              <a:path w="7543800" h="554989">
                <a:moveTo>
                  <a:pt x="0" y="0"/>
                </a:moveTo>
                <a:lnTo>
                  <a:pt x="7543800" y="0"/>
                </a:lnTo>
                <a:lnTo>
                  <a:pt x="7543800" y="554736"/>
                </a:lnTo>
                <a:lnTo>
                  <a:pt x="0" y="554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2960" y="5239511"/>
            <a:ext cx="7543800" cy="554990"/>
          </a:xfrm>
          <a:custGeom>
            <a:avLst/>
            <a:gdLst/>
            <a:ahLst/>
            <a:cxnLst/>
            <a:rect l="l" t="t" r="r" b="b"/>
            <a:pathLst>
              <a:path w="7543800" h="554989">
                <a:moveTo>
                  <a:pt x="0" y="0"/>
                </a:moveTo>
                <a:lnTo>
                  <a:pt x="7543800" y="0"/>
                </a:lnTo>
                <a:lnTo>
                  <a:pt x="7543800" y="554736"/>
                </a:lnTo>
                <a:lnTo>
                  <a:pt x="0" y="55473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1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68908" y="4884419"/>
            <a:ext cx="5376671" cy="745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18113" y="5086851"/>
            <a:ext cx="4638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Palatino Linotype"/>
                <a:cs typeface="Palatino Linotype"/>
              </a:rPr>
              <a:t>Employee Assistance </a:t>
            </a: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Program for Faculty and</a:t>
            </a:r>
            <a:r>
              <a:rPr dirty="0" sz="1600" spc="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Palatino Linotype"/>
                <a:cs typeface="Palatino Linotype"/>
              </a:rPr>
              <a:t>Staff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39871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Student</a:t>
            </a:r>
            <a:r>
              <a:rPr dirty="0" sz="4000" spc="-160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5" b="0">
                <a:solidFill>
                  <a:srgbClr val="3E3E3E"/>
                </a:solidFill>
                <a:latin typeface="Arial"/>
                <a:cs typeface="Arial"/>
              </a:rPr>
              <a:t>Concerns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8728" y="1868427"/>
            <a:ext cx="4828540" cy="1256030"/>
          </a:xfrm>
          <a:custGeom>
            <a:avLst/>
            <a:gdLst/>
            <a:ahLst/>
            <a:cxnLst/>
            <a:rect l="l" t="t" r="r" b="b"/>
            <a:pathLst>
              <a:path w="4828540" h="1256030">
                <a:moveTo>
                  <a:pt x="4618736" y="0"/>
                </a:moveTo>
                <a:lnTo>
                  <a:pt x="0" y="0"/>
                </a:lnTo>
                <a:lnTo>
                  <a:pt x="0" y="1255776"/>
                </a:lnTo>
                <a:lnTo>
                  <a:pt x="4618736" y="1255776"/>
                </a:lnTo>
                <a:lnTo>
                  <a:pt x="4666727" y="1250247"/>
                </a:lnTo>
                <a:lnTo>
                  <a:pt x="4710781" y="1234501"/>
                </a:lnTo>
                <a:lnTo>
                  <a:pt x="4749641" y="1209792"/>
                </a:lnTo>
                <a:lnTo>
                  <a:pt x="4782053" y="1177378"/>
                </a:lnTo>
                <a:lnTo>
                  <a:pt x="4806759" y="1138514"/>
                </a:lnTo>
                <a:lnTo>
                  <a:pt x="4822504" y="1094459"/>
                </a:lnTo>
                <a:lnTo>
                  <a:pt x="4828032" y="1046467"/>
                </a:lnTo>
                <a:lnTo>
                  <a:pt x="4828032" y="209296"/>
                </a:lnTo>
                <a:lnTo>
                  <a:pt x="4822504" y="161304"/>
                </a:lnTo>
                <a:lnTo>
                  <a:pt x="4806759" y="117250"/>
                </a:lnTo>
                <a:lnTo>
                  <a:pt x="4782053" y="78390"/>
                </a:lnTo>
                <a:lnTo>
                  <a:pt x="4749641" y="45978"/>
                </a:lnTo>
                <a:lnTo>
                  <a:pt x="4710781" y="21272"/>
                </a:lnTo>
                <a:lnTo>
                  <a:pt x="4666727" y="5527"/>
                </a:lnTo>
                <a:lnTo>
                  <a:pt x="4618736" y="0"/>
                </a:lnTo>
                <a:close/>
              </a:path>
            </a:pathLst>
          </a:custGeom>
          <a:solidFill>
            <a:srgbClr val="CBD8D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38728" y="1868427"/>
            <a:ext cx="4828540" cy="1256030"/>
          </a:xfrm>
          <a:custGeom>
            <a:avLst/>
            <a:gdLst/>
            <a:ahLst/>
            <a:cxnLst/>
            <a:rect l="l" t="t" r="r" b="b"/>
            <a:pathLst>
              <a:path w="4828540" h="1256030">
                <a:moveTo>
                  <a:pt x="4828032" y="209296"/>
                </a:moveTo>
                <a:lnTo>
                  <a:pt x="4828032" y="1046467"/>
                </a:lnTo>
                <a:lnTo>
                  <a:pt x="4822504" y="1094459"/>
                </a:lnTo>
                <a:lnTo>
                  <a:pt x="4806759" y="1138514"/>
                </a:lnTo>
                <a:lnTo>
                  <a:pt x="4782053" y="1177378"/>
                </a:lnTo>
                <a:lnTo>
                  <a:pt x="4749641" y="1209792"/>
                </a:lnTo>
                <a:lnTo>
                  <a:pt x="4710781" y="1234501"/>
                </a:lnTo>
                <a:lnTo>
                  <a:pt x="4666727" y="1250247"/>
                </a:lnTo>
                <a:lnTo>
                  <a:pt x="4618736" y="1255776"/>
                </a:lnTo>
                <a:lnTo>
                  <a:pt x="0" y="1255776"/>
                </a:lnTo>
                <a:lnTo>
                  <a:pt x="0" y="0"/>
                </a:lnTo>
                <a:lnTo>
                  <a:pt x="4618736" y="0"/>
                </a:lnTo>
                <a:lnTo>
                  <a:pt x="4666727" y="5527"/>
                </a:lnTo>
                <a:lnTo>
                  <a:pt x="4710781" y="21272"/>
                </a:lnTo>
                <a:lnTo>
                  <a:pt x="4749641" y="45978"/>
                </a:lnTo>
                <a:lnTo>
                  <a:pt x="4782053" y="78390"/>
                </a:lnTo>
                <a:lnTo>
                  <a:pt x="4806759" y="117250"/>
                </a:lnTo>
                <a:lnTo>
                  <a:pt x="4822504" y="161304"/>
                </a:lnTo>
                <a:lnTo>
                  <a:pt x="4828032" y="209296"/>
                </a:lnTo>
                <a:close/>
              </a:path>
            </a:pathLst>
          </a:custGeom>
          <a:ln w="15240">
            <a:solidFill>
              <a:srgbClr val="CBD8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73042" y="1830630"/>
            <a:ext cx="4170045" cy="124777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55"/>
              </a:spcBef>
              <a:buChar char="•"/>
              <a:tabLst>
                <a:tab pos="185420" algn="l"/>
              </a:tabLst>
            </a:pPr>
            <a:r>
              <a:rPr dirty="0" sz="1700" spc="-5">
                <a:latin typeface="Palatino Linotype"/>
                <a:cs typeface="Palatino Linotype"/>
              </a:rPr>
              <a:t>Clarifications </a:t>
            </a:r>
            <a:r>
              <a:rPr dirty="0" sz="1700">
                <a:latin typeface="Palatino Linotype"/>
                <a:cs typeface="Palatino Linotype"/>
              </a:rPr>
              <a:t>on </a:t>
            </a:r>
            <a:r>
              <a:rPr dirty="0" sz="1700" spc="-5">
                <a:latin typeface="Palatino Linotype"/>
                <a:cs typeface="Palatino Linotype"/>
              </a:rPr>
              <a:t>who is affected </a:t>
            </a:r>
            <a:r>
              <a:rPr dirty="0" sz="1700">
                <a:latin typeface="Palatino Linotype"/>
                <a:cs typeface="Palatino Linotype"/>
              </a:rPr>
              <a:t>and</a:t>
            </a:r>
            <a:r>
              <a:rPr dirty="0" sz="1700" spc="-15">
                <a:latin typeface="Palatino Linotype"/>
                <a:cs typeface="Palatino Linotype"/>
              </a:rPr>
              <a:t> </a:t>
            </a:r>
            <a:r>
              <a:rPr dirty="0" sz="1700">
                <a:latin typeface="Palatino Linotype"/>
                <a:cs typeface="Palatino Linotype"/>
              </a:rPr>
              <a:t>how</a:t>
            </a:r>
            <a:endParaRPr sz="1700">
              <a:latin typeface="Palatino Linotype"/>
              <a:cs typeface="Palatino Linotype"/>
            </a:endParaRPr>
          </a:p>
          <a:p>
            <a:pPr marL="184785" indent="-172720">
              <a:lnSpc>
                <a:spcPct val="100000"/>
              </a:lnSpc>
              <a:spcBef>
                <a:spcPts val="360"/>
              </a:spcBef>
              <a:buChar char="•"/>
              <a:tabLst>
                <a:tab pos="185420" algn="l"/>
              </a:tabLst>
            </a:pPr>
            <a:r>
              <a:rPr dirty="0" sz="1700" spc="-5">
                <a:latin typeface="Palatino Linotype"/>
                <a:cs typeface="Palatino Linotype"/>
              </a:rPr>
              <a:t>Immigration rights </a:t>
            </a:r>
            <a:r>
              <a:rPr dirty="0" sz="1700">
                <a:latin typeface="Palatino Linotype"/>
                <a:cs typeface="Palatino Linotype"/>
              </a:rPr>
              <a:t>and</a:t>
            </a:r>
            <a:r>
              <a:rPr dirty="0" sz="1700" spc="-5">
                <a:latin typeface="Palatino Linotype"/>
                <a:cs typeface="Palatino Linotype"/>
              </a:rPr>
              <a:t> responsibilities</a:t>
            </a:r>
            <a:endParaRPr sz="1700">
              <a:latin typeface="Palatino Linotype"/>
              <a:cs typeface="Palatino Linotype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Char char="•"/>
              <a:tabLst>
                <a:tab pos="185420" algn="l"/>
              </a:tabLst>
            </a:pPr>
            <a:r>
              <a:rPr dirty="0" sz="1700">
                <a:latin typeface="Palatino Linotype"/>
                <a:cs typeface="Palatino Linotype"/>
              </a:rPr>
              <a:t>What documents </a:t>
            </a:r>
            <a:r>
              <a:rPr dirty="0" sz="1700" spc="-5">
                <a:latin typeface="Palatino Linotype"/>
                <a:cs typeface="Palatino Linotype"/>
              </a:rPr>
              <a:t>to</a:t>
            </a:r>
            <a:r>
              <a:rPr dirty="0" sz="1700" spc="-50">
                <a:latin typeface="Palatino Linotype"/>
                <a:cs typeface="Palatino Linotype"/>
              </a:rPr>
              <a:t> </a:t>
            </a:r>
            <a:r>
              <a:rPr dirty="0" sz="1700" spc="-5">
                <a:latin typeface="Palatino Linotype"/>
                <a:cs typeface="Palatino Linotype"/>
              </a:rPr>
              <a:t>carry</a:t>
            </a:r>
            <a:endParaRPr sz="1700">
              <a:latin typeface="Palatino Linotype"/>
              <a:cs typeface="Palatino Linotype"/>
            </a:endParaRPr>
          </a:p>
          <a:p>
            <a:pPr marL="184785" indent="-172720">
              <a:lnSpc>
                <a:spcPct val="100000"/>
              </a:lnSpc>
              <a:spcBef>
                <a:spcPts val="375"/>
              </a:spcBef>
              <a:buChar char="•"/>
              <a:tabLst>
                <a:tab pos="185420" algn="l"/>
              </a:tabLst>
            </a:pPr>
            <a:r>
              <a:rPr dirty="0" sz="1700">
                <a:latin typeface="Palatino Linotype"/>
                <a:cs typeface="Palatino Linotype"/>
              </a:rPr>
              <a:t>Changes </a:t>
            </a:r>
            <a:r>
              <a:rPr dirty="0" sz="1700" spc="-5">
                <a:latin typeface="Palatino Linotype"/>
                <a:cs typeface="Palatino Linotype"/>
              </a:rPr>
              <a:t>in</a:t>
            </a:r>
            <a:r>
              <a:rPr dirty="0" sz="1700" spc="-45">
                <a:latin typeface="Palatino Linotype"/>
                <a:cs typeface="Palatino Linotype"/>
              </a:rPr>
              <a:t> </a:t>
            </a:r>
            <a:r>
              <a:rPr dirty="0" sz="1700" spc="-5">
                <a:latin typeface="Palatino Linotype"/>
                <a:cs typeface="Palatino Linotype"/>
              </a:rPr>
              <a:t>status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960" y="1848617"/>
            <a:ext cx="2715895" cy="1295400"/>
          </a:xfrm>
          <a:custGeom>
            <a:avLst/>
            <a:gdLst/>
            <a:ahLst/>
            <a:cxnLst/>
            <a:rect l="l" t="t" r="r" b="b"/>
            <a:pathLst>
              <a:path w="2715895" h="1295400">
                <a:moveTo>
                  <a:pt x="2499868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1079487"/>
                </a:lnTo>
                <a:lnTo>
                  <a:pt x="5701" y="1128992"/>
                </a:lnTo>
                <a:lnTo>
                  <a:pt x="21943" y="1174438"/>
                </a:lnTo>
                <a:lnTo>
                  <a:pt x="47430" y="1214527"/>
                </a:lnTo>
                <a:lnTo>
                  <a:pt x="80864" y="1247964"/>
                </a:lnTo>
                <a:lnTo>
                  <a:pt x="120951" y="1273453"/>
                </a:lnTo>
                <a:lnTo>
                  <a:pt x="166395" y="1289697"/>
                </a:lnTo>
                <a:lnTo>
                  <a:pt x="215900" y="1295400"/>
                </a:lnTo>
                <a:lnTo>
                  <a:pt x="2499868" y="1295400"/>
                </a:lnTo>
                <a:lnTo>
                  <a:pt x="2549372" y="1289697"/>
                </a:lnTo>
                <a:lnTo>
                  <a:pt x="2594816" y="1273453"/>
                </a:lnTo>
                <a:lnTo>
                  <a:pt x="2634903" y="1247964"/>
                </a:lnTo>
                <a:lnTo>
                  <a:pt x="2668337" y="1214527"/>
                </a:lnTo>
                <a:lnTo>
                  <a:pt x="2693824" y="1174438"/>
                </a:lnTo>
                <a:lnTo>
                  <a:pt x="2710066" y="1128992"/>
                </a:lnTo>
                <a:lnTo>
                  <a:pt x="2715768" y="1079487"/>
                </a:lnTo>
                <a:lnTo>
                  <a:pt x="2715768" y="215900"/>
                </a:lnTo>
                <a:lnTo>
                  <a:pt x="2710066" y="166395"/>
                </a:lnTo>
                <a:lnTo>
                  <a:pt x="2693824" y="120951"/>
                </a:lnTo>
                <a:lnTo>
                  <a:pt x="2668337" y="80864"/>
                </a:lnTo>
                <a:lnTo>
                  <a:pt x="2634903" y="47430"/>
                </a:lnTo>
                <a:lnTo>
                  <a:pt x="2594816" y="21943"/>
                </a:lnTo>
                <a:lnTo>
                  <a:pt x="2549372" y="5701"/>
                </a:lnTo>
                <a:lnTo>
                  <a:pt x="2499868" y="0"/>
                </a:lnTo>
                <a:close/>
              </a:path>
            </a:pathLst>
          </a:custGeom>
          <a:solidFill>
            <a:srgbClr val="008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2960" y="1848617"/>
            <a:ext cx="2715895" cy="1295400"/>
          </a:xfrm>
          <a:custGeom>
            <a:avLst/>
            <a:gdLst/>
            <a:ahLst/>
            <a:cxnLst/>
            <a:rect l="l" t="t" r="r" b="b"/>
            <a:pathLst>
              <a:path w="2715895" h="1295400">
                <a:moveTo>
                  <a:pt x="0" y="215900"/>
                </a:moveTo>
                <a:lnTo>
                  <a:pt x="5701" y="166395"/>
                </a:lnTo>
                <a:lnTo>
                  <a:pt x="21943" y="120951"/>
                </a:lnTo>
                <a:lnTo>
                  <a:pt x="47430" y="80864"/>
                </a:lnTo>
                <a:lnTo>
                  <a:pt x="80864" y="47430"/>
                </a:lnTo>
                <a:lnTo>
                  <a:pt x="120951" y="21943"/>
                </a:lnTo>
                <a:lnTo>
                  <a:pt x="166395" y="5701"/>
                </a:lnTo>
                <a:lnTo>
                  <a:pt x="215900" y="0"/>
                </a:lnTo>
                <a:lnTo>
                  <a:pt x="2499868" y="0"/>
                </a:lnTo>
                <a:lnTo>
                  <a:pt x="2549372" y="5701"/>
                </a:lnTo>
                <a:lnTo>
                  <a:pt x="2594816" y="21943"/>
                </a:lnTo>
                <a:lnTo>
                  <a:pt x="2634903" y="47430"/>
                </a:lnTo>
                <a:lnTo>
                  <a:pt x="2668337" y="80864"/>
                </a:lnTo>
                <a:lnTo>
                  <a:pt x="2693824" y="120951"/>
                </a:lnTo>
                <a:lnTo>
                  <a:pt x="2710066" y="166395"/>
                </a:lnTo>
                <a:lnTo>
                  <a:pt x="2715768" y="215900"/>
                </a:lnTo>
                <a:lnTo>
                  <a:pt x="2715768" y="1079487"/>
                </a:lnTo>
                <a:lnTo>
                  <a:pt x="2710066" y="1128992"/>
                </a:lnTo>
                <a:lnTo>
                  <a:pt x="2693824" y="1174438"/>
                </a:lnTo>
                <a:lnTo>
                  <a:pt x="2668337" y="1214527"/>
                </a:lnTo>
                <a:lnTo>
                  <a:pt x="2634903" y="1247964"/>
                </a:lnTo>
                <a:lnTo>
                  <a:pt x="2594816" y="1273453"/>
                </a:lnTo>
                <a:lnTo>
                  <a:pt x="2549372" y="1289697"/>
                </a:lnTo>
                <a:lnTo>
                  <a:pt x="2499868" y="1295400"/>
                </a:lnTo>
                <a:lnTo>
                  <a:pt x="215900" y="1295400"/>
                </a:lnTo>
                <a:lnTo>
                  <a:pt x="166395" y="1289697"/>
                </a:lnTo>
                <a:lnTo>
                  <a:pt x="120951" y="1273453"/>
                </a:lnTo>
                <a:lnTo>
                  <a:pt x="80864" y="1247964"/>
                </a:lnTo>
                <a:lnTo>
                  <a:pt x="47430" y="1214527"/>
                </a:lnTo>
                <a:lnTo>
                  <a:pt x="21943" y="1174438"/>
                </a:lnTo>
                <a:lnTo>
                  <a:pt x="5701" y="1128992"/>
                </a:lnTo>
                <a:lnTo>
                  <a:pt x="0" y="1079487"/>
                </a:lnTo>
                <a:lnTo>
                  <a:pt x="0" y="21590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34528" y="2194223"/>
            <a:ext cx="149034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FFFFFF"/>
                </a:solidFill>
                <a:latin typeface="Palatino Linotype"/>
                <a:cs typeface="Palatino Linotype"/>
              </a:rPr>
              <a:t>Ge</a:t>
            </a:r>
            <a:r>
              <a:rPr dirty="0" sz="3300" spc="-5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dirty="0" sz="3300">
                <a:solidFill>
                  <a:srgbClr val="FFFFFF"/>
                </a:solidFill>
                <a:latin typeface="Palatino Linotype"/>
                <a:cs typeface="Palatino Linotype"/>
              </a:rPr>
              <a:t>er</a:t>
            </a:r>
            <a:r>
              <a:rPr dirty="0" sz="3300" spc="5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dirty="0" sz="3300">
                <a:solidFill>
                  <a:srgbClr val="FFFFFF"/>
                </a:solidFill>
                <a:latin typeface="Palatino Linotype"/>
                <a:cs typeface="Palatino Linotype"/>
              </a:rPr>
              <a:t>l</a:t>
            </a:r>
            <a:endParaRPr sz="3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5679" y="3296418"/>
            <a:ext cx="4829810" cy="1123315"/>
          </a:xfrm>
          <a:custGeom>
            <a:avLst/>
            <a:gdLst/>
            <a:ahLst/>
            <a:cxnLst/>
            <a:rect l="l" t="t" r="r" b="b"/>
            <a:pathLst>
              <a:path w="4829809" h="1123314">
                <a:moveTo>
                  <a:pt x="4642358" y="0"/>
                </a:moveTo>
                <a:lnTo>
                  <a:pt x="0" y="0"/>
                </a:lnTo>
                <a:lnTo>
                  <a:pt x="0" y="1123188"/>
                </a:lnTo>
                <a:lnTo>
                  <a:pt x="4642358" y="1123188"/>
                </a:lnTo>
                <a:lnTo>
                  <a:pt x="4692124" y="1116500"/>
                </a:lnTo>
                <a:lnTo>
                  <a:pt x="4736842" y="1097627"/>
                </a:lnTo>
                <a:lnTo>
                  <a:pt x="4774728" y="1068354"/>
                </a:lnTo>
                <a:lnTo>
                  <a:pt x="4803998" y="1030464"/>
                </a:lnTo>
                <a:lnTo>
                  <a:pt x="4822869" y="985744"/>
                </a:lnTo>
                <a:lnTo>
                  <a:pt x="4829556" y="935977"/>
                </a:lnTo>
                <a:lnTo>
                  <a:pt x="4829556" y="187198"/>
                </a:lnTo>
                <a:lnTo>
                  <a:pt x="4822869" y="137431"/>
                </a:lnTo>
                <a:lnTo>
                  <a:pt x="4803998" y="92713"/>
                </a:lnTo>
                <a:lnTo>
                  <a:pt x="4774728" y="54827"/>
                </a:lnTo>
                <a:lnTo>
                  <a:pt x="4736842" y="25557"/>
                </a:lnTo>
                <a:lnTo>
                  <a:pt x="4692124" y="6686"/>
                </a:lnTo>
                <a:lnTo>
                  <a:pt x="4642358" y="0"/>
                </a:lnTo>
                <a:close/>
              </a:path>
            </a:pathLst>
          </a:custGeom>
          <a:solidFill>
            <a:srgbClr val="D5E3CB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35679" y="3296418"/>
            <a:ext cx="4829810" cy="1123315"/>
          </a:xfrm>
          <a:custGeom>
            <a:avLst/>
            <a:gdLst/>
            <a:ahLst/>
            <a:cxnLst/>
            <a:rect l="l" t="t" r="r" b="b"/>
            <a:pathLst>
              <a:path w="4829809" h="1123314">
                <a:moveTo>
                  <a:pt x="4829556" y="187198"/>
                </a:moveTo>
                <a:lnTo>
                  <a:pt x="4829556" y="935977"/>
                </a:lnTo>
                <a:lnTo>
                  <a:pt x="4822869" y="985744"/>
                </a:lnTo>
                <a:lnTo>
                  <a:pt x="4803998" y="1030464"/>
                </a:lnTo>
                <a:lnTo>
                  <a:pt x="4774728" y="1068354"/>
                </a:lnTo>
                <a:lnTo>
                  <a:pt x="4736842" y="1097627"/>
                </a:lnTo>
                <a:lnTo>
                  <a:pt x="4692124" y="1116500"/>
                </a:lnTo>
                <a:lnTo>
                  <a:pt x="4642358" y="1123188"/>
                </a:lnTo>
                <a:lnTo>
                  <a:pt x="0" y="1123188"/>
                </a:lnTo>
                <a:lnTo>
                  <a:pt x="0" y="0"/>
                </a:lnTo>
                <a:lnTo>
                  <a:pt x="4642358" y="0"/>
                </a:lnTo>
                <a:lnTo>
                  <a:pt x="4692124" y="6686"/>
                </a:lnTo>
                <a:lnTo>
                  <a:pt x="4736842" y="25557"/>
                </a:lnTo>
                <a:lnTo>
                  <a:pt x="4774728" y="54827"/>
                </a:lnTo>
                <a:lnTo>
                  <a:pt x="4803998" y="92713"/>
                </a:lnTo>
                <a:lnTo>
                  <a:pt x="4822869" y="137431"/>
                </a:lnTo>
                <a:lnTo>
                  <a:pt x="4829556" y="187198"/>
                </a:lnTo>
                <a:close/>
              </a:path>
            </a:pathLst>
          </a:custGeom>
          <a:ln w="15240">
            <a:solidFill>
              <a:srgbClr val="D5E3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70390" y="3344743"/>
            <a:ext cx="4048760" cy="941069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55"/>
              </a:spcBef>
              <a:buChar char="•"/>
              <a:tabLst>
                <a:tab pos="185420" algn="l"/>
              </a:tabLst>
            </a:pPr>
            <a:r>
              <a:rPr dirty="0" sz="1700" spc="-10">
                <a:latin typeface="Palatino Linotype"/>
                <a:cs typeface="Palatino Linotype"/>
              </a:rPr>
              <a:t>University </a:t>
            </a:r>
            <a:r>
              <a:rPr dirty="0" sz="1700" spc="-5">
                <a:latin typeface="Palatino Linotype"/>
                <a:cs typeface="Palatino Linotype"/>
              </a:rPr>
              <a:t>support</a:t>
            </a:r>
            <a:endParaRPr sz="1700">
              <a:latin typeface="Palatino Linotype"/>
              <a:cs typeface="Palatino Linotype"/>
            </a:endParaRPr>
          </a:p>
          <a:p>
            <a:pPr marL="184785" indent="-172720">
              <a:lnSpc>
                <a:spcPct val="100000"/>
              </a:lnSpc>
              <a:spcBef>
                <a:spcPts val="360"/>
              </a:spcBef>
              <a:buChar char="•"/>
              <a:tabLst>
                <a:tab pos="185420" algn="l"/>
              </a:tabLst>
            </a:pPr>
            <a:r>
              <a:rPr dirty="0" sz="1700" spc="-5">
                <a:latin typeface="Palatino Linotype"/>
                <a:cs typeface="Palatino Linotype"/>
              </a:rPr>
              <a:t>Ability to </a:t>
            </a:r>
            <a:r>
              <a:rPr dirty="0" sz="1700">
                <a:latin typeface="Palatino Linotype"/>
                <a:cs typeface="Palatino Linotype"/>
              </a:rPr>
              <a:t>continue</a:t>
            </a:r>
            <a:r>
              <a:rPr dirty="0" sz="1700" spc="-25">
                <a:latin typeface="Palatino Linotype"/>
                <a:cs typeface="Palatino Linotype"/>
              </a:rPr>
              <a:t> </a:t>
            </a:r>
            <a:r>
              <a:rPr dirty="0" sz="1700">
                <a:latin typeface="Palatino Linotype"/>
                <a:cs typeface="Palatino Linotype"/>
              </a:rPr>
              <a:t>programs</a:t>
            </a:r>
            <a:endParaRPr sz="1700">
              <a:latin typeface="Palatino Linotype"/>
              <a:cs typeface="Palatino Linotype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Char char="•"/>
              <a:tabLst>
                <a:tab pos="185420" algn="l"/>
              </a:tabLst>
            </a:pPr>
            <a:r>
              <a:rPr dirty="0" sz="1700" spc="-5">
                <a:latin typeface="Palatino Linotype"/>
                <a:cs typeface="Palatino Linotype"/>
              </a:rPr>
              <a:t>Anxiety affecting academic</a:t>
            </a:r>
            <a:r>
              <a:rPr dirty="0" sz="1700" spc="10">
                <a:latin typeface="Palatino Linotype"/>
                <a:cs typeface="Palatino Linotype"/>
              </a:rPr>
              <a:t> </a:t>
            </a:r>
            <a:r>
              <a:rPr dirty="0" sz="1700" spc="-5">
                <a:latin typeface="Palatino Linotype"/>
                <a:cs typeface="Palatino Linotype"/>
              </a:rPr>
              <a:t>productivity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2960" y="3209547"/>
            <a:ext cx="2712720" cy="1297305"/>
          </a:xfrm>
          <a:custGeom>
            <a:avLst/>
            <a:gdLst/>
            <a:ahLst/>
            <a:cxnLst/>
            <a:rect l="l" t="t" r="r" b="b"/>
            <a:pathLst>
              <a:path w="2712720" h="1297304">
                <a:moveTo>
                  <a:pt x="2496566" y="0"/>
                </a:moveTo>
                <a:lnTo>
                  <a:pt x="216154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3"/>
                </a:lnTo>
                <a:lnTo>
                  <a:pt x="0" y="1080757"/>
                </a:lnTo>
                <a:lnTo>
                  <a:pt x="5708" y="1130320"/>
                </a:lnTo>
                <a:lnTo>
                  <a:pt x="21969" y="1175819"/>
                </a:lnTo>
                <a:lnTo>
                  <a:pt x="47486" y="1215956"/>
                </a:lnTo>
                <a:lnTo>
                  <a:pt x="80960" y="1249432"/>
                </a:lnTo>
                <a:lnTo>
                  <a:pt x="121094" y="1274951"/>
                </a:lnTo>
                <a:lnTo>
                  <a:pt x="166591" y="1291214"/>
                </a:lnTo>
                <a:lnTo>
                  <a:pt x="216154" y="1296923"/>
                </a:lnTo>
                <a:lnTo>
                  <a:pt x="2496566" y="1296923"/>
                </a:lnTo>
                <a:lnTo>
                  <a:pt x="2546128" y="1291214"/>
                </a:lnTo>
                <a:lnTo>
                  <a:pt x="2591625" y="1274951"/>
                </a:lnTo>
                <a:lnTo>
                  <a:pt x="2631759" y="1249432"/>
                </a:lnTo>
                <a:lnTo>
                  <a:pt x="2665233" y="1215956"/>
                </a:lnTo>
                <a:lnTo>
                  <a:pt x="2690750" y="1175819"/>
                </a:lnTo>
                <a:lnTo>
                  <a:pt x="2707011" y="1130320"/>
                </a:lnTo>
                <a:lnTo>
                  <a:pt x="2712720" y="1080757"/>
                </a:lnTo>
                <a:lnTo>
                  <a:pt x="2712720" y="216153"/>
                </a:lnTo>
                <a:lnTo>
                  <a:pt x="2707011" y="166591"/>
                </a:lnTo>
                <a:lnTo>
                  <a:pt x="2690750" y="121094"/>
                </a:lnTo>
                <a:lnTo>
                  <a:pt x="2665233" y="80960"/>
                </a:lnTo>
                <a:lnTo>
                  <a:pt x="2631759" y="47486"/>
                </a:lnTo>
                <a:lnTo>
                  <a:pt x="2591625" y="21969"/>
                </a:lnTo>
                <a:lnTo>
                  <a:pt x="2546128" y="5708"/>
                </a:lnTo>
                <a:lnTo>
                  <a:pt x="2496566" y="0"/>
                </a:lnTo>
                <a:close/>
              </a:path>
            </a:pathLst>
          </a:custGeom>
          <a:solidFill>
            <a:srgbClr val="45AC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2960" y="3209547"/>
            <a:ext cx="2712720" cy="1297305"/>
          </a:xfrm>
          <a:custGeom>
            <a:avLst/>
            <a:gdLst/>
            <a:ahLst/>
            <a:cxnLst/>
            <a:rect l="l" t="t" r="r" b="b"/>
            <a:pathLst>
              <a:path w="2712720" h="1297304">
                <a:moveTo>
                  <a:pt x="0" y="216153"/>
                </a:moveTo>
                <a:lnTo>
                  <a:pt x="5708" y="166591"/>
                </a:lnTo>
                <a:lnTo>
                  <a:pt x="21969" y="121094"/>
                </a:lnTo>
                <a:lnTo>
                  <a:pt x="47486" y="80960"/>
                </a:lnTo>
                <a:lnTo>
                  <a:pt x="80960" y="47486"/>
                </a:lnTo>
                <a:lnTo>
                  <a:pt x="121094" y="21969"/>
                </a:lnTo>
                <a:lnTo>
                  <a:pt x="166591" y="5708"/>
                </a:lnTo>
                <a:lnTo>
                  <a:pt x="216154" y="0"/>
                </a:lnTo>
                <a:lnTo>
                  <a:pt x="2496566" y="0"/>
                </a:lnTo>
                <a:lnTo>
                  <a:pt x="2546128" y="5708"/>
                </a:lnTo>
                <a:lnTo>
                  <a:pt x="2591625" y="21969"/>
                </a:lnTo>
                <a:lnTo>
                  <a:pt x="2631759" y="47486"/>
                </a:lnTo>
                <a:lnTo>
                  <a:pt x="2665233" y="80960"/>
                </a:lnTo>
                <a:lnTo>
                  <a:pt x="2690750" y="121094"/>
                </a:lnTo>
                <a:lnTo>
                  <a:pt x="2707011" y="166591"/>
                </a:lnTo>
                <a:lnTo>
                  <a:pt x="2712720" y="216153"/>
                </a:lnTo>
                <a:lnTo>
                  <a:pt x="2712720" y="1080757"/>
                </a:lnTo>
                <a:lnTo>
                  <a:pt x="2707011" y="1130320"/>
                </a:lnTo>
                <a:lnTo>
                  <a:pt x="2690750" y="1175819"/>
                </a:lnTo>
                <a:lnTo>
                  <a:pt x="2665233" y="1215956"/>
                </a:lnTo>
                <a:lnTo>
                  <a:pt x="2631759" y="1249432"/>
                </a:lnTo>
                <a:lnTo>
                  <a:pt x="2591625" y="1274951"/>
                </a:lnTo>
                <a:lnTo>
                  <a:pt x="2546128" y="1291214"/>
                </a:lnTo>
                <a:lnTo>
                  <a:pt x="2496566" y="1296923"/>
                </a:lnTo>
                <a:lnTo>
                  <a:pt x="216154" y="1296923"/>
                </a:lnTo>
                <a:lnTo>
                  <a:pt x="166591" y="1291214"/>
                </a:lnTo>
                <a:lnTo>
                  <a:pt x="121094" y="1274951"/>
                </a:lnTo>
                <a:lnTo>
                  <a:pt x="80960" y="1249432"/>
                </a:lnTo>
                <a:lnTo>
                  <a:pt x="47486" y="1215956"/>
                </a:lnTo>
                <a:lnTo>
                  <a:pt x="21969" y="1175819"/>
                </a:lnTo>
                <a:lnTo>
                  <a:pt x="5708" y="1130320"/>
                </a:lnTo>
                <a:lnTo>
                  <a:pt x="0" y="1080757"/>
                </a:lnTo>
                <a:lnTo>
                  <a:pt x="0" y="216153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36383" y="3555427"/>
            <a:ext cx="188404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>
                <a:solidFill>
                  <a:srgbClr val="FFFFFF"/>
                </a:solidFill>
                <a:latin typeface="Palatino Linotype"/>
                <a:cs typeface="Palatino Linotype"/>
              </a:rPr>
              <a:t>Academic</a:t>
            </a:r>
            <a:endParaRPr sz="33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38728" y="4700019"/>
            <a:ext cx="4828540" cy="1038225"/>
          </a:xfrm>
          <a:custGeom>
            <a:avLst/>
            <a:gdLst/>
            <a:ahLst/>
            <a:cxnLst/>
            <a:rect l="l" t="t" r="r" b="b"/>
            <a:pathLst>
              <a:path w="4828540" h="1038225">
                <a:moveTo>
                  <a:pt x="4655058" y="0"/>
                </a:moveTo>
                <a:lnTo>
                  <a:pt x="0" y="0"/>
                </a:lnTo>
                <a:lnTo>
                  <a:pt x="0" y="1037844"/>
                </a:lnTo>
                <a:lnTo>
                  <a:pt x="4655058" y="1037844"/>
                </a:lnTo>
                <a:lnTo>
                  <a:pt x="4701040" y="1031665"/>
                </a:lnTo>
                <a:lnTo>
                  <a:pt x="4742360" y="1014227"/>
                </a:lnTo>
                <a:lnTo>
                  <a:pt x="4777368" y="987178"/>
                </a:lnTo>
                <a:lnTo>
                  <a:pt x="4804415" y="952168"/>
                </a:lnTo>
                <a:lnTo>
                  <a:pt x="4821853" y="910845"/>
                </a:lnTo>
                <a:lnTo>
                  <a:pt x="4828032" y="864857"/>
                </a:lnTo>
                <a:lnTo>
                  <a:pt x="4828032" y="172974"/>
                </a:lnTo>
                <a:lnTo>
                  <a:pt x="4821853" y="126991"/>
                </a:lnTo>
                <a:lnTo>
                  <a:pt x="4804415" y="85671"/>
                </a:lnTo>
                <a:lnTo>
                  <a:pt x="4777368" y="50663"/>
                </a:lnTo>
                <a:lnTo>
                  <a:pt x="4742360" y="23616"/>
                </a:lnTo>
                <a:lnTo>
                  <a:pt x="4701040" y="6178"/>
                </a:lnTo>
                <a:lnTo>
                  <a:pt x="4655058" y="0"/>
                </a:lnTo>
                <a:close/>
              </a:path>
            </a:pathLst>
          </a:custGeom>
          <a:solidFill>
            <a:srgbClr val="ECD1CD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38728" y="4700019"/>
            <a:ext cx="4828540" cy="1038225"/>
          </a:xfrm>
          <a:custGeom>
            <a:avLst/>
            <a:gdLst/>
            <a:ahLst/>
            <a:cxnLst/>
            <a:rect l="l" t="t" r="r" b="b"/>
            <a:pathLst>
              <a:path w="4828540" h="1038225">
                <a:moveTo>
                  <a:pt x="4828032" y="172974"/>
                </a:moveTo>
                <a:lnTo>
                  <a:pt x="4828032" y="864857"/>
                </a:lnTo>
                <a:lnTo>
                  <a:pt x="4821853" y="910845"/>
                </a:lnTo>
                <a:lnTo>
                  <a:pt x="4804415" y="952168"/>
                </a:lnTo>
                <a:lnTo>
                  <a:pt x="4777368" y="987178"/>
                </a:lnTo>
                <a:lnTo>
                  <a:pt x="4742360" y="1014227"/>
                </a:lnTo>
                <a:lnTo>
                  <a:pt x="4701040" y="1031665"/>
                </a:lnTo>
                <a:lnTo>
                  <a:pt x="4655058" y="1037844"/>
                </a:lnTo>
                <a:lnTo>
                  <a:pt x="0" y="1037844"/>
                </a:lnTo>
                <a:lnTo>
                  <a:pt x="0" y="0"/>
                </a:lnTo>
                <a:lnTo>
                  <a:pt x="4655058" y="0"/>
                </a:lnTo>
                <a:lnTo>
                  <a:pt x="4701040" y="6178"/>
                </a:lnTo>
                <a:lnTo>
                  <a:pt x="4742360" y="23616"/>
                </a:lnTo>
                <a:lnTo>
                  <a:pt x="4777368" y="50663"/>
                </a:lnTo>
                <a:lnTo>
                  <a:pt x="4804415" y="85671"/>
                </a:lnTo>
                <a:lnTo>
                  <a:pt x="4821853" y="126991"/>
                </a:lnTo>
                <a:lnTo>
                  <a:pt x="4828032" y="172974"/>
                </a:lnTo>
                <a:close/>
              </a:path>
            </a:pathLst>
          </a:custGeom>
          <a:ln w="15239">
            <a:solidFill>
              <a:srgbClr val="ECD1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73042" y="4835321"/>
            <a:ext cx="2973070" cy="67500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95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Palatino Linotype"/>
                <a:cs typeface="Palatino Linotype"/>
              </a:rPr>
              <a:t>Emotional</a:t>
            </a:r>
            <a:r>
              <a:rPr dirty="0" sz="1800" spc="-10">
                <a:latin typeface="Palatino Linotype"/>
                <a:cs typeface="Palatino Linotype"/>
              </a:rPr>
              <a:t> </a:t>
            </a:r>
            <a:r>
              <a:rPr dirty="0" sz="1800">
                <a:latin typeface="Palatino Linotype"/>
                <a:cs typeface="Palatino Linotype"/>
              </a:rPr>
              <a:t>toll</a:t>
            </a:r>
            <a:endParaRPr sz="1800">
              <a:latin typeface="Palatino Linotype"/>
              <a:cs typeface="Palatino Linotype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Char char="•"/>
              <a:tabLst>
                <a:tab pos="185420" algn="l"/>
              </a:tabLst>
            </a:pPr>
            <a:r>
              <a:rPr dirty="0" sz="1800" spc="-10">
                <a:latin typeface="Palatino Linotype"/>
                <a:cs typeface="Palatino Linotype"/>
              </a:rPr>
              <a:t>Personal </a:t>
            </a:r>
            <a:r>
              <a:rPr dirty="0" sz="1800" spc="-30">
                <a:latin typeface="Palatino Linotype"/>
                <a:cs typeface="Palatino Linotype"/>
              </a:rPr>
              <a:t>safety,</a:t>
            </a:r>
            <a:r>
              <a:rPr dirty="0" sz="1800" spc="-55">
                <a:latin typeface="Palatino Linotype"/>
                <a:cs typeface="Palatino Linotype"/>
              </a:rPr>
              <a:t> </a:t>
            </a:r>
            <a:r>
              <a:rPr dirty="0" sz="1800" spc="-5">
                <a:latin typeface="Palatino Linotype"/>
                <a:cs typeface="Palatino Linotype"/>
              </a:rPr>
              <a:t>harassment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960" y="4570478"/>
            <a:ext cx="2715895" cy="1297305"/>
          </a:xfrm>
          <a:custGeom>
            <a:avLst/>
            <a:gdLst/>
            <a:ahLst/>
            <a:cxnLst/>
            <a:rect l="l" t="t" r="r" b="b"/>
            <a:pathLst>
              <a:path w="2715895" h="1297304">
                <a:moveTo>
                  <a:pt x="2499614" y="0"/>
                </a:moveTo>
                <a:lnTo>
                  <a:pt x="216154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4"/>
                </a:lnTo>
                <a:lnTo>
                  <a:pt x="0" y="1080770"/>
                </a:lnTo>
                <a:lnTo>
                  <a:pt x="5708" y="1130332"/>
                </a:lnTo>
                <a:lnTo>
                  <a:pt x="21969" y="1175829"/>
                </a:lnTo>
                <a:lnTo>
                  <a:pt x="47486" y="1215963"/>
                </a:lnTo>
                <a:lnTo>
                  <a:pt x="80960" y="1249437"/>
                </a:lnTo>
                <a:lnTo>
                  <a:pt x="121094" y="1274954"/>
                </a:lnTo>
                <a:lnTo>
                  <a:pt x="166591" y="1291215"/>
                </a:lnTo>
                <a:lnTo>
                  <a:pt x="216154" y="1296924"/>
                </a:lnTo>
                <a:lnTo>
                  <a:pt x="2499614" y="1296924"/>
                </a:lnTo>
                <a:lnTo>
                  <a:pt x="2549176" y="1291215"/>
                </a:lnTo>
                <a:lnTo>
                  <a:pt x="2594673" y="1274954"/>
                </a:lnTo>
                <a:lnTo>
                  <a:pt x="2634807" y="1249437"/>
                </a:lnTo>
                <a:lnTo>
                  <a:pt x="2668281" y="1215963"/>
                </a:lnTo>
                <a:lnTo>
                  <a:pt x="2693798" y="1175829"/>
                </a:lnTo>
                <a:lnTo>
                  <a:pt x="2710059" y="1130332"/>
                </a:lnTo>
                <a:lnTo>
                  <a:pt x="2715768" y="1080770"/>
                </a:lnTo>
                <a:lnTo>
                  <a:pt x="2715768" y="216154"/>
                </a:lnTo>
                <a:lnTo>
                  <a:pt x="2710059" y="166591"/>
                </a:lnTo>
                <a:lnTo>
                  <a:pt x="2693798" y="121094"/>
                </a:lnTo>
                <a:lnTo>
                  <a:pt x="2668281" y="80960"/>
                </a:lnTo>
                <a:lnTo>
                  <a:pt x="2634807" y="47486"/>
                </a:lnTo>
                <a:lnTo>
                  <a:pt x="2594673" y="21969"/>
                </a:lnTo>
                <a:lnTo>
                  <a:pt x="2549176" y="5708"/>
                </a:lnTo>
                <a:lnTo>
                  <a:pt x="2499614" y="0"/>
                </a:lnTo>
                <a:close/>
              </a:path>
            </a:pathLst>
          </a:custGeom>
          <a:solidFill>
            <a:srgbClr val="CB5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2960" y="4570478"/>
            <a:ext cx="2715895" cy="1297305"/>
          </a:xfrm>
          <a:custGeom>
            <a:avLst/>
            <a:gdLst/>
            <a:ahLst/>
            <a:cxnLst/>
            <a:rect l="l" t="t" r="r" b="b"/>
            <a:pathLst>
              <a:path w="2715895" h="1297304">
                <a:moveTo>
                  <a:pt x="0" y="216154"/>
                </a:moveTo>
                <a:lnTo>
                  <a:pt x="5708" y="166591"/>
                </a:lnTo>
                <a:lnTo>
                  <a:pt x="21969" y="121094"/>
                </a:lnTo>
                <a:lnTo>
                  <a:pt x="47486" y="80960"/>
                </a:lnTo>
                <a:lnTo>
                  <a:pt x="80960" y="47486"/>
                </a:lnTo>
                <a:lnTo>
                  <a:pt x="121094" y="21969"/>
                </a:lnTo>
                <a:lnTo>
                  <a:pt x="166591" y="5708"/>
                </a:lnTo>
                <a:lnTo>
                  <a:pt x="216154" y="0"/>
                </a:lnTo>
                <a:lnTo>
                  <a:pt x="2499614" y="0"/>
                </a:lnTo>
                <a:lnTo>
                  <a:pt x="2549176" y="5708"/>
                </a:lnTo>
                <a:lnTo>
                  <a:pt x="2594673" y="21969"/>
                </a:lnTo>
                <a:lnTo>
                  <a:pt x="2634807" y="47486"/>
                </a:lnTo>
                <a:lnTo>
                  <a:pt x="2668281" y="80960"/>
                </a:lnTo>
                <a:lnTo>
                  <a:pt x="2693798" y="121094"/>
                </a:lnTo>
                <a:lnTo>
                  <a:pt x="2710059" y="166591"/>
                </a:lnTo>
                <a:lnTo>
                  <a:pt x="2715768" y="216154"/>
                </a:lnTo>
                <a:lnTo>
                  <a:pt x="2715768" y="1080770"/>
                </a:lnTo>
                <a:lnTo>
                  <a:pt x="2710059" y="1130332"/>
                </a:lnTo>
                <a:lnTo>
                  <a:pt x="2693798" y="1175829"/>
                </a:lnTo>
                <a:lnTo>
                  <a:pt x="2668281" y="1215963"/>
                </a:lnTo>
                <a:lnTo>
                  <a:pt x="2634807" y="1249437"/>
                </a:lnTo>
                <a:lnTo>
                  <a:pt x="2594673" y="1274954"/>
                </a:lnTo>
                <a:lnTo>
                  <a:pt x="2549176" y="1291215"/>
                </a:lnTo>
                <a:lnTo>
                  <a:pt x="2499614" y="1296924"/>
                </a:lnTo>
                <a:lnTo>
                  <a:pt x="216154" y="1296924"/>
                </a:lnTo>
                <a:lnTo>
                  <a:pt x="166591" y="1291215"/>
                </a:lnTo>
                <a:lnTo>
                  <a:pt x="121094" y="1274954"/>
                </a:lnTo>
                <a:lnTo>
                  <a:pt x="80960" y="1249437"/>
                </a:lnTo>
                <a:lnTo>
                  <a:pt x="47486" y="1215963"/>
                </a:lnTo>
                <a:lnTo>
                  <a:pt x="21969" y="1175829"/>
                </a:lnTo>
                <a:lnTo>
                  <a:pt x="5708" y="1130332"/>
                </a:lnTo>
                <a:lnTo>
                  <a:pt x="0" y="1080770"/>
                </a:lnTo>
                <a:lnTo>
                  <a:pt x="0" y="216154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320196" y="4662187"/>
            <a:ext cx="1718945" cy="103759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288290" marR="5080" indent="-276225">
              <a:lnSpc>
                <a:spcPct val="101299"/>
              </a:lnSpc>
              <a:spcBef>
                <a:spcPts val="45"/>
              </a:spcBef>
            </a:pPr>
            <a:r>
              <a:rPr dirty="0" sz="3300">
                <a:solidFill>
                  <a:srgbClr val="FFFFFF"/>
                </a:solidFill>
                <a:latin typeface="Palatino Linotype"/>
                <a:cs typeface="Palatino Linotype"/>
              </a:rPr>
              <a:t>Health</a:t>
            </a:r>
            <a:r>
              <a:rPr dirty="0" sz="3300" spc="-114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300">
                <a:solidFill>
                  <a:srgbClr val="FFFFFF"/>
                </a:solidFill>
                <a:latin typeface="Palatino Linotype"/>
                <a:cs typeface="Palatino Linotype"/>
              </a:rPr>
              <a:t>&amp;  Safety</a:t>
            </a:r>
            <a:endParaRPr sz="33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81800" y="707135"/>
            <a:ext cx="1142999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Principles of</a:t>
            </a:r>
            <a:r>
              <a:rPr dirty="0" spc="-65"/>
              <a:t> </a:t>
            </a:r>
            <a:r>
              <a:rPr dirty="0" spc="-5"/>
              <a:t>Support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672" y="1004021"/>
            <a:ext cx="7803515" cy="5337175"/>
          </a:xfrm>
          <a:prstGeom prst="rect">
            <a:avLst/>
          </a:prstGeom>
        </p:spPr>
        <p:txBody>
          <a:bodyPr wrap="square" lIns="0" tIns="210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2400" spc="-35">
                <a:latin typeface="Arial"/>
                <a:cs typeface="Arial"/>
              </a:rPr>
              <a:t>Values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Statement</a:t>
            </a:r>
            <a:endParaRPr sz="2400">
              <a:latin typeface="Arial"/>
              <a:cs typeface="Arial"/>
            </a:endParaRPr>
          </a:p>
          <a:p>
            <a:pPr marL="22860" marR="5080">
              <a:lnSpc>
                <a:spcPts val="2160"/>
              </a:lnSpc>
              <a:spcBef>
                <a:spcPts val="1575"/>
              </a:spcBef>
              <a:tabLst>
                <a:tab pos="4543425" algn="l"/>
              </a:tabLst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Michigan State University is committed to our institutional values:  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quality,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inclusiveness,</a:t>
            </a:r>
            <a:r>
              <a:rPr dirty="0" sz="20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and </a:t>
            </a:r>
            <a:r>
              <a:rPr dirty="0" sz="2000" spc="-15">
                <a:solidFill>
                  <a:srgbClr val="3E3E3E"/>
                </a:solidFill>
                <a:latin typeface="Arial"/>
                <a:cs typeface="Arial"/>
              </a:rPr>
              <a:t>connectivity.	We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embrace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building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 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vibrant, intellectual community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that </a:t>
            </a:r>
            <a:r>
              <a:rPr dirty="0" sz="2000" spc="-10">
                <a:solidFill>
                  <a:srgbClr val="3E3E3E"/>
                </a:solidFill>
                <a:latin typeface="Arial"/>
                <a:cs typeface="Arial"/>
              </a:rPr>
              <a:t>offers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and respects a broad range  of ideas and perspectives.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As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an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intentional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global </a:t>
            </a:r>
            <a:r>
              <a:rPr dirty="0" sz="2000" spc="-15">
                <a:solidFill>
                  <a:srgbClr val="3E3E3E"/>
                </a:solidFill>
                <a:latin typeface="Arial"/>
                <a:cs typeface="Arial"/>
              </a:rPr>
              <a:t>university,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we 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value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diversity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and richness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that international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students, 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faculty, 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and </a:t>
            </a:r>
            <a:r>
              <a:rPr dirty="0" sz="2000" spc="-10">
                <a:solidFill>
                  <a:srgbClr val="3E3E3E"/>
                </a:solidFill>
                <a:latin typeface="Arial"/>
                <a:cs typeface="Arial"/>
              </a:rPr>
              <a:t>staff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contribute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to the university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and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dirty="0" sz="2000" spc="-1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3E3E3E"/>
                </a:solidFill>
                <a:latin typeface="Arial"/>
                <a:cs typeface="Arial"/>
              </a:rPr>
              <a:t>community.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Arial"/>
              <a:cs typeface="Arial"/>
            </a:endParaRPr>
          </a:p>
          <a:p>
            <a:pPr marL="22860" marR="252095">
              <a:lnSpc>
                <a:spcPts val="2160"/>
              </a:lnSpc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Students from countries around the world play an invaluable role</a:t>
            </a:r>
            <a:r>
              <a:rPr dirty="0" sz="2000" spc="-1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in  </a:t>
            </a:r>
            <a:r>
              <a:rPr dirty="0" sz="2000" spc="-10">
                <a:solidFill>
                  <a:srgbClr val="3E3E3E"/>
                </a:solidFill>
                <a:latin typeface="Arial"/>
                <a:cs typeface="Arial"/>
              </a:rPr>
              <a:t>MSU’s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classrooms, labs, and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community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as we work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to solve 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problems and change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lives 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locally, </a:t>
            </a:r>
            <a:r>
              <a:rPr dirty="0" sz="2000" spc="-15">
                <a:solidFill>
                  <a:srgbClr val="3E3E3E"/>
                </a:solidFill>
                <a:latin typeface="Arial"/>
                <a:cs typeface="Arial"/>
              </a:rPr>
              <a:t>nationally,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dirty="0" sz="2000" spc="-9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globally.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L="22860" marR="13970">
              <a:lnSpc>
                <a:spcPts val="2160"/>
              </a:lnSpc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While U.S. immigration policies evolve, MSU remains committed to 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providing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students from impacted countries the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opportunity to</a:t>
            </a:r>
            <a:r>
              <a:rPr dirty="0" sz="2000" spc="-19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receive  a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quality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educational</a:t>
            </a:r>
            <a:r>
              <a:rPr dirty="0" sz="20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experience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Principles of</a:t>
            </a:r>
            <a:r>
              <a:rPr dirty="0" spc="-65"/>
              <a:t> </a:t>
            </a:r>
            <a:r>
              <a:rPr dirty="0" spc="-5"/>
              <a:t>Support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9623" y="1201568"/>
            <a:ext cx="7807325" cy="485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MSU will work with impacted students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104139" marR="184785" indent="-91440">
              <a:lnSpc>
                <a:spcPts val="2590"/>
              </a:lnSpc>
              <a:buClr>
                <a:srgbClr val="4F81BD"/>
              </a:buClr>
              <a:buSzPct val="95833"/>
              <a:buChar char="•"/>
              <a:tabLst>
                <a:tab pos="120014" algn="l"/>
              </a:tabLst>
            </a:pPr>
            <a:r>
              <a:rPr dirty="0" sz="2400" spc="-5">
                <a:latin typeface="Arial"/>
                <a:cs typeface="Arial"/>
              </a:rPr>
              <a:t>Provide timely updates and answer questions about the  implications of shifting immigration laws, policies, </a:t>
            </a:r>
            <a:r>
              <a:rPr dirty="0" sz="2400" spc="-10">
                <a:latin typeface="Arial"/>
                <a:cs typeface="Arial"/>
              </a:rPr>
              <a:t>and  </a:t>
            </a:r>
            <a:r>
              <a:rPr dirty="0" sz="2400" spc="-5">
                <a:latin typeface="Arial"/>
                <a:cs typeface="Arial"/>
              </a:rPr>
              <a:t>practices</a:t>
            </a:r>
            <a:endParaRPr sz="2400">
              <a:latin typeface="Arial"/>
              <a:cs typeface="Arial"/>
            </a:endParaRPr>
          </a:p>
          <a:p>
            <a:pPr marL="104139" marR="461645" indent="-91440">
              <a:lnSpc>
                <a:spcPts val="2590"/>
              </a:lnSpc>
              <a:spcBef>
                <a:spcPts val="1400"/>
              </a:spcBef>
              <a:buClr>
                <a:srgbClr val="4F81BD"/>
              </a:buClr>
              <a:buSzPct val="95833"/>
              <a:buChar char="•"/>
              <a:tabLst>
                <a:tab pos="120014" algn="l"/>
              </a:tabLst>
            </a:pPr>
            <a:r>
              <a:rPr dirty="0" sz="2400" spc="-5">
                <a:latin typeface="Arial"/>
                <a:cs typeface="Arial"/>
              </a:rPr>
              <a:t>Continue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accept and admit students from impacted  countries</a:t>
            </a:r>
            <a:endParaRPr sz="2400">
              <a:latin typeface="Arial"/>
              <a:cs typeface="Arial"/>
            </a:endParaRPr>
          </a:p>
          <a:p>
            <a:pPr marL="104139" marR="390525" indent="-91440">
              <a:lnSpc>
                <a:spcPts val="2590"/>
              </a:lnSpc>
              <a:spcBef>
                <a:spcPts val="1405"/>
              </a:spcBef>
              <a:buClr>
                <a:srgbClr val="4F81BD"/>
              </a:buClr>
              <a:buSzPct val="95833"/>
              <a:buChar char="•"/>
              <a:tabLst>
                <a:tab pos="120014" algn="l"/>
              </a:tabLst>
            </a:pPr>
            <a:r>
              <a:rPr dirty="0" sz="2400" spc="-5">
                <a:latin typeface="Arial"/>
                <a:cs typeface="Arial"/>
              </a:rPr>
              <a:t>Defer admission of accepted students whose arrival is  delayed</a:t>
            </a:r>
            <a:endParaRPr sz="2400">
              <a:latin typeface="Arial"/>
              <a:cs typeface="Arial"/>
            </a:endParaRPr>
          </a:p>
          <a:p>
            <a:pPr marL="103505" marR="5080" indent="-91440">
              <a:lnSpc>
                <a:spcPts val="2590"/>
              </a:lnSpc>
              <a:spcBef>
                <a:spcPts val="1410"/>
              </a:spcBef>
              <a:buClr>
                <a:srgbClr val="4F81BD"/>
              </a:buClr>
              <a:buSzPct val="95833"/>
              <a:buChar char="•"/>
              <a:tabLst>
                <a:tab pos="120014" algn="l"/>
              </a:tabLst>
            </a:pPr>
            <a:r>
              <a:rPr dirty="0" sz="2400" spc="-10">
                <a:latin typeface="Arial"/>
                <a:cs typeface="Arial"/>
              </a:rPr>
              <a:t>Explore </a:t>
            </a:r>
            <a:r>
              <a:rPr dirty="0" sz="2400" spc="-5">
                <a:latin typeface="Arial"/>
                <a:cs typeface="Arial"/>
              </a:rPr>
              <a:t>opportunities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students who have made  significant progress toward their degrees, but are unable 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return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campus,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complete studies and be awarded  an MSU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degree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Principles of</a:t>
            </a:r>
            <a:r>
              <a:rPr dirty="0" spc="-65"/>
              <a:t> </a:t>
            </a:r>
            <a:r>
              <a:rPr dirty="0" spc="-5"/>
              <a:t>Support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9398" y="1201568"/>
            <a:ext cx="7776845" cy="515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MSU will work with impacted students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104139" marR="23495" indent="-92075">
              <a:lnSpc>
                <a:spcPts val="2380"/>
              </a:lnSpc>
              <a:spcBef>
                <a:spcPts val="2425"/>
              </a:spcBef>
              <a:buClr>
                <a:srgbClr val="4F81BD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5">
                <a:latin typeface="Arial"/>
                <a:cs typeface="Arial"/>
              </a:rPr>
              <a:t>Help students identify alternative funding sources for students  who are unable to return to campus, or to leave campus, and  who lose </a:t>
            </a:r>
            <a:r>
              <a:rPr dirty="0" sz="2200">
                <a:latin typeface="Arial"/>
                <a:cs typeface="Arial"/>
              </a:rPr>
              <a:t>access </a:t>
            </a:r>
            <a:r>
              <a:rPr dirty="0" sz="2200" spc="-5">
                <a:latin typeface="Arial"/>
                <a:cs typeface="Arial"/>
              </a:rPr>
              <a:t>to financial support because of immigration  related travel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restrictions</a:t>
            </a:r>
            <a:endParaRPr sz="2200">
              <a:latin typeface="Arial"/>
              <a:cs typeface="Arial"/>
            </a:endParaRPr>
          </a:p>
          <a:p>
            <a:pPr marL="104139" marR="5080" indent="-92075">
              <a:lnSpc>
                <a:spcPts val="2380"/>
              </a:lnSpc>
              <a:spcBef>
                <a:spcPts val="1385"/>
              </a:spcBef>
              <a:buClr>
                <a:srgbClr val="4F81BD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5">
                <a:latin typeface="Arial"/>
                <a:cs typeface="Arial"/>
              </a:rPr>
              <a:t>Provide high quality individualized academic advising to all  students who find themselves facing difficulty related to  immigration or travel complications, through a central point  person in the Graduate School and the </a:t>
            </a:r>
            <a:r>
              <a:rPr dirty="0" sz="2200" spc="-10">
                <a:latin typeface="Arial"/>
                <a:cs typeface="Arial"/>
              </a:rPr>
              <a:t>Office </a:t>
            </a:r>
            <a:r>
              <a:rPr dirty="0" sz="2200" spc="-5">
                <a:latin typeface="Arial"/>
                <a:cs typeface="Arial"/>
              </a:rPr>
              <a:t>of the Associate  Provost for Undergraduate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Education</a:t>
            </a:r>
            <a:endParaRPr sz="2200">
              <a:latin typeface="Arial"/>
              <a:cs typeface="Arial"/>
            </a:endParaRPr>
          </a:p>
          <a:p>
            <a:pPr marL="104139" marR="724535" indent="-92075">
              <a:lnSpc>
                <a:spcPts val="2380"/>
              </a:lnSpc>
              <a:spcBef>
                <a:spcPts val="1385"/>
              </a:spcBef>
              <a:buClr>
                <a:srgbClr val="4F81BD"/>
              </a:buClr>
              <a:buSzPct val="95454"/>
              <a:buChar char="•"/>
              <a:tabLst>
                <a:tab pos="112395" algn="l"/>
              </a:tabLst>
            </a:pPr>
            <a:r>
              <a:rPr dirty="0" sz="2200" spc="-5">
                <a:latin typeface="Arial"/>
                <a:cs typeface="Arial"/>
              </a:rPr>
              <a:t>Advise and </a:t>
            </a:r>
            <a:r>
              <a:rPr dirty="0" sz="2200">
                <a:latin typeface="Arial"/>
                <a:cs typeface="Arial"/>
              </a:rPr>
              <a:t>assist </a:t>
            </a:r>
            <a:r>
              <a:rPr dirty="0" sz="2200" spc="-5">
                <a:latin typeface="Arial"/>
                <a:cs typeface="Arial"/>
              </a:rPr>
              <a:t>graduating students who are pursuing  practical training to complement their</a:t>
            </a:r>
            <a:r>
              <a:rPr dirty="0" sz="2200" spc="5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education</a:t>
            </a:r>
            <a:endParaRPr sz="2200">
              <a:latin typeface="Arial"/>
              <a:cs typeface="Arial"/>
            </a:endParaRPr>
          </a:p>
          <a:p>
            <a:pPr marL="104139" marR="1021715" indent="-92075">
              <a:lnSpc>
                <a:spcPts val="2380"/>
              </a:lnSpc>
              <a:spcBef>
                <a:spcPts val="1385"/>
              </a:spcBef>
              <a:buClr>
                <a:srgbClr val="4F81BD"/>
              </a:buClr>
              <a:buSzPct val="95454"/>
              <a:buChar char="•"/>
              <a:tabLst>
                <a:tab pos="111760" algn="l"/>
              </a:tabLst>
            </a:pPr>
            <a:r>
              <a:rPr dirty="0" sz="2200" spc="-5">
                <a:latin typeface="Arial"/>
                <a:cs typeface="Arial"/>
              </a:rPr>
              <a:t>Evaluate and prioritize assistance, acknowledging the  importance of keeping families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together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950" y="5418582"/>
            <a:ext cx="32105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5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dirty="0" sz="5400" spc="-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400" spc="-22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97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9142730" cy="64135"/>
          </a:xfrm>
          <a:custGeom>
            <a:avLst/>
            <a:gdLst/>
            <a:ahLst/>
            <a:cxnLst/>
            <a:rect l="l" t="t" r="r" b="b"/>
            <a:pathLst>
              <a:path w="9142730" h="64135">
                <a:moveTo>
                  <a:pt x="0" y="64007"/>
                </a:moveTo>
                <a:lnTo>
                  <a:pt x="9142476" y="64007"/>
                </a:lnTo>
                <a:lnTo>
                  <a:pt x="9142476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C421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89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1698" y="5589523"/>
            <a:ext cx="6599555" cy="104076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65"/>
              </a:spcBef>
            </a:pPr>
            <a:r>
              <a:rPr dirty="0" sz="3600" spc="-5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dirty="0" sz="3600" spc="-45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dirty="0" sz="3600" spc="-3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600" spc="-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0">
                <a:solidFill>
                  <a:srgbClr val="FFFFFF"/>
                </a:solidFill>
                <a:latin typeface="Arial"/>
                <a:cs typeface="Arial"/>
              </a:rPr>
              <a:t>Scholar  </a:t>
            </a:r>
            <a:r>
              <a:rPr dirty="0" sz="3600" spc="-4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7527" y="3689527"/>
            <a:ext cx="90614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00"/>
              </a:spcBef>
              <a:buChar char="•"/>
              <a:tabLst>
                <a:tab pos="171450" algn="l"/>
              </a:tabLst>
            </a:pPr>
            <a:r>
              <a:rPr dirty="0" sz="2000">
                <a:latin typeface="Arial"/>
                <a:cs typeface="Arial"/>
              </a:rPr>
              <a:t>14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4%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475" y="3811523"/>
            <a:ext cx="1691639" cy="1691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6908" y="3838955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0" y="1460"/>
                </a:lnTo>
                <a:lnTo>
                  <a:pt x="703392" y="5784"/>
                </a:lnTo>
                <a:lnTo>
                  <a:pt x="656280" y="12890"/>
                </a:lnTo>
                <a:lnTo>
                  <a:pt x="610108" y="22693"/>
                </a:lnTo>
                <a:lnTo>
                  <a:pt x="564960" y="35109"/>
                </a:lnTo>
                <a:lnTo>
                  <a:pt x="520918" y="50056"/>
                </a:lnTo>
                <a:lnTo>
                  <a:pt x="478068" y="67448"/>
                </a:lnTo>
                <a:lnTo>
                  <a:pt x="436491" y="87203"/>
                </a:lnTo>
                <a:lnTo>
                  <a:pt x="396273" y="109236"/>
                </a:lnTo>
                <a:lnTo>
                  <a:pt x="357497" y="133465"/>
                </a:lnTo>
                <a:lnTo>
                  <a:pt x="320246" y="159805"/>
                </a:lnTo>
                <a:lnTo>
                  <a:pt x="284605" y="188173"/>
                </a:lnTo>
                <a:lnTo>
                  <a:pt x="250656" y="218484"/>
                </a:lnTo>
                <a:lnTo>
                  <a:pt x="218484" y="250656"/>
                </a:lnTo>
                <a:lnTo>
                  <a:pt x="188173" y="284605"/>
                </a:lnTo>
                <a:lnTo>
                  <a:pt x="159805" y="320246"/>
                </a:lnTo>
                <a:lnTo>
                  <a:pt x="133465" y="357497"/>
                </a:lnTo>
                <a:lnTo>
                  <a:pt x="109236" y="396273"/>
                </a:lnTo>
                <a:lnTo>
                  <a:pt x="87203" y="436491"/>
                </a:lnTo>
                <a:lnTo>
                  <a:pt x="67448" y="478068"/>
                </a:lnTo>
                <a:lnTo>
                  <a:pt x="50056" y="520918"/>
                </a:lnTo>
                <a:lnTo>
                  <a:pt x="35109" y="564960"/>
                </a:lnTo>
                <a:lnTo>
                  <a:pt x="22693" y="610108"/>
                </a:lnTo>
                <a:lnTo>
                  <a:pt x="12890" y="656280"/>
                </a:lnTo>
                <a:lnTo>
                  <a:pt x="5784" y="703392"/>
                </a:lnTo>
                <a:lnTo>
                  <a:pt x="1460" y="751360"/>
                </a:lnTo>
                <a:lnTo>
                  <a:pt x="0" y="800100"/>
                </a:lnTo>
                <a:lnTo>
                  <a:pt x="1460" y="848839"/>
                </a:lnTo>
                <a:lnTo>
                  <a:pt x="5784" y="896807"/>
                </a:lnTo>
                <a:lnTo>
                  <a:pt x="12890" y="943919"/>
                </a:lnTo>
                <a:lnTo>
                  <a:pt x="22693" y="990091"/>
                </a:lnTo>
                <a:lnTo>
                  <a:pt x="35109" y="1035239"/>
                </a:lnTo>
                <a:lnTo>
                  <a:pt x="50056" y="1079281"/>
                </a:lnTo>
                <a:lnTo>
                  <a:pt x="67448" y="1122131"/>
                </a:lnTo>
                <a:lnTo>
                  <a:pt x="87203" y="1163708"/>
                </a:lnTo>
                <a:lnTo>
                  <a:pt x="109236" y="1203926"/>
                </a:lnTo>
                <a:lnTo>
                  <a:pt x="133465" y="1242702"/>
                </a:lnTo>
                <a:lnTo>
                  <a:pt x="159805" y="1279953"/>
                </a:lnTo>
                <a:lnTo>
                  <a:pt x="188173" y="1315594"/>
                </a:lnTo>
                <a:lnTo>
                  <a:pt x="218484" y="1349543"/>
                </a:lnTo>
                <a:lnTo>
                  <a:pt x="250656" y="1381715"/>
                </a:lnTo>
                <a:lnTo>
                  <a:pt x="284605" y="1412026"/>
                </a:lnTo>
                <a:lnTo>
                  <a:pt x="320246" y="1440394"/>
                </a:lnTo>
                <a:lnTo>
                  <a:pt x="357497" y="1466734"/>
                </a:lnTo>
                <a:lnTo>
                  <a:pt x="396273" y="1490963"/>
                </a:lnTo>
                <a:lnTo>
                  <a:pt x="436491" y="1512996"/>
                </a:lnTo>
                <a:lnTo>
                  <a:pt x="478068" y="1532751"/>
                </a:lnTo>
                <a:lnTo>
                  <a:pt x="520918" y="1550143"/>
                </a:lnTo>
                <a:lnTo>
                  <a:pt x="564960" y="1565090"/>
                </a:lnTo>
                <a:lnTo>
                  <a:pt x="610108" y="1577506"/>
                </a:lnTo>
                <a:lnTo>
                  <a:pt x="656280" y="1587309"/>
                </a:lnTo>
                <a:lnTo>
                  <a:pt x="703392" y="1594415"/>
                </a:lnTo>
                <a:lnTo>
                  <a:pt x="751360" y="1598739"/>
                </a:lnTo>
                <a:lnTo>
                  <a:pt x="800100" y="1600200"/>
                </a:lnTo>
                <a:lnTo>
                  <a:pt x="848839" y="1598739"/>
                </a:lnTo>
                <a:lnTo>
                  <a:pt x="896807" y="1594415"/>
                </a:lnTo>
                <a:lnTo>
                  <a:pt x="943919" y="1587309"/>
                </a:lnTo>
                <a:lnTo>
                  <a:pt x="990091" y="1577506"/>
                </a:lnTo>
                <a:lnTo>
                  <a:pt x="1035239" y="1565090"/>
                </a:lnTo>
                <a:lnTo>
                  <a:pt x="1079281" y="1550143"/>
                </a:lnTo>
                <a:lnTo>
                  <a:pt x="1122131" y="1532751"/>
                </a:lnTo>
                <a:lnTo>
                  <a:pt x="1163708" y="1512996"/>
                </a:lnTo>
                <a:lnTo>
                  <a:pt x="1203926" y="1490963"/>
                </a:lnTo>
                <a:lnTo>
                  <a:pt x="1242702" y="1466734"/>
                </a:lnTo>
                <a:lnTo>
                  <a:pt x="1279953" y="1440394"/>
                </a:lnTo>
                <a:lnTo>
                  <a:pt x="1315594" y="1412026"/>
                </a:lnTo>
                <a:lnTo>
                  <a:pt x="1349543" y="1381715"/>
                </a:lnTo>
                <a:lnTo>
                  <a:pt x="1381715" y="1349543"/>
                </a:lnTo>
                <a:lnTo>
                  <a:pt x="1412026" y="1315594"/>
                </a:lnTo>
                <a:lnTo>
                  <a:pt x="1440394" y="1279953"/>
                </a:lnTo>
                <a:lnTo>
                  <a:pt x="1466734" y="1242702"/>
                </a:lnTo>
                <a:lnTo>
                  <a:pt x="1490963" y="1203926"/>
                </a:lnTo>
                <a:lnTo>
                  <a:pt x="1512996" y="1163708"/>
                </a:lnTo>
                <a:lnTo>
                  <a:pt x="1532751" y="1122131"/>
                </a:lnTo>
                <a:lnTo>
                  <a:pt x="1550143" y="1079281"/>
                </a:lnTo>
                <a:lnTo>
                  <a:pt x="1565090" y="1035239"/>
                </a:lnTo>
                <a:lnTo>
                  <a:pt x="1577506" y="990091"/>
                </a:lnTo>
                <a:lnTo>
                  <a:pt x="1587309" y="943919"/>
                </a:lnTo>
                <a:lnTo>
                  <a:pt x="1594415" y="896807"/>
                </a:lnTo>
                <a:lnTo>
                  <a:pt x="1598739" y="848839"/>
                </a:lnTo>
                <a:lnTo>
                  <a:pt x="1600200" y="800100"/>
                </a:lnTo>
                <a:lnTo>
                  <a:pt x="1598739" y="751360"/>
                </a:lnTo>
                <a:lnTo>
                  <a:pt x="1594415" y="703392"/>
                </a:lnTo>
                <a:lnTo>
                  <a:pt x="1587309" y="656280"/>
                </a:lnTo>
                <a:lnTo>
                  <a:pt x="1577506" y="610108"/>
                </a:lnTo>
                <a:lnTo>
                  <a:pt x="1565090" y="564960"/>
                </a:lnTo>
                <a:lnTo>
                  <a:pt x="1550143" y="520918"/>
                </a:lnTo>
                <a:lnTo>
                  <a:pt x="1532751" y="478068"/>
                </a:lnTo>
                <a:lnTo>
                  <a:pt x="1512996" y="436491"/>
                </a:lnTo>
                <a:lnTo>
                  <a:pt x="1490963" y="396273"/>
                </a:lnTo>
                <a:lnTo>
                  <a:pt x="1466734" y="357497"/>
                </a:lnTo>
                <a:lnTo>
                  <a:pt x="1440394" y="320246"/>
                </a:lnTo>
                <a:lnTo>
                  <a:pt x="1412026" y="284605"/>
                </a:lnTo>
                <a:lnTo>
                  <a:pt x="1381715" y="250656"/>
                </a:lnTo>
                <a:lnTo>
                  <a:pt x="1349543" y="218484"/>
                </a:lnTo>
                <a:lnTo>
                  <a:pt x="1315594" y="188173"/>
                </a:lnTo>
                <a:lnTo>
                  <a:pt x="1279953" y="159805"/>
                </a:lnTo>
                <a:lnTo>
                  <a:pt x="1242702" y="133465"/>
                </a:lnTo>
                <a:lnTo>
                  <a:pt x="1203926" y="109236"/>
                </a:lnTo>
                <a:lnTo>
                  <a:pt x="1163708" y="87203"/>
                </a:lnTo>
                <a:lnTo>
                  <a:pt x="1122131" y="67448"/>
                </a:lnTo>
                <a:lnTo>
                  <a:pt x="1079281" y="50056"/>
                </a:lnTo>
                <a:lnTo>
                  <a:pt x="1035239" y="35109"/>
                </a:lnTo>
                <a:lnTo>
                  <a:pt x="990091" y="22693"/>
                </a:lnTo>
                <a:lnTo>
                  <a:pt x="943919" y="12890"/>
                </a:lnTo>
                <a:lnTo>
                  <a:pt x="896807" y="5784"/>
                </a:lnTo>
                <a:lnTo>
                  <a:pt x="848839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6E00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908" y="3838955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0" y="800100"/>
                </a:moveTo>
                <a:lnTo>
                  <a:pt x="1460" y="751360"/>
                </a:lnTo>
                <a:lnTo>
                  <a:pt x="5784" y="703392"/>
                </a:lnTo>
                <a:lnTo>
                  <a:pt x="12890" y="656280"/>
                </a:lnTo>
                <a:lnTo>
                  <a:pt x="22693" y="610108"/>
                </a:lnTo>
                <a:lnTo>
                  <a:pt x="35109" y="564960"/>
                </a:lnTo>
                <a:lnTo>
                  <a:pt x="50056" y="520918"/>
                </a:lnTo>
                <a:lnTo>
                  <a:pt x="67448" y="478068"/>
                </a:lnTo>
                <a:lnTo>
                  <a:pt x="87203" y="436491"/>
                </a:lnTo>
                <a:lnTo>
                  <a:pt x="109236" y="396273"/>
                </a:lnTo>
                <a:lnTo>
                  <a:pt x="133465" y="357497"/>
                </a:lnTo>
                <a:lnTo>
                  <a:pt x="159805" y="320246"/>
                </a:lnTo>
                <a:lnTo>
                  <a:pt x="188173" y="284605"/>
                </a:lnTo>
                <a:lnTo>
                  <a:pt x="218484" y="250656"/>
                </a:lnTo>
                <a:lnTo>
                  <a:pt x="250656" y="218484"/>
                </a:lnTo>
                <a:lnTo>
                  <a:pt x="284605" y="188173"/>
                </a:lnTo>
                <a:lnTo>
                  <a:pt x="320246" y="159805"/>
                </a:lnTo>
                <a:lnTo>
                  <a:pt x="357497" y="133465"/>
                </a:lnTo>
                <a:lnTo>
                  <a:pt x="396273" y="109236"/>
                </a:lnTo>
                <a:lnTo>
                  <a:pt x="436491" y="87203"/>
                </a:lnTo>
                <a:lnTo>
                  <a:pt x="478068" y="67448"/>
                </a:lnTo>
                <a:lnTo>
                  <a:pt x="520918" y="50056"/>
                </a:lnTo>
                <a:lnTo>
                  <a:pt x="564960" y="35109"/>
                </a:lnTo>
                <a:lnTo>
                  <a:pt x="610108" y="22693"/>
                </a:lnTo>
                <a:lnTo>
                  <a:pt x="656280" y="12890"/>
                </a:lnTo>
                <a:lnTo>
                  <a:pt x="703392" y="5784"/>
                </a:lnTo>
                <a:lnTo>
                  <a:pt x="751360" y="1460"/>
                </a:lnTo>
                <a:lnTo>
                  <a:pt x="800100" y="0"/>
                </a:lnTo>
                <a:lnTo>
                  <a:pt x="848839" y="1460"/>
                </a:lnTo>
                <a:lnTo>
                  <a:pt x="896807" y="5784"/>
                </a:lnTo>
                <a:lnTo>
                  <a:pt x="943919" y="12890"/>
                </a:lnTo>
                <a:lnTo>
                  <a:pt x="990091" y="22693"/>
                </a:lnTo>
                <a:lnTo>
                  <a:pt x="1035239" y="35109"/>
                </a:lnTo>
                <a:lnTo>
                  <a:pt x="1079281" y="50056"/>
                </a:lnTo>
                <a:lnTo>
                  <a:pt x="1122131" y="67448"/>
                </a:lnTo>
                <a:lnTo>
                  <a:pt x="1163708" y="87203"/>
                </a:lnTo>
                <a:lnTo>
                  <a:pt x="1203926" y="109236"/>
                </a:lnTo>
                <a:lnTo>
                  <a:pt x="1242702" y="133465"/>
                </a:lnTo>
                <a:lnTo>
                  <a:pt x="1279953" y="159805"/>
                </a:lnTo>
                <a:lnTo>
                  <a:pt x="1315594" y="188173"/>
                </a:lnTo>
                <a:lnTo>
                  <a:pt x="1349543" y="218484"/>
                </a:lnTo>
                <a:lnTo>
                  <a:pt x="1381715" y="250656"/>
                </a:lnTo>
                <a:lnTo>
                  <a:pt x="1412026" y="284605"/>
                </a:lnTo>
                <a:lnTo>
                  <a:pt x="1440394" y="320246"/>
                </a:lnTo>
                <a:lnTo>
                  <a:pt x="1466734" y="357497"/>
                </a:lnTo>
                <a:lnTo>
                  <a:pt x="1490963" y="396273"/>
                </a:lnTo>
                <a:lnTo>
                  <a:pt x="1512996" y="436491"/>
                </a:lnTo>
                <a:lnTo>
                  <a:pt x="1532751" y="478068"/>
                </a:lnTo>
                <a:lnTo>
                  <a:pt x="1550143" y="520918"/>
                </a:lnTo>
                <a:lnTo>
                  <a:pt x="1565090" y="564960"/>
                </a:lnTo>
                <a:lnTo>
                  <a:pt x="1577506" y="610108"/>
                </a:lnTo>
                <a:lnTo>
                  <a:pt x="1587309" y="656280"/>
                </a:lnTo>
                <a:lnTo>
                  <a:pt x="1594415" y="703392"/>
                </a:lnTo>
                <a:lnTo>
                  <a:pt x="1598739" y="751360"/>
                </a:lnTo>
                <a:lnTo>
                  <a:pt x="1600200" y="800100"/>
                </a:lnTo>
                <a:lnTo>
                  <a:pt x="1598739" y="848839"/>
                </a:lnTo>
                <a:lnTo>
                  <a:pt x="1594415" y="896807"/>
                </a:lnTo>
                <a:lnTo>
                  <a:pt x="1587309" y="943919"/>
                </a:lnTo>
                <a:lnTo>
                  <a:pt x="1577506" y="990091"/>
                </a:lnTo>
                <a:lnTo>
                  <a:pt x="1565090" y="1035239"/>
                </a:lnTo>
                <a:lnTo>
                  <a:pt x="1550143" y="1079281"/>
                </a:lnTo>
                <a:lnTo>
                  <a:pt x="1532751" y="1122131"/>
                </a:lnTo>
                <a:lnTo>
                  <a:pt x="1512996" y="1163708"/>
                </a:lnTo>
                <a:lnTo>
                  <a:pt x="1490963" y="1203926"/>
                </a:lnTo>
                <a:lnTo>
                  <a:pt x="1466734" y="1242702"/>
                </a:lnTo>
                <a:lnTo>
                  <a:pt x="1440394" y="1279953"/>
                </a:lnTo>
                <a:lnTo>
                  <a:pt x="1412026" y="1315594"/>
                </a:lnTo>
                <a:lnTo>
                  <a:pt x="1381715" y="1349543"/>
                </a:lnTo>
                <a:lnTo>
                  <a:pt x="1349543" y="1381715"/>
                </a:lnTo>
                <a:lnTo>
                  <a:pt x="1315594" y="1412026"/>
                </a:lnTo>
                <a:lnTo>
                  <a:pt x="1279953" y="1440394"/>
                </a:lnTo>
                <a:lnTo>
                  <a:pt x="1242702" y="1466734"/>
                </a:lnTo>
                <a:lnTo>
                  <a:pt x="1203926" y="1490963"/>
                </a:lnTo>
                <a:lnTo>
                  <a:pt x="1163708" y="1512996"/>
                </a:lnTo>
                <a:lnTo>
                  <a:pt x="1122131" y="1532751"/>
                </a:lnTo>
                <a:lnTo>
                  <a:pt x="1079281" y="1550143"/>
                </a:lnTo>
                <a:lnTo>
                  <a:pt x="1035239" y="1565090"/>
                </a:lnTo>
                <a:lnTo>
                  <a:pt x="990091" y="1577506"/>
                </a:lnTo>
                <a:lnTo>
                  <a:pt x="943919" y="1587309"/>
                </a:lnTo>
                <a:lnTo>
                  <a:pt x="896807" y="1594415"/>
                </a:lnTo>
                <a:lnTo>
                  <a:pt x="848839" y="1598739"/>
                </a:lnTo>
                <a:lnTo>
                  <a:pt x="800100" y="1600200"/>
                </a:lnTo>
                <a:lnTo>
                  <a:pt x="751360" y="1598739"/>
                </a:lnTo>
                <a:lnTo>
                  <a:pt x="703392" y="1594415"/>
                </a:lnTo>
                <a:lnTo>
                  <a:pt x="656280" y="1587309"/>
                </a:lnTo>
                <a:lnTo>
                  <a:pt x="610108" y="1577506"/>
                </a:lnTo>
                <a:lnTo>
                  <a:pt x="564960" y="1565090"/>
                </a:lnTo>
                <a:lnTo>
                  <a:pt x="520918" y="1550143"/>
                </a:lnTo>
                <a:lnTo>
                  <a:pt x="478068" y="1532751"/>
                </a:lnTo>
                <a:lnTo>
                  <a:pt x="436491" y="1512996"/>
                </a:lnTo>
                <a:lnTo>
                  <a:pt x="396273" y="1490963"/>
                </a:lnTo>
                <a:lnTo>
                  <a:pt x="357497" y="1466734"/>
                </a:lnTo>
                <a:lnTo>
                  <a:pt x="320246" y="1440394"/>
                </a:lnTo>
                <a:lnTo>
                  <a:pt x="284605" y="1412026"/>
                </a:lnTo>
                <a:lnTo>
                  <a:pt x="250656" y="1381715"/>
                </a:lnTo>
                <a:lnTo>
                  <a:pt x="218484" y="1349543"/>
                </a:lnTo>
                <a:lnTo>
                  <a:pt x="188173" y="1315594"/>
                </a:lnTo>
                <a:lnTo>
                  <a:pt x="159805" y="1279953"/>
                </a:lnTo>
                <a:lnTo>
                  <a:pt x="133465" y="1242702"/>
                </a:lnTo>
                <a:lnTo>
                  <a:pt x="109236" y="1203926"/>
                </a:lnTo>
                <a:lnTo>
                  <a:pt x="87203" y="1163708"/>
                </a:lnTo>
                <a:lnTo>
                  <a:pt x="67448" y="1122131"/>
                </a:lnTo>
                <a:lnTo>
                  <a:pt x="50056" y="1079281"/>
                </a:lnTo>
                <a:lnTo>
                  <a:pt x="35109" y="1035239"/>
                </a:lnTo>
                <a:lnTo>
                  <a:pt x="22693" y="990091"/>
                </a:lnTo>
                <a:lnTo>
                  <a:pt x="12890" y="943919"/>
                </a:lnTo>
                <a:lnTo>
                  <a:pt x="5784" y="896807"/>
                </a:lnTo>
                <a:lnTo>
                  <a:pt x="1460" y="848839"/>
                </a:lnTo>
                <a:lnTo>
                  <a:pt x="0" y="800100"/>
                </a:lnTo>
                <a:close/>
              </a:path>
            </a:pathLst>
          </a:custGeom>
          <a:ln w="12192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3261" y="4286701"/>
            <a:ext cx="865505" cy="69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Undergrad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ts val="238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4,844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25267" y="3811523"/>
            <a:ext cx="1691639" cy="1691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52700" y="3838955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0" y="1460"/>
                </a:lnTo>
                <a:lnTo>
                  <a:pt x="703392" y="5784"/>
                </a:lnTo>
                <a:lnTo>
                  <a:pt x="656280" y="12890"/>
                </a:lnTo>
                <a:lnTo>
                  <a:pt x="610108" y="22693"/>
                </a:lnTo>
                <a:lnTo>
                  <a:pt x="564960" y="35109"/>
                </a:lnTo>
                <a:lnTo>
                  <a:pt x="520918" y="50056"/>
                </a:lnTo>
                <a:lnTo>
                  <a:pt x="478068" y="67448"/>
                </a:lnTo>
                <a:lnTo>
                  <a:pt x="436491" y="87203"/>
                </a:lnTo>
                <a:lnTo>
                  <a:pt x="396273" y="109236"/>
                </a:lnTo>
                <a:lnTo>
                  <a:pt x="357497" y="133465"/>
                </a:lnTo>
                <a:lnTo>
                  <a:pt x="320246" y="159805"/>
                </a:lnTo>
                <a:lnTo>
                  <a:pt x="284605" y="188173"/>
                </a:lnTo>
                <a:lnTo>
                  <a:pt x="250656" y="218484"/>
                </a:lnTo>
                <a:lnTo>
                  <a:pt x="218484" y="250656"/>
                </a:lnTo>
                <a:lnTo>
                  <a:pt x="188173" y="284605"/>
                </a:lnTo>
                <a:lnTo>
                  <a:pt x="159805" y="320246"/>
                </a:lnTo>
                <a:lnTo>
                  <a:pt x="133465" y="357497"/>
                </a:lnTo>
                <a:lnTo>
                  <a:pt x="109236" y="396273"/>
                </a:lnTo>
                <a:lnTo>
                  <a:pt x="87203" y="436491"/>
                </a:lnTo>
                <a:lnTo>
                  <a:pt x="67448" y="478068"/>
                </a:lnTo>
                <a:lnTo>
                  <a:pt x="50056" y="520918"/>
                </a:lnTo>
                <a:lnTo>
                  <a:pt x="35109" y="564960"/>
                </a:lnTo>
                <a:lnTo>
                  <a:pt x="22693" y="610108"/>
                </a:lnTo>
                <a:lnTo>
                  <a:pt x="12890" y="656280"/>
                </a:lnTo>
                <a:lnTo>
                  <a:pt x="5784" y="703392"/>
                </a:lnTo>
                <a:lnTo>
                  <a:pt x="1460" y="751360"/>
                </a:lnTo>
                <a:lnTo>
                  <a:pt x="0" y="800100"/>
                </a:lnTo>
                <a:lnTo>
                  <a:pt x="1460" y="848839"/>
                </a:lnTo>
                <a:lnTo>
                  <a:pt x="5784" y="896807"/>
                </a:lnTo>
                <a:lnTo>
                  <a:pt x="12890" y="943919"/>
                </a:lnTo>
                <a:lnTo>
                  <a:pt x="22693" y="990091"/>
                </a:lnTo>
                <a:lnTo>
                  <a:pt x="35109" y="1035239"/>
                </a:lnTo>
                <a:lnTo>
                  <a:pt x="50056" y="1079281"/>
                </a:lnTo>
                <a:lnTo>
                  <a:pt x="67448" y="1122131"/>
                </a:lnTo>
                <a:lnTo>
                  <a:pt x="87203" y="1163708"/>
                </a:lnTo>
                <a:lnTo>
                  <a:pt x="109236" y="1203926"/>
                </a:lnTo>
                <a:lnTo>
                  <a:pt x="133465" y="1242702"/>
                </a:lnTo>
                <a:lnTo>
                  <a:pt x="159805" y="1279953"/>
                </a:lnTo>
                <a:lnTo>
                  <a:pt x="188173" y="1315594"/>
                </a:lnTo>
                <a:lnTo>
                  <a:pt x="218484" y="1349543"/>
                </a:lnTo>
                <a:lnTo>
                  <a:pt x="250656" y="1381715"/>
                </a:lnTo>
                <a:lnTo>
                  <a:pt x="284605" y="1412026"/>
                </a:lnTo>
                <a:lnTo>
                  <a:pt x="320246" y="1440394"/>
                </a:lnTo>
                <a:lnTo>
                  <a:pt x="357497" y="1466734"/>
                </a:lnTo>
                <a:lnTo>
                  <a:pt x="396273" y="1490963"/>
                </a:lnTo>
                <a:lnTo>
                  <a:pt x="436491" y="1512996"/>
                </a:lnTo>
                <a:lnTo>
                  <a:pt x="478068" y="1532751"/>
                </a:lnTo>
                <a:lnTo>
                  <a:pt x="520918" y="1550143"/>
                </a:lnTo>
                <a:lnTo>
                  <a:pt x="564960" y="1565090"/>
                </a:lnTo>
                <a:lnTo>
                  <a:pt x="610108" y="1577506"/>
                </a:lnTo>
                <a:lnTo>
                  <a:pt x="656280" y="1587309"/>
                </a:lnTo>
                <a:lnTo>
                  <a:pt x="703392" y="1594415"/>
                </a:lnTo>
                <a:lnTo>
                  <a:pt x="751360" y="1598739"/>
                </a:lnTo>
                <a:lnTo>
                  <a:pt x="800100" y="1600200"/>
                </a:lnTo>
                <a:lnTo>
                  <a:pt x="848839" y="1598739"/>
                </a:lnTo>
                <a:lnTo>
                  <a:pt x="896807" y="1594415"/>
                </a:lnTo>
                <a:lnTo>
                  <a:pt x="943919" y="1587309"/>
                </a:lnTo>
                <a:lnTo>
                  <a:pt x="990091" y="1577506"/>
                </a:lnTo>
                <a:lnTo>
                  <a:pt x="1035239" y="1565090"/>
                </a:lnTo>
                <a:lnTo>
                  <a:pt x="1079281" y="1550143"/>
                </a:lnTo>
                <a:lnTo>
                  <a:pt x="1122131" y="1532751"/>
                </a:lnTo>
                <a:lnTo>
                  <a:pt x="1163708" y="1512996"/>
                </a:lnTo>
                <a:lnTo>
                  <a:pt x="1203926" y="1490963"/>
                </a:lnTo>
                <a:lnTo>
                  <a:pt x="1242702" y="1466734"/>
                </a:lnTo>
                <a:lnTo>
                  <a:pt x="1279953" y="1440394"/>
                </a:lnTo>
                <a:lnTo>
                  <a:pt x="1315594" y="1412026"/>
                </a:lnTo>
                <a:lnTo>
                  <a:pt x="1349543" y="1381715"/>
                </a:lnTo>
                <a:lnTo>
                  <a:pt x="1381715" y="1349543"/>
                </a:lnTo>
                <a:lnTo>
                  <a:pt x="1412026" y="1315594"/>
                </a:lnTo>
                <a:lnTo>
                  <a:pt x="1440394" y="1279953"/>
                </a:lnTo>
                <a:lnTo>
                  <a:pt x="1466734" y="1242702"/>
                </a:lnTo>
                <a:lnTo>
                  <a:pt x="1490963" y="1203926"/>
                </a:lnTo>
                <a:lnTo>
                  <a:pt x="1512996" y="1163708"/>
                </a:lnTo>
                <a:lnTo>
                  <a:pt x="1532751" y="1122131"/>
                </a:lnTo>
                <a:lnTo>
                  <a:pt x="1550143" y="1079281"/>
                </a:lnTo>
                <a:lnTo>
                  <a:pt x="1565090" y="1035239"/>
                </a:lnTo>
                <a:lnTo>
                  <a:pt x="1577506" y="990091"/>
                </a:lnTo>
                <a:lnTo>
                  <a:pt x="1587309" y="943919"/>
                </a:lnTo>
                <a:lnTo>
                  <a:pt x="1594415" y="896807"/>
                </a:lnTo>
                <a:lnTo>
                  <a:pt x="1598739" y="848839"/>
                </a:lnTo>
                <a:lnTo>
                  <a:pt x="1600200" y="800100"/>
                </a:lnTo>
                <a:lnTo>
                  <a:pt x="1598739" y="751360"/>
                </a:lnTo>
                <a:lnTo>
                  <a:pt x="1594415" y="703392"/>
                </a:lnTo>
                <a:lnTo>
                  <a:pt x="1587309" y="656280"/>
                </a:lnTo>
                <a:lnTo>
                  <a:pt x="1577506" y="610108"/>
                </a:lnTo>
                <a:lnTo>
                  <a:pt x="1565090" y="564960"/>
                </a:lnTo>
                <a:lnTo>
                  <a:pt x="1550143" y="520918"/>
                </a:lnTo>
                <a:lnTo>
                  <a:pt x="1532751" y="478068"/>
                </a:lnTo>
                <a:lnTo>
                  <a:pt x="1512996" y="436491"/>
                </a:lnTo>
                <a:lnTo>
                  <a:pt x="1490963" y="396273"/>
                </a:lnTo>
                <a:lnTo>
                  <a:pt x="1466734" y="357497"/>
                </a:lnTo>
                <a:lnTo>
                  <a:pt x="1440394" y="320246"/>
                </a:lnTo>
                <a:lnTo>
                  <a:pt x="1412026" y="284605"/>
                </a:lnTo>
                <a:lnTo>
                  <a:pt x="1381715" y="250656"/>
                </a:lnTo>
                <a:lnTo>
                  <a:pt x="1349543" y="218484"/>
                </a:lnTo>
                <a:lnTo>
                  <a:pt x="1315594" y="188173"/>
                </a:lnTo>
                <a:lnTo>
                  <a:pt x="1279953" y="159805"/>
                </a:lnTo>
                <a:lnTo>
                  <a:pt x="1242702" y="133465"/>
                </a:lnTo>
                <a:lnTo>
                  <a:pt x="1203926" y="109236"/>
                </a:lnTo>
                <a:lnTo>
                  <a:pt x="1163708" y="87203"/>
                </a:lnTo>
                <a:lnTo>
                  <a:pt x="1122131" y="67448"/>
                </a:lnTo>
                <a:lnTo>
                  <a:pt x="1079281" y="50056"/>
                </a:lnTo>
                <a:lnTo>
                  <a:pt x="1035239" y="35109"/>
                </a:lnTo>
                <a:lnTo>
                  <a:pt x="990091" y="22693"/>
                </a:lnTo>
                <a:lnTo>
                  <a:pt x="943919" y="12890"/>
                </a:lnTo>
                <a:lnTo>
                  <a:pt x="896807" y="5784"/>
                </a:lnTo>
                <a:lnTo>
                  <a:pt x="848839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CB5A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52700" y="3838955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0" y="800100"/>
                </a:moveTo>
                <a:lnTo>
                  <a:pt x="1460" y="751360"/>
                </a:lnTo>
                <a:lnTo>
                  <a:pt x="5784" y="703392"/>
                </a:lnTo>
                <a:lnTo>
                  <a:pt x="12890" y="656280"/>
                </a:lnTo>
                <a:lnTo>
                  <a:pt x="22693" y="610108"/>
                </a:lnTo>
                <a:lnTo>
                  <a:pt x="35109" y="564960"/>
                </a:lnTo>
                <a:lnTo>
                  <a:pt x="50056" y="520918"/>
                </a:lnTo>
                <a:lnTo>
                  <a:pt x="67448" y="478068"/>
                </a:lnTo>
                <a:lnTo>
                  <a:pt x="87203" y="436491"/>
                </a:lnTo>
                <a:lnTo>
                  <a:pt x="109236" y="396273"/>
                </a:lnTo>
                <a:lnTo>
                  <a:pt x="133465" y="357497"/>
                </a:lnTo>
                <a:lnTo>
                  <a:pt x="159805" y="320246"/>
                </a:lnTo>
                <a:lnTo>
                  <a:pt x="188173" y="284605"/>
                </a:lnTo>
                <a:lnTo>
                  <a:pt x="218484" y="250656"/>
                </a:lnTo>
                <a:lnTo>
                  <a:pt x="250656" y="218484"/>
                </a:lnTo>
                <a:lnTo>
                  <a:pt x="284605" y="188173"/>
                </a:lnTo>
                <a:lnTo>
                  <a:pt x="320246" y="159805"/>
                </a:lnTo>
                <a:lnTo>
                  <a:pt x="357497" y="133465"/>
                </a:lnTo>
                <a:lnTo>
                  <a:pt x="396273" y="109236"/>
                </a:lnTo>
                <a:lnTo>
                  <a:pt x="436491" y="87203"/>
                </a:lnTo>
                <a:lnTo>
                  <a:pt x="478068" y="67448"/>
                </a:lnTo>
                <a:lnTo>
                  <a:pt x="520918" y="50056"/>
                </a:lnTo>
                <a:lnTo>
                  <a:pt x="564960" y="35109"/>
                </a:lnTo>
                <a:lnTo>
                  <a:pt x="610108" y="22693"/>
                </a:lnTo>
                <a:lnTo>
                  <a:pt x="656280" y="12890"/>
                </a:lnTo>
                <a:lnTo>
                  <a:pt x="703392" y="5784"/>
                </a:lnTo>
                <a:lnTo>
                  <a:pt x="751360" y="1460"/>
                </a:lnTo>
                <a:lnTo>
                  <a:pt x="800100" y="0"/>
                </a:lnTo>
                <a:lnTo>
                  <a:pt x="848839" y="1460"/>
                </a:lnTo>
                <a:lnTo>
                  <a:pt x="896807" y="5784"/>
                </a:lnTo>
                <a:lnTo>
                  <a:pt x="943919" y="12890"/>
                </a:lnTo>
                <a:lnTo>
                  <a:pt x="990091" y="22693"/>
                </a:lnTo>
                <a:lnTo>
                  <a:pt x="1035239" y="35109"/>
                </a:lnTo>
                <a:lnTo>
                  <a:pt x="1079281" y="50056"/>
                </a:lnTo>
                <a:lnTo>
                  <a:pt x="1122131" y="67448"/>
                </a:lnTo>
                <a:lnTo>
                  <a:pt x="1163708" y="87203"/>
                </a:lnTo>
                <a:lnTo>
                  <a:pt x="1203926" y="109236"/>
                </a:lnTo>
                <a:lnTo>
                  <a:pt x="1242702" y="133465"/>
                </a:lnTo>
                <a:lnTo>
                  <a:pt x="1279953" y="159805"/>
                </a:lnTo>
                <a:lnTo>
                  <a:pt x="1315594" y="188173"/>
                </a:lnTo>
                <a:lnTo>
                  <a:pt x="1349543" y="218484"/>
                </a:lnTo>
                <a:lnTo>
                  <a:pt x="1381715" y="250656"/>
                </a:lnTo>
                <a:lnTo>
                  <a:pt x="1412026" y="284605"/>
                </a:lnTo>
                <a:lnTo>
                  <a:pt x="1440394" y="320246"/>
                </a:lnTo>
                <a:lnTo>
                  <a:pt x="1466734" y="357497"/>
                </a:lnTo>
                <a:lnTo>
                  <a:pt x="1490963" y="396273"/>
                </a:lnTo>
                <a:lnTo>
                  <a:pt x="1512996" y="436491"/>
                </a:lnTo>
                <a:lnTo>
                  <a:pt x="1532751" y="478068"/>
                </a:lnTo>
                <a:lnTo>
                  <a:pt x="1550143" y="520918"/>
                </a:lnTo>
                <a:lnTo>
                  <a:pt x="1565090" y="564960"/>
                </a:lnTo>
                <a:lnTo>
                  <a:pt x="1577506" y="610108"/>
                </a:lnTo>
                <a:lnTo>
                  <a:pt x="1587309" y="656280"/>
                </a:lnTo>
                <a:lnTo>
                  <a:pt x="1594415" y="703392"/>
                </a:lnTo>
                <a:lnTo>
                  <a:pt x="1598739" y="751360"/>
                </a:lnTo>
                <a:lnTo>
                  <a:pt x="1600200" y="800100"/>
                </a:lnTo>
                <a:lnTo>
                  <a:pt x="1598739" y="848839"/>
                </a:lnTo>
                <a:lnTo>
                  <a:pt x="1594415" y="896807"/>
                </a:lnTo>
                <a:lnTo>
                  <a:pt x="1587309" y="943919"/>
                </a:lnTo>
                <a:lnTo>
                  <a:pt x="1577506" y="990091"/>
                </a:lnTo>
                <a:lnTo>
                  <a:pt x="1565090" y="1035239"/>
                </a:lnTo>
                <a:lnTo>
                  <a:pt x="1550143" y="1079281"/>
                </a:lnTo>
                <a:lnTo>
                  <a:pt x="1532751" y="1122131"/>
                </a:lnTo>
                <a:lnTo>
                  <a:pt x="1512996" y="1163708"/>
                </a:lnTo>
                <a:lnTo>
                  <a:pt x="1490963" y="1203926"/>
                </a:lnTo>
                <a:lnTo>
                  <a:pt x="1466734" y="1242702"/>
                </a:lnTo>
                <a:lnTo>
                  <a:pt x="1440394" y="1279953"/>
                </a:lnTo>
                <a:lnTo>
                  <a:pt x="1412026" y="1315594"/>
                </a:lnTo>
                <a:lnTo>
                  <a:pt x="1381715" y="1349543"/>
                </a:lnTo>
                <a:lnTo>
                  <a:pt x="1349543" y="1381715"/>
                </a:lnTo>
                <a:lnTo>
                  <a:pt x="1315594" y="1412026"/>
                </a:lnTo>
                <a:lnTo>
                  <a:pt x="1279953" y="1440394"/>
                </a:lnTo>
                <a:lnTo>
                  <a:pt x="1242702" y="1466734"/>
                </a:lnTo>
                <a:lnTo>
                  <a:pt x="1203926" y="1490963"/>
                </a:lnTo>
                <a:lnTo>
                  <a:pt x="1163708" y="1512996"/>
                </a:lnTo>
                <a:lnTo>
                  <a:pt x="1122131" y="1532751"/>
                </a:lnTo>
                <a:lnTo>
                  <a:pt x="1079281" y="1550143"/>
                </a:lnTo>
                <a:lnTo>
                  <a:pt x="1035239" y="1565090"/>
                </a:lnTo>
                <a:lnTo>
                  <a:pt x="990091" y="1577506"/>
                </a:lnTo>
                <a:lnTo>
                  <a:pt x="943919" y="1587309"/>
                </a:lnTo>
                <a:lnTo>
                  <a:pt x="896807" y="1594415"/>
                </a:lnTo>
                <a:lnTo>
                  <a:pt x="848839" y="1598739"/>
                </a:lnTo>
                <a:lnTo>
                  <a:pt x="800100" y="1600200"/>
                </a:lnTo>
                <a:lnTo>
                  <a:pt x="751360" y="1598739"/>
                </a:lnTo>
                <a:lnTo>
                  <a:pt x="703392" y="1594415"/>
                </a:lnTo>
                <a:lnTo>
                  <a:pt x="656280" y="1587309"/>
                </a:lnTo>
                <a:lnTo>
                  <a:pt x="610108" y="1577506"/>
                </a:lnTo>
                <a:lnTo>
                  <a:pt x="564960" y="1565090"/>
                </a:lnTo>
                <a:lnTo>
                  <a:pt x="520918" y="1550143"/>
                </a:lnTo>
                <a:lnTo>
                  <a:pt x="478068" y="1532751"/>
                </a:lnTo>
                <a:lnTo>
                  <a:pt x="436491" y="1512996"/>
                </a:lnTo>
                <a:lnTo>
                  <a:pt x="396273" y="1490963"/>
                </a:lnTo>
                <a:lnTo>
                  <a:pt x="357497" y="1466734"/>
                </a:lnTo>
                <a:lnTo>
                  <a:pt x="320246" y="1440394"/>
                </a:lnTo>
                <a:lnTo>
                  <a:pt x="284605" y="1412026"/>
                </a:lnTo>
                <a:lnTo>
                  <a:pt x="250656" y="1381715"/>
                </a:lnTo>
                <a:lnTo>
                  <a:pt x="218484" y="1349543"/>
                </a:lnTo>
                <a:lnTo>
                  <a:pt x="188173" y="1315594"/>
                </a:lnTo>
                <a:lnTo>
                  <a:pt x="159805" y="1279953"/>
                </a:lnTo>
                <a:lnTo>
                  <a:pt x="133465" y="1242702"/>
                </a:lnTo>
                <a:lnTo>
                  <a:pt x="109236" y="1203926"/>
                </a:lnTo>
                <a:lnTo>
                  <a:pt x="87203" y="1163708"/>
                </a:lnTo>
                <a:lnTo>
                  <a:pt x="67448" y="1122131"/>
                </a:lnTo>
                <a:lnTo>
                  <a:pt x="50056" y="1079281"/>
                </a:lnTo>
                <a:lnTo>
                  <a:pt x="35109" y="1035239"/>
                </a:lnTo>
                <a:lnTo>
                  <a:pt x="22693" y="990091"/>
                </a:lnTo>
                <a:lnTo>
                  <a:pt x="12890" y="943919"/>
                </a:lnTo>
                <a:lnTo>
                  <a:pt x="5784" y="896807"/>
                </a:lnTo>
                <a:lnTo>
                  <a:pt x="1460" y="848839"/>
                </a:lnTo>
                <a:lnTo>
                  <a:pt x="0" y="800100"/>
                </a:lnTo>
                <a:close/>
              </a:path>
            </a:pathLst>
          </a:custGeom>
          <a:ln w="12192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18901" y="4286701"/>
            <a:ext cx="865505" cy="69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Grad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ts val="238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2,082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02708" y="3870959"/>
            <a:ext cx="1691639" cy="1691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30140" y="3898391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0" y="1460"/>
                </a:lnTo>
                <a:lnTo>
                  <a:pt x="703392" y="5784"/>
                </a:lnTo>
                <a:lnTo>
                  <a:pt x="656280" y="12890"/>
                </a:lnTo>
                <a:lnTo>
                  <a:pt x="610108" y="22693"/>
                </a:lnTo>
                <a:lnTo>
                  <a:pt x="564960" y="35109"/>
                </a:lnTo>
                <a:lnTo>
                  <a:pt x="520918" y="50056"/>
                </a:lnTo>
                <a:lnTo>
                  <a:pt x="478068" y="67448"/>
                </a:lnTo>
                <a:lnTo>
                  <a:pt x="436491" y="87203"/>
                </a:lnTo>
                <a:lnTo>
                  <a:pt x="396273" y="109236"/>
                </a:lnTo>
                <a:lnTo>
                  <a:pt x="357497" y="133465"/>
                </a:lnTo>
                <a:lnTo>
                  <a:pt x="320246" y="159805"/>
                </a:lnTo>
                <a:lnTo>
                  <a:pt x="284605" y="188173"/>
                </a:lnTo>
                <a:lnTo>
                  <a:pt x="250656" y="218484"/>
                </a:lnTo>
                <a:lnTo>
                  <a:pt x="218484" y="250656"/>
                </a:lnTo>
                <a:lnTo>
                  <a:pt x="188173" y="284605"/>
                </a:lnTo>
                <a:lnTo>
                  <a:pt x="159805" y="320246"/>
                </a:lnTo>
                <a:lnTo>
                  <a:pt x="133465" y="357497"/>
                </a:lnTo>
                <a:lnTo>
                  <a:pt x="109236" y="396273"/>
                </a:lnTo>
                <a:lnTo>
                  <a:pt x="87203" y="436491"/>
                </a:lnTo>
                <a:lnTo>
                  <a:pt x="67448" y="478068"/>
                </a:lnTo>
                <a:lnTo>
                  <a:pt x="50056" y="520918"/>
                </a:lnTo>
                <a:lnTo>
                  <a:pt x="35109" y="564960"/>
                </a:lnTo>
                <a:lnTo>
                  <a:pt x="22693" y="610108"/>
                </a:lnTo>
                <a:lnTo>
                  <a:pt x="12890" y="656280"/>
                </a:lnTo>
                <a:lnTo>
                  <a:pt x="5784" y="703392"/>
                </a:lnTo>
                <a:lnTo>
                  <a:pt x="1460" y="751360"/>
                </a:lnTo>
                <a:lnTo>
                  <a:pt x="0" y="800099"/>
                </a:lnTo>
                <a:lnTo>
                  <a:pt x="1460" y="848839"/>
                </a:lnTo>
                <a:lnTo>
                  <a:pt x="5784" y="896807"/>
                </a:lnTo>
                <a:lnTo>
                  <a:pt x="12890" y="943919"/>
                </a:lnTo>
                <a:lnTo>
                  <a:pt x="22693" y="990091"/>
                </a:lnTo>
                <a:lnTo>
                  <a:pt x="35109" y="1035239"/>
                </a:lnTo>
                <a:lnTo>
                  <a:pt x="50056" y="1079281"/>
                </a:lnTo>
                <a:lnTo>
                  <a:pt x="67448" y="1122131"/>
                </a:lnTo>
                <a:lnTo>
                  <a:pt x="87203" y="1163708"/>
                </a:lnTo>
                <a:lnTo>
                  <a:pt x="109236" y="1203926"/>
                </a:lnTo>
                <a:lnTo>
                  <a:pt x="133465" y="1242702"/>
                </a:lnTo>
                <a:lnTo>
                  <a:pt x="159805" y="1279953"/>
                </a:lnTo>
                <a:lnTo>
                  <a:pt x="188173" y="1315594"/>
                </a:lnTo>
                <a:lnTo>
                  <a:pt x="218484" y="1349543"/>
                </a:lnTo>
                <a:lnTo>
                  <a:pt x="250656" y="1381715"/>
                </a:lnTo>
                <a:lnTo>
                  <a:pt x="284605" y="1412026"/>
                </a:lnTo>
                <a:lnTo>
                  <a:pt x="320246" y="1440394"/>
                </a:lnTo>
                <a:lnTo>
                  <a:pt x="357497" y="1466734"/>
                </a:lnTo>
                <a:lnTo>
                  <a:pt x="396273" y="1490963"/>
                </a:lnTo>
                <a:lnTo>
                  <a:pt x="436491" y="1512996"/>
                </a:lnTo>
                <a:lnTo>
                  <a:pt x="478068" y="1532751"/>
                </a:lnTo>
                <a:lnTo>
                  <a:pt x="520918" y="1550143"/>
                </a:lnTo>
                <a:lnTo>
                  <a:pt x="564960" y="1565090"/>
                </a:lnTo>
                <a:lnTo>
                  <a:pt x="610108" y="1577506"/>
                </a:lnTo>
                <a:lnTo>
                  <a:pt x="656280" y="1587309"/>
                </a:lnTo>
                <a:lnTo>
                  <a:pt x="703392" y="1594415"/>
                </a:lnTo>
                <a:lnTo>
                  <a:pt x="751360" y="1598739"/>
                </a:lnTo>
                <a:lnTo>
                  <a:pt x="800100" y="1600199"/>
                </a:lnTo>
                <a:lnTo>
                  <a:pt x="848839" y="1598739"/>
                </a:lnTo>
                <a:lnTo>
                  <a:pt x="896807" y="1594415"/>
                </a:lnTo>
                <a:lnTo>
                  <a:pt x="943919" y="1587309"/>
                </a:lnTo>
                <a:lnTo>
                  <a:pt x="990091" y="1577506"/>
                </a:lnTo>
                <a:lnTo>
                  <a:pt x="1035239" y="1565090"/>
                </a:lnTo>
                <a:lnTo>
                  <a:pt x="1079281" y="1550143"/>
                </a:lnTo>
                <a:lnTo>
                  <a:pt x="1122131" y="1532751"/>
                </a:lnTo>
                <a:lnTo>
                  <a:pt x="1163708" y="1512996"/>
                </a:lnTo>
                <a:lnTo>
                  <a:pt x="1203926" y="1490963"/>
                </a:lnTo>
                <a:lnTo>
                  <a:pt x="1242702" y="1466734"/>
                </a:lnTo>
                <a:lnTo>
                  <a:pt x="1279953" y="1440394"/>
                </a:lnTo>
                <a:lnTo>
                  <a:pt x="1315594" y="1412026"/>
                </a:lnTo>
                <a:lnTo>
                  <a:pt x="1349543" y="1381715"/>
                </a:lnTo>
                <a:lnTo>
                  <a:pt x="1381715" y="1349543"/>
                </a:lnTo>
                <a:lnTo>
                  <a:pt x="1412026" y="1315594"/>
                </a:lnTo>
                <a:lnTo>
                  <a:pt x="1440394" y="1279953"/>
                </a:lnTo>
                <a:lnTo>
                  <a:pt x="1466734" y="1242702"/>
                </a:lnTo>
                <a:lnTo>
                  <a:pt x="1490963" y="1203926"/>
                </a:lnTo>
                <a:lnTo>
                  <a:pt x="1512996" y="1163708"/>
                </a:lnTo>
                <a:lnTo>
                  <a:pt x="1532751" y="1122131"/>
                </a:lnTo>
                <a:lnTo>
                  <a:pt x="1550143" y="1079281"/>
                </a:lnTo>
                <a:lnTo>
                  <a:pt x="1565090" y="1035239"/>
                </a:lnTo>
                <a:lnTo>
                  <a:pt x="1577506" y="990091"/>
                </a:lnTo>
                <a:lnTo>
                  <a:pt x="1587309" y="943919"/>
                </a:lnTo>
                <a:lnTo>
                  <a:pt x="1594415" y="896807"/>
                </a:lnTo>
                <a:lnTo>
                  <a:pt x="1598739" y="848839"/>
                </a:lnTo>
                <a:lnTo>
                  <a:pt x="1600200" y="800099"/>
                </a:lnTo>
                <a:lnTo>
                  <a:pt x="1598739" y="751360"/>
                </a:lnTo>
                <a:lnTo>
                  <a:pt x="1594415" y="703392"/>
                </a:lnTo>
                <a:lnTo>
                  <a:pt x="1587309" y="656280"/>
                </a:lnTo>
                <a:lnTo>
                  <a:pt x="1577506" y="610108"/>
                </a:lnTo>
                <a:lnTo>
                  <a:pt x="1565090" y="564960"/>
                </a:lnTo>
                <a:lnTo>
                  <a:pt x="1550143" y="520918"/>
                </a:lnTo>
                <a:lnTo>
                  <a:pt x="1532751" y="478068"/>
                </a:lnTo>
                <a:lnTo>
                  <a:pt x="1512996" y="436491"/>
                </a:lnTo>
                <a:lnTo>
                  <a:pt x="1490963" y="396273"/>
                </a:lnTo>
                <a:lnTo>
                  <a:pt x="1466734" y="357497"/>
                </a:lnTo>
                <a:lnTo>
                  <a:pt x="1440394" y="320246"/>
                </a:lnTo>
                <a:lnTo>
                  <a:pt x="1412026" y="284605"/>
                </a:lnTo>
                <a:lnTo>
                  <a:pt x="1381715" y="250656"/>
                </a:lnTo>
                <a:lnTo>
                  <a:pt x="1349543" y="218484"/>
                </a:lnTo>
                <a:lnTo>
                  <a:pt x="1315594" y="188173"/>
                </a:lnTo>
                <a:lnTo>
                  <a:pt x="1279953" y="159805"/>
                </a:lnTo>
                <a:lnTo>
                  <a:pt x="1242702" y="133465"/>
                </a:lnTo>
                <a:lnTo>
                  <a:pt x="1203926" y="109236"/>
                </a:lnTo>
                <a:lnTo>
                  <a:pt x="1163708" y="87203"/>
                </a:lnTo>
                <a:lnTo>
                  <a:pt x="1122131" y="67448"/>
                </a:lnTo>
                <a:lnTo>
                  <a:pt x="1079281" y="50056"/>
                </a:lnTo>
                <a:lnTo>
                  <a:pt x="1035239" y="35109"/>
                </a:lnTo>
                <a:lnTo>
                  <a:pt x="990091" y="22693"/>
                </a:lnTo>
                <a:lnTo>
                  <a:pt x="943919" y="12890"/>
                </a:lnTo>
                <a:lnTo>
                  <a:pt x="896807" y="5784"/>
                </a:lnTo>
                <a:lnTo>
                  <a:pt x="848839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008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30140" y="3898391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0" y="800099"/>
                </a:moveTo>
                <a:lnTo>
                  <a:pt x="1460" y="751360"/>
                </a:lnTo>
                <a:lnTo>
                  <a:pt x="5784" y="703392"/>
                </a:lnTo>
                <a:lnTo>
                  <a:pt x="12890" y="656280"/>
                </a:lnTo>
                <a:lnTo>
                  <a:pt x="22693" y="610108"/>
                </a:lnTo>
                <a:lnTo>
                  <a:pt x="35109" y="564960"/>
                </a:lnTo>
                <a:lnTo>
                  <a:pt x="50056" y="520918"/>
                </a:lnTo>
                <a:lnTo>
                  <a:pt x="67448" y="478068"/>
                </a:lnTo>
                <a:lnTo>
                  <a:pt x="87203" y="436491"/>
                </a:lnTo>
                <a:lnTo>
                  <a:pt x="109236" y="396273"/>
                </a:lnTo>
                <a:lnTo>
                  <a:pt x="133465" y="357497"/>
                </a:lnTo>
                <a:lnTo>
                  <a:pt x="159805" y="320246"/>
                </a:lnTo>
                <a:lnTo>
                  <a:pt x="188173" y="284605"/>
                </a:lnTo>
                <a:lnTo>
                  <a:pt x="218484" y="250656"/>
                </a:lnTo>
                <a:lnTo>
                  <a:pt x="250656" y="218484"/>
                </a:lnTo>
                <a:lnTo>
                  <a:pt x="284605" y="188173"/>
                </a:lnTo>
                <a:lnTo>
                  <a:pt x="320246" y="159805"/>
                </a:lnTo>
                <a:lnTo>
                  <a:pt x="357497" y="133465"/>
                </a:lnTo>
                <a:lnTo>
                  <a:pt x="396273" y="109236"/>
                </a:lnTo>
                <a:lnTo>
                  <a:pt x="436491" y="87203"/>
                </a:lnTo>
                <a:lnTo>
                  <a:pt x="478068" y="67448"/>
                </a:lnTo>
                <a:lnTo>
                  <a:pt x="520918" y="50056"/>
                </a:lnTo>
                <a:lnTo>
                  <a:pt x="564960" y="35109"/>
                </a:lnTo>
                <a:lnTo>
                  <a:pt x="610108" y="22693"/>
                </a:lnTo>
                <a:lnTo>
                  <a:pt x="656280" y="12890"/>
                </a:lnTo>
                <a:lnTo>
                  <a:pt x="703392" y="5784"/>
                </a:lnTo>
                <a:lnTo>
                  <a:pt x="751360" y="1460"/>
                </a:lnTo>
                <a:lnTo>
                  <a:pt x="800100" y="0"/>
                </a:lnTo>
                <a:lnTo>
                  <a:pt x="848839" y="1460"/>
                </a:lnTo>
                <a:lnTo>
                  <a:pt x="896807" y="5784"/>
                </a:lnTo>
                <a:lnTo>
                  <a:pt x="943919" y="12890"/>
                </a:lnTo>
                <a:lnTo>
                  <a:pt x="990091" y="22693"/>
                </a:lnTo>
                <a:lnTo>
                  <a:pt x="1035239" y="35109"/>
                </a:lnTo>
                <a:lnTo>
                  <a:pt x="1079281" y="50056"/>
                </a:lnTo>
                <a:lnTo>
                  <a:pt x="1122131" y="67448"/>
                </a:lnTo>
                <a:lnTo>
                  <a:pt x="1163708" y="87203"/>
                </a:lnTo>
                <a:lnTo>
                  <a:pt x="1203926" y="109236"/>
                </a:lnTo>
                <a:lnTo>
                  <a:pt x="1242702" y="133465"/>
                </a:lnTo>
                <a:lnTo>
                  <a:pt x="1279953" y="159805"/>
                </a:lnTo>
                <a:lnTo>
                  <a:pt x="1315594" y="188173"/>
                </a:lnTo>
                <a:lnTo>
                  <a:pt x="1349543" y="218484"/>
                </a:lnTo>
                <a:lnTo>
                  <a:pt x="1381715" y="250656"/>
                </a:lnTo>
                <a:lnTo>
                  <a:pt x="1412026" y="284605"/>
                </a:lnTo>
                <a:lnTo>
                  <a:pt x="1440394" y="320246"/>
                </a:lnTo>
                <a:lnTo>
                  <a:pt x="1466734" y="357497"/>
                </a:lnTo>
                <a:lnTo>
                  <a:pt x="1490963" y="396273"/>
                </a:lnTo>
                <a:lnTo>
                  <a:pt x="1512996" y="436491"/>
                </a:lnTo>
                <a:lnTo>
                  <a:pt x="1532751" y="478068"/>
                </a:lnTo>
                <a:lnTo>
                  <a:pt x="1550143" y="520918"/>
                </a:lnTo>
                <a:lnTo>
                  <a:pt x="1565090" y="564960"/>
                </a:lnTo>
                <a:lnTo>
                  <a:pt x="1577506" y="610108"/>
                </a:lnTo>
                <a:lnTo>
                  <a:pt x="1587309" y="656280"/>
                </a:lnTo>
                <a:lnTo>
                  <a:pt x="1594415" y="703392"/>
                </a:lnTo>
                <a:lnTo>
                  <a:pt x="1598739" y="751360"/>
                </a:lnTo>
                <a:lnTo>
                  <a:pt x="1600200" y="800099"/>
                </a:lnTo>
                <a:lnTo>
                  <a:pt x="1598739" y="848839"/>
                </a:lnTo>
                <a:lnTo>
                  <a:pt x="1594415" y="896807"/>
                </a:lnTo>
                <a:lnTo>
                  <a:pt x="1587309" y="943919"/>
                </a:lnTo>
                <a:lnTo>
                  <a:pt x="1577506" y="990091"/>
                </a:lnTo>
                <a:lnTo>
                  <a:pt x="1565090" y="1035239"/>
                </a:lnTo>
                <a:lnTo>
                  <a:pt x="1550143" y="1079281"/>
                </a:lnTo>
                <a:lnTo>
                  <a:pt x="1532751" y="1122131"/>
                </a:lnTo>
                <a:lnTo>
                  <a:pt x="1512996" y="1163708"/>
                </a:lnTo>
                <a:lnTo>
                  <a:pt x="1490963" y="1203926"/>
                </a:lnTo>
                <a:lnTo>
                  <a:pt x="1466734" y="1242702"/>
                </a:lnTo>
                <a:lnTo>
                  <a:pt x="1440394" y="1279953"/>
                </a:lnTo>
                <a:lnTo>
                  <a:pt x="1412026" y="1315594"/>
                </a:lnTo>
                <a:lnTo>
                  <a:pt x="1381715" y="1349543"/>
                </a:lnTo>
                <a:lnTo>
                  <a:pt x="1349543" y="1381715"/>
                </a:lnTo>
                <a:lnTo>
                  <a:pt x="1315594" y="1412026"/>
                </a:lnTo>
                <a:lnTo>
                  <a:pt x="1279953" y="1440394"/>
                </a:lnTo>
                <a:lnTo>
                  <a:pt x="1242702" y="1466734"/>
                </a:lnTo>
                <a:lnTo>
                  <a:pt x="1203926" y="1490963"/>
                </a:lnTo>
                <a:lnTo>
                  <a:pt x="1163708" y="1512996"/>
                </a:lnTo>
                <a:lnTo>
                  <a:pt x="1122131" y="1532751"/>
                </a:lnTo>
                <a:lnTo>
                  <a:pt x="1079281" y="1550143"/>
                </a:lnTo>
                <a:lnTo>
                  <a:pt x="1035239" y="1565090"/>
                </a:lnTo>
                <a:lnTo>
                  <a:pt x="990091" y="1577506"/>
                </a:lnTo>
                <a:lnTo>
                  <a:pt x="943919" y="1587309"/>
                </a:lnTo>
                <a:lnTo>
                  <a:pt x="896807" y="1594415"/>
                </a:lnTo>
                <a:lnTo>
                  <a:pt x="848839" y="1598739"/>
                </a:lnTo>
                <a:lnTo>
                  <a:pt x="800100" y="1600199"/>
                </a:lnTo>
                <a:lnTo>
                  <a:pt x="751360" y="1598739"/>
                </a:lnTo>
                <a:lnTo>
                  <a:pt x="703392" y="1594415"/>
                </a:lnTo>
                <a:lnTo>
                  <a:pt x="656280" y="1587309"/>
                </a:lnTo>
                <a:lnTo>
                  <a:pt x="610108" y="1577506"/>
                </a:lnTo>
                <a:lnTo>
                  <a:pt x="564960" y="1565090"/>
                </a:lnTo>
                <a:lnTo>
                  <a:pt x="520918" y="1550143"/>
                </a:lnTo>
                <a:lnTo>
                  <a:pt x="478068" y="1532751"/>
                </a:lnTo>
                <a:lnTo>
                  <a:pt x="436491" y="1512996"/>
                </a:lnTo>
                <a:lnTo>
                  <a:pt x="396273" y="1490963"/>
                </a:lnTo>
                <a:lnTo>
                  <a:pt x="357497" y="1466734"/>
                </a:lnTo>
                <a:lnTo>
                  <a:pt x="320246" y="1440394"/>
                </a:lnTo>
                <a:lnTo>
                  <a:pt x="284605" y="1412026"/>
                </a:lnTo>
                <a:lnTo>
                  <a:pt x="250656" y="1381715"/>
                </a:lnTo>
                <a:lnTo>
                  <a:pt x="218484" y="1349543"/>
                </a:lnTo>
                <a:lnTo>
                  <a:pt x="188173" y="1315594"/>
                </a:lnTo>
                <a:lnTo>
                  <a:pt x="159805" y="1279953"/>
                </a:lnTo>
                <a:lnTo>
                  <a:pt x="133465" y="1242702"/>
                </a:lnTo>
                <a:lnTo>
                  <a:pt x="109236" y="1203926"/>
                </a:lnTo>
                <a:lnTo>
                  <a:pt x="87203" y="1163708"/>
                </a:lnTo>
                <a:lnTo>
                  <a:pt x="67448" y="1122131"/>
                </a:lnTo>
                <a:lnTo>
                  <a:pt x="50056" y="1079281"/>
                </a:lnTo>
                <a:lnTo>
                  <a:pt x="35109" y="1035239"/>
                </a:lnTo>
                <a:lnTo>
                  <a:pt x="22693" y="990091"/>
                </a:lnTo>
                <a:lnTo>
                  <a:pt x="12890" y="943919"/>
                </a:lnTo>
                <a:lnTo>
                  <a:pt x="5784" y="896807"/>
                </a:lnTo>
                <a:lnTo>
                  <a:pt x="1460" y="848839"/>
                </a:lnTo>
                <a:lnTo>
                  <a:pt x="0" y="800099"/>
                </a:lnTo>
                <a:close/>
              </a:path>
            </a:pathLst>
          </a:custGeom>
          <a:ln w="12192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97194" y="4346366"/>
            <a:ext cx="865505" cy="69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Total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ts val="238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7,264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4157" y="5093555"/>
            <a:ext cx="460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93AE49"/>
                </a:solidFill>
                <a:latin typeface="Arial"/>
                <a:cs typeface="Arial"/>
              </a:rPr>
              <a:t>14.4%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75" y="292608"/>
            <a:ext cx="1691639" cy="1691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6908" y="32004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100" y="0"/>
                </a:moveTo>
                <a:lnTo>
                  <a:pt x="751360" y="1460"/>
                </a:lnTo>
                <a:lnTo>
                  <a:pt x="703392" y="5784"/>
                </a:lnTo>
                <a:lnTo>
                  <a:pt x="656280" y="12890"/>
                </a:lnTo>
                <a:lnTo>
                  <a:pt x="610108" y="22693"/>
                </a:lnTo>
                <a:lnTo>
                  <a:pt x="564960" y="35109"/>
                </a:lnTo>
                <a:lnTo>
                  <a:pt x="520918" y="50056"/>
                </a:lnTo>
                <a:lnTo>
                  <a:pt x="478068" y="67448"/>
                </a:lnTo>
                <a:lnTo>
                  <a:pt x="436491" y="87203"/>
                </a:lnTo>
                <a:lnTo>
                  <a:pt x="396273" y="109236"/>
                </a:lnTo>
                <a:lnTo>
                  <a:pt x="357497" y="133465"/>
                </a:lnTo>
                <a:lnTo>
                  <a:pt x="320246" y="159805"/>
                </a:lnTo>
                <a:lnTo>
                  <a:pt x="284605" y="188173"/>
                </a:lnTo>
                <a:lnTo>
                  <a:pt x="250656" y="218484"/>
                </a:lnTo>
                <a:lnTo>
                  <a:pt x="218484" y="250656"/>
                </a:lnTo>
                <a:lnTo>
                  <a:pt x="188173" y="284605"/>
                </a:lnTo>
                <a:lnTo>
                  <a:pt x="159805" y="320246"/>
                </a:lnTo>
                <a:lnTo>
                  <a:pt x="133465" y="357497"/>
                </a:lnTo>
                <a:lnTo>
                  <a:pt x="109236" y="396273"/>
                </a:lnTo>
                <a:lnTo>
                  <a:pt x="87203" y="436491"/>
                </a:lnTo>
                <a:lnTo>
                  <a:pt x="67448" y="478068"/>
                </a:lnTo>
                <a:lnTo>
                  <a:pt x="50056" y="520918"/>
                </a:lnTo>
                <a:lnTo>
                  <a:pt x="35109" y="564960"/>
                </a:lnTo>
                <a:lnTo>
                  <a:pt x="22693" y="610108"/>
                </a:lnTo>
                <a:lnTo>
                  <a:pt x="12890" y="656280"/>
                </a:lnTo>
                <a:lnTo>
                  <a:pt x="5784" y="703392"/>
                </a:lnTo>
                <a:lnTo>
                  <a:pt x="1460" y="751360"/>
                </a:lnTo>
                <a:lnTo>
                  <a:pt x="0" y="800099"/>
                </a:lnTo>
                <a:lnTo>
                  <a:pt x="1460" y="848839"/>
                </a:lnTo>
                <a:lnTo>
                  <a:pt x="5784" y="896807"/>
                </a:lnTo>
                <a:lnTo>
                  <a:pt x="12890" y="943919"/>
                </a:lnTo>
                <a:lnTo>
                  <a:pt x="22693" y="990091"/>
                </a:lnTo>
                <a:lnTo>
                  <a:pt x="35109" y="1035239"/>
                </a:lnTo>
                <a:lnTo>
                  <a:pt x="50056" y="1079281"/>
                </a:lnTo>
                <a:lnTo>
                  <a:pt x="67448" y="1122131"/>
                </a:lnTo>
                <a:lnTo>
                  <a:pt x="87203" y="1163708"/>
                </a:lnTo>
                <a:lnTo>
                  <a:pt x="109236" y="1203926"/>
                </a:lnTo>
                <a:lnTo>
                  <a:pt x="133465" y="1242702"/>
                </a:lnTo>
                <a:lnTo>
                  <a:pt x="159805" y="1279953"/>
                </a:lnTo>
                <a:lnTo>
                  <a:pt x="188173" y="1315594"/>
                </a:lnTo>
                <a:lnTo>
                  <a:pt x="218484" y="1349543"/>
                </a:lnTo>
                <a:lnTo>
                  <a:pt x="250656" y="1381715"/>
                </a:lnTo>
                <a:lnTo>
                  <a:pt x="284605" y="1412026"/>
                </a:lnTo>
                <a:lnTo>
                  <a:pt x="320246" y="1440394"/>
                </a:lnTo>
                <a:lnTo>
                  <a:pt x="357497" y="1466734"/>
                </a:lnTo>
                <a:lnTo>
                  <a:pt x="396273" y="1490963"/>
                </a:lnTo>
                <a:lnTo>
                  <a:pt x="436491" y="1512996"/>
                </a:lnTo>
                <a:lnTo>
                  <a:pt x="478068" y="1532751"/>
                </a:lnTo>
                <a:lnTo>
                  <a:pt x="520918" y="1550143"/>
                </a:lnTo>
                <a:lnTo>
                  <a:pt x="564960" y="1565090"/>
                </a:lnTo>
                <a:lnTo>
                  <a:pt x="610108" y="1577506"/>
                </a:lnTo>
                <a:lnTo>
                  <a:pt x="656280" y="1587309"/>
                </a:lnTo>
                <a:lnTo>
                  <a:pt x="703392" y="1594415"/>
                </a:lnTo>
                <a:lnTo>
                  <a:pt x="751360" y="1598739"/>
                </a:lnTo>
                <a:lnTo>
                  <a:pt x="800100" y="1600199"/>
                </a:lnTo>
                <a:lnTo>
                  <a:pt x="848839" y="1598739"/>
                </a:lnTo>
                <a:lnTo>
                  <a:pt x="896807" y="1594415"/>
                </a:lnTo>
                <a:lnTo>
                  <a:pt x="943919" y="1587309"/>
                </a:lnTo>
                <a:lnTo>
                  <a:pt x="990091" y="1577506"/>
                </a:lnTo>
                <a:lnTo>
                  <a:pt x="1035239" y="1565090"/>
                </a:lnTo>
                <a:lnTo>
                  <a:pt x="1079281" y="1550143"/>
                </a:lnTo>
                <a:lnTo>
                  <a:pt x="1122131" y="1532751"/>
                </a:lnTo>
                <a:lnTo>
                  <a:pt x="1163708" y="1512996"/>
                </a:lnTo>
                <a:lnTo>
                  <a:pt x="1203926" y="1490963"/>
                </a:lnTo>
                <a:lnTo>
                  <a:pt x="1242702" y="1466734"/>
                </a:lnTo>
                <a:lnTo>
                  <a:pt x="1279953" y="1440394"/>
                </a:lnTo>
                <a:lnTo>
                  <a:pt x="1315594" y="1412026"/>
                </a:lnTo>
                <a:lnTo>
                  <a:pt x="1349543" y="1381715"/>
                </a:lnTo>
                <a:lnTo>
                  <a:pt x="1381715" y="1349543"/>
                </a:lnTo>
                <a:lnTo>
                  <a:pt x="1412026" y="1315594"/>
                </a:lnTo>
                <a:lnTo>
                  <a:pt x="1440394" y="1279953"/>
                </a:lnTo>
                <a:lnTo>
                  <a:pt x="1466734" y="1242702"/>
                </a:lnTo>
                <a:lnTo>
                  <a:pt x="1490963" y="1203926"/>
                </a:lnTo>
                <a:lnTo>
                  <a:pt x="1512996" y="1163708"/>
                </a:lnTo>
                <a:lnTo>
                  <a:pt x="1532751" y="1122131"/>
                </a:lnTo>
                <a:lnTo>
                  <a:pt x="1550143" y="1079281"/>
                </a:lnTo>
                <a:lnTo>
                  <a:pt x="1565090" y="1035239"/>
                </a:lnTo>
                <a:lnTo>
                  <a:pt x="1577506" y="990091"/>
                </a:lnTo>
                <a:lnTo>
                  <a:pt x="1587309" y="943919"/>
                </a:lnTo>
                <a:lnTo>
                  <a:pt x="1594415" y="896807"/>
                </a:lnTo>
                <a:lnTo>
                  <a:pt x="1598739" y="848839"/>
                </a:lnTo>
                <a:lnTo>
                  <a:pt x="1600200" y="800099"/>
                </a:lnTo>
                <a:lnTo>
                  <a:pt x="1598739" y="751360"/>
                </a:lnTo>
                <a:lnTo>
                  <a:pt x="1594415" y="703392"/>
                </a:lnTo>
                <a:lnTo>
                  <a:pt x="1587309" y="656280"/>
                </a:lnTo>
                <a:lnTo>
                  <a:pt x="1577506" y="610108"/>
                </a:lnTo>
                <a:lnTo>
                  <a:pt x="1565090" y="564960"/>
                </a:lnTo>
                <a:lnTo>
                  <a:pt x="1550143" y="520918"/>
                </a:lnTo>
                <a:lnTo>
                  <a:pt x="1532751" y="478068"/>
                </a:lnTo>
                <a:lnTo>
                  <a:pt x="1512996" y="436491"/>
                </a:lnTo>
                <a:lnTo>
                  <a:pt x="1490963" y="396273"/>
                </a:lnTo>
                <a:lnTo>
                  <a:pt x="1466734" y="357497"/>
                </a:lnTo>
                <a:lnTo>
                  <a:pt x="1440394" y="320246"/>
                </a:lnTo>
                <a:lnTo>
                  <a:pt x="1412026" y="284605"/>
                </a:lnTo>
                <a:lnTo>
                  <a:pt x="1381715" y="250656"/>
                </a:lnTo>
                <a:lnTo>
                  <a:pt x="1349543" y="218484"/>
                </a:lnTo>
                <a:lnTo>
                  <a:pt x="1315594" y="188173"/>
                </a:lnTo>
                <a:lnTo>
                  <a:pt x="1279953" y="159805"/>
                </a:lnTo>
                <a:lnTo>
                  <a:pt x="1242702" y="133465"/>
                </a:lnTo>
                <a:lnTo>
                  <a:pt x="1203926" y="109236"/>
                </a:lnTo>
                <a:lnTo>
                  <a:pt x="1163708" y="87203"/>
                </a:lnTo>
                <a:lnTo>
                  <a:pt x="1122131" y="67448"/>
                </a:lnTo>
                <a:lnTo>
                  <a:pt x="1079281" y="50056"/>
                </a:lnTo>
                <a:lnTo>
                  <a:pt x="1035239" y="35109"/>
                </a:lnTo>
                <a:lnTo>
                  <a:pt x="990091" y="22693"/>
                </a:lnTo>
                <a:lnTo>
                  <a:pt x="943919" y="12890"/>
                </a:lnTo>
                <a:lnTo>
                  <a:pt x="896807" y="5784"/>
                </a:lnTo>
                <a:lnTo>
                  <a:pt x="848839" y="1460"/>
                </a:lnTo>
                <a:lnTo>
                  <a:pt x="800100" y="0"/>
                </a:lnTo>
                <a:close/>
              </a:path>
            </a:pathLst>
          </a:custGeom>
          <a:solidFill>
            <a:srgbClr val="909A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6908" y="32004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0" y="800099"/>
                </a:moveTo>
                <a:lnTo>
                  <a:pt x="1460" y="751360"/>
                </a:lnTo>
                <a:lnTo>
                  <a:pt x="5784" y="703392"/>
                </a:lnTo>
                <a:lnTo>
                  <a:pt x="12890" y="656280"/>
                </a:lnTo>
                <a:lnTo>
                  <a:pt x="22693" y="610108"/>
                </a:lnTo>
                <a:lnTo>
                  <a:pt x="35109" y="564960"/>
                </a:lnTo>
                <a:lnTo>
                  <a:pt x="50056" y="520918"/>
                </a:lnTo>
                <a:lnTo>
                  <a:pt x="67448" y="478068"/>
                </a:lnTo>
                <a:lnTo>
                  <a:pt x="87203" y="436491"/>
                </a:lnTo>
                <a:lnTo>
                  <a:pt x="109236" y="396273"/>
                </a:lnTo>
                <a:lnTo>
                  <a:pt x="133465" y="357497"/>
                </a:lnTo>
                <a:lnTo>
                  <a:pt x="159805" y="320246"/>
                </a:lnTo>
                <a:lnTo>
                  <a:pt x="188173" y="284605"/>
                </a:lnTo>
                <a:lnTo>
                  <a:pt x="218484" y="250656"/>
                </a:lnTo>
                <a:lnTo>
                  <a:pt x="250656" y="218484"/>
                </a:lnTo>
                <a:lnTo>
                  <a:pt x="284605" y="188173"/>
                </a:lnTo>
                <a:lnTo>
                  <a:pt x="320246" y="159805"/>
                </a:lnTo>
                <a:lnTo>
                  <a:pt x="357497" y="133465"/>
                </a:lnTo>
                <a:lnTo>
                  <a:pt x="396273" y="109236"/>
                </a:lnTo>
                <a:lnTo>
                  <a:pt x="436491" y="87203"/>
                </a:lnTo>
                <a:lnTo>
                  <a:pt x="478068" y="67448"/>
                </a:lnTo>
                <a:lnTo>
                  <a:pt x="520918" y="50056"/>
                </a:lnTo>
                <a:lnTo>
                  <a:pt x="564960" y="35109"/>
                </a:lnTo>
                <a:lnTo>
                  <a:pt x="610108" y="22693"/>
                </a:lnTo>
                <a:lnTo>
                  <a:pt x="656280" y="12890"/>
                </a:lnTo>
                <a:lnTo>
                  <a:pt x="703392" y="5784"/>
                </a:lnTo>
                <a:lnTo>
                  <a:pt x="751360" y="1460"/>
                </a:lnTo>
                <a:lnTo>
                  <a:pt x="800100" y="0"/>
                </a:lnTo>
                <a:lnTo>
                  <a:pt x="848839" y="1460"/>
                </a:lnTo>
                <a:lnTo>
                  <a:pt x="896807" y="5784"/>
                </a:lnTo>
                <a:lnTo>
                  <a:pt x="943919" y="12890"/>
                </a:lnTo>
                <a:lnTo>
                  <a:pt x="990091" y="22693"/>
                </a:lnTo>
                <a:lnTo>
                  <a:pt x="1035239" y="35109"/>
                </a:lnTo>
                <a:lnTo>
                  <a:pt x="1079281" y="50056"/>
                </a:lnTo>
                <a:lnTo>
                  <a:pt x="1122131" y="67448"/>
                </a:lnTo>
                <a:lnTo>
                  <a:pt x="1163708" y="87203"/>
                </a:lnTo>
                <a:lnTo>
                  <a:pt x="1203926" y="109236"/>
                </a:lnTo>
                <a:lnTo>
                  <a:pt x="1242702" y="133465"/>
                </a:lnTo>
                <a:lnTo>
                  <a:pt x="1279953" y="159805"/>
                </a:lnTo>
                <a:lnTo>
                  <a:pt x="1315594" y="188173"/>
                </a:lnTo>
                <a:lnTo>
                  <a:pt x="1349543" y="218484"/>
                </a:lnTo>
                <a:lnTo>
                  <a:pt x="1381715" y="250656"/>
                </a:lnTo>
                <a:lnTo>
                  <a:pt x="1412026" y="284605"/>
                </a:lnTo>
                <a:lnTo>
                  <a:pt x="1440394" y="320246"/>
                </a:lnTo>
                <a:lnTo>
                  <a:pt x="1466734" y="357497"/>
                </a:lnTo>
                <a:lnTo>
                  <a:pt x="1490963" y="396273"/>
                </a:lnTo>
                <a:lnTo>
                  <a:pt x="1512996" y="436491"/>
                </a:lnTo>
                <a:lnTo>
                  <a:pt x="1532751" y="478068"/>
                </a:lnTo>
                <a:lnTo>
                  <a:pt x="1550143" y="520918"/>
                </a:lnTo>
                <a:lnTo>
                  <a:pt x="1565090" y="564960"/>
                </a:lnTo>
                <a:lnTo>
                  <a:pt x="1577506" y="610108"/>
                </a:lnTo>
                <a:lnTo>
                  <a:pt x="1587309" y="656280"/>
                </a:lnTo>
                <a:lnTo>
                  <a:pt x="1594415" y="703392"/>
                </a:lnTo>
                <a:lnTo>
                  <a:pt x="1598739" y="751360"/>
                </a:lnTo>
                <a:lnTo>
                  <a:pt x="1600200" y="800099"/>
                </a:lnTo>
                <a:lnTo>
                  <a:pt x="1598739" y="848839"/>
                </a:lnTo>
                <a:lnTo>
                  <a:pt x="1594415" y="896807"/>
                </a:lnTo>
                <a:lnTo>
                  <a:pt x="1587309" y="943919"/>
                </a:lnTo>
                <a:lnTo>
                  <a:pt x="1577506" y="990091"/>
                </a:lnTo>
                <a:lnTo>
                  <a:pt x="1565090" y="1035239"/>
                </a:lnTo>
                <a:lnTo>
                  <a:pt x="1550143" y="1079281"/>
                </a:lnTo>
                <a:lnTo>
                  <a:pt x="1532751" y="1122131"/>
                </a:lnTo>
                <a:lnTo>
                  <a:pt x="1512996" y="1163708"/>
                </a:lnTo>
                <a:lnTo>
                  <a:pt x="1490963" y="1203926"/>
                </a:lnTo>
                <a:lnTo>
                  <a:pt x="1466734" y="1242702"/>
                </a:lnTo>
                <a:lnTo>
                  <a:pt x="1440394" y="1279953"/>
                </a:lnTo>
                <a:lnTo>
                  <a:pt x="1412026" y="1315594"/>
                </a:lnTo>
                <a:lnTo>
                  <a:pt x="1381715" y="1349543"/>
                </a:lnTo>
                <a:lnTo>
                  <a:pt x="1349543" y="1381715"/>
                </a:lnTo>
                <a:lnTo>
                  <a:pt x="1315594" y="1412026"/>
                </a:lnTo>
                <a:lnTo>
                  <a:pt x="1279953" y="1440394"/>
                </a:lnTo>
                <a:lnTo>
                  <a:pt x="1242702" y="1466734"/>
                </a:lnTo>
                <a:lnTo>
                  <a:pt x="1203926" y="1490963"/>
                </a:lnTo>
                <a:lnTo>
                  <a:pt x="1163708" y="1512996"/>
                </a:lnTo>
                <a:lnTo>
                  <a:pt x="1122131" y="1532751"/>
                </a:lnTo>
                <a:lnTo>
                  <a:pt x="1079281" y="1550143"/>
                </a:lnTo>
                <a:lnTo>
                  <a:pt x="1035239" y="1565090"/>
                </a:lnTo>
                <a:lnTo>
                  <a:pt x="990091" y="1577506"/>
                </a:lnTo>
                <a:lnTo>
                  <a:pt x="943919" y="1587309"/>
                </a:lnTo>
                <a:lnTo>
                  <a:pt x="896807" y="1594415"/>
                </a:lnTo>
                <a:lnTo>
                  <a:pt x="848839" y="1598739"/>
                </a:lnTo>
                <a:lnTo>
                  <a:pt x="800100" y="1600199"/>
                </a:lnTo>
                <a:lnTo>
                  <a:pt x="751360" y="1598739"/>
                </a:lnTo>
                <a:lnTo>
                  <a:pt x="703392" y="1594415"/>
                </a:lnTo>
                <a:lnTo>
                  <a:pt x="656280" y="1587309"/>
                </a:lnTo>
                <a:lnTo>
                  <a:pt x="610108" y="1577506"/>
                </a:lnTo>
                <a:lnTo>
                  <a:pt x="564960" y="1565090"/>
                </a:lnTo>
                <a:lnTo>
                  <a:pt x="520918" y="1550143"/>
                </a:lnTo>
                <a:lnTo>
                  <a:pt x="478068" y="1532751"/>
                </a:lnTo>
                <a:lnTo>
                  <a:pt x="436491" y="1512996"/>
                </a:lnTo>
                <a:lnTo>
                  <a:pt x="396273" y="1490963"/>
                </a:lnTo>
                <a:lnTo>
                  <a:pt x="357497" y="1466734"/>
                </a:lnTo>
                <a:lnTo>
                  <a:pt x="320246" y="1440394"/>
                </a:lnTo>
                <a:lnTo>
                  <a:pt x="284605" y="1412026"/>
                </a:lnTo>
                <a:lnTo>
                  <a:pt x="250656" y="1381715"/>
                </a:lnTo>
                <a:lnTo>
                  <a:pt x="218484" y="1349543"/>
                </a:lnTo>
                <a:lnTo>
                  <a:pt x="188173" y="1315594"/>
                </a:lnTo>
                <a:lnTo>
                  <a:pt x="159805" y="1279953"/>
                </a:lnTo>
                <a:lnTo>
                  <a:pt x="133465" y="1242702"/>
                </a:lnTo>
                <a:lnTo>
                  <a:pt x="109236" y="1203926"/>
                </a:lnTo>
                <a:lnTo>
                  <a:pt x="87203" y="1163708"/>
                </a:lnTo>
                <a:lnTo>
                  <a:pt x="67448" y="1122131"/>
                </a:lnTo>
                <a:lnTo>
                  <a:pt x="50056" y="1079281"/>
                </a:lnTo>
                <a:lnTo>
                  <a:pt x="35109" y="1035239"/>
                </a:lnTo>
                <a:lnTo>
                  <a:pt x="22693" y="990091"/>
                </a:lnTo>
                <a:lnTo>
                  <a:pt x="12890" y="943919"/>
                </a:lnTo>
                <a:lnTo>
                  <a:pt x="5784" y="896807"/>
                </a:lnTo>
                <a:lnTo>
                  <a:pt x="1460" y="848839"/>
                </a:lnTo>
                <a:lnTo>
                  <a:pt x="0" y="800099"/>
                </a:lnTo>
                <a:close/>
              </a:path>
            </a:pathLst>
          </a:custGeom>
          <a:ln w="12192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73261" y="766926"/>
            <a:ext cx="865505" cy="69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Scholars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238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338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1A45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C421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2960" y="173736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12192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04800"/>
            <a:ext cx="6784791" cy="293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39000" y="283464"/>
            <a:ext cx="1546859" cy="330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65449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Immigration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Executive</a:t>
            </a:r>
            <a:r>
              <a:rPr dirty="0" sz="4000" spc="-210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Orders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702138"/>
            <a:ext cx="2453678" cy="2656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5003" y="1982723"/>
            <a:ext cx="7816595" cy="4875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10" h="6858000">
                <a:moveTo>
                  <a:pt x="0" y="6858000"/>
                </a:moveTo>
                <a:lnTo>
                  <a:pt x="3038856" y="6858000"/>
                </a:lnTo>
                <a:lnTo>
                  <a:pt x="3038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45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5485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7243">
            <a:solidFill>
              <a:srgbClr val="C421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39000" y="283464"/>
            <a:ext cx="1546859" cy="330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0" y="673608"/>
            <a:ext cx="6096000" cy="6120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36263" y="841247"/>
            <a:ext cx="2328671" cy="2342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12435" y="806196"/>
            <a:ext cx="1007364" cy="1888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48071" y="772667"/>
            <a:ext cx="940307" cy="1901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85231" y="714755"/>
            <a:ext cx="1085087" cy="1943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59770" y="996728"/>
            <a:ext cx="5498465" cy="5486400"/>
          </a:xfrm>
          <a:custGeom>
            <a:avLst/>
            <a:gdLst/>
            <a:ahLst/>
            <a:cxnLst/>
            <a:rect l="l" t="t" r="r" b="b"/>
            <a:pathLst>
              <a:path w="5498465" h="5486400">
                <a:moveTo>
                  <a:pt x="3036020" y="5473700"/>
                </a:moveTo>
                <a:lnTo>
                  <a:pt x="2462058" y="5473700"/>
                </a:lnTo>
                <a:lnTo>
                  <a:pt x="2509337" y="5486400"/>
                </a:lnTo>
                <a:lnTo>
                  <a:pt x="2988740" y="5486400"/>
                </a:lnTo>
                <a:lnTo>
                  <a:pt x="3036020" y="5473700"/>
                </a:lnTo>
                <a:close/>
              </a:path>
              <a:path w="5498465" h="5486400">
                <a:moveTo>
                  <a:pt x="3129864" y="5461000"/>
                </a:moveTo>
                <a:lnTo>
                  <a:pt x="2368213" y="5461000"/>
                </a:lnTo>
                <a:lnTo>
                  <a:pt x="2415014" y="5473700"/>
                </a:lnTo>
                <a:lnTo>
                  <a:pt x="3083064" y="5473700"/>
                </a:lnTo>
                <a:lnTo>
                  <a:pt x="3129864" y="5461000"/>
                </a:lnTo>
                <a:close/>
              </a:path>
              <a:path w="5498465" h="5486400">
                <a:moveTo>
                  <a:pt x="3222710" y="5448300"/>
                </a:moveTo>
                <a:lnTo>
                  <a:pt x="2275368" y="5448300"/>
                </a:lnTo>
                <a:lnTo>
                  <a:pt x="2321662" y="5461000"/>
                </a:lnTo>
                <a:lnTo>
                  <a:pt x="3176415" y="5461000"/>
                </a:lnTo>
                <a:lnTo>
                  <a:pt x="3222710" y="5448300"/>
                </a:lnTo>
                <a:close/>
              </a:path>
              <a:path w="5498465" h="5486400">
                <a:moveTo>
                  <a:pt x="550174" y="1092200"/>
                </a:moveTo>
                <a:lnTo>
                  <a:pt x="519961" y="1130300"/>
                </a:lnTo>
                <a:lnTo>
                  <a:pt x="490556" y="1181100"/>
                </a:lnTo>
                <a:lnTo>
                  <a:pt x="461963" y="1219200"/>
                </a:lnTo>
                <a:lnTo>
                  <a:pt x="434186" y="1257300"/>
                </a:lnTo>
                <a:lnTo>
                  <a:pt x="407229" y="1308100"/>
                </a:lnTo>
                <a:lnTo>
                  <a:pt x="381095" y="1346200"/>
                </a:lnTo>
                <a:lnTo>
                  <a:pt x="355790" y="1397000"/>
                </a:lnTo>
                <a:lnTo>
                  <a:pt x="331316" y="1435100"/>
                </a:lnTo>
                <a:lnTo>
                  <a:pt x="307679" y="1485900"/>
                </a:lnTo>
                <a:lnTo>
                  <a:pt x="284882" y="1524000"/>
                </a:lnTo>
                <a:lnTo>
                  <a:pt x="262929" y="1574800"/>
                </a:lnTo>
                <a:lnTo>
                  <a:pt x="241824" y="1612900"/>
                </a:lnTo>
                <a:lnTo>
                  <a:pt x="221572" y="1663700"/>
                </a:lnTo>
                <a:lnTo>
                  <a:pt x="202176" y="1714500"/>
                </a:lnTo>
                <a:lnTo>
                  <a:pt x="183641" y="1752600"/>
                </a:lnTo>
                <a:lnTo>
                  <a:pt x="165970" y="1803400"/>
                </a:lnTo>
                <a:lnTo>
                  <a:pt x="149168" y="1854200"/>
                </a:lnTo>
                <a:lnTo>
                  <a:pt x="133239" y="1892300"/>
                </a:lnTo>
                <a:lnTo>
                  <a:pt x="118186" y="1943100"/>
                </a:lnTo>
                <a:lnTo>
                  <a:pt x="104014" y="1993900"/>
                </a:lnTo>
                <a:lnTo>
                  <a:pt x="90727" y="2044700"/>
                </a:lnTo>
                <a:lnTo>
                  <a:pt x="78329" y="2095500"/>
                </a:lnTo>
                <a:lnTo>
                  <a:pt x="66824" y="2146300"/>
                </a:lnTo>
                <a:lnTo>
                  <a:pt x="56216" y="2184400"/>
                </a:lnTo>
                <a:lnTo>
                  <a:pt x="46509" y="2235200"/>
                </a:lnTo>
                <a:lnTo>
                  <a:pt x="37707" y="2286000"/>
                </a:lnTo>
                <a:lnTo>
                  <a:pt x="29815" y="2336800"/>
                </a:lnTo>
                <a:lnTo>
                  <a:pt x="22835" y="2387600"/>
                </a:lnTo>
                <a:lnTo>
                  <a:pt x="16774" y="2438400"/>
                </a:lnTo>
                <a:lnTo>
                  <a:pt x="11633" y="2489200"/>
                </a:lnTo>
                <a:lnTo>
                  <a:pt x="7418" y="2540000"/>
                </a:lnTo>
                <a:lnTo>
                  <a:pt x="4133" y="2590800"/>
                </a:lnTo>
                <a:lnTo>
                  <a:pt x="1782" y="2641600"/>
                </a:lnTo>
                <a:lnTo>
                  <a:pt x="368" y="2692400"/>
                </a:lnTo>
                <a:lnTo>
                  <a:pt x="13" y="2730500"/>
                </a:lnTo>
                <a:lnTo>
                  <a:pt x="0" y="2755900"/>
                </a:lnTo>
                <a:lnTo>
                  <a:pt x="312" y="2794000"/>
                </a:lnTo>
                <a:lnTo>
                  <a:pt x="1558" y="2844800"/>
                </a:lnTo>
                <a:lnTo>
                  <a:pt x="3626" y="2882900"/>
                </a:lnTo>
                <a:lnTo>
                  <a:pt x="6509" y="2933700"/>
                </a:lnTo>
                <a:lnTo>
                  <a:pt x="10201" y="2984500"/>
                </a:lnTo>
                <a:lnTo>
                  <a:pt x="14694" y="3035300"/>
                </a:lnTo>
                <a:lnTo>
                  <a:pt x="19982" y="3073400"/>
                </a:lnTo>
                <a:lnTo>
                  <a:pt x="26059" y="3124200"/>
                </a:lnTo>
                <a:lnTo>
                  <a:pt x="32917" y="3175000"/>
                </a:lnTo>
                <a:lnTo>
                  <a:pt x="40549" y="3213100"/>
                </a:lnTo>
                <a:lnTo>
                  <a:pt x="48949" y="3263900"/>
                </a:lnTo>
                <a:lnTo>
                  <a:pt x="58109" y="3314700"/>
                </a:lnTo>
                <a:lnTo>
                  <a:pt x="68024" y="3352800"/>
                </a:lnTo>
                <a:lnTo>
                  <a:pt x="78686" y="3403600"/>
                </a:lnTo>
                <a:lnTo>
                  <a:pt x="90088" y="3441700"/>
                </a:lnTo>
                <a:lnTo>
                  <a:pt x="102224" y="3492500"/>
                </a:lnTo>
                <a:lnTo>
                  <a:pt x="115086" y="3530600"/>
                </a:lnTo>
                <a:lnTo>
                  <a:pt x="128669" y="3581400"/>
                </a:lnTo>
                <a:lnTo>
                  <a:pt x="142964" y="3619500"/>
                </a:lnTo>
                <a:lnTo>
                  <a:pt x="157966" y="3670300"/>
                </a:lnTo>
                <a:lnTo>
                  <a:pt x="173668" y="3708400"/>
                </a:lnTo>
                <a:lnTo>
                  <a:pt x="190062" y="3746500"/>
                </a:lnTo>
                <a:lnTo>
                  <a:pt x="207142" y="3797300"/>
                </a:lnTo>
                <a:lnTo>
                  <a:pt x="224901" y="3835400"/>
                </a:lnTo>
                <a:lnTo>
                  <a:pt x="243332" y="3873500"/>
                </a:lnTo>
                <a:lnTo>
                  <a:pt x="262428" y="3911600"/>
                </a:lnTo>
                <a:lnTo>
                  <a:pt x="282184" y="3962400"/>
                </a:lnTo>
                <a:lnTo>
                  <a:pt x="302591" y="4000500"/>
                </a:lnTo>
                <a:lnTo>
                  <a:pt x="323643" y="4038600"/>
                </a:lnTo>
                <a:lnTo>
                  <a:pt x="345333" y="4076700"/>
                </a:lnTo>
                <a:lnTo>
                  <a:pt x="367654" y="4114800"/>
                </a:lnTo>
                <a:lnTo>
                  <a:pt x="390600" y="4152900"/>
                </a:lnTo>
                <a:lnTo>
                  <a:pt x="414164" y="4191000"/>
                </a:lnTo>
                <a:lnTo>
                  <a:pt x="438339" y="4229100"/>
                </a:lnTo>
                <a:lnTo>
                  <a:pt x="463118" y="4267200"/>
                </a:lnTo>
                <a:lnTo>
                  <a:pt x="488494" y="4305300"/>
                </a:lnTo>
                <a:lnTo>
                  <a:pt x="514460" y="4343400"/>
                </a:lnTo>
                <a:lnTo>
                  <a:pt x="541010" y="4381500"/>
                </a:lnTo>
                <a:lnTo>
                  <a:pt x="568137" y="4419600"/>
                </a:lnTo>
                <a:lnTo>
                  <a:pt x="595834" y="4457700"/>
                </a:lnTo>
                <a:lnTo>
                  <a:pt x="624094" y="4483100"/>
                </a:lnTo>
                <a:lnTo>
                  <a:pt x="652911" y="4521200"/>
                </a:lnTo>
                <a:lnTo>
                  <a:pt x="682277" y="4559300"/>
                </a:lnTo>
                <a:lnTo>
                  <a:pt x="712186" y="4584700"/>
                </a:lnTo>
                <a:lnTo>
                  <a:pt x="742631" y="4622800"/>
                </a:lnTo>
                <a:lnTo>
                  <a:pt x="773604" y="4660900"/>
                </a:lnTo>
                <a:lnTo>
                  <a:pt x="805101" y="4686300"/>
                </a:lnTo>
                <a:lnTo>
                  <a:pt x="837112" y="4724400"/>
                </a:lnTo>
                <a:lnTo>
                  <a:pt x="869633" y="4749800"/>
                </a:lnTo>
                <a:lnTo>
                  <a:pt x="902655" y="4775200"/>
                </a:lnTo>
                <a:lnTo>
                  <a:pt x="936173" y="4813300"/>
                </a:lnTo>
                <a:lnTo>
                  <a:pt x="970178" y="4838700"/>
                </a:lnTo>
                <a:lnTo>
                  <a:pt x="1004665" y="4864100"/>
                </a:lnTo>
                <a:lnTo>
                  <a:pt x="1039627" y="4902200"/>
                </a:lnTo>
                <a:lnTo>
                  <a:pt x="1075056" y="4927600"/>
                </a:lnTo>
                <a:lnTo>
                  <a:pt x="1147291" y="4978400"/>
                </a:lnTo>
                <a:lnTo>
                  <a:pt x="1221315" y="5029200"/>
                </a:lnTo>
                <a:lnTo>
                  <a:pt x="1297075" y="5080000"/>
                </a:lnTo>
                <a:lnTo>
                  <a:pt x="1374514" y="5130800"/>
                </a:lnTo>
                <a:lnTo>
                  <a:pt x="1413847" y="5143500"/>
                </a:lnTo>
                <a:lnTo>
                  <a:pt x="1493705" y="5194300"/>
                </a:lnTo>
                <a:lnTo>
                  <a:pt x="1534217" y="5207000"/>
                </a:lnTo>
                <a:lnTo>
                  <a:pt x="1575107" y="5232400"/>
                </a:lnTo>
                <a:lnTo>
                  <a:pt x="1616370" y="5245100"/>
                </a:lnTo>
                <a:lnTo>
                  <a:pt x="1657999" y="5270500"/>
                </a:lnTo>
                <a:lnTo>
                  <a:pt x="1699986" y="5283200"/>
                </a:lnTo>
                <a:lnTo>
                  <a:pt x="1742325" y="5308600"/>
                </a:lnTo>
                <a:lnTo>
                  <a:pt x="1828033" y="5334000"/>
                </a:lnTo>
                <a:lnTo>
                  <a:pt x="2229337" y="5448300"/>
                </a:lnTo>
                <a:lnTo>
                  <a:pt x="3268741" y="5448300"/>
                </a:lnTo>
                <a:lnTo>
                  <a:pt x="3670045" y="5334000"/>
                </a:lnTo>
                <a:lnTo>
                  <a:pt x="3755752" y="5308600"/>
                </a:lnTo>
                <a:lnTo>
                  <a:pt x="3798092" y="5283200"/>
                </a:lnTo>
                <a:lnTo>
                  <a:pt x="3840079" y="5270500"/>
                </a:lnTo>
                <a:lnTo>
                  <a:pt x="3881708" y="5245100"/>
                </a:lnTo>
                <a:lnTo>
                  <a:pt x="3922971" y="5232400"/>
                </a:lnTo>
                <a:lnTo>
                  <a:pt x="3963861" y="5207000"/>
                </a:lnTo>
                <a:lnTo>
                  <a:pt x="4004373" y="5194300"/>
                </a:lnTo>
                <a:lnTo>
                  <a:pt x="4084231" y="5143500"/>
                </a:lnTo>
                <a:lnTo>
                  <a:pt x="4123563" y="5130800"/>
                </a:lnTo>
                <a:lnTo>
                  <a:pt x="4201003" y="5080000"/>
                </a:lnTo>
                <a:lnTo>
                  <a:pt x="4276762" y="5029200"/>
                </a:lnTo>
                <a:lnTo>
                  <a:pt x="4350787" y="4978400"/>
                </a:lnTo>
                <a:lnTo>
                  <a:pt x="4423022" y="4927600"/>
                </a:lnTo>
                <a:lnTo>
                  <a:pt x="4458451" y="4902200"/>
                </a:lnTo>
                <a:lnTo>
                  <a:pt x="4493413" y="4864100"/>
                </a:lnTo>
                <a:lnTo>
                  <a:pt x="4527900" y="4838700"/>
                </a:lnTo>
                <a:lnTo>
                  <a:pt x="4561905" y="4813300"/>
                </a:lnTo>
                <a:lnTo>
                  <a:pt x="4595423" y="4775200"/>
                </a:lnTo>
                <a:lnTo>
                  <a:pt x="4628445" y="4749800"/>
                </a:lnTo>
                <a:lnTo>
                  <a:pt x="4660965" y="4724400"/>
                </a:lnTo>
                <a:lnTo>
                  <a:pt x="4692977" y="4686300"/>
                </a:lnTo>
                <a:lnTo>
                  <a:pt x="4724473" y="4660900"/>
                </a:lnTo>
                <a:lnTo>
                  <a:pt x="4755447" y="4622800"/>
                </a:lnTo>
                <a:lnTo>
                  <a:pt x="4785892" y="4584700"/>
                </a:lnTo>
                <a:lnTo>
                  <a:pt x="4815801" y="4559300"/>
                </a:lnTo>
                <a:lnTo>
                  <a:pt x="4845167" y="4521200"/>
                </a:lnTo>
                <a:lnTo>
                  <a:pt x="4873984" y="4483100"/>
                </a:lnTo>
                <a:lnTo>
                  <a:pt x="4902244" y="4457700"/>
                </a:lnTo>
                <a:lnTo>
                  <a:pt x="4929941" y="4419600"/>
                </a:lnTo>
                <a:lnTo>
                  <a:pt x="4957068" y="4381500"/>
                </a:lnTo>
                <a:lnTo>
                  <a:pt x="4983618" y="4343400"/>
                </a:lnTo>
                <a:lnTo>
                  <a:pt x="5009584" y="4305300"/>
                </a:lnTo>
                <a:lnTo>
                  <a:pt x="5034960" y="4267200"/>
                </a:lnTo>
                <a:lnTo>
                  <a:pt x="5059739" y="4229100"/>
                </a:lnTo>
                <a:lnTo>
                  <a:pt x="5083914" y="4191000"/>
                </a:lnTo>
                <a:lnTo>
                  <a:pt x="5107477" y="4152900"/>
                </a:lnTo>
                <a:lnTo>
                  <a:pt x="5130424" y="4114800"/>
                </a:lnTo>
                <a:lnTo>
                  <a:pt x="2606525" y="4114800"/>
                </a:lnTo>
                <a:lnTo>
                  <a:pt x="2561643" y="4102100"/>
                </a:lnTo>
                <a:lnTo>
                  <a:pt x="2516879" y="4102100"/>
                </a:lnTo>
                <a:lnTo>
                  <a:pt x="2210059" y="4013200"/>
                </a:lnTo>
                <a:lnTo>
                  <a:pt x="2167618" y="3987800"/>
                </a:lnTo>
                <a:lnTo>
                  <a:pt x="2125639" y="3975100"/>
                </a:lnTo>
                <a:lnTo>
                  <a:pt x="2043219" y="3924300"/>
                </a:lnTo>
                <a:lnTo>
                  <a:pt x="1963105" y="3873500"/>
                </a:lnTo>
                <a:lnTo>
                  <a:pt x="1924009" y="3848100"/>
                </a:lnTo>
                <a:lnTo>
                  <a:pt x="1885910" y="3810000"/>
                </a:lnTo>
                <a:lnTo>
                  <a:pt x="1849132" y="3784600"/>
                </a:lnTo>
                <a:lnTo>
                  <a:pt x="1813681" y="3746500"/>
                </a:lnTo>
                <a:lnTo>
                  <a:pt x="1779562" y="3721100"/>
                </a:lnTo>
                <a:lnTo>
                  <a:pt x="1746779" y="3683000"/>
                </a:lnTo>
                <a:lnTo>
                  <a:pt x="1715340" y="3644900"/>
                </a:lnTo>
                <a:lnTo>
                  <a:pt x="1685249" y="3619500"/>
                </a:lnTo>
                <a:lnTo>
                  <a:pt x="1656511" y="3581400"/>
                </a:lnTo>
                <a:lnTo>
                  <a:pt x="1629133" y="3543300"/>
                </a:lnTo>
                <a:lnTo>
                  <a:pt x="1603119" y="3505200"/>
                </a:lnTo>
                <a:lnTo>
                  <a:pt x="1578475" y="3467100"/>
                </a:lnTo>
                <a:lnTo>
                  <a:pt x="1555206" y="3429000"/>
                </a:lnTo>
                <a:lnTo>
                  <a:pt x="1533319" y="3390900"/>
                </a:lnTo>
                <a:lnTo>
                  <a:pt x="1512817" y="3340100"/>
                </a:lnTo>
                <a:lnTo>
                  <a:pt x="1493707" y="3302000"/>
                </a:lnTo>
                <a:lnTo>
                  <a:pt x="1475995" y="3263900"/>
                </a:lnTo>
                <a:lnTo>
                  <a:pt x="1459685" y="3225800"/>
                </a:lnTo>
                <a:lnTo>
                  <a:pt x="1444783" y="3175000"/>
                </a:lnTo>
                <a:lnTo>
                  <a:pt x="1431295" y="3136900"/>
                </a:lnTo>
                <a:lnTo>
                  <a:pt x="1419226" y="3086100"/>
                </a:lnTo>
                <a:lnTo>
                  <a:pt x="1408581" y="3048000"/>
                </a:lnTo>
                <a:lnTo>
                  <a:pt x="1399365" y="3009900"/>
                </a:lnTo>
                <a:lnTo>
                  <a:pt x="1391586" y="2959100"/>
                </a:lnTo>
                <a:lnTo>
                  <a:pt x="1385246" y="2921000"/>
                </a:lnTo>
                <a:lnTo>
                  <a:pt x="1380353" y="2870200"/>
                </a:lnTo>
                <a:lnTo>
                  <a:pt x="1376912" y="2832100"/>
                </a:lnTo>
                <a:lnTo>
                  <a:pt x="1374928" y="2781300"/>
                </a:lnTo>
                <a:lnTo>
                  <a:pt x="1374406" y="2730500"/>
                </a:lnTo>
                <a:lnTo>
                  <a:pt x="1375352" y="2692400"/>
                </a:lnTo>
                <a:lnTo>
                  <a:pt x="1377771" y="2641600"/>
                </a:lnTo>
                <a:lnTo>
                  <a:pt x="1381669" y="2603500"/>
                </a:lnTo>
                <a:lnTo>
                  <a:pt x="1387052" y="2552700"/>
                </a:lnTo>
                <a:lnTo>
                  <a:pt x="1393924" y="2514600"/>
                </a:lnTo>
                <a:lnTo>
                  <a:pt x="1402291" y="2463800"/>
                </a:lnTo>
                <a:lnTo>
                  <a:pt x="1412159" y="2425700"/>
                </a:lnTo>
                <a:lnTo>
                  <a:pt x="1423533" y="2374900"/>
                </a:lnTo>
                <a:lnTo>
                  <a:pt x="1436418" y="2336800"/>
                </a:lnTo>
                <a:lnTo>
                  <a:pt x="1450821" y="2286000"/>
                </a:lnTo>
                <a:lnTo>
                  <a:pt x="1466745" y="2247900"/>
                </a:lnTo>
                <a:lnTo>
                  <a:pt x="1484198" y="2209800"/>
                </a:lnTo>
                <a:lnTo>
                  <a:pt x="1503183" y="2159000"/>
                </a:lnTo>
                <a:lnTo>
                  <a:pt x="1523708" y="2120900"/>
                </a:lnTo>
                <a:lnTo>
                  <a:pt x="1545776" y="2082800"/>
                </a:lnTo>
                <a:lnTo>
                  <a:pt x="1569394" y="2032000"/>
                </a:lnTo>
                <a:lnTo>
                  <a:pt x="1594567" y="1993900"/>
                </a:lnTo>
                <a:lnTo>
                  <a:pt x="1621301" y="1955800"/>
                </a:lnTo>
                <a:lnTo>
                  <a:pt x="1649600" y="1917700"/>
                </a:lnTo>
                <a:lnTo>
                  <a:pt x="550174" y="1092200"/>
                </a:lnTo>
                <a:close/>
              </a:path>
              <a:path w="5498465" h="5486400">
                <a:moveTo>
                  <a:pt x="2988740" y="0"/>
                </a:moveTo>
                <a:lnTo>
                  <a:pt x="2749039" y="0"/>
                </a:lnTo>
                <a:lnTo>
                  <a:pt x="2749039" y="1371600"/>
                </a:lnTo>
                <a:lnTo>
                  <a:pt x="2896942" y="1371600"/>
                </a:lnTo>
                <a:lnTo>
                  <a:pt x="2994203" y="1397000"/>
                </a:lnTo>
                <a:lnTo>
                  <a:pt x="3042297" y="1397000"/>
                </a:lnTo>
                <a:lnTo>
                  <a:pt x="3183896" y="1435100"/>
                </a:lnTo>
                <a:lnTo>
                  <a:pt x="3230053" y="1460500"/>
                </a:lnTo>
                <a:lnTo>
                  <a:pt x="3275613" y="1473200"/>
                </a:lnTo>
                <a:lnTo>
                  <a:pt x="3320532" y="1498600"/>
                </a:lnTo>
                <a:lnTo>
                  <a:pt x="3364766" y="1511300"/>
                </a:lnTo>
                <a:lnTo>
                  <a:pt x="3408269" y="1536700"/>
                </a:lnTo>
                <a:lnTo>
                  <a:pt x="3450997" y="1562100"/>
                </a:lnTo>
                <a:lnTo>
                  <a:pt x="3492905" y="1587500"/>
                </a:lnTo>
                <a:lnTo>
                  <a:pt x="3533948" y="1612900"/>
                </a:lnTo>
                <a:lnTo>
                  <a:pt x="3574082" y="1638300"/>
                </a:lnTo>
                <a:lnTo>
                  <a:pt x="3612180" y="1676400"/>
                </a:lnTo>
                <a:lnTo>
                  <a:pt x="3648958" y="1701800"/>
                </a:lnTo>
                <a:lnTo>
                  <a:pt x="3684409" y="1739900"/>
                </a:lnTo>
                <a:lnTo>
                  <a:pt x="3718529" y="1765300"/>
                </a:lnTo>
                <a:lnTo>
                  <a:pt x="3751311" y="1803400"/>
                </a:lnTo>
                <a:lnTo>
                  <a:pt x="3782750" y="1841500"/>
                </a:lnTo>
                <a:lnTo>
                  <a:pt x="3812841" y="1866900"/>
                </a:lnTo>
                <a:lnTo>
                  <a:pt x="3841578" y="1905000"/>
                </a:lnTo>
                <a:lnTo>
                  <a:pt x="3868957" y="1943100"/>
                </a:lnTo>
                <a:lnTo>
                  <a:pt x="3894970" y="1981200"/>
                </a:lnTo>
                <a:lnTo>
                  <a:pt x="3919614" y="2019300"/>
                </a:lnTo>
                <a:lnTo>
                  <a:pt x="3942882" y="2057400"/>
                </a:lnTo>
                <a:lnTo>
                  <a:pt x="3964770" y="2095500"/>
                </a:lnTo>
                <a:lnTo>
                  <a:pt x="3985271" y="2146300"/>
                </a:lnTo>
                <a:lnTo>
                  <a:pt x="4004380" y="2184400"/>
                </a:lnTo>
                <a:lnTo>
                  <a:pt x="4022092" y="2222500"/>
                </a:lnTo>
                <a:lnTo>
                  <a:pt x="4038402" y="2260600"/>
                </a:lnTo>
                <a:lnTo>
                  <a:pt x="4053303" y="2311400"/>
                </a:lnTo>
                <a:lnTo>
                  <a:pt x="4066791" y="2349500"/>
                </a:lnTo>
                <a:lnTo>
                  <a:pt x="4078860" y="2400300"/>
                </a:lnTo>
                <a:lnTo>
                  <a:pt x="4089505" y="2438400"/>
                </a:lnTo>
                <a:lnTo>
                  <a:pt x="4098719" y="2489200"/>
                </a:lnTo>
                <a:lnTo>
                  <a:pt x="4106499" y="2527300"/>
                </a:lnTo>
                <a:lnTo>
                  <a:pt x="4112838" y="2578100"/>
                </a:lnTo>
                <a:lnTo>
                  <a:pt x="4117730" y="2616200"/>
                </a:lnTo>
                <a:lnTo>
                  <a:pt x="4121171" y="2667000"/>
                </a:lnTo>
                <a:lnTo>
                  <a:pt x="4123155" y="2705100"/>
                </a:lnTo>
                <a:lnTo>
                  <a:pt x="4123677" y="2755900"/>
                </a:lnTo>
                <a:lnTo>
                  <a:pt x="4122730" y="2794000"/>
                </a:lnTo>
                <a:lnTo>
                  <a:pt x="4120310" y="2844800"/>
                </a:lnTo>
                <a:lnTo>
                  <a:pt x="4116412" y="2882900"/>
                </a:lnTo>
                <a:lnTo>
                  <a:pt x="4111029" y="2933700"/>
                </a:lnTo>
                <a:lnTo>
                  <a:pt x="4104157" y="2971800"/>
                </a:lnTo>
                <a:lnTo>
                  <a:pt x="4095789" y="3022600"/>
                </a:lnTo>
                <a:lnTo>
                  <a:pt x="4085921" y="3060700"/>
                </a:lnTo>
                <a:lnTo>
                  <a:pt x="4074547" y="3111500"/>
                </a:lnTo>
                <a:lnTo>
                  <a:pt x="4061661" y="3149600"/>
                </a:lnTo>
                <a:lnTo>
                  <a:pt x="4047258" y="3200400"/>
                </a:lnTo>
                <a:lnTo>
                  <a:pt x="4031333" y="3238500"/>
                </a:lnTo>
                <a:lnTo>
                  <a:pt x="4013881" y="3276600"/>
                </a:lnTo>
                <a:lnTo>
                  <a:pt x="3994895" y="3327400"/>
                </a:lnTo>
                <a:lnTo>
                  <a:pt x="3974371" y="3365500"/>
                </a:lnTo>
                <a:lnTo>
                  <a:pt x="3952302" y="3403600"/>
                </a:lnTo>
                <a:lnTo>
                  <a:pt x="3928684" y="3454400"/>
                </a:lnTo>
                <a:lnTo>
                  <a:pt x="3903511" y="3492500"/>
                </a:lnTo>
                <a:lnTo>
                  <a:pt x="3876777" y="3530600"/>
                </a:lnTo>
                <a:lnTo>
                  <a:pt x="3848478" y="3568700"/>
                </a:lnTo>
                <a:lnTo>
                  <a:pt x="3818848" y="3606800"/>
                </a:lnTo>
                <a:lnTo>
                  <a:pt x="3788154" y="3644900"/>
                </a:lnTo>
                <a:lnTo>
                  <a:pt x="3756433" y="3683000"/>
                </a:lnTo>
                <a:lnTo>
                  <a:pt x="3723725" y="3708400"/>
                </a:lnTo>
                <a:lnTo>
                  <a:pt x="3690066" y="3746500"/>
                </a:lnTo>
                <a:lnTo>
                  <a:pt x="3655495" y="3771900"/>
                </a:lnTo>
                <a:lnTo>
                  <a:pt x="3620051" y="3810000"/>
                </a:lnTo>
                <a:lnTo>
                  <a:pt x="3583772" y="3835400"/>
                </a:lnTo>
                <a:lnTo>
                  <a:pt x="3546695" y="3860800"/>
                </a:lnTo>
                <a:lnTo>
                  <a:pt x="3508859" y="3886200"/>
                </a:lnTo>
                <a:lnTo>
                  <a:pt x="3470302" y="3911600"/>
                </a:lnTo>
                <a:lnTo>
                  <a:pt x="3431062" y="3937000"/>
                </a:lnTo>
                <a:lnTo>
                  <a:pt x="3391178" y="3962400"/>
                </a:lnTo>
                <a:lnTo>
                  <a:pt x="3350687" y="3975100"/>
                </a:lnTo>
                <a:lnTo>
                  <a:pt x="3309627" y="4000500"/>
                </a:lnTo>
                <a:lnTo>
                  <a:pt x="3268038" y="4013200"/>
                </a:lnTo>
                <a:lnTo>
                  <a:pt x="3225957" y="4038600"/>
                </a:lnTo>
                <a:lnTo>
                  <a:pt x="3053474" y="4089400"/>
                </a:lnTo>
                <a:lnTo>
                  <a:pt x="3009504" y="4089400"/>
                </a:lnTo>
                <a:lnTo>
                  <a:pt x="2965272" y="4102100"/>
                </a:lnTo>
                <a:lnTo>
                  <a:pt x="2920815" y="4102100"/>
                </a:lnTo>
                <a:lnTo>
                  <a:pt x="2876171" y="4114800"/>
                </a:lnTo>
                <a:lnTo>
                  <a:pt x="5130424" y="4114800"/>
                </a:lnTo>
                <a:lnTo>
                  <a:pt x="5152745" y="4076700"/>
                </a:lnTo>
                <a:lnTo>
                  <a:pt x="5174435" y="4038600"/>
                </a:lnTo>
                <a:lnTo>
                  <a:pt x="5195487" y="4000500"/>
                </a:lnTo>
                <a:lnTo>
                  <a:pt x="5215894" y="3962400"/>
                </a:lnTo>
                <a:lnTo>
                  <a:pt x="5235649" y="3911600"/>
                </a:lnTo>
                <a:lnTo>
                  <a:pt x="5254746" y="3873500"/>
                </a:lnTo>
                <a:lnTo>
                  <a:pt x="5273177" y="3835400"/>
                </a:lnTo>
                <a:lnTo>
                  <a:pt x="5290936" y="3797300"/>
                </a:lnTo>
                <a:lnTo>
                  <a:pt x="5308016" y="3746500"/>
                </a:lnTo>
                <a:lnTo>
                  <a:pt x="5324410" y="3708400"/>
                </a:lnTo>
                <a:lnTo>
                  <a:pt x="5340112" y="3670300"/>
                </a:lnTo>
                <a:lnTo>
                  <a:pt x="5355114" y="3619500"/>
                </a:lnTo>
                <a:lnTo>
                  <a:pt x="5369409" y="3581400"/>
                </a:lnTo>
                <a:lnTo>
                  <a:pt x="5382992" y="3530600"/>
                </a:lnTo>
                <a:lnTo>
                  <a:pt x="5395854" y="3492500"/>
                </a:lnTo>
                <a:lnTo>
                  <a:pt x="5407990" y="3441700"/>
                </a:lnTo>
                <a:lnTo>
                  <a:pt x="5419392" y="3403600"/>
                </a:lnTo>
                <a:lnTo>
                  <a:pt x="5430054" y="3352800"/>
                </a:lnTo>
                <a:lnTo>
                  <a:pt x="5439969" y="3314700"/>
                </a:lnTo>
                <a:lnTo>
                  <a:pt x="5449129" y="3263900"/>
                </a:lnTo>
                <a:lnTo>
                  <a:pt x="5457529" y="3213100"/>
                </a:lnTo>
                <a:lnTo>
                  <a:pt x="5465161" y="3175000"/>
                </a:lnTo>
                <a:lnTo>
                  <a:pt x="5472019" y="3124200"/>
                </a:lnTo>
                <a:lnTo>
                  <a:pt x="5478095" y="3073400"/>
                </a:lnTo>
                <a:lnTo>
                  <a:pt x="5483384" y="3035300"/>
                </a:lnTo>
                <a:lnTo>
                  <a:pt x="5487877" y="2984500"/>
                </a:lnTo>
                <a:lnTo>
                  <a:pt x="5491569" y="2933700"/>
                </a:lnTo>
                <a:lnTo>
                  <a:pt x="5494452" y="2882900"/>
                </a:lnTo>
                <a:lnTo>
                  <a:pt x="5496520" y="2844800"/>
                </a:lnTo>
                <a:lnTo>
                  <a:pt x="5497766" y="2794000"/>
                </a:lnTo>
                <a:lnTo>
                  <a:pt x="5498078" y="2755900"/>
                </a:lnTo>
                <a:lnTo>
                  <a:pt x="5498078" y="2730500"/>
                </a:lnTo>
                <a:lnTo>
                  <a:pt x="5497766" y="2692400"/>
                </a:lnTo>
                <a:lnTo>
                  <a:pt x="5496520" y="2641600"/>
                </a:lnTo>
                <a:lnTo>
                  <a:pt x="5494452" y="2603500"/>
                </a:lnTo>
                <a:lnTo>
                  <a:pt x="5491569" y="2552700"/>
                </a:lnTo>
                <a:lnTo>
                  <a:pt x="5487877" y="2501900"/>
                </a:lnTo>
                <a:lnTo>
                  <a:pt x="5483384" y="2451100"/>
                </a:lnTo>
                <a:lnTo>
                  <a:pt x="5478095" y="2413000"/>
                </a:lnTo>
                <a:lnTo>
                  <a:pt x="5472019" y="2362200"/>
                </a:lnTo>
                <a:lnTo>
                  <a:pt x="5465161" y="2311400"/>
                </a:lnTo>
                <a:lnTo>
                  <a:pt x="5457529" y="2273300"/>
                </a:lnTo>
                <a:lnTo>
                  <a:pt x="5449129" y="2222500"/>
                </a:lnTo>
                <a:lnTo>
                  <a:pt x="5439969" y="2184400"/>
                </a:lnTo>
                <a:lnTo>
                  <a:pt x="5430054" y="2133600"/>
                </a:lnTo>
                <a:lnTo>
                  <a:pt x="5419392" y="2082800"/>
                </a:lnTo>
                <a:lnTo>
                  <a:pt x="5407990" y="2044700"/>
                </a:lnTo>
                <a:lnTo>
                  <a:pt x="5395854" y="1993900"/>
                </a:lnTo>
                <a:lnTo>
                  <a:pt x="5382992" y="1955800"/>
                </a:lnTo>
                <a:lnTo>
                  <a:pt x="5369409" y="1905000"/>
                </a:lnTo>
                <a:lnTo>
                  <a:pt x="5355114" y="1866900"/>
                </a:lnTo>
                <a:lnTo>
                  <a:pt x="5340112" y="1828800"/>
                </a:lnTo>
                <a:lnTo>
                  <a:pt x="5324410" y="1778000"/>
                </a:lnTo>
                <a:lnTo>
                  <a:pt x="5308016" y="1739900"/>
                </a:lnTo>
                <a:lnTo>
                  <a:pt x="5290936" y="1689100"/>
                </a:lnTo>
                <a:lnTo>
                  <a:pt x="5273177" y="1651000"/>
                </a:lnTo>
                <a:lnTo>
                  <a:pt x="5254746" y="1612900"/>
                </a:lnTo>
                <a:lnTo>
                  <a:pt x="5235649" y="1574800"/>
                </a:lnTo>
                <a:lnTo>
                  <a:pt x="5215894" y="1524000"/>
                </a:lnTo>
                <a:lnTo>
                  <a:pt x="5195487" y="1485900"/>
                </a:lnTo>
                <a:lnTo>
                  <a:pt x="5174435" y="1447800"/>
                </a:lnTo>
                <a:lnTo>
                  <a:pt x="5152745" y="1409700"/>
                </a:lnTo>
                <a:lnTo>
                  <a:pt x="5130424" y="1371600"/>
                </a:lnTo>
                <a:lnTo>
                  <a:pt x="5107477" y="1333500"/>
                </a:lnTo>
                <a:lnTo>
                  <a:pt x="5083914" y="1295400"/>
                </a:lnTo>
                <a:lnTo>
                  <a:pt x="5059739" y="1257300"/>
                </a:lnTo>
                <a:lnTo>
                  <a:pt x="5034960" y="1219200"/>
                </a:lnTo>
                <a:lnTo>
                  <a:pt x="5009584" y="1181100"/>
                </a:lnTo>
                <a:lnTo>
                  <a:pt x="4983618" y="1143000"/>
                </a:lnTo>
                <a:lnTo>
                  <a:pt x="4957068" y="1104900"/>
                </a:lnTo>
                <a:lnTo>
                  <a:pt x="4929941" y="1066800"/>
                </a:lnTo>
                <a:lnTo>
                  <a:pt x="4902244" y="1028700"/>
                </a:lnTo>
                <a:lnTo>
                  <a:pt x="4873984" y="1003300"/>
                </a:lnTo>
                <a:lnTo>
                  <a:pt x="4845167" y="965200"/>
                </a:lnTo>
                <a:lnTo>
                  <a:pt x="4815801" y="927100"/>
                </a:lnTo>
                <a:lnTo>
                  <a:pt x="4785892" y="901700"/>
                </a:lnTo>
                <a:lnTo>
                  <a:pt x="4755447" y="863600"/>
                </a:lnTo>
                <a:lnTo>
                  <a:pt x="4724473" y="825500"/>
                </a:lnTo>
                <a:lnTo>
                  <a:pt x="4692977" y="800100"/>
                </a:lnTo>
                <a:lnTo>
                  <a:pt x="4660965" y="762000"/>
                </a:lnTo>
                <a:lnTo>
                  <a:pt x="4628445" y="736600"/>
                </a:lnTo>
                <a:lnTo>
                  <a:pt x="4595423" y="711200"/>
                </a:lnTo>
                <a:lnTo>
                  <a:pt x="4561905" y="673100"/>
                </a:lnTo>
                <a:lnTo>
                  <a:pt x="4527900" y="647700"/>
                </a:lnTo>
                <a:lnTo>
                  <a:pt x="4493413" y="622300"/>
                </a:lnTo>
                <a:lnTo>
                  <a:pt x="4458451" y="584200"/>
                </a:lnTo>
                <a:lnTo>
                  <a:pt x="4387131" y="533400"/>
                </a:lnTo>
                <a:lnTo>
                  <a:pt x="4313995" y="482600"/>
                </a:lnTo>
                <a:lnTo>
                  <a:pt x="4239096" y="431800"/>
                </a:lnTo>
                <a:lnTo>
                  <a:pt x="4162490" y="381000"/>
                </a:lnTo>
                <a:lnTo>
                  <a:pt x="4123563" y="368300"/>
                </a:lnTo>
                <a:lnTo>
                  <a:pt x="4004373" y="292100"/>
                </a:lnTo>
                <a:lnTo>
                  <a:pt x="3963861" y="279400"/>
                </a:lnTo>
                <a:lnTo>
                  <a:pt x="3922971" y="254000"/>
                </a:lnTo>
                <a:lnTo>
                  <a:pt x="3881708" y="241300"/>
                </a:lnTo>
                <a:lnTo>
                  <a:pt x="3840079" y="215900"/>
                </a:lnTo>
                <a:lnTo>
                  <a:pt x="3755752" y="190500"/>
                </a:lnTo>
                <a:lnTo>
                  <a:pt x="3713068" y="165100"/>
                </a:lnTo>
                <a:lnTo>
                  <a:pt x="3268741" y="38100"/>
                </a:lnTo>
                <a:lnTo>
                  <a:pt x="3222710" y="38100"/>
                </a:lnTo>
                <a:lnTo>
                  <a:pt x="3176415" y="25400"/>
                </a:lnTo>
                <a:lnTo>
                  <a:pt x="3129864" y="25400"/>
                </a:lnTo>
                <a:lnTo>
                  <a:pt x="3083064" y="12700"/>
                </a:lnTo>
                <a:lnTo>
                  <a:pt x="3036020" y="12700"/>
                </a:lnTo>
                <a:lnTo>
                  <a:pt x="298874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09938" y="1115063"/>
            <a:ext cx="1781175" cy="1794510"/>
          </a:xfrm>
          <a:custGeom>
            <a:avLst/>
            <a:gdLst/>
            <a:ahLst/>
            <a:cxnLst/>
            <a:rect l="l" t="t" r="r" b="b"/>
            <a:pathLst>
              <a:path w="1781175" h="1794510">
                <a:moveTo>
                  <a:pt x="1362811" y="0"/>
                </a:moveTo>
                <a:lnTo>
                  <a:pt x="1315001" y="15746"/>
                </a:lnTo>
                <a:lnTo>
                  <a:pt x="1267552" y="32342"/>
                </a:lnTo>
                <a:lnTo>
                  <a:pt x="1220473" y="49780"/>
                </a:lnTo>
                <a:lnTo>
                  <a:pt x="1173776" y="68052"/>
                </a:lnTo>
                <a:lnTo>
                  <a:pt x="1127469" y="87153"/>
                </a:lnTo>
                <a:lnTo>
                  <a:pt x="1081564" y="107074"/>
                </a:lnTo>
                <a:lnTo>
                  <a:pt x="1036069" y="127808"/>
                </a:lnTo>
                <a:lnTo>
                  <a:pt x="990996" y="149348"/>
                </a:lnTo>
                <a:lnTo>
                  <a:pt x="946354" y="171688"/>
                </a:lnTo>
                <a:lnTo>
                  <a:pt x="902154" y="194819"/>
                </a:lnTo>
                <a:lnTo>
                  <a:pt x="858405" y="218735"/>
                </a:lnTo>
                <a:lnTo>
                  <a:pt x="815117" y="243428"/>
                </a:lnTo>
                <a:lnTo>
                  <a:pt x="772302" y="268892"/>
                </a:lnTo>
                <a:lnTo>
                  <a:pt x="729968" y="295118"/>
                </a:lnTo>
                <a:lnTo>
                  <a:pt x="688126" y="322101"/>
                </a:lnTo>
                <a:lnTo>
                  <a:pt x="646786" y="349832"/>
                </a:lnTo>
                <a:lnTo>
                  <a:pt x="605958" y="378306"/>
                </a:lnTo>
                <a:lnTo>
                  <a:pt x="565652" y="407513"/>
                </a:lnTo>
                <a:lnTo>
                  <a:pt x="525878" y="437448"/>
                </a:lnTo>
                <a:lnTo>
                  <a:pt x="486647" y="468102"/>
                </a:lnTo>
                <a:lnTo>
                  <a:pt x="447968" y="499470"/>
                </a:lnTo>
                <a:lnTo>
                  <a:pt x="409851" y="531543"/>
                </a:lnTo>
                <a:lnTo>
                  <a:pt x="372307" y="564315"/>
                </a:lnTo>
                <a:lnTo>
                  <a:pt x="335346" y="597778"/>
                </a:lnTo>
                <a:lnTo>
                  <a:pt x="298978" y="631926"/>
                </a:lnTo>
                <a:lnTo>
                  <a:pt x="263212" y="666750"/>
                </a:lnTo>
                <a:lnTo>
                  <a:pt x="228059" y="702245"/>
                </a:lnTo>
                <a:lnTo>
                  <a:pt x="193529" y="738401"/>
                </a:lnTo>
                <a:lnTo>
                  <a:pt x="159633" y="775214"/>
                </a:lnTo>
                <a:lnTo>
                  <a:pt x="126379" y="812675"/>
                </a:lnTo>
                <a:lnTo>
                  <a:pt x="93779" y="850776"/>
                </a:lnTo>
                <a:lnTo>
                  <a:pt x="61843" y="889512"/>
                </a:lnTo>
                <a:lnTo>
                  <a:pt x="30579" y="928875"/>
                </a:lnTo>
                <a:lnTo>
                  <a:pt x="0" y="968857"/>
                </a:lnTo>
                <a:lnTo>
                  <a:pt x="1099439" y="1793900"/>
                </a:lnTo>
                <a:lnTo>
                  <a:pt x="1130359" y="1754227"/>
                </a:lnTo>
                <a:lnTo>
                  <a:pt x="1162626" y="1715808"/>
                </a:lnTo>
                <a:lnTo>
                  <a:pt x="1196201" y="1678672"/>
                </a:lnTo>
                <a:lnTo>
                  <a:pt x="1231041" y="1642846"/>
                </a:lnTo>
                <a:lnTo>
                  <a:pt x="1267108" y="1608359"/>
                </a:lnTo>
                <a:lnTo>
                  <a:pt x="1304360" y="1575241"/>
                </a:lnTo>
                <a:lnTo>
                  <a:pt x="1342758" y="1543521"/>
                </a:lnTo>
                <a:lnTo>
                  <a:pt x="1382260" y="1513226"/>
                </a:lnTo>
                <a:lnTo>
                  <a:pt x="1422827" y="1484385"/>
                </a:lnTo>
                <a:lnTo>
                  <a:pt x="1464418" y="1457028"/>
                </a:lnTo>
                <a:lnTo>
                  <a:pt x="1506993" y="1431183"/>
                </a:lnTo>
                <a:lnTo>
                  <a:pt x="1550512" y="1406878"/>
                </a:lnTo>
                <a:lnTo>
                  <a:pt x="1594933" y="1384143"/>
                </a:lnTo>
                <a:lnTo>
                  <a:pt x="1640218" y="1363006"/>
                </a:lnTo>
                <a:lnTo>
                  <a:pt x="1686325" y="1343496"/>
                </a:lnTo>
                <a:lnTo>
                  <a:pt x="1733214" y="1325641"/>
                </a:lnTo>
                <a:lnTo>
                  <a:pt x="1780844" y="1309471"/>
                </a:lnTo>
                <a:lnTo>
                  <a:pt x="1362811" y="0"/>
                </a:lnTo>
                <a:close/>
              </a:path>
            </a:pathLst>
          </a:custGeom>
          <a:solidFill>
            <a:srgbClr val="1845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72759" y="1075493"/>
            <a:ext cx="486409" cy="1349375"/>
          </a:xfrm>
          <a:custGeom>
            <a:avLst/>
            <a:gdLst/>
            <a:ahLst/>
            <a:cxnLst/>
            <a:rect l="l" t="t" r="r" b="b"/>
            <a:pathLst>
              <a:path w="486410" h="1349375">
                <a:moveTo>
                  <a:pt x="135928" y="0"/>
                </a:moveTo>
                <a:lnTo>
                  <a:pt x="101755" y="9239"/>
                </a:lnTo>
                <a:lnTo>
                  <a:pt x="67706" y="18915"/>
                </a:lnTo>
                <a:lnTo>
                  <a:pt x="33786" y="29026"/>
                </a:lnTo>
                <a:lnTo>
                  <a:pt x="0" y="39573"/>
                </a:lnTo>
                <a:lnTo>
                  <a:pt x="418020" y="1349032"/>
                </a:lnTo>
                <a:lnTo>
                  <a:pt x="434914" y="1343759"/>
                </a:lnTo>
                <a:lnTo>
                  <a:pt x="451877" y="1338705"/>
                </a:lnTo>
                <a:lnTo>
                  <a:pt x="468903" y="1333867"/>
                </a:lnTo>
                <a:lnTo>
                  <a:pt x="485990" y="1329245"/>
                </a:lnTo>
                <a:lnTo>
                  <a:pt x="135928" y="0"/>
                </a:lnTo>
                <a:close/>
              </a:path>
            </a:pathLst>
          </a:custGeom>
          <a:solidFill>
            <a:srgbClr val="93AE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08682" y="1042988"/>
            <a:ext cx="419100" cy="1362075"/>
          </a:xfrm>
          <a:custGeom>
            <a:avLst/>
            <a:gdLst/>
            <a:ahLst/>
            <a:cxnLst/>
            <a:rect l="l" t="t" r="r" b="b"/>
            <a:pathLst>
              <a:path w="419100" h="1362075">
                <a:moveTo>
                  <a:pt x="137782" y="0"/>
                </a:moveTo>
                <a:lnTo>
                  <a:pt x="103180" y="7462"/>
                </a:lnTo>
                <a:lnTo>
                  <a:pt x="68681" y="15370"/>
                </a:lnTo>
                <a:lnTo>
                  <a:pt x="34287" y="23720"/>
                </a:lnTo>
                <a:lnTo>
                  <a:pt x="0" y="32512"/>
                </a:lnTo>
                <a:lnTo>
                  <a:pt x="350062" y="1361757"/>
                </a:lnTo>
                <a:lnTo>
                  <a:pt x="367207" y="1357361"/>
                </a:lnTo>
                <a:lnTo>
                  <a:pt x="384406" y="1353186"/>
                </a:lnTo>
                <a:lnTo>
                  <a:pt x="401658" y="1349232"/>
                </a:lnTo>
                <a:lnTo>
                  <a:pt x="418960" y="1345501"/>
                </a:lnTo>
                <a:lnTo>
                  <a:pt x="137782" y="0"/>
                </a:lnTo>
                <a:close/>
              </a:path>
            </a:pathLst>
          </a:custGeom>
          <a:solidFill>
            <a:srgbClr val="909A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46469" y="984854"/>
            <a:ext cx="562610" cy="1403985"/>
          </a:xfrm>
          <a:custGeom>
            <a:avLst/>
            <a:gdLst/>
            <a:ahLst/>
            <a:cxnLst/>
            <a:rect l="l" t="t" r="r" b="b"/>
            <a:pathLst>
              <a:path w="562610" h="1403985">
                <a:moveTo>
                  <a:pt x="562343" y="0"/>
                </a:moveTo>
                <a:lnTo>
                  <a:pt x="510826" y="482"/>
                </a:lnTo>
                <a:lnTo>
                  <a:pt x="459347" y="1930"/>
                </a:lnTo>
                <a:lnTo>
                  <a:pt x="407921" y="4340"/>
                </a:lnTo>
                <a:lnTo>
                  <a:pt x="356560" y="7713"/>
                </a:lnTo>
                <a:lnTo>
                  <a:pt x="305278" y="12045"/>
                </a:lnTo>
                <a:lnTo>
                  <a:pt x="254089" y="17337"/>
                </a:lnTo>
                <a:lnTo>
                  <a:pt x="203005" y="23586"/>
                </a:lnTo>
                <a:lnTo>
                  <a:pt x="152041" y="30791"/>
                </a:lnTo>
                <a:lnTo>
                  <a:pt x="101210" y="38950"/>
                </a:lnTo>
                <a:lnTo>
                  <a:pt x="50525" y="48063"/>
                </a:lnTo>
                <a:lnTo>
                  <a:pt x="0" y="58127"/>
                </a:lnTo>
                <a:lnTo>
                  <a:pt x="281165" y="1403629"/>
                </a:lnTo>
                <a:lnTo>
                  <a:pt x="327544" y="1394769"/>
                </a:lnTo>
                <a:lnTo>
                  <a:pt x="374171" y="1387510"/>
                </a:lnTo>
                <a:lnTo>
                  <a:pt x="421006" y="1381856"/>
                </a:lnTo>
                <a:lnTo>
                  <a:pt x="468007" y="1377812"/>
                </a:lnTo>
                <a:lnTo>
                  <a:pt x="515133" y="1375382"/>
                </a:lnTo>
                <a:lnTo>
                  <a:pt x="562343" y="1374571"/>
                </a:lnTo>
                <a:lnTo>
                  <a:pt x="562343" y="0"/>
                </a:lnTo>
                <a:close/>
              </a:path>
            </a:pathLst>
          </a:custGeom>
          <a:solidFill>
            <a:srgbClr val="008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80203" y="603504"/>
            <a:ext cx="852169" cy="1150620"/>
          </a:xfrm>
          <a:custGeom>
            <a:avLst/>
            <a:gdLst/>
            <a:ahLst/>
            <a:cxnLst/>
            <a:rect l="l" t="t" r="r" b="b"/>
            <a:pathLst>
              <a:path w="852170" h="1150620">
                <a:moveTo>
                  <a:pt x="851915" y="1150620"/>
                </a:moveTo>
                <a:lnTo>
                  <a:pt x="57911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48655" y="870203"/>
            <a:ext cx="387350" cy="856615"/>
          </a:xfrm>
          <a:custGeom>
            <a:avLst/>
            <a:gdLst/>
            <a:ahLst/>
            <a:cxnLst/>
            <a:rect l="l" t="t" r="r" b="b"/>
            <a:pathLst>
              <a:path w="387350" h="856614">
                <a:moveTo>
                  <a:pt x="387096" y="856488"/>
                </a:moveTo>
                <a:lnTo>
                  <a:pt x="0" y="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864471" y="5320291"/>
            <a:ext cx="330200" cy="502284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034" marR="5080" indent="-13970">
              <a:lnSpc>
                <a:spcPts val="1839"/>
              </a:lnSpc>
              <a:spcBef>
                <a:spcPts val="225"/>
              </a:spcBef>
            </a:pPr>
            <a:r>
              <a:rPr dirty="0" sz="1600" spc="-10" b="1">
                <a:solidFill>
                  <a:srgbClr val="FFFFFF"/>
                </a:solidFill>
                <a:latin typeface="Arial Narrow"/>
                <a:cs typeface="Arial Narrow"/>
              </a:rPr>
              <a:t>Ir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n  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104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1278" y="1681970"/>
            <a:ext cx="461645" cy="5022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37160" marR="5080" indent="-125095">
              <a:lnSpc>
                <a:spcPts val="1839"/>
              </a:lnSpc>
              <a:spcBef>
                <a:spcPts val="220"/>
              </a:spcBef>
            </a:pP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600" spc="-1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bya  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1110" y="346027"/>
            <a:ext cx="663575" cy="502284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85115" marR="5080" indent="-273050">
              <a:lnSpc>
                <a:spcPts val="1839"/>
              </a:lnSpc>
              <a:spcBef>
                <a:spcPts val="225"/>
              </a:spcBef>
            </a:pPr>
            <a:r>
              <a:rPr dirty="0" sz="1600" spc="-5" b="1">
                <a:latin typeface="Arial Narrow"/>
                <a:cs typeface="Arial Narrow"/>
              </a:rPr>
              <a:t>Som</a:t>
            </a:r>
            <a:r>
              <a:rPr dirty="0" sz="1600" spc="-5" b="1">
                <a:latin typeface="Arial Narrow"/>
                <a:cs typeface="Arial Narrow"/>
              </a:rPr>
              <a:t>a</a:t>
            </a:r>
            <a:r>
              <a:rPr dirty="0" sz="1600" spc="-10" b="1">
                <a:latin typeface="Arial Narrow"/>
                <a:cs typeface="Arial Narrow"/>
              </a:rPr>
              <a:t>li</a:t>
            </a:r>
            <a:r>
              <a:rPr dirty="0" sz="1600" spc="-5" b="1">
                <a:latin typeface="Arial Narrow"/>
                <a:cs typeface="Arial Narrow"/>
              </a:rPr>
              <a:t>a  </a:t>
            </a:r>
            <a:r>
              <a:rPr dirty="0" sz="1600" spc="-5" b="1">
                <a:latin typeface="Arial Narrow"/>
                <a:cs typeface="Arial Narrow"/>
              </a:rPr>
              <a:t>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9639" y="335081"/>
            <a:ext cx="536575" cy="502284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20979" marR="5080" indent="-208915">
              <a:lnSpc>
                <a:spcPts val="1839"/>
              </a:lnSpc>
              <a:spcBef>
                <a:spcPts val="225"/>
              </a:spcBef>
            </a:pPr>
            <a:r>
              <a:rPr dirty="0" sz="1600" spc="-5" b="1">
                <a:latin typeface="Arial Narrow"/>
                <a:cs typeface="Arial Narrow"/>
              </a:rPr>
              <a:t>Sudan  </a:t>
            </a:r>
            <a:r>
              <a:rPr dirty="0" sz="1600" spc="-5" b="1">
                <a:latin typeface="Arial Narrow"/>
                <a:cs typeface="Arial Narrow"/>
              </a:rPr>
              <a:t>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5211" y="1145444"/>
            <a:ext cx="431800" cy="5022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9545" marR="5080" indent="-157480">
              <a:lnSpc>
                <a:spcPts val="1839"/>
              </a:lnSpc>
              <a:spcBef>
                <a:spcPts val="220"/>
              </a:spcBef>
            </a:pP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dirty="0" sz="1600" spc="-10" b="1">
                <a:solidFill>
                  <a:srgbClr val="FFFFFF"/>
                </a:solidFill>
                <a:latin typeface="Arial Narrow"/>
                <a:cs typeface="Arial Narrow"/>
              </a:rPr>
              <a:t>ri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a  </a:t>
            </a:r>
            <a:r>
              <a:rPr dirty="0" sz="1600" spc="-5" b="1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640" y="996186"/>
            <a:ext cx="2148205" cy="183705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910"/>
              </a:spcBef>
            </a:pPr>
            <a:r>
              <a:rPr dirty="0" sz="4400" spc="-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4400" spc="-50">
                <a:solidFill>
                  <a:srgbClr val="FFFFFF"/>
                </a:solidFill>
                <a:latin typeface="Arial"/>
                <a:cs typeface="Arial"/>
              </a:rPr>
              <a:t>otent</a:t>
            </a:r>
            <a:r>
              <a:rPr dirty="0" sz="4400" spc="-4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4400" spc="-50">
                <a:solidFill>
                  <a:srgbClr val="FFFFFF"/>
                </a:solidFill>
                <a:latin typeface="Arial"/>
                <a:cs typeface="Arial"/>
              </a:rPr>
              <a:t>al  </a:t>
            </a:r>
            <a:r>
              <a:rPr dirty="0" sz="4400" spc="-45">
                <a:solidFill>
                  <a:srgbClr val="FFFFFF"/>
                </a:solidFill>
                <a:latin typeface="Arial"/>
                <a:cs typeface="Arial"/>
              </a:rPr>
              <a:t>MSU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4465"/>
              </a:lnSpc>
            </a:pPr>
            <a:r>
              <a:rPr dirty="0" sz="4400" spc="-50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640" y="3236557"/>
            <a:ext cx="2272030" cy="138176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2000" b="1">
                <a:solidFill>
                  <a:srgbClr val="93AE49"/>
                </a:solidFill>
                <a:latin typeface="Arial"/>
                <a:cs typeface="Arial"/>
              </a:rPr>
              <a:t>Undergraduate:</a:t>
            </a:r>
            <a:r>
              <a:rPr dirty="0" sz="2000" spc="-90" b="1">
                <a:solidFill>
                  <a:srgbClr val="93AE4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3AE49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000" b="1">
                <a:solidFill>
                  <a:srgbClr val="93AE49"/>
                </a:solidFill>
                <a:latin typeface="Arial"/>
                <a:cs typeface="Arial"/>
              </a:rPr>
              <a:t>Graduate:</a:t>
            </a:r>
            <a:r>
              <a:rPr dirty="0" sz="2000" spc="-60" b="1">
                <a:solidFill>
                  <a:srgbClr val="93AE4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3AE49"/>
                </a:solidFill>
                <a:latin typeface="Arial"/>
                <a:cs typeface="Arial"/>
              </a:rPr>
              <a:t>94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2000" spc="-5" b="1">
                <a:solidFill>
                  <a:srgbClr val="93AE49"/>
                </a:solidFill>
                <a:latin typeface="Arial"/>
                <a:cs typeface="Arial"/>
              </a:rPr>
              <a:t>Scholars:</a:t>
            </a:r>
            <a:r>
              <a:rPr dirty="0" sz="2000" spc="-30" b="1">
                <a:solidFill>
                  <a:srgbClr val="93AE4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3AE49"/>
                </a:solidFill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5622" y="2945982"/>
            <a:ext cx="1245870" cy="138493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dirty="0" sz="4800">
                <a:solidFill>
                  <a:srgbClr val="94AE4A"/>
                </a:solidFill>
                <a:latin typeface="Arial Black"/>
                <a:cs typeface="Arial Black"/>
              </a:rPr>
              <a:t>122</a:t>
            </a:r>
            <a:endParaRPr sz="4800">
              <a:latin typeface="Arial Black"/>
              <a:cs typeface="Arial Black"/>
            </a:endParaRPr>
          </a:p>
          <a:p>
            <a:pPr algn="ctr" marL="187960" marR="180975" indent="-1905">
              <a:lnSpc>
                <a:spcPct val="100000"/>
              </a:lnSpc>
              <a:spcBef>
                <a:spcPts val="270"/>
              </a:spcBef>
            </a:pPr>
            <a:r>
              <a:rPr dirty="0" sz="1600" spc="-5" b="1">
                <a:latin typeface="Arial Narrow"/>
                <a:cs typeface="Arial Narrow"/>
              </a:rPr>
              <a:t>Students  &amp;</a:t>
            </a:r>
            <a:r>
              <a:rPr dirty="0" sz="1600" spc="-95" b="1">
                <a:latin typeface="Arial Narrow"/>
                <a:cs typeface="Arial Narrow"/>
              </a:rPr>
              <a:t> </a:t>
            </a:r>
            <a:r>
              <a:rPr dirty="0" sz="1600" spc="-5" b="1">
                <a:latin typeface="Arial Narrow"/>
                <a:cs typeface="Arial Narrow"/>
              </a:rPr>
              <a:t>Scholars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0000" y="528065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799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599"/>
                </a:ln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799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close/>
              </a:path>
            </a:pathLst>
          </a:custGeom>
          <a:solidFill>
            <a:srgbClr val="94A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20000" y="528065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685799"/>
                </a:moveTo>
                <a:lnTo>
                  <a:pt x="1721" y="636823"/>
                </a:lnTo>
                <a:lnTo>
                  <a:pt x="6810" y="588776"/>
                </a:lnTo>
                <a:lnTo>
                  <a:pt x="15149" y="541774"/>
                </a:lnTo>
                <a:lnTo>
                  <a:pt x="26622" y="495934"/>
                </a:lnTo>
                <a:lnTo>
                  <a:pt x="41114" y="451371"/>
                </a:lnTo>
                <a:lnTo>
                  <a:pt x="58508" y="408202"/>
                </a:lnTo>
                <a:lnTo>
                  <a:pt x="78688" y="366542"/>
                </a:lnTo>
                <a:lnTo>
                  <a:pt x="101539" y="326508"/>
                </a:lnTo>
                <a:lnTo>
                  <a:pt x="126943" y="288216"/>
                </a:lnTo>
                <a:lnTo>
                  <a:pt x="154786" y="251782"/>
                </a:lnTo>
                <a:lnTo>
                  <a:pt x="184951" y="217321"/>
                </a:lnTo>
                <a:lnTo>
                  <a:pt x="217321" y="184951"/>
                </a:lnTo>
                <a:lnTo>
                  <a:pt x="251782" y="154786"/>
                </a:lnTo>
                <a:lnTo>
                  <a:pt x="288216" y="126943"/>
                </a:lnTo>
                <a:lnTo>
                  <a:pt x="326508" y="101539"/>
                </a:lnTo>
                <a:lnTo>
                  <a:pt x="366542" y="78688"/>
                </a:lnTo>
                <a:lnTo>
                  <a:pt x="408202" y="58508"/>
                </a:lnTo>
                <a:lnTo>
                  <a:pt x="451371" y="41114"/>
                </a:lnTo>
                <a:lnTo>
                  <a:pt x="495934" y="26622"/>
                </a:lnTo>
                <a:lnTo>
                  <a:pt x="541774" y="15149"/>
                </a:lnTo>
                <a:lnTo>
                  <a:pt x="588776" y="6810"/>
                </a:lnTo>
                <a:lnTo>
                  <a:pt x="636823" y="1721"/>
                </a:lnTo>
                <a:lnTo>
                  <a:pt x="685800" y="0"/>
                </a:lnTo>
                <a:lnTo>
                  <a:pt x="734776" y="1721"/>
                </a:lnTo>
                <a:lnTo>
                  <a:pt x="782823" y="6810"/>
                </a:lnTo>
                <a:lnTo>
                  <a:pt x="829825" y="15149"/>
                </a:lnTo>
                <a:lnTo>
                  <a:pt x="875665" y="26622"/>
                </a:lnTo>
                <a:lnTo>
                  <a:pt x="920228" y="41114"/>
                </a:lnTo>
                <a:lnTo>
                  <a:pt x="963397" y="58508"/>
                </a:lnTo>
                <a:lnTo>
                  <a:pt x="1005057" y="78688"/>
                </a:lnTo>
                <a:lnTo>
                  <a:pt x="1045091" y="101539"/>
                </a:lnTo>
                <a:lnTo>
                  <a:pt x="1083383" y="126943"/>
                </a:lnTo>
                <a:lnTo>
                  <a:pt x="1119817" y="154786"/>
                </a:lnTo>
                <a:lnTo>
                  <a:pt x="1154278" y="184951"/>
                </a:lnTo>
                <a:lnTo>
                  <a:pt x="1186648" y="217321"/>
                </a:lnTo>
                <a:lnTo>
                  <a:pt x="1216813" y="251782"/>
                </a:lnTo>
                <a:lnTo>
                  <a:pt x="1244656" y="288216"/>
                </a:lnTo>
                <a:lnTo>
                  <a:pt x="1270060" y="326508"/>
                </a:lnTo>
                <a:lnTo>
                  <a:pt x="1292911" y="366542"/>
                </a:lnTo>
                <a:lnTo>
                  <a:pt x="1313091" y="408202"/>
                </a:lnTo>
                <a:lnTo>
                  <a:pt x="1330485" y="451371"/>
                </a:lnTo>
                <a:lnTo>
                  <a:pt x="1344977" y="495934"/>
                </a:lnTo>
                <a:lnTo>
                  <a:pt x="1356450" y="541774"/>
                </a:lnTo>
                <a:lnTo>
                  <a:pt x="1364789" y="588776"/>
                </a:lnTo>
                <a:lnTo>
                  <a:pt x="1369878" y="636823"/>
                </a:lnTo>
                <a:lnTo>
                  <a:pt x="1371600" y="685799"/>
                </a:lnTo>
                <a:lnTo>
                  <a:pt x="1369878" y="734776"/>
                </a:lnTo>
                <a:lnTo>
                  <a:pt x="1364789" y="782823"/>
                </a:lnTo>
                <a:lnTo>
                  <a:pt x="1356450" y="829825"/>
                </a:lnTo>
                <a:lnTo>
                  <a:pt x="1344977" y="875665"/>
                </a:lnTo>
                <a:lnTo>
                  <a:pt x="1330485" y="920228"/>
                </a:lnTo>
                <a:lnTo>
                  <a:pt x="1313091" y="963397"/>
                </a:lnTo>
                <a:lnTo>
                  <a:pt x="1292911" y="1005057"/>
                </a:lnTo>
                <a:lnTo>
                  <a:pt x="1270060" y="1045091"/>
                </a:lnTo>
                <a:lnTo>
                  <a:pt x="1244656" y="1083383"/>
                </a:lnTo>
                <a:lnTo>
                  <a:pt x="1216813" y="1119817"/>
                </a:lnTo>
                <a:lnTo>
                  <a:pt x="1186648" y="1154278"/>
                </a:lnTo>
                <a:lnTo>
                  <a:pt x="1154278" y="1186648"/>
                </a:lnTo>
                <a:lnTo>
                  <a:pt x="1119817" y="1216813"/>
                </a:lnTo>
                <a:lnTo>
                  <a:pt x="1083383" y="1244656"/>
                </a:lnTo>
                <a:lnTo>
                  <a:pt x="1045091" y="1270060"/>
                </a:lnTo>
                <a:lnTo>
                  <a:pt x="1005057" y="1292911"/>
                </a:lnTo>
                <a:lnTo>
                  <a:pt x="963397" y="1313091"/>
                </a:lnTo>
                <a:lnTo>
                  <a:pt x="920228" y="1330485"/>
                </a:lnTo>
                <a:lnTo>
                  <a:pt x="875665" y="1344977"/>
                </a:lnTo>
                <a:lnTo>
                  <a:pt x="829825" y="1356450"/>
                </a:lnTo>
                <a:lnTo>
                  <a:pt x="782823" y="1364789"/>
                </a:lnTo>
                <a:lnTo>
                  <a:pt x="734776" y="1369878"/>
                </a:lnTo>
                <a:lnTo>
                  <a:pt x="685800" y="1371599"/>
                </a:lnTo>
                <a:lnTo>
                  <a:pt x="636823" y="1369878"/>
                </a:lnTo>
                <a:lnTo>
                  <a:pt x="588776" y="1364789"/>
                </a:lnTo>
                <a:lnTo>
                  <a:pt x="541774" y="1356450"/>
                </a:lnTo>
                <a:lnTo>
                  <a:pt x="495934" y="1344977"/>
                </a:lnTo>
                <a:lnTo>
                  <a:pt x="451371" y="1330485"/>
                </a:lnTo>
                <a:lnTo>
                  <a:pt x="408202" y="1313091"/>
                </a:lnTo>
                <a:lnTo>
                  <a:pt x="366542" y="1292911"/>
                </a:lnTo>
                <a:lnTo>
                  <a:pt x="326508" y="1270060"/>
                </a:lnTo>
                <a:lnTo>
                  <a:pt x="288216" y="1244656"/>
                </a:lnTo>
                <a:lnTo>
                  <a:pt x="251782" y="1216813"/>
                </a:lnTo>
                <a:lnTo>
                  <a:pt x="217321" y="1186648"/>
                </a:lnTo>
                <a:lnTo>
                  <a:pt x="184951" y="1154278"/>
                </a:lnTo>
                <a:lnTo>
                  <a:pt x="154786" y="1119817"/>
                </a:lnTo>
                <a:lnTo>
                  <a:pt x="126943" y="1083383"/>
                </a:lnTo>
                <a:lnTo>
                  <a:pt x="101539" y="1045091"/>
                </a:lnTo>
                <a:lnTo>
                  <a:pt x="78688" y="1005057"/>
                </a:lnTo>
                <a:lnTo>
                  <a:pt x="58508" y="963397"/>
                </a:lnTo>
                <a:lnTo>
                  <a:pt x="41114" y="920228"/>
                </a:lnTo>
                <a:lnTo>
                  <a:pt x="26622" y="875665"/>
                </a:lnTo>
                <a:lnTo>
                  <a:pt x="15149" y="829825"/>
                </a:lnTo>
                <a:lnTo>
                  <a:pt x="6810" y="782823"/>
                </a:lnTo>
                <a:lnTo>
                  <a:pt x="1721" y="734776"/>
                </a:lnTo>
                <a:lnTo>
                  <a:pt x="0" y="685799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67281" y="5567177"/>
            <a:ext cx="680085" cy="782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13030">
              <a:lnSpc>
                <a:spcPts val="3820"/>
              </a:lnSpc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930657"/>
            <a:ext cx="725868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25" b="0">
                <a:solidFill>
                  <a:srgbClr val="3E3E3E"/>
                </a:solidFill>
                <a:latin typeface="Arial"/>
                <a:cs typeface="Arial"/>
              </a:rPr>
              <a:t>Two </a:t>
            </a:r>
            <a:r>
              <a:rPr dirty="0" sz="4800" spc="-50" b="0">
                <a:solidFill>
                  <a:srgbClr val="3E3E3E"/>
                </a:solidFill>
                <a:latin typeface="Arial"/>
                <a:cs typeface="Arial"/>
              </a:rPr>
              <a:t>University</a:t>
            </a:r>
            <a:r>
              <a:rPr dirty="0" sz="4800" spc="-120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50" b="0">
                <a:solidFill>
                  <a:srgbClr val="3E3E3E"/>
                </a:solidFill>
                <a:latin typeface="Arial"/>
                <a:cs typeface="Arial"/>
              </a:rPr>
              <a:t>Committees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5713" y="2009469"/>
            <a:ext cx="3476625" cy="2728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93AE49"/>
                </a:solidFill>
                <a:latin typeface="Arial"/>
                <a:cs typeface="Arial"/>
              </a:rPr>
              <a:t>EXECUTIVE </a:t>
            </a:r>
            <a:r>
              <a:rPr dirty="0" sz="2200" spc="-50" b="1">
                <a:solidFill>
                  <a:srgbClr val="93AE49"/>
                </a:solidFill>
                <a:latin typeface="Arial"/>
                <a:cs typeface="Arial"/>
              </a:rPr>
              <a:t>TASK</a:t>
            </a:r>
            <a:r>
              <a:rPr dirty="0" sz="2200" spc="-5" b="1">
                <a:solidFill>
                  <a:srgbClr val="93AE49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93AE49"/>
                </a:solidFill>
                <a:latin typeface="Arial"/>
                <a:cs typeface="Arial"/>
              </a:rPr>
              <a:t>FORCE</a:t>
            </a:r>
            <a:endParaRPr sz="2200">
              <a:latin typeface="Arial"/>
              <a:cs typeface="Arial"/>
            </a:endParaRPr>
          </a:p>
          <a:p>
            <a:pPr marL="12700" marR="37465" indent="-635">
              <a:lnSpc>
                <a:spcPts val="2380"/>
              </a:lnSpc>
              <a:spcBef>
                <a:spcPts val="2065"/>
              </a:spcBef>
            </a:pPr>
            <a:r>
              <a:rPr dirty="0" sz="2200" spc="-5">
                <a:latin typeface="Arial"/>
                <a:cs typeface="Arial"/>
              </a:rPr>
              <a:t>High-level administrators of  critical and applicable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units.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Arial"/>
              <a:cs typeface="Arial"/>
            </a:endParaRPr>
          </a:p>
          <a:p>
            <a:pPr marL="303530" indent="-183515">
              <a:lnSpc>
                <a:spcPct val="100000"/>
              </a:lnSpc>
              <a:buClr>
                <a:srgbClr val="4F81BD"/>
              </a:buClr>
              <a:buFont typeface="Calibri"/>
              <a:buChar char="◦"/>
              <a:tabLst>
                <a:tab pos="304165" algn="l"/>
              </a:tabLst>
            </a:pPr>
            <a:r>
              <a:rPr dirty="0" sz="2000">
                <a:latin typeface="Arial"/>
                <a:cs typeface="Arial"/>
              </a:rPr>
              <a:t>Oversight</a:t>
            </a:r>
            <a:endParaRPr sz="2000">
              <a:latin typeface="Arial"/>
              <a:cs typeface="Arial"/>
            </a:endParaRPr>
          </a:p>
          <a:p>
            <a:pPr marL="303530" indent="-183515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Calibri"/>
              <a:buChar char="◦"/>
              <a:tabLst>
                <a:tab pos="304165" algn="l"/>
              </a:tabLst>
            </a:pPr>
            <a:r>
              <a:rPr dirty="0" sz="2000">
                <a:latin typeface="Arial"/>
                <a:cs typeface="Arial"/>
              </a:rPr>
              <a:t>Policy</a:t>
            </a:r>
            <a:endParaRPr sz="2000">
              <a:latin typeface="Arial"/>
              <a:cs typeface="Arial"/>
            </a:endParaRPr>
          </a:p>
          <a:p>
            <a:pPr marL="303530" indent="-183515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Calibri"/>
              <a:buChar char="◦"/>
              <a:tabLst>
                <a:tab pos="304165" algn="l"/>
              </a:tabLst>
            </a:pPr>
            <a:r>
              <a:rPr dirty="0" sz="2000" spc="-5"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740" y="1980265"/>
            <a:ext cx="3379470" cy="2733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5" b="1">
                <a:solidFill>
                  <a:srgbClr val="93AE49"/>
                </a:solidFill>
                <a:latin typeface="Arial"/>
                <a:cs typeface="Arial"/>
              </a:rPr>
              <a:t>OPERATIONS</a:t>
            </a:r>
            <a:r>
              <a:rPr dirty="0" sz="2200" spc="25" b="1">
                <a:solidFill>
                  <a:srgbClr val="93AE49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93AE49"/>
                </a:solidFill>
                <a:latin typeface="Arial"/>
                <a:cs typeface="Arial"/>
              </a:rPr>
              <a:t>TEAM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2100"/>
              </a:spcBef>
            </a:pPr>
            <a:r>
              <a:rPr dirty="0" sz="2200" spc="-5">
                <a:solidFill>
                  <a:srgbClr val="3E3E3E"/>
                </a:solidFill>
                <a:latin typeface="Arial"/>
                <a:cs typeface="Arial"/>
              </a:rPr>
              <a:t>On-the-ground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staff </a:t>
            </a:r>
            <a:r>
              <a:rPr dirty="0" sz="2200" spc="-5">
                <a:solidFill>
                  <a:srgbClr val="3E3E3E"/>
                </a:solidFill>
                <a:latin typeface="Arial"/>
                <a:cs typeface="Arial"/>
              </a:rPr>
              <a:t>closely  interacting with</a:t>
            </a:r>
            <a:r>
              <a:rPr dirty="0" sz="2200" spc="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E3E3E"/>
                </a:solidFill>
                <a:latin typeface="Arial"/>
                <a:cs typeface="Arial"/>
              </a:rPr>
              <a:t>students.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50">
              <a:latin typeface="Arial"/>
              <a:cs typeface="Arial"/>
            </a:endParaRPr>
          </a:p>
          <a:p>
            <a:pPr marL="303530" indent="-183515">
              <a:lnSpc>
                <a:spcPct val="100000"/>
              </a:lnSpc>
              <a:buClr>
                <a:srgbClr val="4F81BD"/>
              </a:buClr>
              <a:buFont typeface="Calibri"/>
              <a:buChar char="◦"/>
              <a:tabLst>
                <a:tab pos="304165" algn="l"/>
              </a:tabLst>
            </a:pP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Advising</a:t>
            </a:r>
            <a:endParaRPr sz="2000">
              <a:latin typeface="Arial"/>
              <a:cs typeface="Arial"/>
            </a:endParaRPr>
          </a:p>
          <a:p>
            <a:pPr marL="303530" indent="-183515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Calibri"/>
              <a:buChar char="◦"/>
              <a:tabLst>
                <a:tab pos="304165" algn="l"/>
              </a:tabLst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Communications</a:t>
            </a:r>
            <a:endParaRPr sz="2000">
              <a:latin typeface="Arial"/>
              <a:cs typeface="Arial"/>
            </a:endParaRPr>
          </a:p>
          <a:p>
            <a:pPr marL="303530" indent="-183515">
              <a:lnSpc>
                <a:spcPct val="100000"/>
              </a:lnSpc>
              <a:spcBef>
                <a:spcPts val="359"/>
              </a:spcBef>
              <a:buClr>
                <a:srgbClr val="4F81BD"/>
              </a:buClr>
              <a:buFont typeface="Calibri"/>
              <a:buChar char="◦"/>
              <a:tabLst>
                <a:tab pos="304165" algn="l"/>
              </a:tabLst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Coordination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746" y="720980"/>
            <a:ext cx="47218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Executive </a:t>
            </a:r>
            <a:r>
              <a:rPr dirty="0" sz="4000" spc="-155" b="0">
                <a:solidFill>
                  <a:srgbClr val="3E3E3E"/>
                </a:solidFill>
                <a:latin typeface="Arial"/>
                <a:cs typeface="Arial"/>
              </a:rPr>
              <a:t>Task</a:t>
            </a:r>
            <a:r>
              <a:rPr dirty="0" sz="4000" spc="-325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Force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267" y="1703401"/>
            <a:ext cx="5114925" cy="454850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Denise Maybank (Student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Affairs)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Sekhar Chivukula (Undergrad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Education)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5">
                <a:latin typeface="Arial"/>
                <a:cs typeface="Arial"/>
              </a:rPr>
              <a:t>Judith </a:t>
            </a:r>
            <a:r>
              <a:rPr dirty="0" sz="1800" spc="-10">
                <a:latin typeface="Arial"/>
                <a:cs typeface="Arial"/>
              </a:rPr>
              <a:t>Stoddart </a:t>
            </a:r>
            <a:r>
              <a:rPr dirty="0" sz="1800" spc="-5">
                <a:latin typeface="Arial"/>
                <a:cs typeface="Arial"/>
              </a:rPr>
              <a:t>(Grad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Education)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0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Radhika </a:t>
            </a:r>
            <a:r>
              <a:rPr dirty="0" sz="1800" spc="-5">
                <a:latin typeface="Arial"/>
                <a:cs typeface="Arial"/>
              </a:rPr>
              <a:t>Pasricha </a:t>
            </a:r>
            <a:r>
              <a:rPr dirty="0" sz="1800" spc="-10">
                <a:latin typeface="Arial"/>
                <a:cs typeface="Arial"/>
              </a:rPr>
              <a:t>(General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Counsel)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25">
                <a:latin typeface="Arial"/>
                <a:cs typeface="Arial"/>
              </a:rPr>
              <a:t>Vennie </a:t>
            </a:r>
            <a:r>
              <a:rPr dirty="0" sz="1800" spc="-5">
                <a:latin typeface="Arial"/>
                <a:cs typeface="Arial"/>
              </a:rPr>
              <a:t>Gore </a:t>
            </a:r>
            <a:r>
              <a:rPr dirty="0" sz="1800" spc="-10">
                <a:latin typeface="Arial"/>
                <a:cs typeface="Arial"/>
              </a:rPr>
              <a:t>(Residential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Hospitality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Services)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5">
                <a:latin typeface="Arial"/>
                <a:cs typeface="Arial"/>
              </a:rPr>
              <a:t>Mark Burnam (Government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Affairs)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0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5">
                <a:latin typeface="Arial"/>
                <a:cs typeface="Arial"/>
              </a:rPr>
              <a:t>David Thronson (Immigration </a:t>
            </a:r>
            <a:r>
              <a:rPr dirty="0" sz="1800" spc="-10">
                <a:latin typeface="Arial"/>
                <a:cs typeface="Arial"/>
              </a:rPr>
              <a:t>Law </a:t>
            </a:r>
            <a:r>
              <a:rPr dirty="0" sz="1800" spc="-5">
                <a:latin typeface="Arial"/>
                <a:cs typeface="Arial"/>
              </a:rPr>
              <a:t>Clinic)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90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Heather </a:t>
            </a:r>
            <a:r>
              <a:rPr dirty="0" sz="1800" spc="-15">
                <a:latin typeface="Arial"/>
                <a:cs typeface="Arial"/>
              </a:rPr>
              <a:t>Swain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(CABS)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4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Paulette </a:t>
            </a:r>
            <a:r>
              <a:rPr dirty="0" sz="1800" spc="-5">
                <a:latin typeface="Arial"/>
                <a:cs typeface="Arial"/>
              </a:rPr>
              <a:t>Granberry Russel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(OI3)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0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John Gaboury </a:t>
            </a:r>
            <a:r>
              <a:rPr dirty="0" sz="1800" spc="-5">
                <a:latin typeface="Arial"/>
                <a:cs typeface="Arial"/>
              </a:rPr>
              <a:t>(Provost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Office)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Doug Gage </a:t>
            </a:r>
            <a:r>
              <a:rPr dirty="0" sz="1800" spc="-5">
                <a:latin typeface="Arial"/>
                <a:cs typeface="Arial"/>
              </a:rPr>
              <a:t>(Research </a:t>
            </a:r>
            <a:r>
              <a:rPr dirty="0" sz="1800" spc="-10">
                <a:latin typeface="Arial"/>
                <a:cs typeface="Arial"/>
              </a:rPr>
              <a:t>and Graduate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Studies)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4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5">
                <a:latin typeface="Arial"/>
                <a:cs typeface="Arial"/>
              </a:rPr>
              <a:t>Sarah </a:t>
            </a:r>
            <a:r>
              <a:rPr dirty="0" sz="1800" spc="-15">
                <a:latin typeface="Arial"/>
                <a:cs typeface="Arial"/>
              </a:rPr>
              <a:t>Walter </a:t>
            </a:r>
            <a:r>
              <a:rPr dirty="0" sz="1800">
                <a:latin typeface="Arial"/>
                <a:cs typeface="Arial"/>
              </a:rPr>
              <a:t>(MSU </a:t>
            </a:r>
            <a:r>
              <a:rPr dirty="0" sz="1800" spc="-5">
                <a:latin typeface="Arial"/>
                <a:cs typeface="Arial"/>
              </a:rPr>
              <a:t>D.C.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office),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0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5">
                <a:latin typeface="Arial"/>
                <a:cs typeface="Arial"/>
              </a:rPr>
              <a:t>Beth </a:t>
            </a:r>
            <a:r>
              <a:rPr dirty="0" sz="1800" spc="-10">
                <a:latin typeface="Arial"/>
                <a:cs typeface="Arial"/>
              </a:rPr>
              <a:t>Alexander </a:t>
            </a:r>
            <a:r>
              <a:rPr dirty="0" sz="1800" spc="-5">
                <a:latin typeface="Arial"/>
                <a:cs typeface="Arial"/>
              </a:rPr>
              <a:t>(Human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Medicine)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Char char="•"/>
              <a:tabLst>
                <a:tab pos="195580" algn="l"/>
              </a:tabLst>
            </a:pPr>
            <a:r>
              <a:rPr dirty="0" sz="1800" spc="-10">
                <a:latin typeface="Arial"/>
                <a:cs typeface="Arial"/>
              </a:rPr>
              <a:t>John Hudzik </a:t>
            </a:r>
            <a:r>
              <a:rPr dirty="0" sz="1800" spc="-5">
                <a:latin typeface="Arial"/>
                <a:cs typeface="Arial"/>
              </a:rPr>
              <a:t>(Former VP of </a:t>
            </a:r>
            <a:r>
              <a:rPr dirty="0" sz="1800" spc="-10">
                <a:latin typeface="Arial"/>
                <a:cs typeface="Arial"/>
              </a:rPr>
              <a:t>Global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Engagement)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4340" y="2333415"/>
            <a:ext cx="2127250" cy="27870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 sz="2000" b="1">
                <a:solidFill>
                  <a:srgbClr val="008183"/>
                </a:solidFill>
                <a:latin typeface="Arial"/>
                <a:cs typeface="Arial"/>
              </a:rPr>
              <a:t>“Our students  and scholars  come from  around the </a:t>
            </a:r>
            <a:r>
              <a:rPr dirty="0" sz="2000" spc="5" b="1">
                <a:solidFill>
                  <a:srgbClr val="008183"/>
                </a:solidFill>
                <a:latin typeface="Arial"/>
                <a:cs typeface="Arial"/>
              </a:rPr>
              <a:t>world  </a:t>
            </a:r>
            <a:r>
              <a:rPr dirty="0" sz="2000" b="1">
                <a:solidFill>
                  <a:srgbClr val="008183"/>
                </a:solidFill>
                <a:latin typeface="Arial"/>
                <a:cs typeface="Arial"/>
              </a:rPr>
              <a:t>to become  Spartans, and  then return to</a:t>
            </a:r>
            <a:r>
              <a:rPr dirty="0" sz="2000" spc="-140" b="1">
                <a:solidFill>
                  <a:srgbClr val="00818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8183"/>
                </a:solidFill>
                <a:latin typeface="Arial"/>
                <a:cs typeface="Arial"/>
              </a:rPr>
              <a:t>the  </a:t>
            </a:r>
            <a:r>
              <a:rPr dirty="0" sz="2000" spc="5" b="1">
                <a:solidFill>
                  <a:srgbClr val="008183"/>
                </a:solidFill>
                <a:latin typeface="Arial"/>
                <a:cs typeface="Arial"/>
              </a:rPr>
              <a:t>world </a:t>
            </a:r>
            <a:r>
              <a:rPr dirty="0" sz="2000" b="1">
                <a:solidFill>
                  <a:srgbClr val="008183"/>
                </a:solidFill>
                <a:latin typeface="Arial"/>
                <a:cs typeface="Arial"/>
              </a:rPr>
              <a:t>to </a:t>
            </a:r>
            <a:r>
              <a:rPr dirty="0" sz="2000" spc="-5" b="1">
                <a:solidFill>
                  <a:srgbClr val="008183"/>
                </a:solidFill>
                <a:latin typeface="Arial"/>
                <a:cs typeface="Arial"/>
              </a:rPr>
              <a:t>make it  </a:t>
            </a:r>
            <a:r>
              <a:rPr dirty="0" sz="2000" spc="-15" b="1">
                <a:solidFill>
                  <a:srgbClr val="008183"/>
                </a:solidFill>
                <a:latin typeface="Arial"/>
                <a:cs typeface="Arial"/>
              </a:rPr>
              <a:t>better.”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4340" y="5329597"/>
            <a:ext cx="13296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008183"/>
                </a:solidFill>
                <a:latin typeface="Arial"/>
                <a:cs typeface="Arial"/>
              </a:rPr>
              <a:t>MSU President  </a:t>
            </a:r>
            <a:r>
              <a:rPr dirty="0" sz="1200" spc="-5" i="1">
                <a:solidFill>
                  <a:srgbClr val="008183"/>
                </a:solidFill>
                <a:latin typeface="Arial"/>
                <a:cs typeface="Arial"/>
              </a:rPr>
              <a:t>Lou Anna </a:t>
            </a:r>
            <a:r>
              <a:rPr dirty="0" sz="1200" i="1">
                <a:solidFill>
                  <a:srgbClr val="008183"/>
                </a:solidFill>
                <a:latin typeface="Arial"/>
                <a:cs typeface="Arial"/>
              </a:rPr>
              <a:t>K.</a:t>
            </a:r>
            <a:r>
              <a:rPr dirty="0" sz="1200" spc="-120" i="1">
                <a:solidFill>
                  <a:srgbClr val="008183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8183"/>
                </a:solidFill>
                <a:latin typeface="Arial"/>
                <a:cs typeface="Arial"/>
              </a:rPr>
              <a:t>Simon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64020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 b="0">
                <a:solidFill>
                  <a:srgbClr val="3E3E3E"/>
                </a:solidFill>
                <a:latin typeface="Arial"/>
                <a:cs typeface="Arial"/>
              </a:rPr>
              <a:t>MSU</a:t>
            </a:r>
            <a:r>
              <a:rPr dirty="0" sz="4000" spc="-165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Responses/Statements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0431" y="1935479"/>
            <a:ext cx="5311139" cy="128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40991" y="1915667"/>
            <a:ext cx="3223260" cy="1360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1767" y="1956816"/>
            <a:ext cx="5232400" cy="1205865"/>
          </a:xfrm>
          <a:custGeom>
            <a:avLst/>
            <a:gdLst/>
            <a:ahLst/>
            <a:cxnLst/>
            <a:rect l="l" t="t" r="r" b="b"/>
            <a:pathLst>
              <a:path w="5232400" h="1205864">
                <a:moveTo>
                  <a:pt x="5231892" y="0"/>
                </a:moveTo>
                <a:lnTo>
                  <a:pt x="602741" y="0"/>
                </a:lnTo>
                <a:lnTo>
                  <a:pt x="0" y="602742"/>
                </a:lnTo>
                <a:lnTo>
                  <a:pt x="602741" y="1205484"/>
                </a:lnTo>
                <a:lnTo>
                  <a:pt x="5231892" y="1205484"/>
                </a:lnTo>
                <a:lnTo>
                  <a:pt x="5231892" y="0"/>
                </a:lnTo>
                <a:close/>
              </a:path>
            </a:pathLst>
          </a:custGeom>
          <a:solidFill>
            <a:srgbClr val="4049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1980" y="1970532"/>
            <a:ext cx="1217675" cy="1216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2366" y="2010917"/>
            <a:ext cx="1100455" cy="1099185"/>
          </a:xfrm>
          <a:custGeom>
            <a:avLst/>
            <a:gdLst/>
            <a:ahLst/>
            <a:cxnLst/>
            <a:rect l="l" t="t" r="r" b="b"/>
            <a:pathLst>
              <a:path w="1100455" h="1099185">
                <a:moveTo>
                  <a:pt x="550164" y="0"/>
                </a:moveTo>
                <a:lnTo>
                  <a:pt x="502693" y="2016"/>
                </a:lnTo>
                <a:lnTo>
                  <a:pt x="456344" y="7956"/>
                </a:lnTo>
                <a:lnTo>
                  <a:pt x="411282" y="17654"/>
                </a:lnTo>
                <a:lnTo>
                  <a:pt x="367671" y="30946"/>
                </a:lnTo>
                <a:lnTo>
                  <a:pt x="325677" y="47666"/>
                </a:lnTo>
                <a:lnTo>
                  <a:pt x="285465" y="67650"/>
                </a:lnTo>
                <a:lnTo>
                  <a:pt x="247199" y="90733"/>
                </a:lnTo>
                <a:lnTo>
                  <a:pt x="211047" y="116750"/>
                </a:lnTo>
                <a:lnTo>
                  <a:pt x="177171" y="145535"/>
                </a:lnTo>
                <a:lnTo>
                  <a:pt x="145738" y="176925"/>
                </a:lnTo>
                <a:lnTo>
                  <a:pt x="116912" y="210753"/>
                </a:lnTo>
                <a:lnTo>
                  <a:pt x="90859" y="246856"/>
                </a:lnTo>
                <a:lnTo>
                  <a:pt x="67745" y="285068"/>
                </a:lnTo>
                <a:lnTo>
                  <a:pt x="47733" y="325225"/>
                </a:lnTo>
                <a:lnTo>
                  <a:pt x="30989" y="367161"/>
                </a:lnTo>
                <a:lnTo>
                  <a:pt x="17679" y="410712"/>
                </a:lnTo>
                <a:lnTo>
                  <a:pt x="7967" y="455712"/>
                </a:lnTo>
                <a:lnTo>
                  <a:pt x="2019" y="501997"/>
                </a:lnTo>
                <a:lnTo>
                  <a:pt x="0" y="549401"/>
                </a:lnTo>
                <a:lnTo>
                  <a:pt x="2019" y="596806"/>
                </a:lnTo>
                <a:lnTo>
                  <a:pt x="7967" y="643091"/>
                </a:lnTo>
                <a:lnTo>
                  <a:pt x="17679" y="688091"/>
                </a:lnTo>
                <a:lnTo>
                  <a:pt x="30989" y="731642"/>
                </a:lnTo>
                <a:lnTo>
                  <a:pt x="47733" y="773578"/>
                </a:lnTo>
                <a:lnTo>
                  <a:pt x="67745" y="813735"/>
                </a:lnTo>
                <a:lnTo>
                  <a:pt x="90859" y="851947"/>
                </a:lnTo>
                <a:lnTo>
                  <a:pt x="116912" y="888050"/>
                </a:lnTo>
                <a:lnTo>
                  <a:pt x="145738" y="921878"/>
                </a:lnTo>
                <a:lnTo>
                  <a:pt x="177171" y="953268"/>
                </a:lnTo>
                <a:lnTo>
                  <a:pt x="211047" y="982053"/>
                </a:lnTo>
                <a:lnTo>
                  <a:pt x="247199" y="1008070"/>
                </a:lnTo>
                <a:lnTo>
                  <a:pt x="285465" y="1031153"/>
                </a:lnTo>
                <a:lnTo>
                  <a:pt x="325677" y="1051137"/>
                </a:lnTo>
                <a:lnTo>
                  <a:pt x="367671" y="1067857"/>
                </a:lnTo>
                <a:lnTo>
                  <a:pt x="411282" y="1081149"/>
                </a:lnTo>
                <a:lnTo>
                  <a:pt x="456344" y="1090847"/>
                </a:lnTo>
                <a:lnTo>
                  <a:pt x="502693" y="1096787"/>
                </a:lnTo>
                <a:lnTo>
                  <a:pt x="550164" y="1098803"/>
                </a:lnTo>
                <a:lnTo>
                  <a:pt x="597634" y="1096787"/>
                </a:lnTo>
                <a:lnTo>
                  <a:pt x="643983" y="1090847"/>
                </a:lnTo>
                <a:lnTo>
                  <a:pt x="689045" y="1081149"/>
                </a:lnTo>
                <a:lnTo>
                  <a:pt x="732656" y="1067857"/>
                </a:lnTo>
                <a:lnTo>
                  <a:pt x="774650" y="1051137"/>
                </a:lnTo>
                <a:lnTo>
                  <a:pt x="814862" y="1031153"/>
                </a:lnTo>
                <a:lnTo>
                  <a:pt x="853128" y="1008070"/>
                </a:lnTo>
                <a:lnTo>
                  <a:pt x="889280" y="982053"/>
                </a:lnTo>
                <a:lnTo>
                  <a:pt x="923156" y="953268"/>
                </a:lnTo>
                <a:lnTo>
                  <a:pt x="954589" y="921878"/>
                </a:lnTo>
                <a:lnTo>
                  <a:pt x="983415" y="888050"/>
                </a:lnTo>
                <a:lnTo>
                  <a:pt x="1009468" y="851947"/>
                </a:lnTo>
                <a:lnTo>
                  <a:pt x="1032582" y="813735"/>
                </a:lnTo>
                <a:lnTo>
                  <a:pt x="1052594" y="773578"/>
                </a:lnTo>
                <a:lnTo>
                  <a:pt x="1069338" y="731642"/>
                </a:lnTo>
                <a:lnTo>
                  <a:pt x="1082648" y="688091"/>
                </a:lnTo>
                <a:lnTo>
                  <a:pt x="1092360" y="643091"/>
                </a:lnTo>
                <a:lnTo>
                  <a:pt x="1098308" y="596806"/>
                </a:lnTo>
                <a:lnTo>
                  <a:pt x="1100328" y="549401"/>
                </a:lnTo>
                <a:lnTo>
                  <a:pt x="1098308" y="501997"/>
                </a:lnTo>
                <a:lnTo>
                  <a:pt x="1092360" y="455712"/>
                </a:lnTo>
                <a:lnTo>
                  <a:pt x="1082648" y="410712"/>
                </a:lnTo>
                <a:lnTo>
                  <a:pt x="1069338" y="367161"/>
                </a:lnTo>
                <a:lnTo>
                  <a:pt x="1052594" y="325225"/>
                </a:lnTo>
                <a:lnTo>
                  <a:pt x="1032582" y="285068"/>
                </a:lnTo>
                <a:lnTo>
                  <a:pt x="1009468" y="246856"/>
                </a:lnTo>
                <a:lnTo>
                  <a:pt x="983415" y="210753"/>
                </a:lnTo>
                <a:lnTo>
                  <a:pt x="954589" y="176925"/>
                </a:lnTo>
                <a:lnTo>
                  <a:pt x="923156" y="145535"/>
                </a:lnTo>
                <a:lnTo>
                  <a:pt x="889280" y="116750"/>
                </a:lnTo>
                <a:lnTo>
                  <a:pt x="853128" y="90733"/>
                </a:lnTo>
                <a:lnTo>
                  <a:pt x="814862" y="67650"/>
                </a:lnTo>
                <a:lnTo>
                  <a:pt x="774650" y="47666"/>
                </a:lnTo>
                <a:lnTo>
                  <a:pt x="732656" y="30946"/>
                </a:lnTo>
                <a:lnTo>
                  <a:pt x="689045" y="17654"/>
                </a:lnTo>
                <a:lnTo>
                  <a:pt x="643983" y="7956"/>
                </a:lnTo>
                <a:lnTo>
                  <a:pt x="597634" y="2016"/>
                </a:lnTo>
                <a:lnTo>
                  <a:pt x="550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2366" y="2010917"/>
            <a:ext cx="1100455" cy="1099185"/>
          </a:xfrm>
          <a:custGeom>
            <a:avLst/>
            <a:gdLst/>
            <a:ahLst/>
            <a:cxnLst/>
            <a:rect l="l" t="t" r="r" b="b"/>
            <a:pathLst>
              <a:path w="1100455" h="1099185">
                <a:moveTo>
                  <a:pt x="0" y="549401"/>
                </a:moveTo>
                <a:lnTo>
                  <a:pt x="2019" y="501997"/>
                </a:lnTo>
                <a:lnTo>
                  <a:pt x="7967" y="455712"/>
                </a:lnTo>
                <a:lnTo>
                  <a:pt x="17679" y="410712"/>
                </a:lnTo>
                <a:lnTo>
                  <a:pt x="30989" y="367161"/>
                </a:lnTo>
                <a:lnTo>
                  <a:pt x="47733" y="325225"/>
                </a:lnTo>
                <a:lnTo>
                  <a:pt x="67745" y="285068"/>
                </a:lnTo>
                <a:lnTo>
                  <a:pt x="90859" y="246856"/>
                </a:lnTo>
                <a:lnTo>
                  <a:pt x="116912" y="210753"/>
                </a:lnTo>
                <a:lnTo>
                  <a:pt x="145738" y="176925"/>
                </a:lnTo>
                <a:lnTo>
                  <a:pt x="177171" y="145535"/>
                </a:lnTo>
                <a:lnTo>
                  <a:pt x="211047" y="116750"/>
                </a:lnTo>
                <a:lnTo>
                  <a:pt x="247199" y="90733"/>
                </a:lnTo>
                <a:lnTo>
                  <a:pt x="285465" y="67650"/>
                </a:lnTo>
                <a:lnTo>
                  <a:pt x="325677" y="47666"/>
                </a:lnTo>
                <a:lnTo>
                  <a:pt x="367671" y="30946"/>
                </a:lnTo>
                <a:lnTo>
                  <a:pt x="411282" y="17654"/>
                </a:lnTo>
                <a:lnTo>
                  <a:pt x="456344" y="7956"/>
                </a:lnTo>
                <a:lnTo>
                  <a:pt x="502693" y="2016"/>
                </a:lnTo>
                <a:lnTo>
                  <a:pt x="550164" y="0"/>
                </a:lnTo>
                <a:lnTo>
                  <a:pt x="597634" y="2016"/>
                </a:lnTo>
                <a:lnTo>
                  <a:pt x="643983" y="7956"/>
                </a:lnTo>
                <a:lnTo>
                  <a:pt x="689045" y="17654"/>
                </a:lnTo>
                <a:lnTo>
                  <a:pt x="732656" y="30946"/>
                </a:lnTo>
                <a:lnTo>
                  <a:pt x="774650" y="47666"/>
                </a:lnTo>
                <a:lnTo>
                  <a:pt x="814862" y="67650"/>
                </a:lnTo>
                <a:lnTo>
                  <a:pt x="853128" y="90733"/>
                </a:lnTo>
                <a:lnTo>
                  <a:pt x="889280" y="116750"/>
                </a:lnTo>
                <a:lnTo>
                  <a:pt x="923156" y="145535"/>
                </a:lnTo>
                <a:lnTo>
                  <a:pt x="954589" y="176925"/>
                </a:lnTo>
                <a:lnTo>
                  <a:pt x="983415" y="210753"/>
                </a:lnTo>
                <a:lnTo>
                  <a:pt x="1009468" y="246856"/>
                </a:lnTo>
                <a:lnTo>
                  <a:pt x="1032582" y="285068"/>
                </a:lnTo>
                <a:lnTo>
                  <a:pt x="1052594" y="325225"/>
                </a:lnTo>
                <a:lnTo>
                  <a:pt x="1069338" y="367161"/>
                </a:lnTo>
                <a:lnTo>
                  <a:pt x="1082648" y="410712"/>
                </a:lnTo>
                <a:lnTo>
                  <a:pt x="1092360" y="455712"/>
                </a:lnTo>
                <a:lnTo>
                  <a:pt x="1098308" y="501997"/>
                </a:lnTo>
                <a:lnTo>
                  <a:pt x="1100328" y="549401"/>
                </a:lnTo>
                <a:lnTo>
                  <a:pt x="1098308" y="596806"/>
                </a:lnTo>
                <a:lnTo>
                  <a:pt x="1092360" y="643091"/>
                </a:lnTo>
                <a:lnTo>
                  <a:pt x="1082648" y="688091"/>
                </a:lnTo>
                <a:lnTo>
                  <a:pt x="1069338" y="731642"/>
                </a:lnTo>
                <a:lnTo>
                  <a:pt x="1052594" y="773578"/>
                </a:lnTo>
                <a:lnTo>
                  <a:pt x="1032582" y="813735"/>
                </a:lnTo>
                <a:lnTo>
                  <a:pt x="1009468" y="851947"/>
                </a:lnTo>
                <a:lnTo>
                  <a:pt x="983415" y="888050"/>
                </a:lnTo>
                <a:lnTo>
                  <a:pt x="954589" y="921878"/>
                </a:lnTo>
                <a:lnTo>
                  <a:pt x="923156" y="953268"/>
                </a:lnTo>
                <a:lnTo>
                  <a:pt x="889280" y="982053"/>
                </a:lnTo>
                <a:lnTo>
                  <a:pt x="853128" y="1008070"/>
                </a:lnTo>
                <a:lnTo>
                  <a:pt x="814862" y="1031153"/>
                </a:lnTo>
                <a:lnTo>
                  <a:pt x="774650" y="1051137"/>
                </a:lnTo>
                <a:lnTo>
                  <a:pt x="732656" y="1067857"/>
                </a:lnTo>
                <a:lnTo>
                  <a:pt x="689045" y="1081149"/>
                </a:lnTo>
                <a:lnTo>
                  <a:pt x="643983" y="1090847"/>
                </a:lnTo>
                <a:lnTo>
                  <a:pt x="597634" y="1096787"/>
                </a:lnTo>
                <a:lnTo>
                  <a:pt x="550164" y="1098803"/>
                </a:lnTo>
                <a:lnTo>
                  <a:pt x="502693" y="1096787"/>
                </a:lnTo>
                <a:lnTo>
                  <a:pt x="456344" y="1090847"/>
                </a:lnTo>
                <a:lnTo>
                  <a:pt x="411282" y="1081149"/>
                </a:lnTo>
                <a:lnTo>
                  <a:pt x="367671" y="1067857"/>
                </a:lnTo>
                <a:lnTo>
                  <a:pt x="325677" y="1051137"/>
                </a:lnTo>
                <a:lnTo>
                  <a:pt x="285465" y="1031153"/>
                </a:lnTo>
                <a:lnTo>
                  <a:pt x="247199" y="1008070"/>
                </a:lnTo>
                <a:lnTo>
                  <a:pt x="211047" y="982053"/>
                </a:lnTo>
                <a:lnTo>
                  <a:pt x="177171" y="953268"/>
                </a:lnTo>
                <a:lnTo>
                  <a:pt x="145738" y="921878"/>
                </a:lnTo>
                <a:lnTo>
                  <a:pt x="116912" y="888050"/>
                </a:lnTo>
                <a:lnTo>
                  <a:pt x="90859" y="851947"/>
                </a:lnTo>
                <a:lnTo>
                  <a:pt x="67745" y="813735"/>
                </a:lnTo>
                <a:lnTo>
                  <a:pt x="47733" y="773578"/>
                </a:lnTo>
                <a:lnTo>
                  <a:pt x="30989" y="731642"/>
                </a:lnTo>
                <a:lnTo>
                  <a:pt x="17679" y="688091"/>
                </a:lnTo>
                <a:lnTo>
                  <a:pt x="7967" y="643091"/>
                </a:lnTo>
                <a:lnTo>
                  <a:pt x="2019" y="596806"/>
                </a:lnTo>
                <a:lnTo>
                  <a:pt x="0" y="549401"/>
                </a:lnTo>
                <a:close/>
              </a:path>
            </a:pathLst>
          </a:custGeom>
          <a:ln w="38100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70431" y="3468623"/>
            <a:ext cx="5311139" cy="1179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13560" y="3541788"/>
            <a:ext cx="4395215" cy="1068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91767" y="3489959"/>
            <a:ext cx="5232400" cy="1100455"/>
          </a:xfrm>
          <a:custGeom>
            <a:avLst/>
            <a:gdLst/>
            <a:ahLst/>
            <a:cxnLst/>
            <a:rect l="l" t="t" r="r" b="b"/>
            <a:pathLst>
              <a:path w="5232400" h="1100454">
                <a:moveTo>
                  <a:pt x="5231892" y="0"/>
                </a:moveTo>
                <a:lnTo>
                  <a:pt x="550163" y="0"/>
                </a:lnTo>
                <a:lnTo>
                  <a:pt x="0" y="550163"/>
                </a:lnTo>
                <a:lnTo>
                  <a:pt x="550163" y="1100327"/>
                </a:lnTo>
                <a:lnTo>
                  <a:pt x="5231892" y="1100327"/>
                </a:lnTo>
                <a:lnTo>
                  <a:pt x="5231892" y="0"/>
                </a:lnTo>
                <a:close/>
              </a:path>
            </a:pathLst>
          </a:custGeom>
          <a:solidFill>
            <a:srgbClr val="4049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8932" y="3447288"/>
            <a:ext cx="1223771" cy="1223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2366" y="3490721"/>
            <a:ext cx="1100455" cy="1100455"/>
          </a:xfrm>
          <a:custGeom>
            <a:avLst/>
            <a:gdLst/>
            <a:ahLst/>
            <a:cxnLst/>
            <a:rect l="l" t="t" r="r" b="b"/>
            <a:pathLst>
              <a:path w="1100455" h="1100454">
                <a:moveTo>
                  <a:pt x="550164" y="0"/>
                </a:moveTo>
                <a:lnTo>
                  <a:pt x="502693" y="2019"/>
                </a:lnTo>
                <a:lnTo>
                  <a:pt x="456344" y="7967"/>
                </a:lnTo>
                <a:lnTo>
                  <a:pt x="411282" y="17679"/>
                </a:lnTo>
                <a:lnTo>
                  <a:pt x="367671" y="30989"/>
                </a:lnTo>
                <a:lnTo>
                  <a:pt x="325677" y="47733"/>
                </a:lnTo>
                <a:lnTo>
                  <a:pt x="285465" y="67745"/>
                </a:lnTo>
                <a:lnTo>
                  <a:pt x="247199" y="90859"/>
                </a:lnTo>
                <a:lnTo>
                  <a:pt x="211047" y="116912"/>
                </a:lnTo>
                <a:lnTo>
                  <a:pt x="177171" y="145738"/>
                </a:lnTo>
                <a:lnTo>
                  <a:pt x="145738" y="177171"/>
                </a:lnTo>
                <a:lnTo>
                  <a:pt x="116912" y="211047"/>
                </a:lnTo>
                <a:lnTo>
                  <a:pt x="90859" y="247199"/>
                </a:lnTo>
                <a:lnTo>
                  <a:pt x="67745" y="285465"/>
                </a:lnTo>
                <a:lnTo>
                  <a:pt x="47733" y="325677"/>
                </a:lnTo>
                <a:lnTo>
                  <a:pt x="30989" y="367671"/>
                </a:lnTo>
                <a:lnTo>
                  <a:pt x="17679" y="411282"/>
                </a:lnTo>
                <a:lnTo>
                  <a:pt x="7967" y="456344"/>
                </a:lnTo>
                <a:lnTo>
                  <a:pt x="2019" y="502693"/>
                </a:lnTo>
                <a:lnTo>
                  <a:pt x="0" y="550163"/>
                </a:lnTo>
                <a:lnTo>
                  <a:pt x="2019" y="597634"/>
                </a:lnTo>
                <a:lnTo>
                  <a:pt x="7967" y="643983"/>
                </a:lnTo>
                <a:lnTo>
                  <a:pt x="17679" y="689045"/>
                </a:lnTo>
                <a:lnTo>
                  <a:pt x="30989" y="732656"/>
                </a:lnTo>
                <a:lnTo>
                  <a:pt x="47733" y="774650"/>
                </a:lnTo>
                <a:lnTo>
                  <a:pt x="67745" y="814862"/>
                </a:lnTo>
                <a:lnTo>
                  <a:pt x="90859" y="853128"/>
                </a:lnTo>
                <a:lnTo>
                  <a:pt x="116912" y="889280"/>
                </a:lnTo>
                <a:lnTo>
                  <a:pt x="145738" y="923156"/>
                </a:lnTo>
                <a:lnTo>
                  <a:pt x="177171" y="954589"/>
                </a:lnTo>
                <a:lnTo>
                  <a:pt x="211047" y="983415"/>
                </a:lnTo>
                <a:lnTo>
                  <a:pt x="247199" y="1009468"/>
                </a:lnTo>
                <a:lnTo>
                  <a:pt x="285465" y="1032582"/>
                </a:lnTo>
                <a:lnTo>
                  <a:pt x="325677" y="1052594"/>
                </a:lnTo>
                <a:lnTo>
                  <a:pt x="367671" y="1069338"/>
                </a:lnTo>
                <a:lnTo>
                  <a:pt x="411282" y="1082648"/>
                </a:lnTo>
                <a:lnTo>
                  <a:pt x="456344" y="1092360"/>
                </a:lnTo>
                <a:lnTo>
                  <a:pt x="502693" y="1098308"/>
                </a:lnTo>
                <a:lnTo>
                  <a:pt x="550164" y="1100327"/>
                </a:lnTo>
                <a:lnTo>
                  <a:pt x="597634" y="1098308"/>
                </a:lnTo>
                <a:lnTo>
                  <a:pt x="643983" y="1092360"/>
                </a:lnTo>
                <a:lnTo>
                  <a:pt x="689045" y="1082648"/>
                </a:lnTo>
                <a:lnTo>
                  <a:pt x="732656" y="1069338"/>
                </a:lnTo>
                <a:lnTo>
                  <a:pt x="774650" y="1052594"/>
                </a:lnTo>
                <a:lnTo>
                  <a:pt x="814862" y="1032582"/>
                </a:lnTo>
                <a:lnTo>
                  <a:pt x="853128" y="1009468"/>
                </a:lnTo>
                <a:lnTo>
                  <a:pt x="889280" y="983415"/>
                </a:lnTo>
                <a:lnTo>
                  <a:pt x="923156" y="954589"/>
                </a:lnTo>
                <a:lnTo>
                  <a:pt x="954589" y="923156"/>
                </a:lnTo>
                <a:lnTo>
                  <a:pt x="983415" y="889280"/>
                </a:lnTo>
                <a:lnTo>
                  <a:pt x="1009468" y="853128"/>
                </a:lnTo>
                <a:lnTo>
                  <a:pt x="1032582" y="814862"/>
                </a:lnTo>
                <a:lnTo>
                  <a:pt x="1052594" y="774650"/>
                </a:lnTo>
                <a:lnTo>
                  <a:pt x="1069338" y="732656"/>
                </a:lnTo>
                <a:lnTo>
                  <a:pt x="1082648" y="689045"/>
                </a:lnTo>
                <a:lnTo>
                  <a:pt x="1092360" y="643983"/>
                </a:lnTo>
                <a:lnTo>
                  <a:pt x="1098308" y="597634"/>
                </a:lnTo>
                <a:lnTo>
                  <a:pt x="1100328" y="550163"/>
                </a:lnTo>
                <a:lnTo>
                  <a:pt x="1098308" y="502693"/>
                </a:lnTo>
                <a:lnTo>
                  <a:pt x="1092360" y="456344"/>
                </a:lnTo>
                <a:lnTo>
                  <a:pt x="1082648" y="411282"/>
                </a:lnTo>
                <a:lnTo>
                  <a:pt x="1069338" y="367671"/>
                </a:lnTo>
                <a:lnTo>
                  <a:pt x="1052594" y="325677"/>
                </a:lnTo>
                <a:lnTo>
                  <a:pt x="1032582" y="285465"/>
                </a:lnTo>
                <a:lnTo>
                  <a:pt x="1009468" y="247199"/>
                </a:lnTo>
                <a:lnTo>
                  <a:pt x="983415" y="211047"/>
                </a:lnTo>
                <a:lnTo>
                  <a:pt x="954589" y="177171"/>
                </a:lnTo>
                <a:lnTo>
                  <a:pt x="923156" y="145738"/>
                </a:lnTo>
                <a:lnTo>
                  <a:pt x="889280" y="116912"/>
                </a:lnTo>
                <a:lnTo>
                  <a:pt x="853128" y="90859"/>
                </a:lnTo>
                <a:lnTo>
                  <a:pt x="814862" y="67745"/>
                </a:lnTo>
                <a:lnTo>
                  <a:pt x="774650" y="47733"/>
                </a:lnTo>
                <a:lnTo>
                  <a:pt x="732656" y="30989"/>
                </a:lnTo>
                <a:lnTo>
                  <a:pt x="689045" y="17679"/>
                </a:lnTo>
                <a:lnTo>
                  <a:pt x="643983" y="7967"/>
                </a:lnTo>
                <a:lnTo>
                  <a:pt x="597634" y="2019"/>
                </a:lnTo>
                <a:lnTo>
                  <a:pt x="550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2366" y="3490721"/>
            <a:ext cx="1100455" cy="1100455"/>
          </a:xfrm>
          <a:custGeom>
            <a:avLst/>
            <a:gdLst/>
            <a:ahLst/>
            <a:cxnLst/>
            <a:rect l="l" t="t" r="r" b="b"/>
            <a:pathLst>
              <a:path w="1100455" h="1100454">
                <a:moveTo>
                  <a:pt x="0" y="550163"/>
                </a:moveTo>
                <a:lnTo>
                  <a:pt x="2019" y="502693"/>
                </a:lnTo>
                <a:lnTo>
                  <a:pt x="7967" y="456344"/>
                </a:lnTo>
                <a:lnTo>
                  <a:pt x="17679" y="411282"/>
                </a:lnTo>
                <a:lnTo>
                  <a:pt x="30989" y="367671"/>
                </a:lnTo>
                <a:lnTo>
                  <a:pt x="47733" y="325677"/>
                </a:lnTo>
                <a:lnTo>
                  <a:pt x="67745" y="285465"/>
                </a:lnTo>
                <a:lnTo>
                  <a:pt x="90859" y="247199"/>
                </a:lnTo>
                <a:lnTo>
                  <a:pt x="116912" y="211047"/>
                </a:lnTo>
                <a:lnTo>
                  <a:pt x="145738" y="177171"/>
                </a:lnTo>
                <a:lnTo>
                  <a:pt x="177171" y="145738"/>
                </a:lnTo>
                <a:lnTo>
                  <a:pt x="211047" y="116912"/>
                </a:lnTo>
                <a:lnTo>
                  <a:pt x="247199" y="90859"/>
                </a:lnTo>
                <a:lnTo>
                  <a:pt x="285465" y="67745"/>
                </a:lnTo>
                <a:lnTo>
                  <a:pt x="325677" y="47733"/>
                </a:lnTo>
                <a:lnTo>
                  <a:pt x="367671" y="30989"/>
                </a:lnTo>
                <a:lnTo>
                  <a:pt x="411282" y="17679"/>
                </a:lnTo>
                <a:lnTo>
                  <a:pt x="456344" y="7967"/>
                </a:lnTo>
                <a:lnTo>
                  <a:pt x="502693" y="2019"/>
                </a:lnTo>
                <a:lnTo>
                  <a:pt x="550164" y="0"/>
                </a:lnTo>
                <a:lnTo>
                  <a:pt x="597634" y="2019"/>
                </a:lnTo>
                <a:lnTo>
                  <a:pt x="643983" y="7967"/>
                </a:lnTo>
                <a:lnTo>
                  <a:pt x="689045" y="17679"/>
                </a:lnTo>
                <a:lnTo>
                  <a:pt x="732656" y="30989"/>
                </a:lnTo>
                <a:lnTo>
                  <a:pt x="774650" y="47733"/>
                </a:lnTo>
                <a:lnTo>
                  <a:pt x="814862" y="67745"/>
                </a:lnTo>
                <a:lnTo>
                  <a:pt x="853128" y="90859"/>
                </a:lnTo>
                <a:lnTo>
                  <a:pt x="889280" y="116912"/>
                </a:lnTo>
                <a:lnTo>
                  <a:pt x="923156" y="145738"/>
                </a:lnTo>
                <a:lnTo>
                  <a:pt x="954589" y="177171"/>
                </a:lnTo>
                <a:lnTo>
                  <a:pt x="983415" y="211047"/>
                </a:lnTo>
                <a:lnTo>
                  <a:pt x="1009468" y="247199"/>
                </a:lnTo>
                <a:lnTo>
                  <a:pt x="1032582" y="285465"/>
                </a:lnTo>
                <a:lnTo>
                  <a:pt x="1052594" y="325677"/>
                </a:lnTo>
                <a:lnTo>
                  <a:pt x="1069338" y="367671"/>
                </a:lnTo>
                <a:lnTo>
                  <a:pt x="1082648" y="411282"/>
                </a:lnTo>
                <a:lnTo>
                  <a:pt x="1092360" y="456344"/>
                </a:lnTo>
                <a:lnTo>
                  <a:pt x="1098308" y="502693"/>
                </a:lnTo>
                <a:lnTo>
                  <a:pt x="1100328" y="550163"/>
                </a:lnTo>
                <a:lnTo>
                  <a:pt x="1098308" y="597634"/>
                </a:lnTo>
                <a:lnTo>
                  <a:pt x="1092360" y="643983"/>
                </a:lnTo>
                <a:lnTo>
                  <a:pt x="1082648" y="689045"/>
                </a:lnTo>
                <a:lnTo>
                  <a:pt x="1069338" y="732656"/>
                </a:lnTo>
                <a:lnTo>
                  <a:pt x="1052594" y="774650"/>
                </a:lnTo>
                <a:lnTo>
                  <a:pt x="1032582" y="814862"/>
                </a:lnTo>
                <a:lnTo>
                  <a:pt x="1009468" y="853128"/>
                </a:lnTo>
                <a:lnTo>
                  <a:pt x="983415" y="889280"/>
                </a:lnTo>
                <a:lnTo>
                  <a:pt x="954589" y="923156"/>
                </a:lnTo>
                <a:lnTo>
                  <a:pt x="923156" y="954589"/>
                </a:lnTo>
                <a:lnTo>
                  <a:pt x="889280" y="983415"/>
                </a:lnTo>
                <a:lnTo>
                  <a:pt x="853128" y="1009468"/>
                </a:lnTo>
                <a:lnTo>
                  <a:pt x="814862" y="1032582"/>
                </a:lnTo>
                <a:lnTo>
                  <a:pt x="774650" y="1052594"/>
                </a:lnTo>
                <a:lnTo>
                  <a:pt x="732656" y="1069338"/>
                </a:lnTo>
                <a:lnTo>
                  <a:pt x="689045" y="1082648"/>
                </a:lnTo>
                <a:lnTo>
                  <a:pt x="643983" y="1092360"/>
                </a:lnTo>
                <a:lnTo>
                  <a:pt x="597634" y="1098308"/>
                </a:lnTo>
                <a:lnTo>
                  <a:pt x="550164" y="1100327"/>
                </a:lnTo>
                <a:lnTo>
                  <a:pt x="502693" y="1098308"/>
                </a:lnTo>
                <a:lnTo>
                  <a:pt x="456344" y="1092360"/>
                </a:lnTo>
                <a:lnTo>
                  <a:pt x="411282" y="1082648"/>
                </a:lnTo>
                <a:lnTo>
                  <a:pt x="367671" y="1069338"/>
                </a:lnTo>
                <a:lnTo>
                  <a:pt x="325677" y="1052594"/>
                </a:lnTo>
                <a:lnTo>
                  <a:pt x="285465" y="1032582"/>
                </a:lnTo>
                <a:lnTo>
                  <a:pt x="247199" y="1009468"/>
                </a:lnTo>
                <a:lnTo>
                  <a:pt x="211047" y="983415"/>
                </a:lnTo>
                <a:lnTo>
                  <a:pt x="177171" y="954589"/>
                </a:lnTo>
                <a:lnTo>
                  <a:pt x="145738" y="923156"/>
                </a:lnTo>
                <a:lnTo>
                  <a:pt x="116912" y="889280"/>
                </a:lnTo>
                <a:lnTo>
                  <a:pt x="90859" y="853128"/>
                </a:lnTo>
                <a:lnTo>
                  <a:pt x="67745" y="814862"/>
                </a:lnTo>
                <a:lnTo>
                  <a:pt x="47733" y="774650"/>
                </a:lnTo>
                <a:lnTo>
                  <a:pt x="30989" y="732656"/>
                </a:lnTo>
                <a:lnTo>
                  <a:pt x="17679" y="689045"/>
                </a:lnTo>
                <a:lnTo>
                  <a:pt x="7967" y="643983"/>
                </a:lnTo>
                <a:lnTo>
                  <a:pt x="2019" y="597634"/>
                </a:lnTo>
                <a:lnTo>
                  <a:pt x="0" y="550163"/>
                </a:lnTo>
                <a:close/>
              </a:path>
            </a:pathLst>
          </a:custGeom>
          <a:ln w="44196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431" y="4896611"/>
            <a:ext cx="5311139" cy="1178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13559" y="4969763"/>
            <a:ext cx="2209799" cy="10683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91767" y="4917947"/>
            <a:ext cx="5232400" cy="1099185"/>
          </a:xfrm>
          <a:custGeom>
            <a:avLst/>
            <a:gdLst/>
            <a:ahLst/>
            <a:cxnLst/>
            <a:rect l="l" t="t" r="r" b="b"/>
            <a:pathLst>
              <a:path w="5232400" h="1099185">
                <a:moveTo>
                  <a:pt x="5231892" y="0"/>
                </a:moveTo>
                <a:lnTo>
                  <a:pt x="549401" y="0"/>
                </a:lnTo>
                <a:lnTo>
                  <a:pt x="0" y="549402"/>
                </a:lnTo>
                <a:lnTo>
                  <a:pt x="549401" y="1098804"/>
                </a:lnTo>
                <a:lnTo>
                  <a:pt x="5231892" y="1098804"/>
                </a:lnTo>
                <a:lnTo>
                  <a:pt x="5231892" y="0"/>
                </a:lnTo>
                <a:close/>
              </a:path>
            </a:pathLst>
          </a:custGeom>
          <a:solidFill>
            <a:srgbClr val="4049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38557" y="1920646"/>
            <a:ext cx="4107815" cy="3954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" marR="2475230">
              <a:lnSpc>
                <a:spcPct val="1194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President’s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Office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OIII</a:t>
            </a:r>
            <a:endParaRPr sz="16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384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OISS</a:t>
            </a:r>
            <a:endParaRPr sz="16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384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MSU Colleges and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Departments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“You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Are Welcome Here”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13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Video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featuring campus &amp; community leaders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Rallies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Letters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12700" marR="2189480">
              <a:lnSpc>
                <a:spcPct val="1194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Information Sessions  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Town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Halls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Advising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1980" y="4878323"/>
            <a:ext cx="1217675" cy="1216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2366" y="4918709"/>
            <a:ext cx="1100455" cy="1099185"/>
          </a:xfrm>
          <a:custGeom>
            <a:avLst/>
            <a:gdLst/>
            <a:ahLst/>
            <a:cxnLst/>
            <a:rect l="l" t="t" r="r" b="b"/>
            <a:pathLst>
              <a:path w="1100455" h="1099185">
                <a:moveTo>
                  <a:pt x="550164" y="0"/>
                </a:moveTo>
                <a:lnTo>
                  <a:pt x="502693" y="2016"/>
                </a:lnTo>
                <a:lnTo>
                  <a:pt x="456344" y="7956"/>
                </a:lnTo>
                <a:lnTo>
                  <a:pt x="411282" y="17654"/>
                </a:lnTo>
                <a:lnTo>
                  <a:pt x="367671" y="30946"/>
                </a:lnTo>
                <a:lnTo>
                  <a:pt x="325677" y="47666"/>
                </a:lnTo>
                <a:lnTo>
                  <a:pt x="285465" y="67650"/>
                </a:lnTo>
                <a:lnTo>
                  <a:pt x="247199" y="90733"/>
                </a:lnTo>
                <a:lnTo>
                  <a:pt x="211047" y="116750"/>
                </a:lnTo>
                <a:lnTo>
                  <a:pt x="177171" y="145535"/>
                </a:lnTo>
                <a:lnTo>
                  <a:pt x="145738" y="176925"/>
                </a:lnTo>
                <a:lnTo>
                  <a:pt x="116912" y="210753"/>
                </a:lnTo>
                <a:lnTo>
                  <a:pt x="90859" y="246856"/>
                </a:lnTo>
                <a:lnTo>
                  <a:pt x="67745" y="285068"/>
                </a:lnTo>
                <a:lnTo>
                  <a:pt x="47733" y="325225"/>
                </a:lnTo>
                <a:lnTo>
                  <a:pt x="30989" y="367161"/>
                </a:lnTo>
                <a:lnTo>
                  <a:pt x="17679" y="410712"/>
                </a:lnTo>
                <a:lnTo>
                  <a:pt x="7967" y="455712"/>
                </a:lnTo>
                <a:lnTo>
                  <a:pt x="2019" y="501997"/>
                </a:lnTo>
                <a:lnTo>
                  <a:pt x="0" y="549401"/>
                </a:lnTo>
                <a:lnTo>
                  <a:pt x="2019" y="596806"/>
                </a:lnTo>
                <a:lnTo>
                  <a:pt x="7967" y="643091"/>
                </a:lnTo>
                <a:lnTo>
                  <a:pt x="17679" y="688091"/>
                </a:lnTo>
                <a:lnTo>
                  <a:pt x="30989" y="731642"/>
                </a:lnTo>
                <a:lnTo>
                  <a:pt x="47733" y="773578"/>
                </a:lnTo>
                <a:lnTo>
                  <a:pt x="67745" y="813735"/>
                </a:lnTo>
                <a:lnTo>
                  <a:pt x="90859" y="851947"/>
                </a:lnTo>
                <a:lnTo>
                  <a:pt x="116912" y="888050"/>
                </a:lnTo>
                <a:lnTo>
                  <a:pt x="145738" y="921878"/>
                </a:lnTo>
                <a:lnTo>
                  <a:pt x="177171" y="953268"/>
                </a:lnTo>
                <a:lnTo>
                  <a:pt x="211047" y="982053"/>
                </a:lnTo>
                <a:lnTo>
                  <a:pt x="247199" y="1008070"/>
                </a:lnTo>
                <a:lnTo>
                  <a:pt x="285465" y="1031153"/>
                </a:lnTo>
                <a:lnTo>
                  <a:pt x="325677" y="1051137"/>
                </a:lnTo>
                <a:lnTo>
                  <a:pt x="367671" y="1067857"/>
                </a:lnTo>
                <a:lnTo>
                  <a:pt x="411282" y="1081149"/>
                </a:lnTo>
                <a:lnTo>
                  <a:pt x="456344" y="1090847"/>
                </a:lnTo>
                <a:lnTo>
                  <a:pt x="502693" y="1096787"/>
                </a:lnTo>
                <a:lnTo>
                  <a:pt x="550164" y="1098803"/>
                </a:lnTo>
                <a:lnTo>
                  <a:pt x="597634" y="1096787"/>
                </a:lnTo>
                <a:lnTo>
                  <a:pt x="643983" y="1090847"/>
                </a:lnTo>
                <a:lnTo>
                  <a:pt x="689045" y="1081149"/>
                </a:lnTo>
                <a:lnTo>
                  <a:pt x="732656" y="1067857"/>
                </a:lnTo>
                <a:lnTo>
                  <a:pt x="774650" y="1051137"/>
                </a:lnTo>
                <a:lnTo>
                  <a:pt x="814862" y="1031153"/>
                </a:lnTo>
                <a:lnTo>
                  <a:pt x="853128" y="1008070"/>
                </a:lnTo>
                <a:lnTo>
                  <a:pt x="889280" y="982053"/>
                </a:lnTo>
                <a:lnTo>
                  <a:pt x="923156" y="953268"/>
                </a:lnTo>
                <a:lnTo>
                  <a:pt x="954589" y="921878"/>
                </a:lnTo>
                <a:lnTo>
                  <a:pt x="983415" y="888050"/>
                </a:lnTo>
                <a:lnTo>
                  <a:pt x="1009468" y="851947"/>
                </a:lnTo>
                <a:lnTo>
                  <a:pt x="1032582" y="813735"/>
                </a:lnTo>
                <a:lnTo>
                  <a:pt x="1052594" y="773578"/>
                </a:lnTo>
                <a:lnTo>
                  <a:pt x="1069338" y="731642"/>
                </a:lnTo>
                <a:lnTo>
                  <a:pt x="1082648" y="688091"/>
                </a:lnTo>
                <a:lnTo>
                  <a:pt x="1092360" y="643091"/>
                </a:lnTo>
                <a:lnTo>
                  <a:pt x="1098308" y="596806"/>
                </a:lnTo>
                <a:lnTo>
                  <a:pt x="1100328" y="549401"/>
                </a:lnTo>
                <a:lnTo>
                  <a:pt x="1098308" y="501997"/>
                </a:lnTo>
                <a:lnTo>
                  <a:pt x="1092360" y="455712"/>
                </a:lnTo>
                <a:lnTo>
                  <a:pt x="1082648" y="410712"/>
                </a:lnTo>
                <a:lnTo>
                  <a:pt x="1069338" y="367161"/>
                </a:lnTo>
                <a:lnTo>
                  <a:pt x="1052594" y="325225"/>
                </a:lnTo>
                <a:lnTo>
                  <a:pt x="1032582" y="285068"/>
                </a:lnTo>
                <a:lnTo>
                  <a:pt x="1009468" y="246856"/>
                </a:lnTo>
                <a:lnTo>
                  <a:pt x="983415" y="210753"/>
                </a:lnTo>
                <a:lnTo>
                  <a:pt x="954589" y="176925"/>
                </a:lnTo>
                <a:lnTo>
                  <a:pt x="923156" y="145535"/>
                </a:lnTo>
                <a:lnTo>
                  <a:pt x="889280" y="116750"/>
                </a:lnTo>
                <a:lnTo>
                  <a:pt x="853128" y="90733"/>
                </a:lnTo>
                <a:lnTo>
                  <a:pt x="814862" y="67650"/>
                </a:lnTo>
                <a:lnTo>
                  <a:pt x="774650" y="47666"/>
                </a:lnTo>
                <a:lnTo>
                  <a:pt x="732656" y="30946"/>
                </a:lnTo>
                <a:lnTo>
                  <a:pt x="689045" y="17654"/>
                </a:lnTo>
                <a:lnTo>
                  <a:pt x="643983" y="7956"/>
                </a:lnTo>
                <a:lnTo>
                  <a:pt x="597634" y="2016"/>
                </a:lnTo>
                <a:lnTo>
                  <a:pt x="550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2366" y="4918709"/>
            <a:ext cx="1100455" cy="1099185"/>
          </a:xfrm>
          <a:custGeom>
            <a:avLst/>
            <a:gdLst/>
            <a:ahLst/>
            <a:cxnLst/>
            <a:rect l="l" t="t" r="r" b="b"/>
            <a:pathLst>
              <a:path w="1100455" h="1099185">
                <a:moveTo>
                  <a:pt x="0" y="549401"/>
                </a:moveTo>
                <a:lnTo>
                  <a:pt x="2019" y="501997"/>
                </a:lnTo>
                <a:lnTo>
                  <a:pt x="7967" y="455712"/>
                </a:lnTo>
                <a:lnTo>
                  <a:pt x="17679" y="410712"/>
                </a:lnTo>
                <a:lnTo>
                  <a:pt x="30989" y="367161"/>
                </a:lnTo>
                <a:lnTo>
                  <a:pt x="47733" y="325225"/>
                </a:lnTo>
                <a:lnTo>
                  <a:pt x="67745" y="285068"/>
                </a:lnTo>
                <a:lnTo>
                  <a:pt x="90859" y="246856"/>
                </a:lnTo>
                <a:lnTo>
                  <a:pt x="116912" y="210753"/>
                </a:lnTo>
                <a:lnTo>
                  <a:pt x="145738" y="176925"/>
                </a:lnTo>
                <a:lnTo>
                  <a:pt x="177171" y="145535"/>
                </a:lnTo>
                <a:lnTo>
                  <a:pt x="211047" y="116750"/>
                </a:lnTo>
                <a:lnTo>
                  <a:pt x="247199" y="90733"/>
                </a:lnTo>
                <a:lnTo>
                  <a:pt x="285465" y="67650"/>
                </a:lnTo>
                <a:lnTo>
                  <a:pt x="325677" y="47666"/>
                </a:lnTo>
                <a:lnTo>
                  <a:pt x="367671" y="30946"/>
                </a:lnTo>
                <a:lnTo>
                  <a:pt x="411282" y="17654"/>
                </a:lnTo>
                <a:lnTo>
                  <a:pt x="456344" y="7956"/>
                </a:lnTo>
                <a:lnTo>
                  <a:pt x="502693" y="2016"/>
                </a:lnTo>
                <a:lnTo>
                  <a:pt x="550164" y="0"/>
                </a:lnTo>
                <a:lnTo>
                  <a:pt x="597634" y="2016"/>
                </a:lnTo>
                <a:lnTo>
                  <a:pt x="643983" y="7956"/>
                </a:lnTo>
                <a:lnTo>
                  <a:pt x="689045" y="17654"/>
                </a:lnTo>
                <a:lnTo>
                  <a:pt x="732656" y="30946"/>
                </a:lnTo>
                <a:lnTo>
                  <a:pt x="774650" y="47666"/>
                </a:lnTo>
                <a:lnTo>
                  <a:pt x="814862" y="67650"/>
                </a:lnTo>
                <a:lnTo>
                  <a:pt x="853128" y="90733"/>
                </a:lnTo>
                <a:lnTo>
                  <a:pt x="889280" y="116750"/>
                </a:lnTo>
                <a:lnTo>
                  <a:pt x="923156" y="145535"/>
                </a:lnTo>
                <a:lnTo>
                  <a:pt x="954589" y="176925"/>
                </a:lnTo>
                <a:lnTo>
                  <a:pt x="983415" y="210753"/>
                </a:lnTo>
                <a:lnTo>
                  <a:pt x="1009468" y="246856"/>
                </a:lnTo>
                <a:lnTo>
                  <a:pt x="1032582" y="285068"/>
                </a:lnTo>
                <a:lnTo>
                  <a:pt x="1052594" y="325225"/>
                </a:lnTo>
                <a:lnTo>
                  <a:pt x="1069338" y="367161"/>
                </a:lnTo>
                <a:lnTo>
                  <a:pt x="1082648" y="410712"/>
                </a:lnTo>
                <a:lnTo>
                  <a:pt x="1092360" y="455712"/>
                </a:lnTo>
                <a:lnTo>
                  <a:pt x="1098308" y="501997"/>
                </a:lnTo>
                <a:lnTo>
                  <a:pt x="1100328" y="549401"/>
                </a:lnTo>
                <a:lnTo>
                  <a:pt x="1098308" y="596806"/>
                </a:lnTo>
                <a:lnTo>
                  <a:pt x="1092360" y="643091"/>
                </a:lnTo>
                <a:lnTo>
                  <a:pt x="1082648" y="688091"/>
                </a:lnTo>
                <a:lnTo>
                  <a:pt x="1069338" y="731642"/>
                </a:lnTo>
                <a:lnTo>
                  <a:pt x="1052594" y="773578"/>
                </a:lnTo>
                <a:lnTo>
                  <a:pt x="1032582" y="813735"/>
                </a:lnTo>
                <a:lnTo>
                  <a:pt x="1009468" y="851947"/>
                </a:lnTo>
                <a:lnTo>
                  <a:pt x="983415" y="888050"/>
                </a:lnTo>
                <a:lnTo>
                  <a:pt x="954589" y="921878"/>
                </a:lnTo>
                <a:lnTo>
                  <a:pt x="923156" y="953268"/>
                </a:lnTo>
                <a:lnTo>
                  <a:pt x="889280" y="982053"/>
                </a:lnTo>
                <a:lnTo>
                  <a:pt x="853128" y="1008070"/>
                </a:lnTo>
                <a:lnTo>
                  <a:pt x="814862" y="1031153"/>
                </a:lnTo>
                <a:lnTo>
                  <a:pt x="774650" y="1051137"/>
                </a:lnTo>
                <a:lnTo>
                  <a:pt x="732656" y="1067857"/>
                </a:lnTo>
                <a:lnTo>
                  <a:pt x="689045" y="1081149"/>
                </a:lnTo>
                <a:lnTo>
                  <a:pt x="643983" y="1090847"/>
                </a:lnTo>
                <a:lnTo>
                  <a:pt x="597634" y="1096787"/>
                </a:lnTo>
                <a:lnTo>
                  <a:pt x="550164" y="1098803"/>
                </a:lnTo>
                <a:lnTo>
                  <a:pt x="502693" y="1096787"/>
                </a:lnTo>
                <a:lnTo>
                  <a:pt x="456344" y="1090847"/>
                </a:lnTo>
                <a:lnTo>
                  <a:pt x="411282" y="1081149"/>
                </a:lnTo>
                <a:lnTo>
                  <a:pt x="367671" y="1067857"/>
                </a:lnTo>
                <a:lnTo>
                  <a:pt x="325677" y="1051137"/>
                </a:lnTo>
                <a:lnTo>
                  <a:pt x="285465" y="1031153"/>
                </a:lnTo>
                <a:lnTo>
                  <a:pt x="247199" y="1008070"/>
                </a:lnTo>
                <a:lnTo>
                  <a:pt x="211047" y="982053"/>
                </a:lnTo>
                <a:lnTo>
                  <a:pt x="177171" y="953268"/>
                </a:lnTo>
                <a:lnTo>
                  <a:pt x="145738" y="921878"/>
                </a:lnTo>
                <a:lnTo>
                  <a:pt x="116912" y="888050"/>
                </a:lnTo>
                <a:lnTo>
                  <a:pt x="90859" y="851947"/>
                </a:lnTo>
                <a:lnTo>
                  <a:pt x="67745" y="813735"/>
                </a:lnTo>
                <a:lnTo>
                  <a:pt x="47733" y="773578"/>
                </a:lnTo>
                <a:lnTo>
                  <a:pt x="30989" y="731642"/>
                </a:lnTo>
                <a:lnTo>
                  <a:pt x="17679" y="688091"/>
                </a:lnTo>
                <a:lnTo>
                  <a:pt x="7967" y="643091"/>
                </a:lnTo>
                <a:lnTo>
                  <a:pt x="2019" y="596806"/>
                </a:lnTo>
                <a:lnTo>
                  <a:pt x="0" y="549401"/>
                </a:lnTo>
                <a:close/>
              </a:path>
            </a:pathLst>
          </a:custGeom>
          <a:ln w="38100">
            <a:solidFill>
              <a:srgbClr val="93AE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2772" y="2235708"/>
            <a:ext cx="585215" cy="5836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77240" y="3628656"/>
            <a:ext cx="716279" cy="7162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6383" y="5138927"/>
            <a:ext cx="697991" cy="697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009905"/>
            <a:ext cx="5984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60" b="0">
                <a:solidFill>
                  <a:srgbClr val="3E3E3E"/>
                </a:solidFill>
                <a:latin typeface="Arial"/>
                <a:cs typeface="Arial"/>
              </a:rPr>
              <a:t>Town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Halls </a:t>
            </a:r>
            <a:r>
              <a:rPr dirty="0" sz="4000" spc="-5" b="0">
                <a:solidFill>
                  <a:srgbClr val="3E3E3E"/>
                </a:solidFill>
                <a:latin typeface="Arial"/>
                <a:cs typeface="Arial"/>
              </a:rPr>
              <a:t>&amp; </a:t>
            </a:r>
            <a:r>
              <a:rPr dirty="0" sz="4000" spc="-40" b="0">
                <a:solidFill>
                  <a:srgbClr val="3E3E3E"/>
                </a:solidFill>
                <a:latin typeface="Arial"/>
                <a:cs typeface="Arial"/>
              </a:rPr>
              <a:t>Info</a:t>
            </a:r>
            <a:r>
              <a:rPr dirty="0" sz="4000" spc="-245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5" b="0">
                <a:solidFill>
                  <a:srgbClr val="3E3E3E"/>
                </a:solidFill>
                <a:latin typeface="Arial"/>
                <a:cs typeface="Arial"/>
              </a:rPr>
              <a:t>Sessions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959" y="1874710"/>
            <a:ext cx="7724140" cy="3905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685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E3E3E"/>
                </a:solidFill>
                <a:latin typeface="Arial"/>
                <a:cs typeface="Arial"/>
              </a:rPr>
              <a:t>February </a:t>
            </a: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1: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Addressed the EO signed January </a:t>
            </a:r>
            <a:r>
              <a:rPr dirty="0" sz="1600" spc="5">
                <a:solidFill>
                  <a:srgbClr val="3E3E3E"/>
                </a:solidFill>
                <a:latin typeface="Arial"/>
                <a:cs typeface="Arial"/>
              </a:rPr>
              <a:t>27</a:t>
            </a:r>
            <a:r>
              <a:rPr dirty="0" baseline="26455" sz="1575" spc="7">
                <a:solidFill>
                  <a:srgbClr val="3E3E3E"/>
                </a:solidFill>
                <a:latin typeface="Arial"/>
                <a:cs typeface="Arial"/>
              </a:rPr>
              <a:t>th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in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terms of </a:t>
            </a:r>
            <a:r>
              <a:rPr dirty="0" sz="1600" spc="-10">
                <a:solidFill>
                  <a:srgbClr val="3E3E3E"/>
                </a:solidFill>
                <a:latin typeface="Arial"/>
                <a:cs typeface="Arial"/>
              </a:rPr>
              <a:t>what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it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meant, how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it 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affected students/scholars, and </a:t>
            </a:r>
            <a:r>
              <a:rPr dirty="0" sz="1600" spc="-10">
                <a:solidFill>
                  <a:srgbClr val="3E3E3E"/>
                </a:solidFill>
                <a:latin typeface="Arial"/>
                <a:cs typeface="Arial"/>
              </a:rPr>
              <a:t>what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support resources/services </a:t>
            </a:r>
            <a:r>
              <a:rPr dirty="0" sz="1600" spc="-10">
                <a:solidFill>
                  <a:srgbClr val="3E3E3E"/>
                </a:solidFill>
                <a:latin typeface="Arial"/>
                <a:cs typeface="Arial"/>
              </a:rPr>
              <a:t>were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available; 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Streamed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live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on the internet and audio portion </a:t>
            </a:r>
            <a:r>
              <a:rPr dirty="0" sz="1600" spc="-10">
                <a:solidFill>
                  <a:srgbClr val="3E3E3E"/>
                </a:solidFill>
                <a:latin typeface="Arial"/>
                <a:cs typeface="Arial"/>
              </a:rPr>
              <a:t>was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available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on the OISS  webpage. ~ Attendance</a:t>
            </a:r>
            <a:r>
              <a:rPr dirty="0" sz="16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200.</a:t>
            </a:r>
            <a:endParaRPr sz="1600">
              <a:latin typeface="Arial"/>
              <a:cs typeface="Arial"/>
            </a:endParaRPr>
          </a:p>
          <a:p>
            <a:pPr marL="76200" marR="88900" indent="-635">
              <a:lnSpc>
                <a:spcPct val="100000"/>
              </a:lnSpc>
              <a:spcBef>
                <a:spcPts val="1390"/>
              </a:spcBef>
            </a:pP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March 16: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Addressed EO signed March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6</a:t>
            </a:r>
            <a:r>
              <a:rPr dirty="0" baseline="26455" sz="1575">
                <a:solidFill>
                  <a:srgbClr val="3E3E3E"/>
                </a:solidFill>
                <a:latin typeface="Arial"/>
                <a:cs typeface="Arial"/>
              </a:rPr>
              <a:t>th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in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terms of university responses to  student questions about how their academics would be supported. ~Attendance</a:t>
            </a:r>
            <a:r>
              <a:rPr dirty="0" sz="1600" spc="229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30.</a:t>
            </a:r>
            <a:endParaRPr sz="1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405"/>
              </a:spcBef>
            </a:pP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OISS Immigration</a:t>
            </a:r>
            <a:r>
              <a:rPr dirty="0" sz="1600" spc="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Sessions</a:t>
            </a:r>
            <a:endParaRPr sz="1600">
              <a:latin typeface="Arial"/>
              <a:cs typeface="Arial"/>
            </a:endParaRPr>
          </a:p>
          <a:p>
            <a:pPr marL="76200" marR="1496060" indent="-635">
              <a:lnSpc>
                <a:spcPct val="100000"/>
              </a:lnSpc>
            </a:pP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February 7-10: Four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sessions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to answer questions from international  students/scholars about EO immigration</a:t>
            </a:r>
            <a:r>
              <a:rPr dirty="0" sz="1600" spc="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issues.</a:t>
            </a:r>
            <a:endParaRPr sz="1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405"/>
              </a:spcBef>
            </a:pP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OISS/MSP/Olin </a:t>
            </a:r>
            <a:r>
              <a:rPr dirty="0" sz="1600" spc="-10" b="1">
                <a:solidFill>
                  <a:srgbClr val="3E3E3E"/>
                </a:solidFill>
                <a:latin typeface="Arial"/>
                <a:cs typeface="Arial"/>
              </a:rPr>
              <a:t>Psychiatry </a:t>
            </a: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Emotional Support</a:t>
            </a:r>
            <a:r>
              <a:rPr dirty="0" sz="1600" spc="1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sessions</a:t>
            </a:r>
            <a:endParaRPr sz="1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February 3 &amp; 6: </a:t>
            </a:r>
            <a:r>
              <a:rPr dirty="0" sz="1600" spc="-35">
                <a:solidFill>
                  <a:srgbClr val="3E3E3E"/>
                </a:solidFill>
                <a:latin typeface="Arial"/>
                <a:cs typeface="Arial"/>
              </a:rPr>
              <a:t>Dr.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Farha Abbasi, </a:t>
            </a:r>
            <a:r>
              <a:rPr dirty="0" sz="1600">
                <a:solidFill>
                  <a:srgbClr val="3E3E3E"/>
                </a:solidFill>
                <a:latin typeface="Arial"/>
                <a:cs typeface="Arial"/>
              </a:rPr>
              <a:t>Clinical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Psychiatrist, Olin Health</a:t>
            </a:r>
            <a:r>
              <a:rPr dirty="0" sz="1600" spc="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390"/>
              </a:spcBef>
            </a:pPr>
            <a:r>
              <a:rPr dirty="0" sz="1600" spc="-5" b="1">
                <a:solidFill>
                  <a:srgbClr val="3E3E3E"/>
                </a:solidFill>
                <a:latin typeface="Arial"/>
                <a:cs typeface="Arial"/>
              </a:rPr>
              <a:t>“Hear Us” Support rally (Persian Student</a:t>
            </a:r>
            <a:r>
              <a:rPr dirty="0" sz="1600" spc="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Arial"/>
                <a:cs typeface="Arial"/>
              </a:rPr>
              <a:t>Association)</a:t>
            </a:r>
            <a:endParaRPr sz="1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dirty="0" sz="1600" spc="-5">
                <a:solidFill>
                  <a:srgbClr val="3E3E3E"/>
                </a:solidFill>
                <a:latin typeface="Arial"/>
                <a:cs typeface="Arial"/>
              </a:rPr>
              <a:t>February 8: Sponsored by MSP; featured OISS</a:t>
            </a:r>
            <a:r>
              <a:rPr dirty="0" sz="1600" spc="1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3E3E3E"/>
                </a:solidFill>
                <a:latin typeface="Arial"/>
                <a:cs typeface="Arial"/>
              </a:rPr>
              <a:t>Director.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0" y="4571999"/>
            <a:ext cx="16002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97180"/>
            <a:ext cx="710945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Contact </a:t>
            </a:r>
            <a:r>
              <a:rPr dirty="0" sz="4000" spc="-45" b="0">
                <a:solidFill>
                  <a:srgbClr val="3E3E3E"/>
                </a:solidFill>
                <a:latin typeface="Arial"/>
                <a:cs typeface="Arial"/>
              </a:rPr>
              <a:t>Info: </a:t>
            </a:r>
            <a:r>
              <a:rPr dirty="0" sz="4000" spc="-50" b="0">
                <a:solidFill>
                  <a:srgbClr val="3E3E3E"/>
                </a:solidFill>
                <a:latin typeface="Arial"/>
                <a:cs typeface="Arial"/>
              </a:rPr>
              <a:t>Immigration</a:t>
            </a:r>
            <a:r>
              <a:rPr dirty="0" sz="4000" spc="-195" b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5" b="0">
                <a:solidFill>
                  <a:srgbClr val="3E3E3E"/>
                </a:solidFill>
                <a:latin typeface="Arial"/>
                <a:cs typeface="Arial"/>
              </a:rPr>
              <a:t>Issues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1600776"/>
            <a:ext cx="3935095" cy="4039235"/>
          </a:xfrm>
          <a:prstGeom prst="rect">
            <a:avLst/>
          </a:prstGeom>
        </p:spPr>
        <p:txBody>
          <a:bodyPr wrap="square" lIns="0" tIns="220979" rIns="0" bIns="0" rtlCol="0" vert="horz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1739"/>
              </a:spcBef>
              <a:buClr>
                <a:srgbClr val="4F81BD"/>
              </a:buClr>
              <a:buSzPct val="96428"/>
              <a:buChar char="•"/>
              <a:tabLst>
                <a:tab pos="137795" algn="l"/>
              </a:tabLst>
            </a:pPr>
            <a:r>
              <a:rPr dirty="0" sz="2800">
                <a:solidFill>
                  <a:srgbClr val="93AE49"/>
                </a:solidFill>
                <a:latin typeface="Arial"/>
                <a:cs typeface="Arial"/>
              </a:rPr>
              <a:t>oiss.isp.msu.edu</a:t>
            </a:r>
            <a:endParaRPr sz="2800">
              <a:latin typeface="Arial"/>
              <a:cs typeface="Arial"/>
            </a:endParaRPr>
          </a:p>
          <a:p>
            <a:pPr marL="103505" indent="-91440">
              <a:lnSpc>
                <a:spcPts val="2280"/>
              </a:lnSpc>
              <a:spcBef>
                <a:spcPts val="1185"/>
              </a:spcBef>
              <a:buClr>
                <a:srgbClr val="4F81BD"/>
              </a:buClr>
              <a:buSzPct val="95000"/>
              <a:buChar char="•"/>
              <a:tabLst>
                <a:tab pos="104139" algn="l"/>
              </a:tabLst>
            </a:pP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Portal for MSU</a:t>
            </a:r>
            <a:r>
              <a:rPr dirty="0" sz="20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marL="103505">
              <a:lnSpc>
                <a:spcPts val="2280"/>
              </a:lnSpc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about EOs 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relative to travel</a:t>
            </a:r>
            <a:r>
              <a:rPr dirty="0" sz="2000" spc="-10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bans.</a:t>
            </a:r>
            <a:endParaRPr sz="20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150"/>
              </a:spcBef>
              <a:buClr>
                <a:srgbClr val="4F81BD"/>
              </a:buClr>
              <a:buSzPct val="95000"/>
              <a:buChar char="•"/>
              <a:tabLst>
                <a:tab pos="104139" algn="l"/>
              </a:tabLst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First point of</a:t>
            </a:r>
            <a:r>
              <a:rPr dirty="0" sz="2000" spc="-8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contact</a:t>
            </a:r>
            <a:endParaRPr sz="20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165"/>
              </a:spcBef>
              <a:buClr>
                <a:srgbClr val="4F81BD"/>
              </a:buClr>
              <a:buSzPct val="95000"/>
              <a:buChar char="•"/>
              <a:tabLst>
                <a:tab pos="104139" algn="l"/>
              </a:tabLst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Features:</a:t>
            </a:r>
            <a:endParaRPr sz="2000">
              <a:latin typeface="Arial"/>
              <a:cs typeface="Arial"/>
            </a:endParaRPr>
          </a:p>
          <a:p>
            <a:pPr lvl="1" marL="394970" indent="-183515">
              <a:lnSpc>
                <a:spcPct val="100000"/>
              </a:lnSpc>
              <a:spcBef>
                <a:spcPts val="190"/>
              </a:spcBef>
              <a:buClr>
                <a:srgbClr val="4F81BD"/>
              </a:buClr>
              <a:buChar char="•"/>
              <a:tabLst>
                <a:tab pos="395605" algn="l"/>
              </a:tabLst>
            </a:pP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E.O.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updates</a:t>
            </a:r>
            <a:endParaRPr sz="1800">
              <a:latin typeface="Arial"/>
              <a:cs typeface="Arial"/>
            </a:endParaRPr>
          </a:p>
          <a:p>
            <a:pPr lvl="1" marL="394970" indent="-183515">
              <a:lnSpc>
                <a:spcPct val="100000"/>
              </a:lnSpc>
              <a:spcBef>
                <a:spcPts val="384"/>
              </a:spcBef>
              <a:buClr>
                <a:srgbClr val="4F81BD"/>
              </a:buClr>
              <a:buChar char="•"/>
              <a:tabLst>
                <a:tab pos="395605" algn="l"/>
              </a:tabLst>
            </a:pP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FAQ’s</a:t>
            </a:r>
            <a:endParaRPr sz="1800">
              <a:latin typeface="Arial"/>
              <a:cs typeface="Arial"/>
            </a:endParaRPr>
          </a:p>
          <a:p>
            <a:pPr lvl="1" marL="394970" indent="-183515">
              <a:lnSpc>
                <a:spcPct val="100000"/>
              </a:lnSpc>
              <a:spcBef>
                <a:spcPts val="384"/>
              </a:spcBef>
              <a:buClr>
                <a:srgbClr val="4F81BD"/>
              </a:buClr>
              <a:buChar char="•"/>
              <a:tabLst>
                <a:tab pos="395605" algn="l"/>
              </a:tabLst>
            </a:pP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Campus and 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community</a:t>
            </a:r>
            <a:r>
              <a:rPr dirty="0" sz="1800" spc="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  <a:p>
            <a:pPr lvl="1" marL="394970" indent="-183515">
              <a:lnSpc>
                <a:spcPct val="100000"/>
              </a:lnSpc>
              <a:spcBef>
                <a:spcPts val="380"/>
              </a:spcBef>
              <a:buClr>
                <a:srgbClr val="4F81BD"/>
              </a:buClr>
              <a:buChar char="•"/>
              <a:tabLst>
                <a:tab pos="395605" algn="l"/>
              </a:tabLst>
            </a:pP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Additional points 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dirty="0" sz="1800" spc="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contacts</a:t>
            </a:r>
            <a:endParaRPr sz="1800">
              <a:latin typeface="Arial"/>
              <a:cs typeface="Arial"/>
            </a:endParaRPr>
          </a:p>
          <a:p>
            <a:pPr marL="103505" indent="-91440">
              <a:lnSpc>
                <a:spcPct val="100000"/>
              </a:lnSpc>
              <a:spcBef>
                <a:spcPts val="1360"/>
              </a:spcBef>
              <a:buClr>
                <a:srgbClr val="4F81BD"/>
              </a:buClr>
              <a:buSzPct val="95000"/>
              <a:buChar char="•"/>
              <a:tabLst>
                <a:tab pos="104139" algn="l"/>
              </a:tabLst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517-353-1720</a:t>
            </a:r>
            <a:r>
              <a:rPr dirty="0" sz="20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  <a:hlinkClick r:id="rId2"/>
              </a:rPr>
              <a:t>oiss@msu.edu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2128" y="1862327"/>
            <a:ext cx="5071872" cy="4009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67200" y="2057400"/>
            <a:ext cx="4587240" cy="3421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E68F7849A845B253768CFB280D40" ma:contentTypeVersion="20" ma:contentTypeDescription="Create a new document." ma:contentTypeScope="" ma:versionID="27c855a24322560e7a7fca8c3f33477f">
  <xsd:schema xmlns:xsd="http://www.w3.org/2001/XMLSchema" xmlns:xs="http://www.w3.org/2001/XMLSchema" xmlns:p="http://schemas.microsoft.com/office/2006/metadata/properties" xmlns:ns2="b9af824b-b9ca-44bc-93e9-131eccbb3ac9" xmlns:ns3="b9b69cfa-80ab-4e57-8c7c-c439de3a6f57" targetNamespace="http://schemas.microsoft.com/office/2006/metadata/properties" ma:root="true" ma:fieldsID="4728126e996387a2b2d41c0dae127070" ns2:_="" ns3:_="">
    <xsd:import namespace="b9af824b-b9ca-44bc-93e9-131eccbb3ac9"/>
    <xsd:import namespace="b9b69cfa-80ab-4e57-8c7c-c439de3a6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ne" minOccurs="0"/>
                <xsd:element ref="ns2:MediaLengthInSeconds" minOccurs="0"/>
                <xsd:element ref="ns2:Status" minOccurs="0"/>
                <xsd:element ref="ns2:MediaServiceLocation" minOccurs="0"/>
                <xsd:element ref="ns2:Updated" minOccurs="0"/>
                <xsd:element ref="ns2:ConfirmedCurrent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824b-b9ca-44bc-93e9-131eccbb3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ne" ma:index="19" nillable="true" ma:displayName="Done" ma:default="1" ma:internalName="Done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tatus" ma:index="21" nillable="true" ma:displayName="Status " ma:format="Dropdown" ma:internalName="Status">
      <xsd:simpleType>
        <xsd:union memberTypes="dms:Text">
          <xsd:simpleType>
            <xsd:restriction base="dms:Choice">
              <xsd:enumeration value="Drafting"/>
              <xsd:enumeration value="Complete"/>
              <xsd:enumeration value="Implementing "/>
            </xsd:restriction>
          </xsd:simpleType>
        </xsd:un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Updated" ma:index="23" nillable="true" ma:displayName="Updated" ma:description="May 2018" ma:format="Dropdown" ma:internalName="Updated">
      <xsd:simpleType>
        <xsd:restriction base="dms:Text">
          <xsd:maxLength value="255"/>
        </xsd:restriction>
      </xsd:simpleType>
    </xsd:element>
    <xsd:element name="ConfirmedCurrent" ma:index="24" nillable="true" ma:displayName="Confirmed Current " ma:description="January 14, 2021 " ma:format="Dropdown" ma:internalName="ConfirmedCurrent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9cfa-80ab-4e57-8c7c-c439de3a6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ff38b9b-e467-49f0-aa00-a4b002715b25}" ma:internalName="TaxCatchAll" ma:showField="CatchAllData" ma:web="b9b69cfa-80ab-4e57-8c7c-c439de3a6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ne xmlns="b9af824b-b9ca-44bc-93e9-131eccbb3ac9">true</Done>
    <Status xmlns="b9af824b-b9ca-44bc-93e9-131eccbb3ac9" xsi:nil="true"/>
    <Updated xmlns="b9af824b-b9ca-44bc-93e9-131eccbb3ac9" xsi:nil="true"/>
    <ConfirmedCurrent xmlns="b9af824b-b9ca-44bc-93e9-131eccbb3ac9" xsi:nil="true"/>
    <lcf76f155ced4ddcb4097134ff3c332f xmlns="b9af824b-b9ca-44bc-93e9-131eccbb3ac9">
      <Terms xmlns="http://schemas.microsoft.com/office/infopath/2007/PartnerControls"/>
    </lcf76f155ced4ddcb4097134ff3c332f>
    <TaxCatchAll xmlns="b9b69cfa-80ab-4e57-8c7c-c439de3a6f57" xsi:nil="true"/>
  </documentManagement>
</p:properties>
</file>

<file path=customXml/itemProps1.xml><?xml version="1.0" encoding="utf-8"?>
<ds:datastoreItem xmlns:ds="http://schemas.openxmlformats.org/officeDocument/2006/customXml" ds:itemID="{82BB08C2-651F-4940-AC3D-4B1B56FBCC91}"/>
</file>

<file path=customXml/itemProps2.xml><?xml version="1.0" encoding="utf-8"?>
<ds:datastoreItem xmlns:ds="http://schemas.openxmlformats.org/officeDocument/2006/customXml" ds:itemID="{C4E98D8E-CD50-414D-94E2-CD8DE98D8B9E}"/>
</file>

<file path=customXml/itemProps3.xml><?xml version="1.0" encoding="utf-8"?>
<ds:datastoreItem xmlns:ds="http://schemas.openxmlformats.org/officeDocument/2006/customXml" ds:itemID="{E8DE87AE-6BBD-4B83-B2E8-C8690F509E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Lott, Sherry</dc:creator>
  <dcterms:created xsi:type="dcterms:W3CDTF">2023-05-05T20:40:38Z</dcterms:created>
  <dcterms:modified xsi:type="dcterms:W3CDTF">2023-05-05T20:40:38Z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Adobe Acrobat Pro 11.0.19</vt:lpwstr>
  </property>
  <property fmtid="{D5CDD505-2E9C-101B-9397-08002B2CF9AE}" pid="4" name="LastSaved">
    <vt:filetime>2023-05-05T00:00:00Z</vt:filetime>
  </property>
  <property fmtid="{D5CDD505-2E9C-101B-9397-08002B2CF9AE}" pid="5" name="ContentTypeId">
    <vt:lpwstr>0x010100373BE68F7849A845B253768CFB280D40</vt:lpwstr>
  </property>
</Properties>
</file>