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wmf" ContentType="image/x-wmf"/>
  <Default Extension="fntdata" ContentType="application/x-fontdata"/>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drawings/drawing1.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7.xml" ContentType="application/vnd.openxmlformats-officedocument.presentationml.notesSlide+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colors5.xml" ContentType="application/vnd.ms-office.chartcolorstyl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style5.xml" ContentType="application/vnd.ms-office.chartstyle+xml"/>
  <Override PartName="/ppt/charts/style1.xml" ContentType="application/vnd.ms-office.chartstyle+xml"/>
  <Override PartName="/ppt/charts/chart1.xml" ContentType="application/vnd.openxmlformats-officedocument.drawingml.chart+xml"/>
  <Override PartName="/ppt/charts/chart5.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3"/>
  </p:notesMasterIdLst>
  <p:handoutMasterIdLst>
    <p:handoutMasterId r:id="rId44"/>
  </p:handoutMasterIdLst>
  <p:sldIdLst>
    <p:sldId id="256" r:id="rId2"/>
    <p:sldId id="260" r:id="rId3"/>
    <p:sldId id="875" r:id="rId4"/>
    <p:sldId id="752" r:id="rId5"/>
    <p:sldId id="751" r:id="rId6"/>
    <p:sldId id="749" r:id="rId7"/>
    <p:sldId id="759" r:id="rId8"/>
    <p:sldId id="779" r:id="rId9"/>
    <p:sldId id="873" r:id="rId10"/>
    <p:sldId id="862" r:id="rId11"/>
    <p:sldId id="761" r:id="rId12"/>
    <p:sldId id="876" r:id="rId13"/>
    <p:sldId id="877" r:id="rId14"/>
    <p:sldId id="762" r:id="rId15"/>
    <p:sldId id="393" r:id="rId16"/>
    <p:sldId id="847" r:id="rId17"/>
    <p:sldId id="846" r:id="rId18"/>
    <p:sldId id="880" r:id="rId19"/>
    <p:sldId id="851" r:id="rId20"/>
    <p:sldId id="808" r:id="rId21"/>
    <p:sldId id="827" r:id="rId22"/>
    <p:sldId id="456" r:id="rId23"/>
    <p:sldId id="853" r:id="rId24"/>
    <p:sldId id="840" r:id="rId25"/>
    <p:sldId id="838" r:id="rId26"/>
    <p:sldId id="839" r:id="rId27"/>
    <p:sldId id="777" r:id="rId28"/>
    <p:sldId id="867" r:id="rId29"/>
    <p:sldId id="773" r:id="rId30"/>
    <p:sldId id="782" r:id="rId31"/>
    <p:sldId id="868" r:id="rId32"/>
    <p:sldId id="869" r:id="rId33"/>
    <p:sldId id="870" r:id="rId34"/>
    <p:sldId id="536" r:id="rId35"/>
    <p:sldId id="537" r:id="rId36"/>
    <p:sldId id="631" r:id="rId37"/>
    <p:sldId id="871" r:id="rId38"/>
    <p:sldId id="829" r:id="rId39"/>
    <p:sldId id="878" r:id="rId40"/>
    <p:sldId id="879" r:id="rId41"/>
    <p:sldId id="778" r:id="rId42"/>
  </p:sldIdLst>
  <p:sldSz cx="9144000" cy="6858000" type="screen4x3"/>
  <p:notesSz cx="7102475" cy="9388475"/>
  <p:embeddedFontLst>
    <p:embeddedFont>
      <p:font typeface="Calibri" panose="020F050202020403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99" userDrawn="1">
          <p15:clr>
            <a:srgbClr val="A4A3A4"/>
          </p15:clr>
        </p15:guide>
        <p15:guide id="2" pos="2262" userDrawn="1">
          <p15:clr>
            <a:srgbClr val="A4A3A4"/>
          </p15:clr>
        </p15:guide>
        <p15:guide id="3" orient="horz" pos="2980" userDrawn="1">
          <p15:clr>
            <a:srgbClr val="A4A3A4"/>
          </p15:clr>
        </p15:guide>
        <p15:guide id="4" pos="2258" userDrawn="1">
          <p15:clr>
            <a:srgbClr val="A4A3A4"/>
          </p15:clr>
        </p15:guide>
        <p15:guide id="5" orient="horz" pos="2975" userDrawn="1">
          <p15:clr>
            <a:srgbClr val="A4A3A4"/>
          </p15:clr>
        </p15:guide>
        <p15:guide id="6" orient="horz" pos="2957" userDrawn="1">
          <p15:clr>
            <a:srgbClr val="A4A3A4"/>
          </p15:clr>
        </p15:guide>
        <p15:guide id="7" pos="2243" userDrawn="1">
          <p15:clr>
            <a:srgbClr val="A4A3A4"/>
          </p15:clr>
        </p15:guide>
        <p15:guide id="8" pos="2235" userDrawn="1">
          <p15:clr>
            <a:srgbClr val="A4A3A4"/>
          </p15:clr>
        </p15:guide>
        <p15:guide id="9" orient="horz" pos="3098" userDrawn="1">
          <p15:clr>
            <a:srgbClr val="A4A3A4"/>
          </p15:clr>
        </p15:guide>
        <p15:guide id="10" orient="horz" pos="3078" userDrawn="1">
          <p15:clr>
            <a:srgbClr val="A4A3A4"/>
          </p15:clr>
        </p15:guide>
        <p15:guide id="11" orient="horz" pos="3073" userDrawn="1">
          <p15:clr>
            <a:srgbClr val="A4A3A4"/>
          </p15:clr>
        </p15:guide>
        <p15:guide id="12" orient="horz" pos="3054" userDrawn="1">
          <p15:clr>
            <a:srgbClr val="A4A3A4"/>
          </p15:clr>
        </p15:guide>
        <p15:guide id="13" pos="2364" userDrawn="1">
          <p15:clr>
            <a:srgbClr val="A4A3A4"/>
          </p15:clr>
        </p15:guide>
        <p15:guide id="14" pos="2355" userDrawn="1">
          <p15:clr>
            <a:srgbClr val="A4A3A4"/>
          </p15:clr>
        </p15:guide>
        <p15:guide id="15" pos="2341" userDrawn="1">
          <p15:clr>
            <a:srgbClr val="A4A3A4"/>
          </p15:clr>
        </p15:guide>
        <p15:guide id="16" pos="2332" userDrawn="1">
          <p15:clr>
            <a:srgbClr val="A4A3A4"/>
          </p15:clr>
        </p15:guide>
        <p15:guide id="17" orient="horz" pos="2904" userDrawn="1">
          <p15:clr>
            <a:srgbClr val="A4A3A4"/>
          </p15:clr>
        </p15:guide>
        <p15:guide id="18" orient="horz" pos="2884" userDrawn="1">
          <p15:clr>
            <a:srgbClr val="A4A3A4"/>
          </p15:clr>
        </p15:guide>
        <p15:guide id="19" orient="horz" pos="2876" userDrawn="1">
          <p15:clr>
            <a:srgbClr val="A4A3A4"/>
          </p15:clr>
        </p15:guide>
        <p15:guide id="20" orient="horz" pos="2863" userDrawn="1">
          <p15:clr>
            <a:srgbClr val="A4A3A4"/>
          </p15:clr>
        </p15:guide>
        <p15:guide id="21" pos="2174" userDrawn="1">
          <p15:clr>
            <a:srgbClr val="A4A3A4"/>
          </p15:clr>
        </p15:guide>
        <p15:guide id="22" pos="2162" userDrawn="1">
          <p15:clr>
            <a:srgbClr val="A4A3A4"/>
          </p15:clr>
        </p15:guide>
        <p15:guide id="23" pos="2149" userDrawn="1">
          <p15:clr>
            <a:srgbClr val="A4A3A4"/>
          </p15:clr>
        </p15:guide>
        <p15:guide id="24" pos="214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eysea" initials="sc" lastIdx="5" clrIdx="0"/>
  <p:cmAuthor id="1" name="Karina Akopov" initials="KA" lastIdx="0" clrIdx="1">
    <p:extLst>
      <p:ext uri="{19B8F6BF-5375-455C-9EA6-DF929625EA0E}">
        <p15:presenceInfo xmlns:p15="http://schemas.microsoft.com/office/powerpoint/2012/main" userId="S-1-5-21-27545219-256839615-1854500012-37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3B"/>
    <a:srgbClr val="0000FF"/>
    <a:srgbClr val="FF0000"/>
    <a:srgbClr val="FFFA00"/>
    <a:srgbClr val="00B0F0"/>
    <a:srgbClr val="FA32CD"/>
    <a:srgbClr val="008000"/>
    <a:srgbClr val="6600CC"/>
    <a:srgbClr val="AFE13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52" autoAdjust="0"/>
    <p:restoredTop sz="87409" autoAdjust="0"/>
  </p:normalViewPr>
  <p:slideViewPr>
    <p:cSldViewPr>
      <p:cViewPr varScale="1">
        <p:scale>
          <a:sx n="103" d="100"/>
          <a:sy n="103" d="100"/>
        </p:scale>
        <p:origin x="2472" y="184"/>
      </p:cViewPr>
      <p:guideLst>
        <p:guide orient="horz" pos="2160"/>
        <p:guide pos="2880"/>
      </p:guideLst>
    </p:cSldViewPr>
  </p:slideViewPr>
  <p:outlineViewPr>
    <p:cViewPr>
      <p:scale>
        <a:sx n="33" d="100"/>
        <a:sy n="33" d="100"/>
      </p:scale>
      <p:origin x="0" y="-6204"/>
    </p:cViewPr>
  </p:outlineViewPr>
  <p:notesTextViewPr>
    <p:cViewPr>
      <p:scale>
        <a:sx n="3" d="2"/>
        <a:sy n="3" d="2"/>
      </p:scale>
      <p:origin x="0" y="0"/>
    </p:cViewPr>
  </p:notesTextViewPr>
  <p:sorterViewPr>
    <p:cViewPr>
      <p:scale>
        <a:sx n="140" d="100"/>
        <a:sy n="140" d="100"/>
      </p:scale>
      <p:origin x="0" y="-4362"/>
    </p:cViewPr>
  </p:sorterViewPr>
  <p:notesViewPr>
    <p:cSldViewPr>
      <p:cViewPr varScale="1">
        <p:scale>
          <a:sx n="96" d="100"/>
          <a:sy n="96" d="100"/>
        </p:scale>
        <p:origin x="3564" y="84"/>
      </p:cViewPr>
      <p:guideLst>
        <p:guide orient="horz" pos="2999"/>
        <p:guide pos="2262"/>
        <p:guide orient="horz" pos="2980"/>
        <p:guide pos="2258"/>
        <p:guide orient="horz" pos="2975"/>
        <p:guide orient="horz" pos="2957"/>
        <p:guide pos="2243"/>
        <p:guide pos="2235"/>
        <p:guide orient="horz" pos="3098"/>
        <p:guide orient="horz" pos="3078"/>
        <p:guide orient="horz" pos="3073"/>
        <p:guide orient="horz" pos="3054"/>
        <p:guide pos="2364"/>
        <p:guide pos="2355"/>
        <p:guide pos="2341"/>
        <p:guide pos="2332"/>
        <p:guide orient="horz" pos="2904"/>
        <p:guide orient="horz" pos="2884"/>
        <p:guide orient="horz" pos="2876"/>
        <p:guide orient="horz" pos="2863"/>
        <p:guide pos="2174"/>
        <p:guide pos="2162"/>
        <p:guide pos="2149"/>
        <p:guide pos="214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aasmark\AppData\Local\Microsoft\Windows\INetCache\Content.Outlook\02X9Q3RV\Cash%20Flow%20Model%202.1.2021.xlsm"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aasmark\Documents\Unrestricted%20Fund%20Balance%20Graph%202016%20to%202020%2002%2009%20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ohn1096\Downloads\enrollment%20trend%20ta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ohn1096\Downloads\enrollment%20trend%20tab.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ohn1096\Downloads\Faculty%20Salary%20BIG%2010_2019%20Table%201_DRAFT_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ohn1096\Downloads\Faculty%20Salary%20BIG%2010_2019%20Table%201_DRAFT_2.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47506561679791E-2"/>
          <c:y val="1.1079212677840384E-2"/>
          <c:w val="0.9043308817167085"/>
          <c:h val="0.93101711000194565"/>
        </c:manualLayout>
      </c:layout>
      <c:areaChart>
        <c:grouping val="standard"/>
        <c:varyColors val="0"/>
        <c:ser>
          <c:idx val="7"/>
          <c:order val="3"/>
          <c:tx>
            <c:strRef>
              <c:f>'Stress Test Projections'!$J$84</c:f>
              <c:strCache>
                <c:ptCount val="1"/>
                <c:pt idx="0">
                  <c:v>Upper (90 days)</c:v>
                </c:pt>
              </c:strCache>
            </c:strRef>
          </c:tx>
          <c:spPr>
            <a:solidFill>
              <a:srgbClr val="FFFF00"/>
            </a:solidFill>
            <a:ln>
              <a:noFill/>
            </a:ln>
            <a:effectLst/>
          </c:spPr>
          <c:cat>
            <c:numRef>
              <c:f>'Stress Test Projections'!$A$85:$A$132</c:f>
              <c:numCache>
                <c:formatCode>mmm\-yy</c:formatCode>
                <c:ptCount val="48"/>
                <c:pt idx="0">
                  <c:v>43647</c:v>
                </c:pt>
                <c:pt idx="1">
                  <c:v>43678</c:v>
                </c:pt>
                <c:pt idx="2">
                  <c:v>43709</c:v>
                </c:pt>
                <c:pt idx="3">
                  <c:v>43739</c:v>
                </c:pt>
                <c:pt idx="4">
                  <c:v>43770</c:v>
                </c:pt>
                <c:pt idx="5">
                  <c:v>43800</c:v>
                </c:pt>
                <c:pt idx="6">
                  <c:v>43831</c:v>
                </c:pt>
                <c:pt idx="7">
                  <c:v>43862</c:v>
                </c:pt>
                <c:pt idx="8">
                  <c:v>43891</c:v>
                </c:pt>
                <c:pt idx="9">
                  <c:v>43922</c:v>
                </c:pt>
                <c:pt idx="10">
                  <c:v>43952</c:v>
                </c:pt>
                <c:pt idx="11">
                  <c:v>43983</c:v>
                </c:pt>
                <c:pt idx="12">
                  <c:v>44013</c:v>
                </c:pt>
                <c:pt idx="13">
                  <c:v>44044</c:v>
                </c:pt>
                <c:pt idx="14">
                  <c:v>44075</c:v>
                </c:pt>
                <c:pt idx="15">
                  <c:v>44105</c:v>
                </c:pt>
                <c:pt idx="16">
                  <c:v>44136</c:v>
                </c:pt>
                <c:pt idx="17">
                  <c:v>44166</c:v>
                </c:pt>
                <c:pt idx="18">
                  <c:v>44197</c:v>
                </c:pt>
                <c:pt idx="19">
                  <c:v>44228</c:v>
                </c:pt>
                <c:pt idx="20">
                  <c:v>44256</c:v>
                </c:pt>
                <c:pt idx="21">
                  <c:v>44287</c:v>
                </c:pt>
                <c:pt idx="22">
                  <c:v>44317</c:v>
                </c:pt>
                <c:pt idx="23">
                  <c:v>44348</c:v>
                </c:pt>
                <c:pt idx="24">
                  <c:v>44378</c:v>
                </c:pt>
                <c:pt idx="25">
                  <c:v>44409</c:v>
                </c:pt>
                <c:pt idx="26">
                  <c:v>44440</c:v>
                </c:pt>
                <c:pt idx="27">
                  <c:v>44470</c:v>
                </c:pt>
                <c:pt idx="28">
                  <c:v>44501</c:v>
                </c:pt>
                <c:pt idx="29">
                  <c:v>44531</c:v>
                </c:pt>
                <c:pt idx="30">
                  <c:v>44562</c:v>
                </c:pt>
                <c:pt idx="31">
                  <c:v>44593</c:v>
                </c:pt>
                <c:pt idx="32">
                  <c:v>44621</c:v>
                </c:pt>
                <c:pt idx="33">
                  <c:v>44652</c:v>
                </c:pt>
                <c:pt idx="34">
                  <c:v>44682</c:v>
                </c:pt>
                <c:pt idx="35">
                  <c:v>44713</c:v>
                </c:pt>
                <c:pt idx="36">
                  <c:v>44743</c:v>
                </c:pt>
                <c:pt idx="37">
                  <c:v>44774</c:v>
                </c:pt>
                <c:pt idx="38">
                  <c:v>44805</c:v>
                </c:pt>
                <c:pt idx="39">
                  <c:v>44835</c:v>
                </c:pt>
                <c:pt idx="40">
                  <c:v>44866</c:v>
                </c:pt>
                <c:pt idx="41">
                  <c:v>44896</c:v>
                </c:pt>
                <c:pt idx="42">
                  <c:v>44927</c:v>
                </c:pt>
                <c:pt idx="43">
                  <c:v>44958</c:v>
                </c:pt>
                <c:pt idx="44">
                  <c:v>44986</c:v>
                </c:pt>
                <c:pt idx="45">
                  <c:v>45017</c:v>
                </c:pt>
                <c:pt idx="46">
                  <c:v>45047</c:v>
                </c:pt>
                <c:pt idx="47">
                  <c:v>45078</c:v>
                </c:pt>
              </c:numCache>
            </c:numRef>
          </c:cat>
          <c:val>
            <c:numRef>
              <c:f>'Stress Test Projections'!$J$85:$J$132</c:f>
              <c:numCache>
                <c:formatCode>0.00,,\ </c:formatCode>
                <c:ptCount val="48"/>
                <c:pt idx="0">
                  <c:v>612271602.49315071</c:v>
                </c:pt>
                <c:pt idx="1">
                  <c:v>612271602.49315071</c:v>
                </c:pt>
                <c:pt idx="2">
                  <c:v>612271602.49315071</c:v>
                </c:pt>
                <c:pt idx="3">
                  <c:v>612271602.49315071</c:v>
                </c:pt>
                <c:pt idx="4">
                  <c:v>612271602.49315071</c:v>
                </c:pt>
                <c:pt idx="5">
                  <c:v>612271602.49315071</c:v>
                </c:pt>
                <c:pt idx="6">
                  <c:v>612271602.49315071</c:v>
                </c:pt>
                <c:pt idx="7">
                  <c:v>612271602.49315071</c:v>
                </c:pt>
                <c:pt idx="8">
                  <c:v>612271602.49315071</c:v>
                </c:pt>
                <c:pt idx="9">
                  <c:v>612271602.49315071</c:v>
                </c:pt>
                <c:pt idx="10">
                  <c:v>612271602.49315071</c:v>
                </c:pt>
                <c:pt idx="11">
                  <c:v>612271602.49315071</c:v>
                </c:pt>
                <c:pt idx="12">
                  <c:v>631937632.93150687</c:v>
                </c:pt>
                <c:pt idx="13">
                  <c:v>631937632.93150687</c:v>
                </c:pt>
                <c:pt idx="14">
                  <c:v>631937632.93150687</c:v>
                </c:pt>
                <c:pt idx="15">
                  <c:v>631937632.93150687</c:v>
                </c:pt>
                <c:pt idx="16">
                  <c:v>631937632.93150687</c:v>
                </c:pt>
                <c:pt idx="17">
                  <c:v>631937632.93150687</c:v>
                </c:pt>
                <c:pt idx="18">
                  <c:v>631937632.93150687</c:v>
                </c:pt>
                <c:pt idx="19">
                  <c:v>631937632.93150687</c:v>
                </c:pt>
                <c:pt idx="20">
                  <c:v>631937632.93150687</c:v>
                </c:pt>
                <c:pt idx="21">
                  <c:v>631937632.93150687</c:v>
                </c:pt>
                <c:pt idx="22">
                  <c:v>631937632.93150687</c:v>
                </c:pt>
                <c:pt idx="23">
                  <c:v>631937632.93150687</c:v>
                </c:pt>
                <c:pt idx="24">
                  <c:v>650895761.91945207</c:v>
                </c:pt>
                <c:pt idx="25">
                  <c:v>650895761.91945207</c:v>
                </c:pt>
                <c:pt idx="26">
                  <c:v>650895761.91945207</c:v>
                </c:pt>
                <c:pt idx="27">
                  <c:v>650895761.91945207</c:v>
                </c:pt>
                <c:pt idx="28">
                  <c:v>650895761.91945207</c:v>
                </c:pt>
                <c:pt idx="29">
                  <c:v>650895761.91945207</c:v>
                </c:pt>
                <c:pt idx="30">
                  <c:v>650895761.91945207</c:v>
                </c:pt>
                <c:pt idx="31">
                  <c:v>650895761.91945207</c:v>
                </c:pt>
                <c:pt idx="32">
                  <c:v>650895761.91945207</c:v>
                </c:pt>
                <c:pt idx="33">
                  <c:v>650895761.91945207</c:v>
                </c:pt>
                <c:pt idx="34">
                  <c:v>650895761.91945207</c:v>
                </c:pt>
                <c:pt idx="35">
                  <c:v>650895761.91945207</c:v>
                </c:pt>
                <c:pt idx="36">
                  <c:v>670422634.77703571</c:v>
                </c:pt>
                <c:pt idx="37">
                  <c:v>670422634.77703571</c:v>
                </c:pt>
                <c:pt idx="38">
                  <c:v>670422634.77703571</c:v>
                </c:pt>
                <c:pt idx="39">
                  <c:v>670422634.77703571</c:v>
                </c:pt>
                <c:pt idx="40">
                  <c:v>670422634.77703571</c:v>
                </c:pt>
                <c:pt idx="41">
                  <c:v>670422634.77703571</c:v>
                </c:pt>
                <c:pt idx="42">
                  <c:v>670422634.77703571</c:v>
                </c:pt>
                <c:pt idx="43">
                  <c:v>670422634.77703571</c:v>
                </c:pt>
                <c:pt idx="44">
                  <c:v>670422634.77703571</c:v>
                </c:pt>
                <c:pt idx="45">
                  <c:v>670422634.77703571</c:v>
                </c:pt>
                <c:pt idx="46">
                  <c:v>670422634.77703571</c:v>
                </c:pt>
                <c:pt idx="47">
                  <c:v>670422634.77703571</c:v>
                </c:pt>
              </c:numCache>
            </c:numRef>
          </c:val>
          <c:extLst>
            <c:ext xmlns:c16="http://schemas.microsoft.com/office/drawing/2014/chart" uri="{C3380CC4-5D6E-409C-BE32-E72D297353CC}">
              <c16:uniqueId val="{00000000-9587-44AE-8700-65AD5D61D91F}"/>
            </c:ext>
          </c:extLst>
        </c:ser>
        <c:ser>
          <c:idx val="6"/>
          <c:order val="4"/>
          <c:tx>
            <c:strRef>
              <c:f>'Stress Test Projections'!$I$84</c:f>
              <c:strCache>
                <c:ptCount val="1"/>
                <c:pt idx="0">
                  <c:v> Lower (60 days) </c:v>
                </c:pt>
              </c:strCache>
            </c:strRef>
          </c:tx>
          <c:spPr>
            <a:solidFill>
              <a:schemeClr val="bg1"/>
            </a:solidFill>
            <a:ln>
              <a:solidFill>
                <a:schemeClr val="bg1"/>
              </a:solidFill>
            </a:ln>
            <a:effectLst/>
          </c:spPr>
          <c:val>
            <c:numRef>
              <c:f>'Stress Test Projections'!$I$85:$I$132</c:f>
              <c:numCache>
                <c:formatCode>0.00,,\ </c:formatCode>
                <c:ptCount val="48"/>
                <c:pt idx="0">
                  <c:v>408181068.32876712</c:v>
                </c:pt>
                <c:pt idx="1">
                  <c:v>408181068.32876712</c:v>
                </c:pt>
                <c:pt idx="2">
                  <c:v>408181068.32876712</c:v>
                </c:pt>
                <c:pt idx="3">
                  <c:v>408181068.32876712</c:v>
                </c:pt>
                <c:pt idx="4">
                  <c:v>408181068.32876712</c:v>
                </c:pt>
                <c:pt idx="5">
                  <c:v>408181068.32876712</c:v>
                </c:pt>
                <c:pt idx="6">
                  <c:v>408181068.32876712</c:v>
                </c:pt>
                <c:pt idx="7">
                  <c:v>408181068.32876712</c:v>
                </c:pt>
                <c:pt idx="8">
                  <c:v>408181068.32876712</c:v>
                </c:pt>
                <c:pt idx="9">
                  <c:v>408181068.32876712</c:v>
                </c:pt>
                <c:pt idx="10">
                  <c:v>408181068.32876712</c:v>
                </c:pt>
                <c:pt idx="11">
                  <c:v>408181068.32876712</c:v>
                </c:pt>
                <c:pt idx="12">
                  <c:v>421291755.28767121</c:v>
                </c:pt>
                <c:pt idx="13">
                  <c:v>421291755.28767121</c:v>
                </c:pt>
                <c:pt idx="14">
                  <c:v>421291755.28767121</c:v>
                </c:pt>
                <c:pt idx="15">
                  <c:v>421291755.28767121</c:v>
                </c:pt>
                <c:pt idx="16">
                  <c:v>421291755.28767121</c:v>
                </c:pt>
                <c:pt idx="17">
                  <c:v>421291755.28767121</c:v>
                </c:pt>
                <c:pt idx="18">
                  <c:v>421291755.28767121</c:v>
                </c:pt>
                <c:pt idx="19">
                  <c:v>421291755.28767121</c:v>
                </c:pt>
                <c:pt idx="20">
                  <c:v>421291755.28767121</c:v>
                </c:pt>
                <c:pt idx="21">
                  <c:v>421291755.28767121</c:v>
                </c:pt>
                <c:pt idx="22">
                  <c:v>421291755.28767121</c:v>
                </c:pt>
                <c:pt idx="23">
                  <c:v>421291755.28767121</c:v>
                </c:pt>
                <c:pt idx="24">
                  <c:v>433930507.9463014</c:v>
                </c:pt>
                <c:pt idx="25">
                  <c:v>433930507.9463014</c:v>
                </c:pt>
                <c:pt idx="26">
                  <c:v>433930507.9463014</c:v>
                </c:pt>
                <c:pt idx="27">
                  <c:v>433930507.9463014</c:v>
                </c:pt>
                <c:pt idx="28">
                  <c:v>433930507.9463014</c:v>
                </c:pt>
                <c:pt idx="29">
                  <c:v>433930507.9463014</c:v>
                </c:pt>
                <c:pt idx="30">
                  <c:v>433930507.9463014</c:v>
                </c:pt>
                <c:pt idx="31">
                  <c:v>433930507.9463014</c:v>
                </c:pt>
                <c:pt idx="32">
                  <c:v>433930507.9463014</c:v>
                </c:pt>
                <c:pt idx="33">
                  <c:v>433930507.9463014</c:v>
                </c:pt>
                <c:pt idx="34">
                  <c:v>433930507.9463014</c:v>
                </c:pt>
                <c:pt idx="35">
                  <c:v>433930507.9463014</c:v>
                </c:pt>
                <c:pt idx="36">
                  <c:v>446948423.18469048</c:v>
                </c:pt>
                <c:pt idx="37">
                  <c:v>446948423.18469048</c:v>
                </c:pt>
                <c:pt idx="38">
                  <c:v>446948423.18469048</c:v>
                </c:pt>
                <c:pt idx="39">
                  <c:v>446948423.18469048</c:v>
                </c:pt>
                <c:pt idx="40">
                  <c:v>446948423.18469048</c:v>
                </c:pt>
                <c:pt idx="41">
                  <c:v>446948423.18469048</c:v>
                </c:pt>
                <c:pt idx="42">
                  <c:v>446948423.18469048</c:v>
                </c:pt>
                <c:pt idx="43">
                  <c:v>446948423.18469048</c:v>
                </c:pt>
                <c:pt idx="44">
                  <c:v>446948423.18469048</c:v>
                </c:pt>
                <c:pt idx="45">
                  <c:v>446948423.18469048</c:v>
                </c:pt>
                <c:pt idx="46">
                  <c:v>446948423.18469048</c:v>
                </c:pt>
                <c:pt idx="47">
                  <c:v>446948423.18469048</c:v>
                </c:pt>
              </c:numCache>
            </c:numRef>
          </c:val>
          <c:extLst>
            <c:ext xmlns:c16="http://schemas.microsoft.com/office/drawing/2014/chart" uri="{C3380CC4-5D6E-409C-BE32-E72D297353CC}">
              <c16:uniqueId val="{00000001-9587-44AE-8700-65AD5D61D91F}"/>
            </c:ext>
          </c:extLst>
        </c:ser>
        <c:dLbls>
          <c:showLegendKey val="0"/>
          <c:showVal val="0"/>
          <c:showCatName val="0"/>
          <c:showSerName val="0"/>
          <c:showPercent val="0"/>
          <c:showBubbleSize val="0"/>
        </c:dLbls>
        <c:axId val="765876848"/>
        <c:axId val="765874880"/>
      </c:areaChart>
      <c:lineChart>
        <c:grouping val="standard"/>
        <c:varyColors val="0"/>
        <c:ser>
          <c:idx val="1"/>
          <c:order val="0"/>
          <c:tx>
            <c:strRef>
              <c:f>'Stress Test Projections'!$D$84</c:f>
              <c:strCache>
                <c:ptCount val="1"/>
                <c:pt idx="0">
                  <c:v> Normal Environment </c:v>
                </c:pt>
              </c:strCache>
            </c:strRef>
          </c:tx>
          <c:spPr>
            <a:ln w="28575" cap="rnd">
              <a:solidFill>
                <a:srgbClr val="22F2FC"/>
              </a:solidFill>
              <a:round/>
            </a:ln>
            <a:effectLst/>
          </c:spPr>
          <c:marker>
            <c:symbol val="none"/>
          </c:marker>
          <c:cat>
            <c:numRef>
              <c:f>'Stress Test Projections'!$A$85:$A$132</c:f>
              <c:numCache>
                <c:formatCode>mmm\-yy</c:formatCode>
                <c:ptCount val="48"/>
                <c:pt idx="0">
                  <c:v>43647</c:v>
                </c:pt>
                <c:pt idx="1">
                  <c:v>43678</c:v>
                </c:pt>
                <c:pt idx="2">
                  <c:v>43709</c:v>
                </c:pt>
                <c:pt idx="3">
                  <c:v>43739</c:v>
                </c:pt>
                <c:pt idx="4">
                  <c:v>43770</c:v>
                </c:pt>
                <c:pt idx="5">
                  <c:v>43800</c:v>
                </c:pt>
                <c:pt idx="6">
                  <c:v>43831</c:v>
                </c:pt>
                <c:pt idx="7">
                  <c:v>43862</c:v>
                </c:pt>
                <c:pt idx="8">
                  <c:v>43891</c:v>
                </c:pt>
                <c:pt idx="9">
                  <c:v>43922</c:v>
                </c:pt>
                <c:pt idx="10">
                  <c:v>43952</c:v>
                </c:pt>
                <c:pt idx="11">
                  <c:v>43983</c:v>
                </c:pt>
                <c:pt idx="12">
                  <c:v>44013</c:v>
                </c:pt>
                <c:pt idx="13">
                  <c:v>44044</c:v>
                </c:pt>
                <c:pt idx="14">
                  <c:v>44075</c:v>
                </c:pt>
                <c:pt idx="15">
                  <c:v>44105</c:v>
                </c:pt>
                <c:pt idx="16">
                  <c:v>44136</c:v>
                </c:pt>
                <c:pt idx="17">
                  <c:v>44166</c:v>
                </c:pt>
                <c:pt idx="18">
                  <c:v>44197</c:v>
                </c:pt>
                <c:pt idx="19">
                  <c:v>44228</c:v>
                </c:pt>
                <c:pt idx="20">
                  <c:v>44256</c:v>
                </c:pt>
                <c:pt idx="21">
                  <c:v>44287</c:v>
                </c:pt>
                <c:pt idx="22">
                  <c:v>44317</c:v>
                </c:pt>
                <c:pt idx="23">
                  <c:v>44348</c:v>
                </c:pt>
                <c:pt idx="24">
                  <c:v>44378</c:v>
                </c:pt>
                <c:pt idx="25">
                  <c:v>44409</c:v>
                </c:pt>
                <c:pt idx="26">
                  <c:v>44440</c:v>
                </c:pt>
                <c:pt idx="27">
                  <c:v>44470</c:v>
                </c:pt>
                <c:pt idx="28">
                  <c:v>44501</c:v>
                </c:pt>
                <c:pt idx="29">
                  <c:v>44531</c:v>
                </c:pt>
                <c:pt idx="30">
                  <c:v>44562</c:v>
                </c:pt>
                <c:pt idx="31">
                  <c:v>44593</c:v>
                </c:pt>
                <c:pt idx="32">
                  <c:v>44621</c:v>
                </c:pt>
                <c:pt idx="33">
                  <c:v>44652</c:v>
                </c:pt>
                <c:pt idx="34">
                  <c:v>44682</c:v>
                </c:pt>
                <c:pt idx="35">
                  <c:v>44713</c:v>
                </c:pt>
                <c:pt idx="36">
                  <c:v>44743</c:v>
                </c:pt>
                <c:pt idx="37">
                  <c:v>44774</c:v>
                </c:pt>
                <c:pt idx="38">
                  <c:v>44805</c:v>
                </c:pt>
                <c:pt idx="39">
                  <c:v>44835</c:v>
                </c:pt>
                <c:pt idx="40">
                  <c:v>44866</c:v>
                </c:pt>
                <c:pt idx="41">
                  <c:v>44896</c:v>
                </c:pt>
                <c:pt idx="42">
                  <c:v>44927</c:v>
                </c:pt>
                <c:pt idx="43">
                  <c:v>44958</c:v>
                </c:pt>
                <c:pt idx="44">
                  <c:v>44986</c:v>
                </c:pt>
                <c:pt idx="45">
                  <c:v>45017</c:v>
                </c:pt>
                <c:pt idx="46">
                  <c:v>45047</c:v>
                </c:pt>
                <c:pt idx="47">
                  <c:v>45078</c:v>
                </c:pt>
              </c:numCache>
            </c:numRef>
          </c:cat>
          <c:val>
            <c:numRef>
              <c:f>'Stress Test Projections'!$D$85:$D$132</c:f>
              <c:numCache>
                <c:formatCode>0.00,,\ </c:formatCode>
                <c:ptCount val="48"/>
                <c:pt idx="0">
                  <c:v>487362274.57999998</c:v>
                </c:pt>
                <c:pt idx="1">
                  <c:v>562334780.57791305</c:v>
                </c:pt>
                <c:pt idx="2">
                  <c:v>627990754.85065877</c:v>
                </c:pt>
                <c:pt idx="3">
                  <c:v>613582849.46154237</c:v>
                </c:pt>
                <c:pt idx="4">
                  <c:v>602950984.61000001</c:v>
                </c:pt>
                <c:pt idx="5">
                  <c:v>645076990.0007199</c:v>
                </c:pt>
                <c:pt idx="6">
                  <c:v>660288313.03916788</c:v>
                </c:pt>
                <c:pt idx="7">
                  <c:v>619312889.11590862</c:v>
                </c:pt>
                <c:pt idx="8">
                  <c:v>467428742.28700268</c:v>
                </c:pt>
                <c:pt idx="9">
                  <c:v>381393231.94</c:v>
                </c:pt>
                <c:pt idx="10">
                  <c:v>431113195.96000004</c:v>
                </c:pt>
                <c:pt idx="11">
                  <c:v>392107784.02999997</c:v>
                </c:pt>
                <c:pt idx="12">
                  <c:v>466935860.13</c:v>
                </c:pt>
                <c:pt idx="13">
                  <c:v>508540370.31999999</c:v>
                </c:pt>
                <c:pt idx="14">
                  <c:v>606979676.06999993</c:v>
                </c:pt>
                <c:pt idx="15">
                  <c:v>581569156.74000001</c:v>
                </c:pt>
                <c:pt idx="16">
                  <c:v>572050808.26999998</c:v>
                </c:pt>
                <c:pt idx="17">
                  <c:v>557335198.28999996</c:v>
                </c:pt>
                <c:pt idx="18">
                  <c:v>692066145.02999997</c:v>
                </c:pt>
                <c:pt idx="19">
                  <c:v>713026086.08766222</c:v>
                </c:pt>
                <c:pt idx="20">
                  <c:v>625027608.09219897</c:v>
                </c:pt>
                <c:pt idx="21">
                  <c:v>583243460.73715329</c:v>
                </c:pt>
                <c:pt idx="22">
                  <c:v>609538155.57779205</c:v>
                </c:pt>
                <c:pt idx="23">
                  <c:v>572635240.01454937</c:v>
                </c:pt>
                <c:pt idx="24">
                  <c:v>527908210.95712841</c:v>
                </c:pt>
                <c:pt idx="25">
                  <c:v>530117393.17013896</c:v>
                </c:pt>
                <c:pt idx="26">
                  <c:v>680757920.77036107</c:v>
                </c:pt>
                <c:pt idx="27">
                  <c:v>631796767.35952854</c:v>
                </c:pt>
                <c:pt idx="28">
                  <c:v>585152741.31888092</c:v>
                </c:pt>
                <c:pt idx="29">
                  <c:v>574271576.71016777</c:v>
                </c:pt>
                <c:pt idx="30">
                  <c:v>764162040.49028587</c:v>
                </c:pt>
                <c:pt idx="31">
                  <c:v>712429658.19880962</c:v>
                </c:pt>
                <c:pt idx="32">
                  <c:v>620979373.58923113</c:v>
                </c:pt>
                <c:pt idx="33">
                  <c:v>578905245.19024444</c:v>
                </c:pt>
                <c:pt idx="34">
                  <c:v>605264961.21889281</c:v>
                </c:pt>
                <c:pt idx="35">
                  <c:v>573744253.64596164</c:v>
                </c:pt>
                <c:pt idx="36">
                  <c:v>531303201.35815811</c:v>
                </c:pt>
                <c:pt idx="37">
                  <c:v>527019936.6259985</c:v>
                </c:pt>
                <c:pt idx="38">
                  <c:v>675780618.25334775</c:v>
                </c:pt>
                <c:pt idx="39">
                  <c:v>632609141.78431368</c:v>
                </c:pt>
                <c:pt idx="40">
                  <c:v>581475400.61966848</c:v>
                </c:pt>
                <c:pt idx="41">
                  <c:v>572904886.08817625</c:v>
                </c:pt>
                <c:pt idx="42">
                  <c:v>746422189.73638642</c:v>
                </c:pt>
                <c:pt idx="43">
                  <c:v>659152450.04351652</c:v>
                </c:pt>
                <c:pt idx="44">
                  <c:v>572566909.91551793</c:v>
                </c:pt>
                <c:pt idx="45">
                  <c:v>534231721.11256516</c:v>
                </c:pt>
                <c:pt idx="46">
                  <c:v>563780015.19120479</c:v>
                </c:pt>
                <c:pt idx="47">
                  <c:v>536303483.41830671</c:v>
                </c:pt>
              </c:numCache>
            </c:numRef>
          </c:val>
          <c:smooth val="0"/>
          <c:extLst>
            <c:ext xmlns:c16="http://schemas.microsoft.com/office/drawing/2014/chart" uri="{C3380CC4-5D6E-409C-BE32-E72D297353CC}">
              <c16:uniqueId val="{00000002-9587-44AE-8700-65AD5D61D91F}"/>
            </c:ext>
          </c:extLst>
        </c:ser>
        <c:ser>
          <c:idx val="3"/>
          <c:order val="1"/>
          <c:tx>
            <c:strRef>
              <c:f>'Stress Test Projections'!$F$84</c:f>
              <c:strCache>
                <c:ptCount val="1"/>
                <c:pt idx="0">
                  <c:v> Post-COVID Middle Case 2 </c:v>
                </c:pt>
              </c:strCache>
            </c:strRef>
          </c:tx>
          <c:spPr>
            <a:ln w="28575" cap="rnd">
              <a:solidFill>
                <a:schemeClr val="tx1"/>
              </a:solidFill>
              <a:round/>
            </a:ln>
            <a:effectLst/>
          </c:spPr>
          <c:marker>
            <c:symbol val="none"/>
          </c:marker>
          <c:cat>
            <c:numRef>
              <c:f>'Stress Test Projections'!$A$85:$A$132</c:f>
              <c:numCache>
                <c:formatCode>mmm\-yy</c:formatCode>
                <c:ptCount val="48"/>
                <c:pt idx="0">
                  <c:v>43647</c:v>
                </c:pt>
                <c:pt idx="1">
                  <c:v>43678</c:v>
                </c:pt>
                <c:pt idx="2">
                  <c:v>43709</c:v>
                </c:pt>
                <c:pt idx="3">
                  <c:v>43739</c:v>
                </c:pt>
                <c:pt idx="4">
                  <c:v>43770</c:v>
                </c:pt>
                <c:pt idx="5">
                  <c:v>43800</c:v>
                </c:pt>
                <c:pt idx="6">
                  <c:v>43831</c:v>
                </c:pt>
                <c:pt idx="7">
                  <c:v>43862</c:v>
                </c:pt>
                <c:pt idx="8">
                  <c:v>43891</c:v>
                </c:pt>
                <c:pt idx="9">
                  <c:v>43922</c:v>
                </c:pt>
                <c:pt idx="10">
                  <c:v>43952</c:v>
                </c:pt>
                <c:pt idx="11">
                  <c:v>43983</c:v>
                </c:pt>
                <c:pt idx="12">
                  <c:v>44013</c:v>
                </c:pt>
                <c:pt idx="13">
                  <c:v>44044</c:v>
                </c:pt>
                <c:pt idx="14">
                  <c:v>44075</c:v>
                </c:pt>
                <c:pt idx="15">
                  <c:v>44105</c:v>
                </c:pt>
                <c:pt idx="16">
                  <c:v>44136</c:v>
                </c:pt>
                <c:pt idx="17">
                  <c:v>44166</c:v>
                </c:pt>
                <c:pt idx="18">
                  <c:v>44197</c:v>
                </c:pt>
                <c:pt idx="19">
                  <c:v>44228</c:v>
                </c:pt>
                <c:pt idx="20">
                  <c:v>44256</c:v>
                </c:pt>
                <c:pt idx="21">
                  <c:v>44287</c:v>
                </c:pt>
                <c:pt idx="22">
                  <c:v>44317</c:v>
                </c:pt>
                <c:pt idx="23">
                  <c:v>44348</c:v>
                </c:pt>
                <c:pt idx="24">
                  <c:v>44378</c:v>
                </c:pt>
                <c:pt idx="25">
                  <c:v>44409</c:v>
                </c:pt>
                <c:pt idx="26">
                  <c:v>44440</c:v>
                </c:pt>
                <c:pt idx="27">
                  <c:v>44470</c:v>
                </c:pt>
                <c:pt idx="28">
                  <c:v>44501</c:v>
                </c:pt>
                <c:pt idx="29">
                  <c:v>44531</c:v>
                </c:pt>
                <c:pt idx="30">
                  <c:v>44562</c:v>
                </c:pt>
                <c:pt idx="31">
                  <c:v>44593</c:v>
                </c:pt>
                <c:pt idx="32">
                  <c:v>44621</c:v>
                </c:pt>
                <c:pt idx="33">
                  <c:v>44652</c:v>
                </c:pt>
                <c:pt idx="34">
                  <c:v>44682</c:v>
                </c:pt>
                <c:pt idx="35">
                  <c:v>44713</c:v>
                </c:pt>
                <c:pt idx="36">
                  <c:v>44743</c:v>
                </c:pt>
                <c:pt idx="37">
                  <c:v>44774</c:v>
                </c:pt>
                <c:pt idx="38">
                  <c:v>44805</c:v>
                </c:pt>
                <c:pt idx="39">
                  <c:v>44835</c:v>
                </c:pt>
                <c:pt idx="40">
                  <c:v>44866</c:v>
                </c:pt>
                <c:pt idx="41">
                  <c:v>44896</c:v>
                </c:pt>
                <c:pt idx="42">
                  <c:v>44927</c:v>
                </c:pt>
                <c:pt idx="43">
                  <c:v>44958</c:v>
                </c:pt>
                <c:pt idx="44">
                  <c:v>44986</c:v>
                </c:pt>
                <c:pt idx="45">
                  <c:v>45017</c:v>
                </c:pt>
                <c:pt idx="46">
                  <c:v>45047</c:v>
                </c:pt>
                <c:pt idx="47">
                  <c:v>45078</c:v>
                </c:pt>
              </c:numCache>
            </c:numRef>
          </c:cat>
          <c:val>
            <c:numRef>
              <c:f>'Stress Test Projections'!$F$85:$F$132</c:f>
              <c:numCache>
                <c:formatCode>0.00,,\ </c:formatCode>
                <c:ptCount val="48"/>
                <c:pt idx="0">
                  <c:v>487362274.57999998</c:v>
                </c:pt>
                <c:pt idx="1">
                  <c:v>562334780.57791305</c:v>
                </c:pt>
                <c:pt idx="2">
                  <c:v>627990754.85065877</c:v>
                </c:pt>
                <c:pt idx="3">
                  <c:v>613582849.46154237</c:v>
                </c:pt>
                <c:pt idx="4">
                  <c:v>602950984.61000001</c:v>
                </c:pt>
                <c:pt idx="5">
                  <c:v>645076990.0007199</c:v>
                </c:pt>
                <c:pt idx="6">
                  <c:v>660288313.03916788</c:v>
                </c:pt>
                <c:pt idx="7">
                  <c:v>619312889.11590862</c:v>
                </c:pt>
                <c:pt idx="8">
                  <c:v>467428742.28700268</c:v>
                </c:pt>
                <c:pt idx="9">
                  <c:v>381393231.94</c:v>
                </c:pt>
                <c:pt idx="10">
                  <c:v>431113195.96000004</c:v>
                </c:pt>
                <c:pt idx="11">
                  <c:v>392107784.02999997</c:v>
                </c:pt>
                <c:pt idx="12">
                  <c:v>466935860.13</c:v>
                </c:pt>
                <c:pt idx="13">
                  <c:v>508540370.31999999</c:v>
                </c:pt>
                <c:pt idx="14">
                  <c:v>606979676.06999993</c:v>
                </c:pt>
                <c:pt idx="15">
                  <c:v>581569156.74000001</c:v>
                </c:pt>
                <c:pt idx="16">
                  <c:v>572050808.26999998</c:v>
                </c:pt>
                <c:pt idx="17">
                  <c:v>557335198.28999996</c:v>
                </c:pt>
                <c:pt idx="18">
                  <c:v>692066145.02999997</c:v>
                </c:pt>
                <c:pt idx="19">
                  <c:v>726245372.60836923</c:v>
                </c:pt>
                <c:pt idx="20">
                  <c:v>639762677.0144465</c:v>
                </c:pt>
                <c:pt idx="21">
                  <c:v>607361447.18010783</c:v>
                </c:pt>
                <c:pt idx="22">
                  <c:v>638051714.40256476</c:v>
                </c:pt>
                <c:pt idx="23">
                  <c:v>586966379.89169705</c:v>
                </c:pt>
                <c:pt idx="24">
                  <c:v>555771071.33427608</c:v>
                </c:pt>
                <c:pt idx="25">
                  <c:v>559231211.04728663</c:v>
                </c:pt>
                <c:pt idx="26">
                  <c:v>702876255.53075874</c:v>
                </c:pt>
                <c:pt idx="27">
                  <c:v>654126325.61992621</c:v>
                </c:pt>
                <c:pt idx="28">
                  <c:v>591117857.07927859</c:v>
                </c:pt>
                <c:pt idx="29">
                  <c:v>559364391.35381544</c:v>
                </c:pt>
                <c:pt idx="30">
                  <c:v>749841070.83393359</c:v>
                </c:pt>
                <c:pt idx="31">
                  <c:v>699734638.24245739</c:v>
                </c:pt>
                <c:pt idx="32">
                  <c:v>609637083.02450383</c:v>
                </c:pt>
                <c:pt idx="33">
                  <c:v>568149170.32551718</c:v>
                </c:pt>
                <c:pt idx="34">
                  <c:v>596134836.05416548</c:v>
                </c:pt>
                <c:pt idx="35">
                  <c:v>563921576.97880781</c:v>
                </c:pt>
                <c:pt idx="36">
                  <c:v>521480524.69100428</c:v>
                </c:pt>
                <c:pt idx="37">
                  <c:v>517197259.95884466</c:v>
                </c:pt>
                <c:pt idx="38">
                  <c:v>665957941.58619392</c:v>
                </c:pt>
                <c:pt idx="39">
                  <c:v>622786465.11715984</c:v>
                </c:pt>
                <c:pt idx="40">
                  <c:v>571652723.95251465</c:v>
                </c:pt>
                <c:pt idx="41">
                  <c:v>541505391.42102242</c:v>
                </c:pt>
                <c:pt idx="42">
                  <c:v>715022695.06923258</c:v>
                </c:pt>
                <c:pt idx="43">
                  <c:v>627752955.37636268</c:v>
                </c:pt>
                <c:pt idx="44">
                  <c:v>541167415.24836409</c:v>
                </c:pt>
                <c:pt idx="45">
                  <c:v>502832226.44541132</c:v>
                </c:pt>
                <c:pt idx="46">
                  <c:v>532380520.52405095</c:v>
                </c:pt>
                <c:pt idx="47">
                  <c:v>504903988.75115287</c:v>
                </c:pt>
              </c:numCache>
            </c:numRef>
          </c:val>
          <c:smooth val="0"/>
          <c:extLst>
            <c:ext xmlns:c16="http://schemas.microsoft.com/office/drawing/2014/chart" uri="{C3380CC4-5D6E-409C-BE32-E72D297353CC}">
              <c16:uniqueId val="{00000004-9587-44AE-8700-65AD5D61D91F}"/>
            </c:ext>
          </c:extLst>
        </c:ser>
        <c:ser>
          <c:idx val="5"/>
          <c:order val="2"/>
          <c:tx>
            <c:strRef>
              <c:f>'Stress Test Projections'!$H$84</c:f>
              <c:strCache>
                <c:ptCount val="1"/>
                <c:pt idx="0">
                  <c:v> Minimum Liquidity </c:v>
                </c:pt>
              </c:strCache>
            </c:strRef>
          </c:tx>
          <c:spPr>
            <a:ln w="28575" cap="rnd">
              <a:solidFill>
                <a:srgbClr val="FF0000"/>
              </a:solidFill>
              <a:prstDash val="dash"/>
              <a:round/>
            </a:ln>
            <a:effectLst/>
          </c:spPr>
          <c:marker>
            <c:symbol val="none"/>
          </c:marker>
          <c:cat>
            <c:numRef>
              <c:f>'Stress Test Projections'!$A$85:$A$132</c:f>
              <c:numCache>
                <c:formatCode>mmm\-yy</c:formatCode>
                <c:ptCount val="48"/>
                <c:pt idx="0">
                  <c:v>43647</c:v>
                </c:pt>
                <c:pt idx="1">
                  <c:v>43678</c:v>
                </c:pt>
                <c:pt idx="2">
                  <c:v>43709</c:v>
                </c:pt>
                <c:pt idx="3">
                  <c:v>43739</c:v>
                </c:pt>
                <c:pt idx="4">
                  <c:v>43770</c:v>
                </c:pt>
                <c:pt idx="5">
                  <c:v>43800</c:v>
                </c:pt>
                <c:pt idx="6">
                  <c:v>43831</c:v>
                </c:pt>
                <c:pt idx="7">
                  <c:v>43862</c:v>
                </c:pt>
                <c:pt idx="8">
                  <c:v>43891</c:v>
                </c:pt>
                <c:pt idx="9">
                  <c:v>43922</c:v>
                </c:pt>
                <c:pt idx="10">
                  <c:v>43952</c:v>
                </c:pt>
                <c:pt idx="11">
                  <c:v>43983</c:v>
                </c:pt>
                <c:pt idx="12">
                  <c:v>44013</c:v>
                </c:pt>
                <c:pt idx="13">
                  <c:v>44044</c:v>
                </c:pt>
                <c:pt idx="14">
                  <c:v>44075</c:v>
                </c:pt>
                <c:pt idx="15">
                  <c:v>44105</c:v>
                </c:pt>
                <c:pt idx="16">
                  <c:v>44136</c:v>
                </c:pt>
                <c:pt idx="17">
                  <c:v>44166</c:v>
                </c:pt>
                <c:pt idx="18">
                  <c:v>44197</c:v>
                </c:pt>
                <c:pt idx="19">
                  <c:v>44228</c:v>
                </c:pt>
                <c:pt idx="20">
                  <c:v>44256</c:v>
                </c:pt>
                <c:pt idx="21">
                  <c:v>44287</c:v>
                </c:pt>
                <c:pt idx="22">
                  <c:v>44317</c:v>
                </c:pt>
                <c:pt idx="23">
                  <c:v>44348</c:v>
                </c:pt>
                <c:pt idx="24">
                  <c:v>44378</c:v>
                </c:pt>
                <c:pt idx="25">
                  <c:v>44409</c:v>
                </c:pt>
                <c:pt idx="26">
                  <c:v>44440</c:v>
                </c:pt>
                <c:pt idx="27">
                  <c:v>44470</c:v>
                </c:pt>
                <c:pt idx="28">
                  <c:v>44501</c:v>
                </c:pt>
                <c:pt idx="29">
                  <c:v>44531</c:v>
                </c:pt>
                <c:pt idx="30">
                  <c:v>44562</c:v>
                </c:pt>
                <c:pt idx="31">
                  <c:v>44593</c:v>
                </c:pt>
                <c:pt idx="32">
                  <c:v>44621</c:v>
                </c:pt>
                <c:pt idx="33">
                  <c:v>44652</c:v>
                </c:pt>
                <c:pt idx="34">
                  <c:v>44682</c:v>
                </c:pt>
                <c:pt idx="35">
                  <c:v>44713</c:v>
                </c:pt>
                <c:pt idx="36">
                  <c:v>44743</c:v>
                </c:pt>
                <c:pt idx="37">
                  <c:v>44774</c:v>
                </c:pt>
                <c:pt idx="38">
                  <c:v>44805</c:v>
                </c:pt>
                <c:pt idx="39">
                  <c:v>44835</c:v>
                </c:pt>
                <c:pt idx="40">
                  <c:v>44866</c:v>
                </c:pt>
                <c:pt idx="41">
                  <c:v>44896</c:v>
                </c:pt>
                <c:pt idx="42">
                  <c:v>44927</c:v>
                </c:pt>
                <c:pt idx="43">
                  <c:v>44958</c:v>
                </c:pt>
                <c:pt idx="44">
                  <c:v>44986</c:v>
                </c:pt>
                <c:pt idx="45">
                  <c:v>45017</c:v>
                </c:pt>
                <c:pt idx="46">
                  <c:v>45047</c:v>
                </c:pt>
                <c:pt idx="47">
                  <c:v>45078</c:v>
                </c:pt>
              </c:numCache>
            </c:numRef>
          </c:cat>
          <c:val>
            <c:numRef>
              <c:f>'Stress Test Projections'!$H$85:$H$132</c:f>
              <c:numCache>
                <c:formatCode>0.00,,\ </c:formatCode>
                <c:ptCount val="48"/>
                <c:pt idx="0">
                  <c:v>306135801.24657536</c:v>
                </c:pt>
                <c:pt idx="1">
                  <c:v>306135801.24657536</c:v>
                </c:pt>
                <c:pt idx="2">
                  <c:v>306135801.24657536</c:v>
                </c:pt>
                <c:pt idx="3">
                  <c:v>306135801.24657536</c:v>
                </c:pt>
                <c:pt idx="4">
                  <c:v>306135801.24657536</c:v>
                </c:pt>
                <c:pt idx="5">
                  <c:v>306135801.24657536</c:v>
                </c:pt>
                <c:pt idx="6">
                  <c:v>306135801.24657536</c:v>
                </c:pt>
                <c:pt idx="7">
                  <c:v>306135801.24657536</c:v>
                </c:pt>
                <c:pt idx="8">
                  <c:v>306135801.24657536</c:v>
                </c:pt>
                <c:pt idx="9">
                  <c:v>306135801.24657536</c:v>
                </c:pt>
                <c:pt idx="10">
                  <c:v>306135801.24657536</c:v>
                </c:pt>
                <c:pt idx="11">
                  <c:v>306135801.24657536</c:v>
                </c:pt>
                <c:pt idx="12">
                  <c:v>315968816.46575344</c:v>
                </c:pt>
                <c:pt idx="13">
                  <c:v>315968816.46575344</c:v>
                </c:pt>
                <c:pt idx="14">
                  <c:v>315968816.46575344</c:v>
                </c:pt>
                <c:pt idx="15">
                  <c:v>315968816.46575344</c:v>
                </c:pt>
                <c:pt idx="16">
                  <c:v>315968816.46575344</c:v>
                </c:pt>
                <c:pt idx="17">
                  <c:v>315968816.46575344</c:v>
                </c:pt>
                <c:pt idx="18">
                  <c:v>315968816.46575344</c:v>
                </c:pt>
                <c:pt idx="19">
                  <c:v>315968816.46575344</c:v>
                </c:pt>
                <c:pt idx="20">
                  <c:v>315968816.46575344</c:v>
                </c:pt>
                <c:pt idx="21">
                  <c:v>315968816.46575344</c:v>
                </c:pt>
                <c:pt idx="22">
                  <c:v>315968816.46575344</c:v>
                </c:pt>
                <c:pt idx="23">
                  <c:v>315968816.46575344</c:v>
                </c:pt>
                <c:pt idx="24">
                  <c:v>325447880.95972604</c:v>
                </c:pt>
                <c:pt idx="25">
                  <c:v>325447880.95972604</c:v>
                </c:pt>
                <c:pt idx="26">
                  <c:v>325447880.95972604</c:v>
                </c:pt>
                <c:pt idx="27">
                  <c:v>325447880.95972604</c:v>
                </c:pt>
                <c:pt idx="28">
                  <c:v>325447880.95972604</c:v>
                </c:pt>
                <c:pt idx="29">
                  <c:v>325447880.95972604</c:v>
                </c:pt>
                <c:pt idx="30">
                  <c:v>325447880.95972604</c:v>
                </c:pt>
                <c:pt idx="31">
                  <c:v>325447880.95972604</c:v>
                </c:pt>
                <c:pt idx="32">
                  <c:v>325447880.95972604</c:v>
                </c:pt>
                <c:pt idx="33">
                  <c:v>325447880.95972604</c:v>
                </c:pt>
                <c:pt idx="34">
                  <c:v>325447880.95972604</c:v>
                </c:pt>
                <c:pt idx="35">
                  <c:v>325447880.95972604</c:v>
                </c:pt>
                <c:pt idx="36">
                  <c:v>335211317.38851786</c:v>
                </c:pt>
                <c:pt idx="37">
                  <c:v>335211317.38851786</c:v>
                </c:pt>
                <c:pt idx="38">
                  <c:v>335211317.38851786</c:v>
                </c:pt>
                <c:pt idx="39">
                  <c:v>335211317.38851786</c:v>
                </c:pt>
                <c:pt idx="40">
                  <c:v>335211317.38851786</c:v>
                </c:pt>
                <c:pt idx="41">
                  <c:v>335211317.38851786</c:v>
                </c:pt>
                <c:pt idx="42">
                  <c:v>335211317.38851786</c:v>
                </c:pt>
                <c:pt idx="43">
                  <c:v>335211317.38851786</c:v>
                </c:pt>
                <c:pt idx="44">
                  <c:v>335211317.38851786</c:v>
                </c:pt>
                <c:pt idx="45">
                  <c:v>335211317.38851786</c:v>
                </c:pt>
                <c:pt idx="46">
                  <c:v>335211317.38851786</c:v>
                </c:pt>
                <c:pt idx="47">
                  <c:v>335211317.38851786</c:v>
                </c:pt>
              </c:numCache>
            </c:numRef>
          </c:val>
          <c:smooth val="0"/>
          <c:extLst>
            <c:ext xmlns:c16="http://schemas.microsoft.com/office/drawing/2014/chart" uri="{C3380CC4-5D6E-409C-BE32-E72D297353CC}">
              <c16:uniqueId val="{00000006-9587-44AE-8700-65AD5D61D91F}"/>
            </c:ext>
          </c:extLst>
        </c:ser>
        <c:ser>
          <c:idx val="0"/>
          <c:order val="5"/>
          <c:tx>
            <c:strRef>
              <c:f>'Stress Test Projections'!$C$84</c:f>
              <c:strCache>
                <c:ptCount val="1"/>
                <c:pt idx="0">
                  <c:v>Actual</c:v>
                </c:pt>
              </c:strCache>
            </c:strRef>
          </c:tx>
          <c:spPr>
            <a:ln w="28575" cap="rnd">
              <a:solidFill>
                <a:schemeClr val="accent1">
                  <a:lumMod val="75000"/>
                </a:schemeClr>
              </a:solidFill>
              <a:round/>
            </a:ln>
            <a:effectLst/>
          </c:spPr>
          <c:marker>
            <c:symbol val="none"/>
          </c:marker>
          <c:val>
            <c:numRef>
              <c:f>'Stress Test Projections'!$C$85:$C$132</c:f>
              <c:numCache>
                <c:formatCode>0.00,,\ </c:formatCode>
                <c:ptCount val="48"/>
                <c:pt idx="0">
                  <c:v>487362274.57999998</c:v>
                </c:pt>
                <c:pt idx="1">
                  <c:v>562334780.57791305</c:v>
                </c:pt>
                <c:pt idx="2">
                  <c:v>627990754.85065877</c:v>
                </c:pt>
                <c:pt idx="3">
                  <c:v>613582849.46154237</c:v>
                </c:pt>
                <c:pt idx="4">
                  <c:v>602950984.61000001</c:v>
                </c:pt>
                <c:pt idx="5">
                  <c:v>645076990.0007199</c:v>
                </c:pt>
                <c:pt idx="6">
                  <c:v>660288313.03916788</c:v>
                </c:pt>
                <c:pt idx="7">
                  <c:v>619312889.11590862</c:v>
                </c:pt>
                <c:pt idx="8">
                  <c:v>467428742.28700268</c:v>
                </c:pt>
                <c:pt idx="9">
                  <c:v>381393231.94</c:v>
                </c:pt>
                <c:pt idx="10">
                  <c:v>431113195.96000004</c:v>
                </c:pt>
                <c:pt idx="11">
                  <c:v>392107784.02999997</c:v>
                </c:pt>
                <c:pt idx="12">
                  <c:v>466935860.13</c:v>
                </c:pt>
                <c:pt idx="13">
                  <c:v>508540370.31999999</c:v>
                </c:pt>
                <c:pt idx="14">
                  <c:v>606979676.06999993</c:v>
                </c:pt>
                <c:pt idx="15">
                  <c:v>581569156.74000001</c:v>
                </c:pt>
                <c:pt idx="16">
                  <c:v>572050808.26999998</c:v>
                </c:pt>
                <c:pt idx="17">
                  <c:v>557335198.28999996</c:v>
                </c:pt>
                <c:pt idx="18">
                  <c:v>692066145.02999997</c:v>
                </c:pt>
              </c:numCache>
            </c:numRef>
          </c:val>
          <c:smooth val="0"/>
          <c:extLst>
            <c:ext xmlns:c16="http://schemas.microsoft.com/office/drawing/2014/chart" uri="{C3380CC4-5D6E-409C-BE32-E72D297353CC}">
              <c16:uniqueId val="{00000007-9587-44AE-8700-65AD5D61D91F}"/>
            </c:ext>
          </c:extLst>
        </c:ser>
        <c:dLbls>
          <c:showLegendKey val="0"/>
          <c:showVal val="0"/>
          <c:showCatName val="0"/>
          <c:showSerName val="0"/>
          <c:showPercent val="0"/>
          <c:showBubbleSize val="0"/>
        </c:dLbls>
        <c:marker val="1"/>
        <c:smooth val="0"/>
        <c:axId val="765876848"/>
        <c:axId val="765874880"/>
      </c:lineChart>
      <c:dateAx>
        <c:axId val="765876848"/>
        <c:scaling>
          <c:orientation val="minMax"/>
          <c:max val="45108"/>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874880"/>
        <c:crosses val="autoZero"/>
        <c:auto val="1"/>
        <c:lblOffset val="100"/>
        <c:baseTimeUnit val="months"/>
        <c:majorUnit val="3"/>
        <c:majorTimeUnit val="months"/>
        <c:minorUnit val="1"/>
        <c:minorTimeUnit val="months"/>
      </c:dateAx>
      <c:valAx>
        <c:axId val="765874880"/>
        <c:scaling>
          <c:orientation val="minMax"/>
          <c:max val="900000000"/>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876848"/>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r>
              <a:rPr lang="en-US"/>
              <a:t>Available Balance History</a:t>
            </a:r>
            <a:br>
              <a:rPr lang="en-US"/>
            </a:br>
            <a:r>
              <a:rPr lang="en-US"/>
              <a:t>(in thousands)</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Sheet1!$A$6</c:f>
              <c:strCache>
                <c:ptCount val="1"/>
                <c:pt idx="0">
                  <c:v>Academic Units</c:v>
                </c:pt>
              </c:strCache>
            </c:strRef>
          </c:tx>
          <c:spPr>
            <a:ln w="28575" cap="rnd">
              <a:solidFill>
                <a:schemeClr val="accent1"/>
              </a:solidFill>
              <a:round/>
            </a:ln>
            <a:effectLst/>
          </c:spPr>
          <c:marker>
            <c:symbol val="none"/>
          </c:marker>
          <c:dLbls>
            <c:dLbl>
              <c:idx val="0"/>
              <c:layout>
                <c:manualLayout>
                  <c:x val="-3.8976857490864811E-2"/>
                  <c:y val="4.36710879344864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F5-4EC3-843A-3A36DC348CBF}"/>
                </c:ext>
              </c:extLst>
            </c:dLbl>
            <c:dLbl>
              <c:idx val="1"/>
              <c:layout>
                <c:manualLayout>
                  <c:x val="-2.7608607389362595E-2"/>
                  <c:y val="6.27771889058242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F5-4EC3-843A-3A36DC348CBF}"/>
                </c:ext>
              </c:extLst>
            </c:dLbl>
            <c:dLbl>
              <c:idx val="2"/>
              <c:layout>
                <c:manualLayout>
                  <c:x val="-3.7352821762078763E-2"/>
                  <c:y val="3.2753315950864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F5-4EC3-843A-3A36DC348CBF}"/>
                </c:ext>
              </c:extLst>
            </c:dLbl>
            <c:dLbl>
              <c:idx val="3"/>
              <c:layout>
                <c:manualLayout>
                  <c:x val="-3.4104750304506701E-2"/>
                  <c:y val="4.36710879344864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F5-4EC3-843A-3A36DC348CBF}"/>
                </c:ext>
              </c:extLst>
            </c:dLbl>
            <c:dLbl>
              <c:idx val="4"/>
              <c:layout>
                <c:manualLayout>
                  <c:x val="-2.7608607389362567E-2"/>
                  <c:y val="-7.096551789354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F5-4EC3-843A-3A36DC348CBF}"/>
                </c:ext>
              </c:extLst>
            </c:dLbl>
            <c:dLbl>
              <c:idx val="5"/>
              <c:layout>
                <c:manualLayout>
                  <c:x val="-3.4104750304506701E-2"/>
                  <c:y val="8.1883289877162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F5-4EC3-843A-3A36DC348CBF}"/>
                </c:ext>
              </c:extLst>
            </c:dLbl>
            <c:dLbl>
              <c:idx val="6"/>
              <c:layout>
                <c:manualLayout>
                  <c:x val="-3.2480714575720784E-2"/>
                  <c:y val="3.00238729549594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DF5-4EC3-843A-3A36DC348CBF}"/>
                </c:ext>
              </c:extLst>
            </c:dLbl>
            <c:dLbl>
              <c:idx val="7"/>
              <c:layout>
                <c:manualLayout>
                  <c:x val="-3.5728786033292735E-2"/>
                  <c:y val="6.5506631901729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F5-4EC3-843A-3A36DC348CBF}"/>
                </c:ext>
              </c:extLst>
            </c:dLbl>
            <c:dLbl>
              <c:idx val="8"/>
              <c:layout>
                <c:manualLayout>
                  <c:x val="-3.7352821762078887E-2"/>
                  <c:y val="3.54827589467702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DF5-4EC3-843A-3A36DC348CBF}"/>
                </c:ext>
              </c:extLst>
            </c:dLbl>
            <c:dLbl>
              <c:idx val="9"/>
              <c:layout>
                <c:manualLayout>
                  <c:x val="-3.4104750304506701E-2"/>
                  <c:y val="4.9129973926297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DF5-4EC3-843A-3A36DC348CBF}"/>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Sheet1!$B$5:$K$5</c:f>
              <c:strCache>
                <c:ptCount val="10"/>
                <c:pt idx="0">
                  <c:v>6/30/2016</c:v>
                </c:pt>
                <c:pt idx="1">
                  <c:v>12/31/2016</c:v>
                </c:pt>
                <c:pt idx="2">
                  <c:v>6/30/2017</c:v>
                </c:pt>
                <c:pt idx="3">
                  <c:v>12/31/2017</c:v>
                </c:pt>
                <c:pt idx="4">
                  <c:v>6/30/2018</c:v>
                </c:pt>
                <c:pt idx="5">
                  <c:v>12/31/2018</c:v>
                </c:pt>
                <c:pt idx="6">
                  <c:v>6/30/2019</c:v>
                </c:pt>
                <c:pt idx="7">
                  <c:v>12/31/2019</c:v>
                </c:pt>
                <c:pt idx="8">
                  <c:v>6/30/2020</c:v>
                </c:pt>
                <c:pt idx="9">
                  <c:v>12/31/2020</c:v>
                </c:pt>
              </c:strCache>
            </c:strRef>
          </c:cat>
          <c:val>
            <c:numRef>
              <c:f>Sheet1!$B$6:$K$6</c:f>
              <c:numCache>
                <c:formatCode>_(* #,##0_);_(* \(#,##0\);_(* "-"??_);_(@_)</c:formatCode>
                <c:ptCount val="10"/>
                <c:pt idx="0">
                  <c:v>330904</c:v>
                </c:pt>
                <c:pt idx="1">
                  <c:v>629030</c:v>
                </c:pt>
                <c:pt idx="2">
                  <c:v>384324</c:v>
                </c:pt>
                <c:pt idx="3">
                  <c:v>651579</c:v>
                </c:pt>
                <c:pt idx="4">
                  <c:v>407193</c:v>
                </c:pt>
                <c:pt idx="5">
                  <c:v>700068</c:v>
                </c:pt>
                <c:pt idx="6">
                  <c:v>413798</c:v>
                </c:pt>
                <c:pt idx="7">
                  <c:v>751363</c:v>
                </c:pt>
                <c:pt idx="8">
                  <c:v>433100</c:v>
                </c:pt>
                <c:pt idx="9">
                  <c:v>727480</c:v>
                </c:pt>
              </c:numCache>
            </c:numRef>
          </c:val>
          <c:smooth val="0"/>
          <c:extLst>
            <c:ext xmlns:c16="http://schemas.microsoft.com/office/drawing/2014/chart" uri="{C3380CC4-5D6E-409C-BE32-E72D297353CC}">
              <c16:uniqueId val="{0000000A-EDF5-4EC3-843A-3A36DC348CBF}"/>
            </c:ext>
          </c:extLst>
        </c:ser>
        <c:ser>
          <c:idx val="1"/>
          <c:order val="1"/>
          <c:tx>
            <c:strRef>
              <c:f>Sheet1!$A$7</c:f>
              <c:strCache>
                <c:ptCount val="1"/>
                <c:pt idx="0">
                  <c:v>Central/Auxiliary Units</c:v>
                </c:pt>
              </c:strCache>
            </c:strRef>
          </c:tx>
          <c:spPr>
            <a:ln w="28575" cap="rnd">
              <a:solidFill>
                <a:schemeClr val="accent2"/>
              </a:solidFill>
              <a:round/>
            </a:ln>
            <a:effectLst/>
          </c:spPr>
          <c:marker>
            <c:symbol val="none"/>
          </c:marker>
          <c:dLbls>
            <c:dLbl>
              <c:idx val="0"/>
              <c:layout>
                <c:manualLayout>
                  <c:x val="-2.7608607389362581E-2"/>
                  <c:y val="4.36710879344864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DF5-4EC3-843A-3A36DC348CBF}"/>
                </c:ext>
              </c:extLst>
            </c:dLbl>
            <c:dLbl>
              <c:idx val="1"/>
              <c:layout>
                <c:manualLayout>
                  <c:x val="-3.7352821762078783E-2"/>
                  <c:y val="-3.2753315950864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DF5-4EC3-843A-3A36DC348CBF}"/>
                </c:ext>
              </c:extLst>
            </c:dLbl>
            <c:dLbl>
              <c:idx val="2"/>
              <c:layout>
                <c:manualLayout>
                  <c:x val="-3.5728786033292735E-2"/>
                  <c:y val="-6.2777188905824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DF5-4EC3-843A-3A36DC348CBF}"/>
                </c:ext>
              </c:extLst>
            </c:dLbl>
            <c:dLbl>
              <c:idx val="3"/>
              <c:layout>
                <c:manualLayout>
                  <c:x val="-4.8721071863580996E-2"/>
                  <c:y val="-2.7294429959054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DF5-4EC3-843A-3A36DC348CBF}"/>
                </c:ext>
              </c:extLst>
            </c:dLbl>
            <c:dLbl>
              <c:idx val="4"/>
              <c:layout>
                <c:manualLayout>
                  <c:x val="-3.7352821762078825E-2"/>
                  <c:y val="3.54827589467702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DF5-4EC3-843A-3A36DC348CBF}"/>
                </c:ext>
              </c:extLst>
            </c:dLbl>
            <c:dLbl>
              <c:idx val="5"/>
              <c:layout>
                <c:manualLayout>
                  <c:x val="-3.5728786033292791E-2"/>
                  <c:y val="-3.00238729549594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DF5-4EC3-843A-3A36DC348CBF}"/>
                </c:ext>
              </c:extLst>
            </c:dLbl>
            <c:dLbl>
              <c:idx val="6"/>
              <c:layout>
                <c:manualLayout>
                  <c:x val="-3.8976857490864915E-2"/>
                  <c:y val="-6.0047745909918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DF5-4EC3-843A-3A36DC348CBF}"/>
                </c:ext>
              </c:extLst>
            </c:dLbl>
            <c:dLbl>
              <c:idx val="7"/>
              <c:layout>
                <c:manualLayout>
                  <c:x val="-4.2224928948436866E-2"/>
                  <c:y val="-3.00238729549594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DF5-4EC3-843A-3A36DC348CBF}"/>
                </c:ext>
              </c:extLst>
            </c:dLbl>
            <c:dLbl>
              <c:idx val="8"/>
              <c:layout>
                <c:manualLayout>
                  <c:x val="-3.7352821762078887E-2"/>
                  <c:y val="-5.4588859918108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DF5-4EC3-843A-3A36DC348CBF}"/>
                </c:ext>
              </c:extLst>
            </c:dLbl>
            <c:dLbl>
              <c:idx val="9"/>
              <c:layout>
                <c:manualLayout>
                  <c:x val="-4.0600893219650831E-2"/>
                  <c:y val="-3.2753315950864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DF5-4EC3-843A-3A36DC348CBF}"/>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Sheet1!$B$5:$K$5</c:f>
              <c:strCache>
                <c:ptCount val="10"/>
                <c:pt idx="0">
                  <c:v>6/30/2016</c:v>
                </c:pt>
                <c:pt idx="1">
                  <c:v>12/31/2016</c:v>
                </c:pt>
                <c:pt idx="2">
                  <c:v>6/30/2017</c:v>
                </c:pt>
                <c:pt idx="3">
                  <c:v>12/31/2017</c:v>
                </c:pt>
                <c:pt idx="4">
                  <c:v>6/30/2018</c:v>
                </c:pt>
                <c:pt idx="5">
                  <c:v>12/31/2018</c:v>
                </c:pt>
                <c:pt idx="6">
                  <c:v>6/30/2019</c:v>
                </c:pt>
                <c:pt idx="7">
                  <c:v>12/31/2019</c:v>
                </c:pt>
                <c:pt idx="8">
                  <c:v>6/30/2020</c:v>
                </c:pt>
                <c:pt idx="9">
                  <c:v>12/31/2020</c:v>
                </c:pt>
              </c:strCache>
            </c:strRef>
          </c:cat>
          <c:val>
            <c:numRef>
              <c:f>Sheet1!$B$7:$K$7</c:f>
              <c:numCache>
                <c:formatCode>_(* #,##0_);_(* \(#,##0\);_(* "-"??_);_(@_)</c:formatCode>
                <c:ptCount val="10"/>
                <c:pt idx="0">
                  <c:v>933258</c:v>
                </c:pt>
                <c:pt idx="1">
                  <c:v>1257671</c:v>
                </c:pt>
                <c:pt idx="2">
                  <c:v>904531</c:v>
                </c:pt>
                <c:pt idx="3">
                  <c:v>1199672</c:v>
                </c:pt>
                <c:pt idx="4">
                  <c:v>382274</c:v>
                </c:pt>
                <c:pt idx="5">
                  <c:v>707843</c:v>
                </c:pt>
                <c:pt idx="6">
                  <c:v>441339</c:v>
                </c:pt>
                <c:pt idx="7">
                  <c:v>817626</c:v>
                </c:pt>
                <c:pt idx="8">
                  <c:v>561785</c:v>
                </c:pt>
                <c:pt idx="9">
                  <c:v>836357</c:v>
                </c:pt>
              </c:numCache>
            </c:numRef>
          </c:val>
          <c:smooth val="0"/>
          <c:extLst>
            <c:ext xmlns:c16="http://schemas.microsoft.com/office/drawing/2014/chart" uri="{C3380CC4-5D6E-409C-BE32-E72D297353CC}">
              <c16:uniqueId val="{00000015-EDF5-4EC3-843A-3A36DC348CBF}"/>
            </c:ext>
          </c:extLst>
        </c:ser>
        <c:ser>
          <c:idx val="2"/>
          <c:order val="2"/>
          <c:tx>
            <c:strRef>
              <c:f>Sheet1!$A$8</c:f>
              <c:strCache>
                <c:ptCount val="1"/>
                <c:pt idx="0">
                  <c:v>Grand Total</c:v>
                </c:pt>
              </c:strCache>
            </c:strRef>
          </c:tx>
          <c:spPr>
            <a:ln w="28575" cap="rnd">
              <a:solidFill>
                <a:srgbClr val="00B050"/>
              </a:solidFill>
              <a:round/>
            </a:ln>
            <a:effectLst/>
          </c:spPr>
          <c:marker>
            <c:symbol val="none"/>
          </c:marker>
          <c:dLbls>
            <c:dLbl>
              <c:idx val="0"/>
              <c:layout>
                <c:manualLayout>
                  <c:x val="-4.8721071863580996E-2"/>
                  <c:y val="-0.114636605828027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DF5-4EC3-843A-3A36DC348CBF}"/>
                </c:ext>
              </c:extLst>
            </c:dLbl>
            <c:dLbl>
              <c:idx val="1"/>
              <c:layout>
                <c:manualLayout>
                  <c:x val="-4.7097036134794983E-2"/>
                  <c:y val="-3.00238729549594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DF5-4EC3-843A-3A36DC348CBF}"/>
                </c:ext>
              </c:extLst>
            </c:dLbl>
            <c:dLbl>
              <c:idx val="2"/>
              <c:layout>
                <c:manualLayout>
                  <c:x val="-4.5614041388871616E-2"/>
                  <c:y val="-9.7140582927388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DF5-4EC3-843A-3A36DC348CBF}"/>
                </c:ext>
              </c:extLst>
            </c:dLbl>
            <c:dLbl>
              <c:idx val="4"/>
              <c:layout>
                <c:manualLayout>
                  <c:x val="-3.1578951730757317E-2"/>
                  <c:y val="-0.137876956413067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DF5-4EC3-843A-3A36DC348CBF}"/>
                </c:ext>
              </c:extLst>
            </c:dLbl>
            <c:dLbl>
              <c:idx val="6"/>
              <c:layout>
                <c:manualLayout>
                  <c:x val="-4.7368427596135874E-2"/>
                  <c:y val="-0.112808418883418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DF5-4EC3-843A-3A36DC348CBF}"/>
                </c:ext>
              </c:extLst>
            </c:dLbl>
            <c:dLbl>
              <c:idx val="7"/>
              <c:layout>
                <c:manualLayout>
                  <c:x val="-4.2224928948436866E-2"/>
                  <c:y val="-3.2753315950864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DF5-4EC3-843A-3A36DC348CBF}"/>
                </c:ext>
              </c:extLst>
            </c:dLbl>
            <c:dLbl>
              <c:idx val="8"/>
              <c:layout>
                <c:manualLayout>
                  <c:x val="-4.2105268974342996E-2"/>
                  <c:y val="-9.4007015736182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EDF5-4EC3-843A-3A36DC348CBF}"/>
                </c:ext>
              </c:extLst>
            </c:dLbl>
            <c:dLbl>
              <c:idx val="9"/>
              <c:layout>
                <c:manualLayout>
                  <c:x val="-3.8976857490864797E-2"/>
                  <c:y val="-3.54827589467703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EDF5-4EC3-843A-3A36DC348CBF}"/>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Sheet1!$B$5:$K$5</c:f>
              <c:strCache>
                <c:ptCount val="10"/>
                <c:pt idx="0">
                  <c:v>6/30/2016</c:v>
                </c:pt>
                <c:pt idx="1">
                  <c:v>12/31/2016</c:v>
                </c:pt>
                <c:pt idx="2">
                  <c:v>6/30/2017</c:v>
                </c:pt>
                <c:pt idx="3">
                  <c:v>12/31/2017</c:v>
                </c:pt>
                <c:pt idx="4">
                  <c:v>6/30/2018</c:v>
                </c:pt>
                <c:pt idx="5">
                  <c:v>12/31/2018</c:v>
                </c:pt>
                <c:pt idx="6">
                  <c:v>6/30/2019</c:v>
                </c:pt>
                <c:pt idx="7">
                  <c:v>12/31/2019</c:v>
                </c:pt>
                <c:pt idx="8">
                  <c:v>6/30/2020</c:v>
                </c:pt>
                <c:pt idx="9">
                  <c:v>12/31/2020</c:v>
                </c:pt>
              </c:strCache>
            </c:strRef>
          </c:cat>
          <c:val>
            <c:numRef>
              <c:f>Sheet1!$B$8:$K$8</c:f>
              <c:numCache>
                <c:formatCode>_(* #,##0_);_(* \(#,##0\);_(* "-"??_);_(@_)</c:formatCode>
                <c:ptCount val="10"/>
                <c:pt idx="0">
                  <c:v>1264162</c:v>
                </c:pt>
                <c:pt idx="1">
                  <c:v>1886701</c:v>
                </c:pt>
                <c:pt idx="2">
                  <c:v>1288855</c:v>
                </c:pt>
                <c:pt idx="3">
                  <c:v>1851251</c:v>
                </c:pt>
                <c:pt idx="4">
                  <c:v>789467</c:v>
                </c:pt>
                <c:pt idx="5">
                  <c:v>1407911</c:v>
                </c:pt>
                <c:pt idx="6">
                  <c:v>855137</c:v>
                </c:pt>
                <c:pt idx="7">
                  <c:v>1568989</c:v>
                </c:pt>
                <c:pt idx="8">
                  <c:v>994885</c:v>
                </c:pt>
                <c:pt idx="9">
                  <c:v>1563837</c:v>
                </c:pt>
              </c:numCache>
            </c:numRef>
          </c:val>
          <c:smooth val="0"/>
          <c:extLst>
            <c:ext xmlns:c16="http://schemas.microsoft.com/office/drawing/2014/chart" uri="{C3380CC4-5D6E-409C-BE32-E72D297353CC}">
              <c16:uniqueId val="{0000001E-EDF5-4EC3-843A-3A36DC348CBF}"/>
            </c:ext>
          </c:extLst>
        </c:ser>
        <c:dLbls>
          <c:showLegendKey val="0"/>
          <c:showVal val="0"/>
          <c:showCatName val="0"/>
          <c:showSerName val="0"/>
          <c:showPercent val="0"/>
          <c:showBubbleSize val="0"/>
        </c:dLbls>
        <c:smooth val="0"/>
        <c:axId val="1189649584"/>
        <c:axId val="1189651248"/>
      </c:lineChart>
      <c:catAx>
        <c:axId val="118964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189651248"/>
        <c:crosses val="autoZero"/>
        <c:auto val="1"/>
        <c:lblAlgn val="ctr"/>
        <c:lblOffset val="100"/>
        <c:noMultiLvlLbl val="0"/>
      </c:catAx>
      <c:valAx>
        <c:axId val="118965124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189649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1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081714785651793"/>
          <c:y val="4.423867986965898E-2"/>
          <c:w val="0.85862729658792647"/>
          <c:h val="0.75765544767259607"/>
        </c:manualLayout>
      </c:layout>
      <c:bar3DChart>
        <c:barDir val="col"/>
        <c:grouping val="stacked"/>
        <c:varyColors val="0"/>
        <c:ser>
          <c:idx val="0"/>
          <c:order val="0"/>
          <c:tx>
            <c:strRef>
              <c:f>Sheet5!$B$24</c:f>
              <c:strCache>
                <c:ptCount val="1"/>
                <c:pt idx="0">
                  <c:v>Resident</c:v>
                </c:pt>
              </c:strCache>
            </c:strRef>
          </c:tx>
          <c:spPr>
            <a:solidFill>
              <a:schemeClr val="accent1">
                <a:lumMod val="40000"/>
                <a:lumOff val="60000"/>
              </a:schemeClr>
            </a:solidFill>
            <a:ln>
              <a:noFill/>
            </a:ln>
            <a:effectLs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Sheet5!$C$23:$G$23</c:f>
              <c:strCache>
                <c:ptCount val="3"/>
                <c:pt idx="0">
                  <c:v>Fall '19</c:v>
                </c:pt>
                <c:pt idx="1">
                  <c:v>Fall '20</c:v>
                </c:pt>
                <c:pt idx="2">
                  <c:v>Fall '21</c:v>
                </c:pt>
              </c:strCache>
              <c:extLst/>
            </c:strRef>
          </c:cat>
          <c:val>
            <c:numRef>
              <c:f>Sheet5!$C$24:$G$24</c:f>
              <c:numCache>
                <c:formatCode>General</c:formatCode>
                <c:ptCount val="3"/>
                <c:pt idx="0">
                  <c:v>6435</c:v>
                </c:pt>
                <c:pt idx="1">
                  <c:v>6528</c:v>
                </c:pt>
                <c:pt idx="2">
                  <c:v>6750</c:v>
                </c:pt>
              </c:numCache>
              <c:extLst/>
            </c:numRef>
          </c:val>
          <c:extLst>
            <c:ext xmlns:c16="http://schemas.microsoft.com/office/drawing/2014/chart" uri="{C3380CC4-5D6E-409C-BE32-E72D297353CC}">
              <c16:uniqueId val="{00000000-8301-446F-B1D9-B8CFD31B1FA9}"/>
            </c:ext>
          </c:extLst>
        </c:ser>
        <c:ser>
          <c:idx val="1"/>
          <c:order val="1"/>
          <c:tx>
            <c:strRef>
              <c:f>Sheet5!$B$25</c:f>
              <c:strCache>
                <c:ptCount val="1"/>
                <c:pt idx="0">
                  <c:v>Domestic NR</c:v>
                </c:pt>
              </c:strCache>
            </c:strRef>
          </c:tx>
          <c:spPr>
            <a:solidFill>
              <a:schemeClr val="accent2">
                <a:lumMod val="40000"/>
                <a:lumOff val="60000"/>
              </a:schemeClr>
            </a:solidFill>
            <a:ln>
              <a:noFill/>
            </a:ln>
            <a:effectLs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Sheet5!$C$23:$G$23</c:f>
              <c:strCache>
                <c:ptCount val="3"/>
                <c:pt idx="0">
                  <c:v>Fall '19</c:v>
                </c:pt>
                <c:pt idx="1">
                  <c:v>Fall '20</c:v>
                </c:pt>
                <c:pt idx="2">
                  <c:v>Fall '21</c:v>
                </c:pt>
              </c:strCache>
              <c:extLst/>
            </c:strRef>
          </c:cat>
          <c:val>
            <c:numRef>
              <c:f>Sheet5!$C$25:$G$25</c:f>
              <c:numCache>
                <c:formatCode>General</c:formatCode>
                <c:ptCount val="3"/>
                <c:pt idx="0">
                  <c:v>1479</c:v>
                </c:pt>
                <c:pt idx="1">
                  <c:v>1326</c:v>
                </c:pt>
                <c:pt idx="2">
                  <c:v>1450</c:v>
                </c:pt>
              </c:numCache>
              <c:extLst/>
            </c:numRef>
          </c:val>
          <c:extLst>
            <c:ext xmlns:c16="http://schemas.microsoft.com/office/drawing/2014/chart" uri="{C3380CC4-5D6E-409C-BE32-E72D297353CC}">
              <c16:uniqueId val="{00000001-8301-446F-B1D9-B8CFD31B1FA9}"/>
            </c:ext>
          </c:extLst>
        </c:ser>
        <c:ser>
          <c:idx val="2"/>
          <c:order val="2"/>
          <c:tx>
            <c:strRef>
              <c:f>Sheet5!$B$26</c:f>
              <c:strCache>
                <c:ptCount val="1"/>
                <c:pt idx="0">
                  <c:v>International</c:v>
                </c:pt>
              </c:strCache>
            </c:strRef>
          </c:tx>
          <c:spPr>
            <a:solidFill>
              <a:schemeClr val="accent3"/>
            </a:solidFill>
            <a:ln>
              <a:noFill/>
            </a:ln>
            <a:effectLs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Sheet5!$C$23:$G$23</c:f>
              <c:strCache>
                <c:ptCount val="3"/>
                <c:pt idx="0">
                  <c:v>Fall '19</c:v>
                </c:pt>
                <c:pt idx="1">
                  <c:v>Fall '20</c:v>
                </c:pt>
                <c:pt idx="2">
                  <c:v>Fall '21</c:v>
                </c:pt>
              </c:strCache>
              <c:extLst/>
            </c:strRef>
          </c:cat>
          <c:val>
            <c:numRef>
              <c:f>Sheet5!$C$26:$G$26</c:f>
              <c:numCache>
                <c:formatCode>General</c:formatCode>
                <c:ptCount val="3"/>
                <c:pt idx="0">
                  <c:v>656</c:v>
                </c:pt>
                <c:pt idx="1">
                  <c:v>374</c:v>
                </c:pt>
                <c:pt idx="2" formatCode="#,##0">
                  <c:v>425</c:v>
                </c:pt>
              </c:numCache>
              <c:extLst/>
            </c:numRef>
          </c:val>
          <c:extLst>
            <c:ext xmlns:c16="http://schemas.microsoft.com/office/drawing/2014/chart" uri="{C3380CC4-5D6E-409C-BE32-E72D297353CC}">
              <c16:uniqueId val="{00000002-8301-446F-B1D9-B8CFD31B1FA9}"/>
            </c:ext>
          </c:extLst>
        </c:ser>
        <c:dLbls>
          <c:showLegendKey val="0"/>
          <c:showVal val="0"/>
          <c:showCatName val="0"/>
          <c:showSerName val="0"/>
          <c:showPercent val="0"/>
          <c:showBubbleSize val="0"/>
        </c:dLbls>
        <c:gapWidth val="150"/>
        <c:shape val="box"/>
        <c:axId val="816428928"/>
        <c:axId val="906473584"/>
        <c:axId val="0"/>
      </c:bar3DChart>
      <c:catAx>
        <c:axId val="8164289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906473584"/>
        <c:crosses val="autoZero"/>
        <c:auto val="1"/>
        <c:lblAlgn val="ctr"/>
        <c:lblOffset val="100"/>
        <c:noMultiLvlLbl val="0"/>
      </c:catAx>
      <c:valAx>
        <c:axId val="906473584"/>
        <c:scaling>
          <c:orientation val="minMax"/>
          <c:max val="10500"/>
          <c:min val="0"/>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6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1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Sheet5!$B$36</c:f>
              <c:strCache>
                <c:ptCount val="1"/>
                <c:pt idx="0">
                  <c:v>Resident</c:v>
                </c:pt>
              </c:strCache>
            </c:strRef>
          </c:tx>
          <c:spPr>
            <a:solidFill>
              <a:schemeClr val="accent1">
                <a:lumMod val="40000"/>
                <a:lumOff val="60000"/>
              </a:schemeClr>
            </a:solidFill>
            <a:ln>
              <a:noFill/>
            </a:ln>
            <a:effectLs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Sheet5!$C$35:$E$35</c:f>
              <c:strCache>
                <c:ptCount val="3"/>
                <c:pt idx="0">
                  <c:v>Fall '19</c:v>
                </c:pt>
                <c:pt idx="1">
                  <c:v>Fall '20</c:v>
                </c:pt>
                <c:pt idx="2">
                  <c:v>Fall '21</c:v>
                </c:pt>
              </c:strCache>
            </c:strRef>
          </c:cat>
          <c:val>
            <c:numRef>
              <c:f>Sheet5!$C$36:$E$36</c:f>
              <c:numCache>
                <c:formatCode>General</c:formatCode>
                <c:ptCount val="3"/>
                <c:pt idx="0">
                  <c:v>36322</c:v>
                </c:pt>
                <c:pt idx="1">
                  <c:v>36660</c:v>
                </c:pt>
                <c:pt idx="2">
                  <c:v>36550</c:v>
                </c:pt>
              </c:numCache>
            </c:numRef>
          </c:val>
          <c:extLst>
            <c:ext xmlns:c16="http://schemas.microsoft.com/office/drawing/2014/chart" uri="{C3380CC4-5D6E-409C-BE32-E72D297353CC}">
              <c16:uniqueId val="{00000000-5C8F-4EA4-83C1-B231E39F6C75}"/>
            </c:ext>
          </c:extLst>
        </c:ser>
        <c:ser>
          <c:idx val="1"/>
          <c:order val="1"/>
          <c:tx>
            <c:strRef>
              <c:f>Sheet5!$B$37</c:f>
              <c:strCache>
                <c:ptCount val="1"/>
                <c:pt idx="0">
                  <c:v>Domestic NR</c:v>
                </c:pt>
              </c:strCache>
            </c:strRef>
          </c:tx>
          <c:spPr>
            <a:solidFill>
              <a:schemeClr val="accent2">
                <a:lumMod val="40000"/>
                <a:lumOff val="60000"/>
              </a:schemeClr>
            </a:solidFill>
            <a:ln>
              <a:noFill/>
            </a:ln>
            <a:effectLs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Sheet5!$C$35:$E$35</c:f>
              <c:strCache>
                <c:ptCount val="3"/>
                <c:pt idx="0">
                  <c:v>Fall '19</c:v>
                </c:pt>
                <c:pt idx="1">
                  <c:v>Fall '20</c:v>
                </c:pt>
                <c:pt idx="2">
                  <c:v>Fall '21</c:v>
                </c:pt>
              </c:strCache>
            </c:strRef>
          </c:cat>
          <c:val>
            <c:numRef>
              <c:f>Sheet5!$C$37:$E$37</c:f>
              <c:numCache>
                <c:formatCode>General</c:formatCode>
                <c:ptCount val="3"/>
                <c:pt idx="0">
                  <c:v>8551</c:v>
                </c:pt>
                <c:pt idx="1">
                  <c:v>8495</c:v>
                </c:pt>
                <c:pt idx="2">
                  <c:v>8690</c:v>
                </c:pt>
              </c:numCache>
            </c:numRef>
          </c:val>
          <c:extLst>
            <c:ext xmlns:c16="http://schemas.microsoft.com/office/drawing/2014/chart" uri="{C3380CC4-5D6E-409C-BE32-E72D297353CC}">
              <c16:uniqueId val="{00000001-5C8F-4EA4-83C1-B231E39F6C75}"/>
            </c:ext>
          </c:extLst>
        </c:ser>
        <c:ser>
          <c:idx val="2"/>
          <c:order val="2"/>
          <c:tx>
            <c:strRef>
              <c:f>Sheet5!$B$38</c:f>
              <c:strCache>
                <c:ptCount val="1"/>
                <c:pt idx="0">
                  <c:v>International</c:v>
                </c:pt>
              </c:strCache>
            </c:strRef>
          </c:tx>
          <c:spPr>
            <a:solidFill>
              <a:schemeClr val="accent3"/>
            </a:solidFill>
            <a:ln>
              <a:noFill/>
            </a:ln>
            <a:effectLs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Sheet5!$C$35:$E$35</c:f>
              <c:strCache>
                <c:ptCount val="3"/>
                <c:pt idx="0">
                  <c:v>Fall '19</c:v>
                </c:pt>
                <c:pt idx="1">
                  <c:v>Fall '20</c:v>
                </c:pt>
                <c:pt idx="2">
                  <c:v>Fall '21</c:v>
                </c:pt>
              </c:strCache>
            </c:strRef>
          </c:cat>
          <c:val>
            <c:numRef>
              <c:f>Sheet5!$C$38:$E$38</c:f>
              <c:numCache>
                <c:formatCode>General</c:formatCode>
                <c:ptCount val="3"/>
                <c:pt idx="0">
                  <c:v>5705</c:v>
                </c:pt>
                <c:pt idx="1">
                  <c:v>4540</c:v>
                </c:pt>
                <c:pt idx="2">
                  <c:v>4635</c:v>
                </c:pt>
              </c:numCache>
            </c:numRef>
          </c:val>
          <c:extLst>
            <c:ext xmlns:c16="http://schemas.microsoft.com/office/drawing/2014/chart" uri="{C3380CC4-5D6E-409C-BE32-E72D297353CC}">
              <c16:uniqueId val="{00000002-5C8F-4EA4-83C1-B231E39F6C75}"/>
            </c:ext>
          </c:extLst>
        </c:ser>
        <c:dLbls>
          <c:showLegendKey val="0"/>
          <c:showVal val="0"/>
          <c:showCatName val="0"/>
          <c:showSerName val="0"/>
          <c:showPercent val="0"/>
          <c:showBubbleSize val="0"/>
        </c:dLbls>
        <c:gapWidth val="150"/>
        <c:shape val="box"/>
        <c:axId val="816428928"/>
        <c:axId val="906473584"/>
        <c:axId val="0"/>
      </c:bar3DChart>
      <c:catAx>
        <c:axId val="8164289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906473584"/>
        <c:crosses val="autoZero"/>
        <c:auto val="1"/>
        <c:lblAlgn val="ctr"/>
        <c:lblOffset val="100"/>
        <c:noMultiLvlLbl val="0"/>
      </c:catAx>
      <c:valAx>
        <c:axId val="906473584"/>
        <c:scaling>
          <c:orientation val="minMax"/>
          <c:max val="60000"/>
          <c:min val="0"/>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6428928"/>
        <c:crosses val="autoZero"/>
        <c:crossBetween val="between"/>
      </c:valAx>
      <c:spPr>
        <a:noFill/>
        <a:ln>
          <a:noFill/>
        </a:ln>
        <a:effectLst/>
      </c:spPr>
    </c:plotArea>
    <c:legend>
      <c:legendPos val="b"/>
      <c:layout>
        <c:manualLayout>
          <c:xMode val="edge"/>
          <c:yMode val="edge"/>
          <c:x val="0.27747359415735645"/>
          <c:y val="0.92250232785195763"/>
          <c:w val="0.68279405074938782"/>
          <c:h val="7.6170334560991787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1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10"/>
            <c:invertIfNegative val="0"/>
            <c:bubble3D val="0"/>
            <c:spPr>
              <a:solidFill>
                <a:srgbClr val="18453B"/>
              </a:solidFill>
              <a:ln>
                <a:noFill/>
              </a:ln>
              <a:effectLst/>
              <a:sp3d/>
            </c:spPr>
            <c:extLst>
              <c:ext xmlns:c16="http://schemas.microsoft.com/office/drawing/2014/chart" uri="{C3380CC4-5D6E-409C-BE32-E72D297353CC}">
                <c16:uniqueId val="{00000001-B917-4F0C-AFAA-16EA51D57C76}"/>
              </c:ext>
            </c:extLst>
          </c:dPt>
          <c:cat>
            <c:strRef>
              <c:f>'Comp &amp; Charts'!$P$46:$P$59</c:f>
              <c:strCache>
                <c:ptCount val="14"/>
                <c:pt idx="0">
                  <c:v>Northwestern U</c:v>
                </c:pt>
                <c:pt idx="1">
                  <c:v>U Michigan</c:v>
                </c:pt>
                <c:pt idx="2">
                  <c:v>U Maryland</c:v>
                </c:pt>
                <c:pt idx="3">
                  <c:v>Rutgers St U</c:v>
                </c:pt>
                <c:pt idx="4">
                  <c:v>U Illinois</c:v>
                </c:pt>
                <c:pt idx="5">
                  <c:v>U Wisconsin</c:v>
                </c:pt>
                <c:pt idx="6">
                  <c:v>Ohio St U</c:v>
                </c:pt>
                <c:pt idx="7">
                  <c:v>U Minnesota</c:v>
                </c:pt>
                <c:pt idx="8">
                  <c:v>Indiana U</c:v>
                </c:pt>
                <c:pt idx="9">
                  <c:v>Purdue U</c:v>
                </c:pt>
                <c:pt idx="10">
                  <c:v>Michigan St U</c:v>
                </c:pt>
                <c:pt idx="11">
                  <c:v>Penn St U</c:v>
                </c:pt>
                <c:pt idx="12">
                  <c:v>U Iowa</c:v>
                </c:pt>
                <c:pt idx="13">
                  <c:v>U Nebraska</c:v>
                </c:pt>
              </c:strCache>
            </c:strRef>
          </c:cat>
          <c:val>
            <c:numRef>
              <c:f>'Comp &amp; Charts'!$Q$46:$Q$59</c:f>
              <c:numCache>
                <c:formatCode>_("$"* #,##0.00_);_("$"* \(#,##0.00\);_("$"* "-"??_);_(@_)</c:formatCode>
                <c:ptCount val="14"/>
                <c:pt idx="0">
                  <c:v>178882.90797308664</c:v>
                </c:pt>
                <c:pt idx="1">
                  <c:v>143502.13638297873</c:v>
                </c:pt>
                <c:pt idx="2">
                  <c:v>139055.66919408998</c:v>
                </c:pt>
                <c:pt idx="3">
                  <c:v>132263.95142048379</c:v>
                </c:pt>
                <c:pt idx="4">
                  <c:v>129878.96083916085</c:v>
                </c:pt>
                <c:pt idx="5">
                  <c:v>128450.90124355671</c:v>
                </c:pt>
                <c:pt idx="6">
                  <c:v>124766.30757346767</c:v>
                </c:pt>
                <c:pt idx="7">
                  <c:v>121294.14277725118</c:v>
                </c:pt>
                <c:pt idx="8">
                  <c:v>121207.20197616059</c:v>
                </c:pt>
                <c:pt idx="9">
                  <c:v>120918.32086790654</c:v>
                </c:pt>
                <c:pt idx="10">
                  <c:v>118406.28331450094</c:v>
                </c:pt>
                <c:pt idx="11">
                  <c:v>118346.80323895809</c:v>
                </c:pt>
                <c:pt idx="12">
                  <c:v>111847.06009693054</c:v>
                </c:pt>
                <c:pt idx="13">
                  <c:v>110974.1664453125</c:v>
                </c:pt>
              </c:numCache>
            </c:numRef>
          </c:val>
          <c:extLst>
            <c:ext xmlns:c16="http://schemas.microsoft.com/office/drawing/2014/chart" uri="{C3380CC4-5D6E-409C-BE32-E72D297353CC}">
              <c16:uniqueId val="{00000000-B917-4F0C-AFAA-16EA51D57C76}"/>
            </c:ext>
          </c:extLst>
        </c:ser>
        <c:dLbls>
          <c:showLegendKey val="0"/>
          <c:showVal val="0"/>
          <c:showCatName val="0"/>
          <c:showSerName val="0"/>
          <c:showPercent val="0"/>
          <c:showBubbleSize val="0"/>
        </c:dLbls>
        <c:gapWidth val="150"/>
        <c:shape val="box"/>
        <c:axId val="796707039"/>
        <c:axId val="1645826288"/>
        <c:axId val="0"/>
      </c:bar3DChart>
      <c:catAx>
        <c:axId val="79670703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645826288"/>
        <c:crosses val="autoZero"/>
        <c:auto val="1"/>
        <c:lblAlgn val="ctr"/>
        <c:lblOffset val="100"/>
        <c:noMultiLvlLbl val="0"/>
      </c:catAx>
      <c:valAx>
        <c:axId val="1645826288"/>
        <c:scaling>
          <c:orientation val="minMax"/>
        </c:scaling>
        <c:delete val="0"/>
        <c:axPos val="l"/>
        <c:majorGridlines>
          <c:spPr>
            <a:ln w="9525" cap="flat" cmpd="sng" algn="ctr">
              <a:no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707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1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8"/>
            <c:invertIfNegative val="0"/>
            <c:bubble3D val="0"/>
            <c:spPr>
              <a:solidFill>
                <a:srgbClr val="18453B"/>
              </a:solidFill>
              <a:ln>
                <a:noFill/>
              </a:ln>
              <a:effectLst/>
              <a:sp3d/>
            </c:spPr>
            <c:extLst>
              <c:ext xmlns:c16="http://schemas.microsoft.com/office/drawing/2014/chart" uri="{C3380CC4-5D6E-409C-BE32-E72D297353CC}">
                <c16:uniqueId val="{00000001-CE27-4301-AEDB-4C053883669D}"/>
              </c:ext>
            </c:extLst>
          </c:dPt>
          <c:dLbls>
            <c:dLbl>
              <c:idx val="8"/>
              <c:layout>
                <c:manualLayout>
                  <c:x val="1.0689836171106062E-3"/>
                  <c:y val="0.27502439359562042"/>
                </c:manualLayout>
              </c:layout>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27-4301-AEDB-4C053883669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 &amp; Charts'!$P$8:$P$21</c:f>
              <c:strCache>
                <c:ptCount val="14"/>
                <c:pt idx="0">
                  <c:v>Northwestern U</c:v>
                </c:pt>
                <c:pt idx="1">
                  <c:v>U Illinois</c:v>
                </c:pt>
                <c:pt idx="2">
                  <c:v>U Michigan</c:v>
                </c:pt>
                <c:pt idx="3">
                  <c:v>Ohio St U</c:v>
                </c:pt>
                <c:pt idx="4">
                  <c:v>Rutgers St U</c:v>
                </c:pt>
                <c:pt idx="5">
                  <c:v>U Maryland</c:v>
                </c:pt>
                <c:pt idx="6">
                  <c:v>U Minnesota</c:v>
                </c:pt>
                <c:pt idx="7">
                  <c:v>Purdue U</c:v>
                </c:pt>
                <c:pt idx="8">
                  <c:v>Michigan St U</c:v>
                </c:pt>
                <c:pt idx="9">
                  <c:v>U Wisconsin</c:v>
                </c:pt>
                <c:pt idx="10">
                  <c:v>Penn St U</c:v>
                </c:pt>
                <c:pt idx="11">
                  <c:v>Indiana U</c:v>
                </c:pt>
                <c:pt idx="12">
                  <c:v>U Iowa</c:v>
                </c:pt>
                <c:pt idx="13">
                  <c:v>U Nebraska</c:v>
                </c:pt>
              </c:strCache>
            </c:strRef>
          </c:cat>
          <c:val>
            <c:numRef>
              <c:f>'Comp &amp; Charts'!$N$8:$N$21</c:f>
              <c:numCache>
                <c:formatCode>"$"#,##0_);\("$"#,##0\)</c:formatCode>
                <c:ptCount val="14"/>
                <c:pt idx="0">
                  <c:v>210089.22999999998</c:v>
                </c:pt>
                <c:pt idx="1">
                  <c:v>155780.34</c:v>
                </c:pt>
                <c:pt idx="2">
                  <c:v>152681.49</c:v>
                </c:pt>
                <c:pt idx="3">
                  <c:v>152084.41999999998</c:v>
                </c:pt>
                <c:pt idx="4">
                  <c:v>151798.67000000001</c:v>
                </c:pt>
                <c:pt idx="5">
                  <c:v>146721.13999999998</c:v>
                </c:pt>
                <c:pt idx="6">
                  <c:v>143168.14000000001</c:v>
                </c:pt>
                <c:pt idx="7">
                  <c:v>141275.1</c:v>
                </c:pt>
                <c:pt idx="8">
                  <c:v>140579.91</c:v>
                </c:pt>
                <c:pt idx="9">
                  <c:v>137694.5</c:v>
                </c:pt>
                <c:pt idx="10">
                  <c:v>135855.81</c:v>
                </c:pt>
                <c:pt idx="11">
                  <c:v>128695.97</c:v>
                </c:pt>
                <c:pt idx="12">
                  <c:v>128382.34000000001</c:v>
                </c:pt>
                <c:pt idx="13">
                  <c:v>121633.72</c:v>
                </c:pt>
              </c:numCache>
            </c:numRef>
          </c:val>
          <c:extLst>
            <c:ext xmlns:c16="http://schemas.microsoft.com/office/drawing/2014/chart" uri="{C3380CC4-5D6E-409C-BE32-E72D297353CC}">
              <c16:uniqueId val="{00000000-CE27-4301-AEDB-4C053883669D}"/>
            </c:ext>
          </c:extLst>
        </c:ser>
        <c:dLbls>
          <c:showLegendKey val="0"/>
          <c:showVal val="0"/>
          <c:showCatName val="0"/>
          <c:showSerName val="0"/>
          <c:showPercent val="0"/>
          <c:showBubbleSize val="0"/>
        </c:dLbls>
        <c:gapWidth val="150"/>
        <c:shape val="box"/>
        <c:axId val="796707039"/>
        <c:axId val="1645826288"/>
        <c:axId val="0"/>
      </c:bar3DChart>
      <c:catAx>
        <c:axId val="79670703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5826288"/>
        <c:crosses val="autoZero"/>
        <c:auto val="1"/>
        <c:lblAlgn val="ctr"/>
        <c:lblOffset val="100"/>
        <c:noMultiLvlLbl val="0"/>
      </c:catAx>
      <c:valAx>
        <c:axId val="1645826288"/>
        <c:scaling>
          <c:orientation val="minMax"/>
        </c:scaling>
        <c:delete val="0"/>
        <c:axPos val="l"/>
        <c:majorGridlines>
          <c:spPr>
            <a:ln w="9525" cap="flat" cmpd="sng" algn="ctr">
              <a:no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707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0.07855</cdr:x>
      <cdr:y>0.62968</cdr:y>
    </cdr:from>
    <cdr:to>
      <cdr:x>0.46828</cdr:x>
      <cdr:y>0.77482</cdr:y>
    </cdr:to>
    <cdr:sp macro="" textlink="">
      <cdr:nvSpPr>
        <cdr:cNvPr id="2" name="TextBox 1"/>
        <cdr:cNvSpPr txBox="1"/>
      </cdr:nvSpPr>
      <cdr:spPr>
        <a:xfrm xmlns:a="http://schemas.openxmlformats.org/drawingml/2006/main">
          <a:off x="681604" y="3967263"/>
          <a:ext cx="3381828" cy="9144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solidFill>
                <a:srgbClr val="FF0000"/>
              </a:solidFill>
            </a:rPr>
            <a:t>Minimum liquidity is 45 days operating cash</a:t>
          </a:r>
        </a:p>
      </cdr:txBody>
    </cdr:sp>
  </cdr:relSizeAnchor>
  <cdr:relSizeAnchor xmlns:cdr="http://schemas.openxmlformats.org/drawingml/2006/chartDrawing">
    <cdr:from>
      <cdr:x>0.08257</cdr:x>
      <cdr:y>0.55201</cdr:y>
    </cdr:from>
    <cdr:to>
      <cdr:x>0.41793</cdr:x>
      <cdr:y>0.5964</cdr:y>
    </cdr:to>
    <cdr:sp macro="" textlink="">
      <cdr:nvSpPr>
        <cdr:cNvPr id="3" name="TextBox 2"/>
        <cdr:cNvSpPr txBox="1"/>
      </cdr:nvSpPr>
      <cdr:spPr>
        <a:xfrm xmlns:a="http://schemas.openxmlformats.org/drawingml/2006/main">
          <a:off x="716533" y="3477910"/>
          <a:ext cx="2909954" cy="2796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solidFill>
                <a:schemeClr val="bg1">
                  <a:lumMod val="65000"/>
                </a:schemeClr>
              </a:solidFill>
            </a:rPr>
            <a:t>Target: 60-90</a:t>
          </a:r>
          <a:r>
            <a:rPr lang="en-US" sz="1100" baseline="0">
              <a:solidFill>
                <a:schemeClr val="bg1">
                  <a:lumMod val="65000"/>
                </a:schemeClr>
              </a:solidFill>
            </a:rPr>
            <a:t> Days of Operating Cash</a:t>
          </a:r>
          <a:endParaRPr lang="en-US" sz="1100">
            <a:solidFill>
              <a:schemeClr val="bg1">
                <a:lumMod val="65000"/>
              </a:schemeClr>
            </a:solidFill>
          </a:endParaRPr>
        </a:p>
      </cdr:txBody>
    </cdr:sp>
  </cdr:relSizeAnchor>
  <cdr:relSizeAnchor xmlns:cdr="http://schemas.openxmlformats.org/drawingml/2006/chartDrawing">
    <cdr:from>
      <cdr:x>0.08258</cdr:x>
      <cdr:y>0.17476</cdr:y>
    </cdr:from>
    <cdr:to>
      <cdr:x>0.29204</cdr:x>
      <cdr:y>0.27045</cdr:y>
    </cdr:to>
    <cdr:sp macro="" textlink="">
      <cdr:nvSpPr>
        <cdr:cNvPr id="4" name="TextBox 3"/>
        <cdr:cNvSpPr txBox="1"/>
      </cdr:nvSpPr>
      <cdr:spPr>
        <a:xfrm xmlns:a="http://schemas.openxmlformats.org/drawingml/2006/main">
          <a:off x="716591" y="1101055"/>
          <a:ext cx="1817560" cy="6029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solidFill>
                <a:schemeClr val="accent5">
                  <a:lumMod val="75000"/>
                </a:schemeClr>
              </a:solidFill>
            </a:rPr>
            <a:t>Actual Cash</a:t>
          </a:r>
          <a:r>
            <a:rPr lang="en-US" sz="1100" baseline="0">
              <a:solidFill>
                <a:schemeClr val="accent5">
                  <a:lumMod val="75000"/>
                </a:schemeClr>
              </a:solidFill>
            </a:rPr>
            <a:t> Balances through 1/31/2021</a:t>
          </a:r>
          <a:endParaRPr lang="en-US" sz="1100">
            <a:solidFill>
              <a:schemeClr val="accent5">
                <a:lumMod val="75000"/>
              </a:schemeClr>
            </a:solidFill>
          </a:endParaRPr>
        </a:p>
      </cdr:txBody>
    </cdr:sp>
  </cdr:relSizeAnchor>
  <cdr:relSizeAnchor xmlns:cdr="http://schemas.openxmlformats.org/drawingml/2006/chartDrawing">
    <cdr:from>
      <cdr:x>0.47936</cdr:x>
      <cdr:y>0.07351</cdr:y>
    </cdr:from>
    <cdr:to>
      <cdr:x>0.58473</cdr:x>
      <cdr:y>0.21864</cdr:y>
    </cdr:to>
    <cdr:sp macro="" textlink="">
      <cdr:nvSpPr>
        <cdr:cNvPr id="5" name="TextBox 4"/>
        <cdr:cNvSpPr txBox="1"/>
      </cdr:nvSpPr>
      <cdr:spPr>
        <a:xfrm xmlns:a="http://schemas.openxmlformats.org/drawingml/2006/main">
          <a:off x="4159541" y="46314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a:t>Lowest Daily Balance</a:t>
          </a:r>
        </a:p>
      </cdr:txBody>
    </cdr:sp>
  </cdr:relSizeAnchor>
  <cdr:relSizeAnchor xmlns:cdr="http://schemas.openxmlformats.org/drawingml/2006/chartDrawing">
    <cdr:from>
      <cdr:x>0.42708</cdr:x>
      <cdr:y>0.10491</cdr:y>
    </cdr:from>
    <cdr:to>
      <cdr:x>0.42708</cdr:x>
      <cdr:y>0.94263</cdr:y>
    </cdr:to>
    <cdr:cxnSp macro="">
      <cdr:nvCxnSpPr>
        <cdr:cNvPr id="7" name="Straight Connector 6">
          <a:extLst xmlns:a="http://schemas.openxmlformats.org/drawingml/2006/main">
            <a:ext uri="{FF2B5EF4-FFF2-40B4-BE49-F238E27FC236}">
              <a16:creationId xmlns:a16="http://schemas.microsoft.com/office/drawing/2014/main" id="{E8F9A6B6-515D-47F4-9D02-D1BFECB11C78}"/>
            </a:ext>
          </a:extLst>
        </cdr:cNvPr>
        <cdr:cNvCxnSpPr/>
      </cdr:nvCxnSpPr>
      <cdr:spPr>
        <a:xfrm xmlns:a="http://schemas.openxmlformats.org/drawingml/2006/main">
          <a:off x="3701864" y="660507"/>
          <a:ext cx="0" cy="5274306"/>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0.07884</cdr:x>
      <cdr:y>0.33859</cdr:y>
    </cdr:from>
    <cdr:to>
      <cdr:x>0.98003</cdr:x>
      <cdr:y>0.33859</cdr:y>
    </cdr:to>
    <cdr:cxnSp macro="">
      <cdr:nvCxnSpPr>
        <cdr:cNvPr id="3" name="Straight Connector 2">
          <a:extLst xmlns:a="http://schemas.openxmlformats.org/drawingml/2006/main">
            <a:ext uri="{FF2B5EF4-FFF2-40B4-BE49-F238E27FC236}">
              <a16:creationId xmlns:a16="http://schemas.microsoft.com/office/drawing/2014/main" id="{B343D5F3-5153-46E8-A35B-785900D5204F}"/>
            </a:ext>
          </a:extLst>
        </cdr:cNvPr>
        <cdr:cNvCxnSpPr/>
      </cdr:nvCxnSpPr>
      <cdr:spPr>
        <a:xfrm xmlns:a="http://schemas.openxmlformats.org/drawingml/2006/main">
          <a:off x="702482" y="1153100"/>
          <a:ext cx="8029903" cy="0"/>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0.68006</cdr:x>
      <cdr:y>0.24355</cdr:y>
    </cdr:from>
    <cdr:to>
      <cdr:x>0.89862</cdr:x>
      <cdr:y>0.33284</cdr:y>
    </cdr:to>
    <cdr:sp macro="" textlink="">
      <cdr:nvSpPr>
        <cdr:cNvPr id="5" name="TextBox 4">
          <a:extLst xmlns:a="http://schemas.openxmlformats.org/drawingml/2006/main">
            <a:ext uri="{FF2B5EF4-FFF2-40B4-BE49-F238E27FC236}">
              <a16:creationId xmlns:a16="http://schemas.microsoft.com/office/drawing/2014/main" id="{92E18D6C-67D8-442C-920E-C9B76778E597}"/>
            </a:ext>
          </a:extLst>
        </cdr:cNvPr>
        <cdr:cNvSpPr txBox="1"/>
      </cdr:nvSpPr>
      <cdr:spPr>
        <a:xfrm xmlns:a="http://schemas.openxmlformats.org/drawingml/2006/main">
          <a:off x="6059549" y="829437"/>
          <a:ext cx="1947442" cy="3040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Big Ten Average: $146,605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6" y="15"/>
            <a:ext cx="3077740" cy="469424"/>
          </a:xfrm>
          <a:prstGeom prst="rect">
            <a:avLst/>
          </a:prstGeom>
        </p:spPr>
        <p:txBody>
          <a:bodyPr vert="horz" lIns="94525" tIns="47266" rIns="94525" bIns="47266" rtlCol="0"/>
          <a:lstStyle>
            <a:lvl1pPr algn="l">
              <a:defRPr sz="1500"/>
            </a:lvl1pPr>
          </a:lstStyle>
          <a:p>
            <a:endParaRPr lang="en-US" dirty="0"/>
          </a:p>
        </p:txBody>
      </p:sp>
      <p:sp>
        <p:nvSpPr>
          <p:cNvPr id="3" name="Date Placeholder 2"/>
          <p:cNvSpPr>
            <a:spLocks noGrp="1"/>
          </p:cNvSpPr>
          <p:nvPr>
            <p:ph type="dt" sz="quarter" idx="1"/>
          </p:nvPr>
        </p:nvSpPr>
        <p:spPr>
          <a:xfrm>
            <a:off x="4023138" y="15"/>
            <a:ext cx="3077740" cy="469424"/>
          </a:xfrm>
          <a:prstGeom prst="rect">
            <a:avLst/>
          </a:prstGeom>
        </p:spPr>
        <p:txBody>
          <a:bodyPr vert="horz" lIns="94525" tIns="47266" rIns="94525" bIns="47266" rtlCol="0"/>
          <a:lstStyle>
            <a:lvl1pPr algn="r">
              <a:defRPr sz="1500"/>
            </a:lvl1pPr>
          </a:lstStyle>
          <a:p>
            <a:fld id="{E5AFCCDA-DF41-4B5F-B2F4-33A8007C8BBC}" type="datetimeFigureOut">
              <a:rPr lang="en-US" smtClean="0"/>
              <a:pPr/>
              <a:t>2/16/21</a:t>
            </a:fld>
            <a:endParaRPr lang="en-US" dirty="0"/>
          </a:p>
        </p:txBody>
      </p:sp>
      <p:sp>
        <p:nvSpPr>
          <p:cNvPr id="4" name="Footer Placeholder 3"/>
          <p:cNvSpPr>
            <a:spLocks noGrp="1"/>
          </p:cNvSpPr>
          <p:nvPr>
            <p:ph type="ftr" sz="quarter" idx="2"/>
          </p:nvPr>
        </p:nvSpPr>
        <p:spPr>
          <a:xfrm>
            <a:off x="46" y="8917433"/>
            <a:ext cx="3077740" cy="469424"/>
          </a:xfrm>
          <a:prstGeom prst="rect">
            <a:avLst/>
          </a:prstGeom>
        </p:spPr>
        <p:txBody>
          <a:bodyPr vert="horz" lIns="94525" tIns="47266" rIns="94525" bIns="47266" rtlCol="0" anchor="b"/>
          <a:lstStyle>
            <a:lvl1pPr algn="l">
              <a:defRPr sz="1500"/>
            </a:lvl1pPr>
          </a:lstStyle>
          <a:p>
            <a:endParaRPr lang="en-US" dirty="0"/>
          </a:p>
        </p:txBody>
      </p:sp>
      <p:sp>
        <p:nvSpPr>
          <p:cNvPr id="5" name="Slide Number Placeholder 4"/>
          <p:cNvSpPr>
            <a:spLocks noGrp="1"/>
          </p:cNvSpPr>
          <p:nvPr>
            <p:ph type="sldNum" sz="quarter" idx="3"/>
          </p:nvPr>
        </p:nvSpPr>
        <p:spPr>
          <a:xfrm>
            <a:off x="4023138" y="8917433"/>
            <a:ext cx="3077740" cy="469424"/>
          </a:xfrm>
          <a:prstGeom prst="rect">
            <a:avLst/>
          </a:prstGeom>
        </p:spPr>
        <p:txBody>
          <a:bodyPr vert="horz" lIns="94525" tIns="47266" rIns="94525" bIns="47266" rtlCol="0" anchor="b"/>
          <a:lstStyle>
            <a:lvl1pPr algn="r">
              <a:defRPr sz="1500"/>
            </a:lvl1pPr>
          </a:lstStyle>
          <a:p>
            <a:fld id="{55ECD4F4-1267-4002-A501-057214D779CC}" type="slidenum">
              <a:rPr lang="en-US" smtClean="0"/>
              <a:pPr/>
              <a:t>‹#›</a:t>
            </a:fld>
            <a:endParaRPr lang="en-US" dirty="0"/>
          </a:p>
        </p:txBody>
      </p:sp>
    </p:spTree>
    <p:extLst>
      <p:ext uri="{BB962C8B-B14F-4D97-AF65-F5344CB8AC3E}">
        <p14:creationId xmlns:p14="http://schemas.microsoft.com/office/powerpoint/2010/main" val="4095854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6" y="15"/>
            <a:ext cx="3077740" cy="469424"/>
          </a:xfrm>
          <a:prstGeom prst="rect">
            <a:avLst/>
          </a:prstGeom>
        </p:spPr>
        <p:txBody>
          <a:bodyPr vert="horz" lIns="94525" tIns="47266" rIns="94525" bIns="47266" rtlCol="0"/>
          <a:lstStyle>
            <a:lvl1pPr algn="l">
              <a:defRPr sz="1500"/>
            </a:lvl1pPr>
          </a:lstStyle>
          <a:p>
            <a:endParaRPr lang="en-US" dirty="0"/>
          </a:p>
        </p:txBody>
      </p:sp>
      <p:sp>
        <p:nvSpPr>
          <p:cNvPr id="3" name="Date Placeholder 2"/>
          <p:cNvSpPr>
            <a:spLocks noGrp="1"/>
          </p:cNvSpPr>
          <p:nvPr>
            <p:ph type="dt" idx="1"/>
          </p:nvPr>
        </p:nvSpPr>
        <p:spPr>
          <a:xfrm>
            <a:off x="4023138" y="15"/>
            <a:ext cx="3077740" cy="469424"/>
          </a:xfrm>
          <a:prstGeom prst="rect">
            <a:avLst/>
          </a:prstGeom>
        </p:spPr>
        <p:txBody>
          <a:bodyPr vert="horz" lIns="94525" tIns="47266" rIns="94525" bIns="47266" rtlCol="0"/>
          <a:lstStyle>
            <a:lvl1pPr algn="r">
              <a:defRPr sz="1500"/>
            </a:lvl1pPr>
          </a:lstStyle>
          <a:p>
            <a:fld id="{3B2FF552-8155-42DA-9FD5-8301C7E392BD}" type="datetimeFigureOut">
              <a:rPr lang="en-US" smtClean="0"/>
              <a:pPr/>
              <a:t>2/16/21</a:t>
            </a:fld>
            <a:endParaRPr lang="en-US" dirty="0"/>
          </a:p>
        </p:txBody>
      </p:sp>
      <p:sp>
        <p:nvSpPr>
          <p:cNvPr id="4" name="Slide Image Placeholder 3"/>
          <p:cNvSpPr>
            <a:spLocks noGrp="1" noRot="1" noChangeAspect="1"/>
          </p:cNvSpPr>
          <p:nvPr>
            <p:ph type="sldImg" idx="2"/>
          </p:nvPr>
        </p:nvSpPr>
        <p:spPr>
          <a:xfrm>
            <a:off x="1203325" y="698500"/>
            <a:ext cx="4695825" cy="3522663"/>
          </a:xfrm>
          <a:prstGeom prst="rect">
            <a:avLst/>
          </a:prstGeom>
          <a:noFill/>
          <a:ln w="12700">
            <a:solidFill>
              <a:prstClr val="black"/>
            </a:solidFill>
          </a:ln>
        </p:spPr>
        <p:txBody>
          <a:bodyPr vert="horz" lIns="94525" tIns="47266" rIns="94525" bIns="47266" rtlCol="0" anchor="ctr"/>
          <a:lstStyle/>
          <a:p>
            <a:endParaRPr lang="en-US" dirty="0"/>
          </a:p>
        </p:txBody>
      </p:sp>
      <p:sp>
        <p:nvSpPr>
          <p:cNvPr id="5" name="Notes Placeholder 4"/>
          <p:cNvSpPr>
            <a:spLocks noGrp="1"/>
          </p:cNvSpPr>
          <p:nvPr>
            <p:ph type="body" sz="quarter" idx="3"/>
          </p:nvPr>
        </p:nvSpPr>
        <p:spPr>
          <a:xfrm>
            <a:off x="710250" y="4459538"/>
            <a:ext cx="5681980" cy="4224814"/>
          </a:xfrm>
          <a:prstGeom prst="rect">
            <a:avLst/>
          </a:prstGeom>
        </p:spPr>
        <p:txBody>
          <a:bodyPr vert="horz" lIns="94525" tIns="47266" rIns="94525" bIns="4726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6" y="8917433"/>
            <a:ext cx="3077740" cy="469424"/>
          </a:xfrm>
          <a:prstGeom prst="rect">
            <a:avLst/>
          </a:prstGeom>
        </p:spPr>
        <p:txBody>
          <a:bodyPr vert="horz" lIns="94525" tIns="47266" rIns="94525" bIns="47266" rtlCol="0" anchor="b"/>
          <a:lstStyle>
            <a:lvl1pPr algn="l">
              <a:defRPr sz="1500"/>
            </a:lvl1pPr>
          </a:lstStyle>
          <a:p>
            <a:endParaRPr lang="en-US" dirty="0"/>
          </a:p>
        </p:txBody>
      </p:sp>
      <p:sp>
        <p:nvSpPr>
          <p:cNvPr id="7" name="Slide Number Placeholder 6"/>
          <p:cNvSpPr>
            <a:spLocks noGrp="1"/>
          </p:cNvSpPr>
          <p:nvPr>
            <p:ph type="sldNum" sz="quarter" idx="5"/>
          </p:nvPr>
        </p:nvSpPr>
        <p:spPr>
          <a:xfrm>
            <a:off x="4023138" y="8917433"/>
            <a:ext cx="3077740" cy="469424"/>
          </a:xfrm>
          <a:prstGeom prst="rect">
            <a:avLst/>
          </a:prstGeom>
        </p:spPr>
        <p:txBody>
          <a:bodyPr vert="horz" lIns="94525" tIns="47266" rIns="94525" bIns="47266" rtlCol="0" anchor="b"/>
          <a:lstStyle>
            <a:lvl1pPr algn="r">
              <a:defRPr sz="1500"/>
            </a:lvl1pPr>
          </a:lstStyle>
          <a:p>
            <a:fld id="{6501E0FD-3A74-4018-9D51-7B2234CF05E9}" type="slidenum">
              <a:rPr lang="en-US" smtClean="0"/>
              <a:pPr/>
              <a:t>‹#›</a:t>
            </a:fld>
            <a:endParaRPr lang="en-US" dirty="0"/>
          </a:p>
        </p:txBody>
      </p:sp>
    </p:spTree>
    <p:extLst>
      <p:ext uri="{BB962C8B-B14F-4D97-AF65-F5344CB8AC3E}">
        <p14:creationId xmlns:p14="http://schemas.microsoft.com/office/powerpoint/2010/main" val="3313105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1E0FD-3A74-4018-9D51-7B2234CF05E9}" type="slidenum">
              <a:rPr lang="en-US" smtClean="0"/>
              <a:pPr/>
              <a:t>1</a:t>
            </a:fld>
            <a:endParaRPr lang="en-US" dirty="0"/>
          </a:p>
        </p:txBody>
      </p:sp>
    </p:spTree>
    <p:extLst>
      <p:ext uri="{BB962C8B-B14F-4D97-AF65-F5344CB8AC3E}">
        <p14:creationId xmlns:p14="http://schemas.microsoft.com/office/powerpoint/2010/main" val="986144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8E0E52-41DA-4F11-B927-0F6F333EA733}" type="slidenum">
              <a:rPr lang="en-US" smtClean="0"/>
              <a:t>22</a:t>
            </a:fld>
            <a:endParaRPr lang="en-US"/>
          </a:p>
        </p:txBody>
      </p:sp>
    </p:spTree>
    <p:extLst>
      <p:ext uri="{BB962C8B-B14F-4D97-AF65-F5344CB8AC3E}">
        <p14:creationId xmlns:p14="http://schemas.microsoft.com/office/powerpoint/2010/main" val="73792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72908-9053-C24D-A7FD-C69AEF5757E8}" type="slidenum">
              <a:rPr lang="en-US" smtClean="0"/>
              <a:t>23</a:t>
            </a:fld>
            <a:endParaRPr lang="en-US"/>
          </a:p>
        </p:txBody>
      </p:sp>
    </p:spTree>
    <p:extLst>
      <p:ext uri="{BB962C8B-B14F-4D97-AF65-F5344CB8AC3E}">
        <p14:creationId xmlns:p14="http://schemas.microsoft.com/office/powerpoint/2010/main" val="1636815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72908-9053-C24D-A7FD-C69AEF5757E8}" type="slidenum">
              <a:rPr lang="en-US" smtClean="0"/>
              <a:t>25</a:t>
            </a:fld>
            <a:endParaRPr lang="en-US"/>
          </a:p>
        </p:txBody>
      </p:sp>
    </p:spTree>
    <p:extLst>
      <p:ext uri="{BB962C8B-B14F-4D97-AF65-F5344CB8AC3E}">
        <p14:creationId xmlns:p14="http://schemas.microsoft.com/office/powerpoint/2010/main" val="8166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1E0FD-3A74-4018-9D51-7B2234CF05E9}" type="slidenum">
              <a:rPr lang="en-US" smtClean="0"/>
              <a:pPr/>
              <a:t>28</a:t>
            </a:fld>
            <a:endParaRPr lang="en-US" dirty="0"/>
          </a:p>
        </p:txBody>
      </p:sp>
    </p:spTree>
    <p:extLst>
      <p:ext uri="{BB962C8B-B14F-4D97-AF65-F5344CB8AC3E}">
        <p14:creationId xmlns:p14="http://schemas.microsoft.com/office/powerpoint/2010/main" val="2212037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1E0FD-3A74-4018-9D51-7B2234CF05E9}" type="slidenum">
              <a:rPr lang="en-US" smtClean="0"/>
              <a:pPr/>
              <a:t>29</a:t>
            </a:fld>
            <a:endParaRPr lang="en-US" dirty="0"/>
          </a:p>
        </p:txBody>
      </p:sp>
    </p:spTree>
    <p:extLst>
      <p:ext uri="{BB962C8B-B14F-4D97-AF65-F5344CB8AC3E}">
        <p14:creationId xmlns:p14="http://schemas.microsoft.com/office/powerpoint/2010/main" val="3123826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1E0FD-3A74-4018-9D51-7B2234CF05E9}" type="slidenum">
              <a:rPr lang="en-US" smtClean="0"/>
              <a:pPr/>
              <a:t>32</a:t>
            </a:fld>
            <a:endParaRPr lang="en-US" dirty="0"/>
          </a:p>
        </p:txBody>
      </p:sp>
    </p:spTree>
    <p:extLst>
      <p:ext uri="{BB962C8B-B14F-4D97-AF65-F5344CB8AC3E}">
        <p14:creationId xmlns:p14="http://schemas.microsoft.com/office/powerpoint/2010/main" val="3065069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1E0FD-3A74-4018-9D51-7B2234CF05E9}" type="slidenum">
              <a:rPr lang="en-US" smtClean="0"/>
              <a:pPr/>
              <a:t>33</a:t>
            </a:fld>
            <a:endParaRPr lang="en-US" dirty="0"/>
          </a:p>
        </p:txBody>
      </p:sp>
    </p:spTree>
    <p:extLst>
      <p:ext uri="{BB962C8B-B14F-4D97-AF65-F5344CB8AC3E}">
        <p14:creationId xmlns:p14="http://schemas.microsoft.com/office/powerpoint/2010/main" val="2325448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1E0FD-3A74-4018-9D51-7B2234CF05E9}" type="slidenum">
              <a:rPr lang="en-US" smtClean="0"/>
              <a:pPr/>
              <a:t>38</a:t>
            </a:fld>
            <a:endParaRPr lang="en-US" dirty="0"/>
          </a:p>
        </p:txBody>
      </p:sp>
    </p:spTree>
    <p:extLst>
      <p:ext uri="{BB962C8B-B14F-4D97-AF65-F5344CB8AC3E}">
        <p14:creationId xmlns:p14="http://schemas.microsoft.com/office/powerpoint/2010/main" val="3095051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1E0FD-3A74-4018-9D51-7B2234CF05E9}" type="slidenum">
              <a:rPr lang="en-US" smtClean="0"/>
              <a:pPr/>
              <a:t>39</a:t>
            </a:fld>
            <a:endParaRPr lang="en-US" dirty="0"/>
          </a:p>
        </p:txBody>
      </p:sp>
    </p:spTree>
    <p:extLst>
      <p:ext uri="{BB962C8B-B14F-4D97-AF65-F5344CB8AC3E}">
        <p14:creationId xmlns:p14="http://schemas.microsoft.com/office/powerpoint/2010/main" val="2125457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1E0FD-3A74-4018-9D51-7B2234CF05E9}" type="slidenum">
              <a:rPr lang="en-US" smtClean="0"/>
              <a:pPr/>
              <a:t>40</a:t>
            </a:fld>
            <a:endParaRPr lang="en-US" dirty="0"/>
          </a:p>
        </p:txBody>
      </p:sp>
    </p:spTree>
    <p:extLst>
      <p:ext uri="{BB962C8B-B14F-4D97-AF65-F5344CB8AC3E}">
        <p14:creationId xmlns:p14="http://schemas.microsoft.com/office/powerpoint/2010/main" val="1495445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72908-9053-C24D-A7FD-C69AEF5757E8}" type="slidenum">
              <a:rPr lang="en-US" smtClean="0"/>
              <a:t>10</a:t>
            </a:fld>
            <a:endParaRPr lang="en-US"/>
          </a:p>
        </p:txBody>
      </p:sp>
    </p:spTree>
    <p:extLst>
      <p:ext uri="{BB962C8B-B14F-4D97-AF65-F5344CB8AC3E}">
        <p14:creationId xmlns:p14="http://schemas.microsoft.com/office/powerpoint/2010/main" val="1799519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1E0FD-3A74-4018-9D51-7B2234CF05E9}" type="slidenum">
              <a:rPr lang="en-US" smtClean="0"/>
              <a:pPr/>
              <a:t>41</a:t>
            </a:fld>
            <a:endParaRPr lang="en-US" dirty="0"/>
          </a:p>
        </p:txBody>
      </p:sp>
    </p:spTree>
    <p:extLst>
      <p:ext uri="{BB962C8B-B14F-4D97-AF65-F5344CB8AC3E}">
        <p14:creationId xmlns:p14="http://schemas.microsoft.com/office/powerpoint/2010/main" val="196496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01E0FD-3A74-4018-9D51-7B2234CF05E9}" type="slidenum">
              <a:rPr lang="en-US" smtClean="0"/>
              <a:pPr/>
              <a:t>14</a:t>
            </a:fld>
            <a:endParaRPr lang="en-US" dirty="0"/>
          </a:p>
        </p:txBody>
      </p:sp>
    </p:spTree>
    <p:extLst>
      <p:ext uri="{BB962C8B-B14F-4D97-AF65-F5344CB8AC3E}">
        <p14:creationId xmlns:p14="http://schemas.microsoft.com/office/powerpoint/2010/main" val="2007974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a:t>
            </a:r>
          </a:p>
        </p:txBody>
      </p:sp>
      <p:sp>
        <p:nvSpPr>
          <p:cNvPr id="4" name="Slide Number Placeholder 3"/>
          <p:cNvSpPr>
            <a:spLocks noGrp="1"/>
          </p:cNvSpPr>
          <p:nvPr>
            <p:ph type="sldNum" sz="quarter" idx="10"/>
          </p:nvPr>
        </p:nvSpPr>
        <p:spPr/>
        <p:txBody>
          <a:bodyPr/>
          <a:lstStyle/>
          <a:p>
            <a:fld id="{088E0E52-41DA-4F11-B927-0F6F333EA733}" type="slidenum">
              <a:rPr lang="en-US" smtClean="0"/>
              <a:t>15</a:t>
            </a:fld>
            <a:endParaRPr lang="en-US"/>
          </a:p>
        </p:txBody>
      </p:sp>
    </p:spTree>
    <p:extLst>
      <p:ext uri="{BB962C8B-B14F-4D97-AF65-F5344CB8AC3E}">
        <p14:creationId xmlns:p14="http://schemas.microsoft.com/office/powerpoint/2010/main" val="3592346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1E0FD-3A74-4018-9D51-7B2234CF05E9}" type="slidenum">
              <a:rPr lang="en-US" smtClean="0"/>
              <a:pPr/>
              <a:t>16</a:t>
            </a:fld>
            <a:endParaRPr lang="en-US" dirty="0"/>
          </a:p>
        </p:txBody>
      </p:sp>
    </p:spTree>
    <p:extLst>
      <p:ext uri="{BB962C8B-B14F-4D97-AF65-F5344CB8AC3E}">
        <p14:creationId xmlns:p14="http://schemas.microsoft.com/office/powerpoint/2010/main" val="268157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1E0FD-3A74-4018-9D51-7B2234CF05E9}" type="slidenum">
              <a:rPr lang="en-US" smtClean="0"/>
              <a:pPr/>
              <a:t>17</a:t>
            </a:fld>
            <a:endParaRPr lang="en-US" dirty="0"/>
          </a:p>
        </p:txBody>
      </p:sp>
    </p:spTree>
    <p:extLst>
      <p:ext uri="{BB962C8B-B14F-4D97-AF65-F5344CB8AC3E}">
        <p14:creationId xmlns:p14="http://schemas.microsoft.com/office/powerpoint/2010/main" val="1003358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1E0FD-3A74-4018-9D51-7B2234CF05E9}" type="slidenum">
              <a:rPr lang="en-US" smtClean="0"/>
              <a:pPr/>
              <a:t>18</a:t>
            </a:fld>
            <a:endParaRPr lang="en-US" dirty="0"/>
          </a:p>
        </p:txBody>
      </p:sp>
    </p:spTree>
    <p:extLst>
      <p:ext uri="{BB962C8B-B14F-4D97-AF65-F5344CB8AC3E}">
        <p14:creationId xmlns:p14="http://schemas.microsoft.com/office/powerpoint/2010/main" val="4151346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Budget really reflects a $169 million dollar reduction in spending/expenses.  Michigan has estimated budget gap of $6.2 billion for 2020 and 2021.  On a total 60 billion budget. </a:t>
            </a:r>
          </a:p>
        </p:txBody>
      </p:sp>
      <p:sp>
        <p:nvSpPr>
          <p:cNvPr id="4" name="Slide Number Placeholder 3"/>
          <p:cNvSpPr>
            <a:spLocks noGrp="1"/>
          </p:cNvSpPr>
          <p:nvPr>
            <p:ph type="sldNum" sz="quarter" idx="10"/>
          </p:nvPr>
        </p:nvSpPr>
        <p:spPr/>
        <p:txBody>
          <a:bodyPr/>
          <a:lstStyle/>
          <a:p>
            <a:fld id="{6501E0FD-3A74-4018-9D51-7B2234CF05E9}" type="slidenum">
              <a:rPr lang="en-US" smtClean="0"/>
              <a:pPr/>
              <a:t>20</a:t>
            </a:fld>
            <a:endParaRPr lang="en-US" dirty="0"/>
          </a:p>
        </p:txBody>
      </p:sp>
    </p:spTree>
    <p:extLst>
      <p:ext uri="{BB962C8B-B14F-4D97-AF65-F5344CB8AC3E}">
        <p14:creationId xmlns:p14="http://schemas.microsoft.com/office/powerpoint/2010/main" val="3173085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1E0FD-3A74-4018-9D51-7B2234CF05E9}" type="slidenum">
              <a:rPr lang="en-US" smtClean="0"/>
              <a:pPr/>
              <a:t>21</a:t>
            </a:fld>
            <a:endParaRPr lang="en-US" dirty="0"/>
          </a:p>
        </p:txBody>
      </p:sp>
    </p:spTree>
    <p:extLst>
      <p:ext uri="{BB962C8B-B14F-4D97-AF65-F5344CB8AC3E}">
        <p14:creationId xmlns:p14="http://schemas.microsoft.com/office/powerpoint/2010/main" val="416220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28842"/>
            <a:ext cx="77724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a:t>Click to edit Master title style</a:t>
            </a:r>
            <a:endParaRPr lang="en-US" dirty="0"/>
          </a:p>
        </p:txBody>
      </p:sp>
      <p:sp>
        <p:nvSpPr>
          <p:cNvPr id="3" name="Subtitle 2"/>
          <p:cNvSpPr>
            <a:spLocks noGrp="1"/>
          </p:cNvSpPr>
          <p:nvPr>
            <p:ph type="subTitle" idx="1"/>
          </p:nvPr>
        </p:nvSpPr>
        <p:spPr>
          <a:xfrm>
            <a:off x="685800" y="3030807"/>
            <a:ext cx="7772400" cy="2102356"/>
          </a:xfrm>
          <a:prstGeom prst="rect">
            <a:avLst/>
          </a:prstGeom>
        </p:spPr>
        <p:txBody>
          <a:bodyPr anchor="t">
            <a:normAutofit/>
          </a:bodyPr>
          <a:lstStyle>
            <a:lvl1pPr marL="0" indent="0" algn="l">
              <a:buNone/>
              <a:defRPr sz="2400" b="0" i="0">
                <a:solidFill>
                  <a:schemeClr val="tx1">
                    <a:lumMod val="65000"/>
                    <a:lumOff val="35000"/>
                  </a:schemeClr>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0" y="6400800"/>
            <a:ext cx="2133600" cy="365125"/>
          </a:xfrm>
        </p:spPr>
        <p:txBody>
          <a:bodyPr/>
          <a:lstStyle>
            <a:lvl1pPr>
              <a:defRPr smtClean="0">
                <a:latin typeface="Calibri" panose="020F0502020204030204" pitchFamily="34" charset="0"/>
                <a:cs typeface="Calibri" panose="020F0502020204030204" pitchFamily="34" charset="0"/>
              </a:defRPr>
            </a:lvl1pPr>
          </a:lstStyle>
          <a:p>
            <a:fld id="{C52EC862-6546-4BB9-B64F-E1CF869F02D6}" type="datetime1">
              <a:rPr lang="en-US" smtClean="0"/>
              <a:t>2/16/21</a:t>
            </a:fld>
            <a:endParaRPr lang="en-US" dirty="0"/>
          </a:p>
        </p:txBody>
      </p:sp>
      <p:sp>
        <p:nvSpPr>
          <p:cNvPr id="5" name="Footer Placeholder 4"/>
          <p:cNvSpPr>
            <a:spLocks noGrp="1"/>
          </p:cNvSpPr>
          <p:nvPr>
            <p:ph type="ftr" sz="quarter" idx="11"/>
          </p:nvPr>
        </p:nvSpPr>
        <p:spPr>
          <a:xfrm>
            <a:off x="3048000" y="6400799"/>
            <a:ext cx="2895600" cy="365125"/>
          </a:xfrm>
        </p:spPr>
        <p:txBody>
          <a:bodyPr/>
          <a:lstStyle>
            <a:lvl1pPr>
              <a:defRPr b="0" i="0">
                <a:solidFill>
                  <a:schemeClr val="tx1">
                    <a:lumMod val="65000"/>
                    <a:lumOff val="35000"/>
                  </a:schemeClr>
                </a:solidFill>
                <a:latin typeface="Calibri" panose="020F0502020204030204" pitchFamily="34" charset="0"/>
                <a:cs typeface="Calibri" panose="020F0502020204030204" pitchFamily="34" charset="0"/>
              </a:defRPr>
            </a:lvl1pPr>
          </a:lstStyle>
          <a:p>
            <a:r>
              <a:rPr lang="en-US"/>
              <a:t>DRAFT-Updated: 10/4/2019</a:t>
            </a:r>
            <a:endParaRPr lang="en-US" dirty="0"/>
          </a:p>
        </p:txBody>
      </p:sp>
      <p:sp>
        <p:nvSpPr>
          <p:cNvPr id="6" name="Slide Number Placeholder 5"/>
          <p:cNvSpPr>
            <a:spLocks noGrp="1"/>
          </p:cNvSpPr>
          <p:nvPr>
            <p:ph type="sldNum" sz="quarter" idx="12"/>
          </p:nvPr>
        </p:nvSpPr>
        <p:spPr>
          <a:xfrm>
            <a:off x="6248400" y="6399797"/>
            <a:ext cx="2133600" cy="365125"/>
          </a:xfrm>
        </p:spPr>
        <p:txBody>
          <a:bodyPr/>
          <a:lstStyle>
            <a:lvl1pPr>
              <a:defRPr smtClean="0">
                <a:latin typeface="Calibri" panose="020F0502020204030204" pitchFamily="34" charset="0"/>
                <a:cs typeface="Calibri" panose="020F0502020204030204" pitchFamily="34" charset="0"/>
              </a:defRPr>
            </a:lvl1pPr>
          </a:lstStyle>
          <a:p>
            <a:fld id="{DBDEBEEA-2C01-4B76-90A9-F2435854E36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48607"/>
            <a:ext cx="8229600" cy="480233"/>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Click to edit Master title style</a:t>
            </a:r>
            <a:endParaRPr lang="en-US" dirty="0"/>
          </a:p>
        </p:txBody>
      </p:sp>
      <p:sp>
        <p:nvSpPr>
          <p:cNvPr id="3" name="Content Placeholder 2"/>
          <p:cNvSpPr>
            <a:spLocks noGrp="1"/>
          </p:cNvSpPr>
          <p:nvPr>
            <p:ph idx="1"/>
          </p:nvPr>
        </p:nvSpPr>
        <p:spPr>
          <a:xfrm>
            <a:off x="457200" y="2059669"/>
            <a:ext cx="8229600" cy="4066495"/>
          </a:xfrm>
          <a:prstGeom prst="rect">
            <a:avLst/>
          </a:prstGeom>
        </p:spPr>
        <p:txBody>
          <a:bodyPr/>
          <a:lstStyle>
            <a:lvl1pPr>
              <a:buClr>
                <a:srgbClr val="18453B"/>
              </a:buClr>
              <a:buFont typeface="Arial"/>
              <a:buChar char="•"/>
              <a:defRPr sz="2800" b="0" i="0">
                <a:solidFill>
                  <a:srgbClr val="595959"/>
                </a:solidFill>
                <a:latin typeface="Gotham Book"/>
                <a:cs typeface="Gotham Book"/>
              </a:defRPr>
            </a:lvl1pPr>
            <a:lvl2pPr>
              <a:buClr>
                <a:schemeClr val="tx1">
                  <a:lumMod val="75000"/>
                  <a:lumOff val="25000"/>
                </a:schemeClr>
              </a:buClr>
              <a:buSzPct val="85000"/>
              <a:buFont typeface="Arial"/>
              <a:buChar char="•"/>
              <a:defRPr sz="2400" b="0" i="0">
                <a:solidFill>
                  <a:srgbClr val="595959"/>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mtClean="0">
                <a:latin typeface="Calibri" panose="020F0502020204030204" pitchFamily="34" charset="0"/>
                <a:cs typeface="Calibri" panose="020F0502020204030204" pitchFamily="34" charset="0"/>
              </a:defRPr>
            </a:lvl1pPr>
          </a:lstStyle>
          <a:p>
            <a:fld id="{9D593A0A-2A19-4431-9FA3-8F11D80B2711}" type="datetime1">
              <a:rPr lang="en-US" smtClean="0"/>
              <a:t>2/16/21</a:t>
            </a:fld>
            <a:endParaRPr lang="en-US" dirty="0"/>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Calibri" panose="020F0502020204030204" pitchFamily="34" charset="0"/>
                <a:cs typeface="Calibri" panose="020F0502020204030204" pitchFamily="34" charset="0"/>
              </a:defRPr>
            </a:lvl1pPr>
          </a:lstStyle>
          <a:p>
            <a:r>
              <a:rPr lang="en-US"/>
              <a:t>DRAFT-Updated: 10/4/2019</a:t>
            </a:r>
            <a:endParaRPr lang="en-US" dirty="0"/>
          </a:p>
        </p:txBody>
      </p:sp>
      <p:sp>
        <p:nvSpPr>
          <p:cNvPr id="6" name="Slide Number Placeholder 5"/>
          <p:cNvSpPr>
            <a:spLocks noGrp="1"/>
          </p:cNvSpPr>
          <p:nvPr>
            <p:ph type="sldNum" sz="quarter" idx="12"/>
          </p:nvPr>
        </p:nvSpPr>
        <p:spPr/>
        <p:txBody>
          <a:bodyPr/>
          <a:lstStyle>
            <a:lvl1pPr>
              <a:defRPr smtClean="0">
                <a:latin typeface="Calibri" panose="020F0502020204030204" pitchFamily="34" charset="0"/>
                <a:cs typeface="Calibri" panose="020F0502020204030204" pitchFamily="34" charset="0"/>
              </a:defRPr>
            </a:lvl1pPr>
          </a:lstStyle>
          <a:p>
            <a:fld id="{DBDEBEEA-2C01-4B76-90A9-F2435854E36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155"/>
            <a:ext cx="8229600" cy="875092"/>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Click to edit Master title style</a:t>
            </a:r>
            <a:endParaRPr lang="en-US" dirty="0"/>
          </a:p>
        </p:txBody>
      </p:sp>
      <p:sp>
        <p:nvSpPr>
          <p:cNvPr id="3" name="Content Placeholder 2"/>
          <p:cNvSpPr>
            <a:spLocks noGrp="1"/>
          </p:cNvSpPr>
          <p:nvPr>
            <p:ph idx="1"/>
          </p:nvPr>
        </p:nvSpPr>
        <p:spPr>
          <a:xfrm>
            <a:off x="457200" y="2059668"/>
            <a:ext cx="3950704" cy="4296682"/>
          </a:xfrm>
          <a:prstGeom prst="rect">
            <a:avLst/>
          </a:prstGeom>
        </p:spPr>
        <p:txBody>
          <a:bodyPr/>
          <a:lstStyle>
            <a:lvl1pPr>
              <a:buClr>
                <a:schemeClr val="tx1">
                  <a:lumMod val="75000"/>
                  <a:lumOff val="25000"/>
                </a:schemeClr>
              </a:buClr>
              <a:buFont typeface="Arial"/>
              <a:buChar char="•"/>
              <a:defRPr sz="28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3"/>
          </p:nvPr>
        </p:nvSpPr>
        <p:spPr>
          <a:xfrm>
            <a:off x="4736096" y="2059668"/>
            <a:ext cx="3950704"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smtClean="0"/>
            </a:lvl1pPr>
          </a:lstStyle>
          <a:p>
            <a:fld id="{A6BBCE2C-233D-40FF-800F-63FD911156AE}" type="datetime1">
              <a:rPr lang="en-US" smtClean="0"/>
              <a:t>2/16/21</a:t>
            </a:fld>
            <a:endParaRPr lang="en-US" dirty="0"/>
          </a:p>
        </p:txBody>
      </p:sp>
      <p:sp>
        <p:nvSpPr>
          <p:cNvPr id="6" name="Footer Placeholder 4"/>
          <p:cNvSpPr>
            <a:spLocks noGrp="1"/>
          </p:cNvSpPr>
          <p:nvPr>
            <p:ph type="ftr" sz="quarter" idx="15"/>
          </p:nvPr>
        </p:nvSpPr>
        <p:spPr/>
        <p:txBody>
          <a:bodyPr/>
          <a:lstStyle>
            <a:lvl1pPr>
              <a:defRPr b="0" i="0">
                <a:solidFill>
                  <a:schemeClr val="tx1">
                    <a:lumMod val="65000"/>
                    <a:lumOff val="35000"/>
                  </a:schemeClr>
                </a:solidFill>
                <a:latin typeface="Gotham Book"/>
                <a:cs typeface="Gotham Book"/>
              </a:defRPr>
            </a:lvl1pPr>
          </a:lstStyle>
          <a:p>
            <a:r>
              <a:rPr lang="en-US"/>
              <a:t>DRAFT-Updated: 10/4/2019</a:t>
            </a:r>
            <a:endParaRPr lang="en-US" dirty="0"/>
          </a:p>
        </p:txBody>
      </p:sp>
      <p:sp>
        <p:nvSpPr>
          <p:cNvPr id="7" name="Slide Number Placeholder 5"/>
          <p:cNvSpPr>
            <a:spLocks noGrp="1"/>
          </p:cNvSpPr>
          <p:nvPr>
            <p:ph type="sldNum" sz="quarter" idx="16"/>
          </p:nvPr>
        </p:nvSpPr>
        <p:spPr/>
        <p:txBody>
          <a:bodyPr/>
          <a:lstStyle>
            <a:lvl1pPr>
              <a:defRPr smtClean="0"/>
            </a:lvl1pPr>
          </a:lstStyle>
          <a:p>
            <a:fld id="{DBDEBEEA-2C01-4B76-90A9-F2435854E36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09874"/>
            <a:ext cx="8229600" cy="821732"/>
          </a:xfrm>
          <a:prstGeom prst="rect">
            <a:avLst/>
          </a:prstGeom>
        </p:spPr>
        <p:txBody>
          <a:bodyPr>
            <a:normAutofit/>
          </a:bodyPr>
          <a:lstStyle>
            <a:lvl1pPr algn="l">
              <a:defRPr sz="3600" b="0" i="0">
                <a:solidFill>
                  <a:srgbClr val="18453B"/>
                </a:solidFill>
                <a:latin typeface="Gotham-Bold"/>
                <a:cs typeface="Gotham-Bold"/>
              </a:defRPr>
            </a:lvl1pPr>
          </a:lstStyle>
          <a:p>
            <a:r>
              <a:rPr lang="en-US"/>
              <a:t>Click to edit Master title style</a:t>
            </a:r>
            <a:endParaRPr lang="en-US" dirty="0"/>
          </a:p>
        </p:txBody>
      </p:sp>
      <p:sp>
        <p:nvSpPr>
          <p:cNvPr id="3" name="Content Placeholder 2"/>
          <p:cNvSpPr>
            <a:spLocks noGrp="1"/>
          </p:cNvSpPr>
          <p:nvPr>
            <p:ph idx="1"/>
          </p:nvPr>
        </p:nvSpPr>
        <p:spPr>
          <a:xfrm>
            <a:off x="457200" y="2081012"/>
            <a:ext cx="8229600" cy="4024165"/>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mtClean="0"/>
            </a:lvl1pPr>
          </a:lstStyle>
          <a:p>
            <a:fld id="{3737C16B-C554-4511-9353-8A2D915E4B6C}" type="datetime1">
              <a:rPr lang="en-US" smtClean="0"/>
              <a:t>2/16/21</a:t>
            </a:fld>
            <a:endParaRPr lang="en-US" dirty="0"/>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r>
              <a:rPr lang="en-US"/>
              <a:t>DRAFT-Updated: 10/4/2019</a:t>
            </a:r>
            <a:endParaRPr lang="en-US" dirty="0"/>
          </a:p>
        </p:txBody>
      </p:sp>
      <p:sp>
        <p:nvSpPr>
          <p:cNvPr id="6" name="Slide Number Placeholder 5"/>
          <p:cNvSpPr>
            <a:spLocks noGrp="1"/>
          </p:cNvSpPr>
          <p:nvPr>
            <p:ph type="sldNum" sz="quarter" idx="12"/>
          </p:nvPr>
        </p:nvSpPr>
        <p:spPr/>
        <p:txBody>
          <a:bodyPr/>
          <a:lstStyle>
            <a:lvl1pPr>
              <a:defRPr smtClean="0"/>
            </a:lvl1pPr>
          </a:lstStyle>
          <a:p>
            <a:fld id="{DBDEBEEA-2C01-4B76-90A9-F2435854E36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5092"/>
            <a:ext cx="82296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a:t>Click to edit Master title style</a:t>
            </a:r>
            <a:endParaRPr lang="en-US" dirty="0"/>
          </a:p>
        </p:txBody>
      </p:sp>
      <p:sp>
        <p:nvSpPr>
          <p:cNvPr id="3" name="Content Placeholder 2"/>
          <p:cNvSpPr>
            <a:spLocks noGrp="1"/>
          </p:cNvSpPr>
          <p:nvPr>
            <p:ph idx="1"/>
          </p:nvPr>
        </p:nvSpPr>
        <p:spPr>
          <a:xfrm>
            <a:off x="457200" y="1674905"/>
            <a:ext cx="82296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200" indent="182880" algn="l">
              <a:buClr>
                <a:schemeClr val="tx1">
                  <a:lumMod val="75000"/>
                  <a:lumOff val="25000"/>
                </a:schemeClr>
              </a:buClr>
              <a:buSzPct val="85000"/>
              <a:buFont typeface="Arial"/>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mtClean="0"/>
            </a:lvl1pPr>
          </a:lstStyle>
          <a:p>
            <a:fld id="{D47B3D7E-24DE-4C31-BEB6-D543F31A87B9}" type="datetime1">
              <a:rPr lang="en-US" smtClean="0"/>
              <a:t>2/16/21</a:t>
            </a:fld>
            <a:endParaRPr lang="en-US" dirty="0"/>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r>
              <a:rPr lang="en-US"/>
              <a:t>DRAFT-Updated: 10/4/2019</a:t>
            </a:r>
            <a:endParaRPr lang="en-US" dirty="0"/>
          </a:p>
        </p:txBody>
      </p:sp>
      <p:sp>
        <p:nvSpPr>
          <p:cNvPr id="6" name="Slide Number Placeholder 5"/>
          <p:cNvSpPr>
            <a:spLocks noGrp="1"/>
          </p:cNvSpPr>
          <p:nvPr>
            <p:ph type="sldNum" sz="quarter" idx="12"/>
          </p:nvPr>
        </p:nvSpPr>
        <p:spPr/>
        <p:txBody>
          <a:bodyPr/>
          <a:lstStyle>
            <a:lvl1pPr>
              <a:defRPr smtClean="0"/>
            </a:lvl1pPr>
          </a:lstStyle>
          <a:p>
            <a:fld id="{DBDEBEEA-2C01-4B76-90A9-F2435854E36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9322A3-05D8-6744-B05A-5797415291C5}"/>
              </a:ext>
            </a:extLst>
          </p:cNvPr>
          <p:cNvSpPr>
            <a:spLocks noGrp="1"/>
          </p:cNvSpPr>
          <p:nvPr>
            <p:ph type="dt" sz="half" idx="10"/>
          </p:nvPr>
        </p:nvSpPr>
        <p:spPr/>
        <p:txBody>
          <a:bodyPr/>
          <a:lstStyle/>
          <a:p>
            <a:fld id="{ACD39B5A-AE15-4512-B156-62252B5FD523}" type="datetime1">
              <a:rPr lang="en-US" smtClean="0"/>
              <a:t>2/16/21</a:t>
            </a:fld>
            <a:endParaRPr lang="en-US"/>
          </a:p>
        </p:txBody>
      </p:sp>
      <p:sp>
        <p:nvSpPr>
          <p:cNvPr id="3" name="Footer Placeholder 2">
            <a:extLst>
              <a:ext uri="{FF2B5EF4-FFF2-40B4-BE49-F238E27FC236}">
                <a16:creationId xmlns:a16="http://schemas.microsoft.com/office/drawing/2014/main" id="{7E8C0383-ECBB-FD4E-8CD7-D4FC5DBC6F2A}"/>
              </a:ext>
            </a:extLst>
          </p:cNvPr>
          <p:cNvSpPr>
            <a:spLocks noGrp="1"/>
          </p:cNvSpPr>
          <p:nvPr>
            <p:ph type="ftr" sz="quarter" idx="11"/>
          </p:nvPr>
        </p:nvSpPr>
        <p:spPr/>
        <p:txBody>
          <a:bodyPr/>
          <a:lstStyle/>
          <a:p>
            <a:r>
              <a:rPr lang="en-US"/>
              <a:t>DRAFT-Updated: 10/4/2019</a:t>
            </a:r>
            <a:endParaRPr lang="en-US" dirty="0"/>
          </a:p>
        </p:txBody>
      </p:sp>
      <p:sp>
        <p:nvSpPr>
          <p:cNvPr id="4" name="Slide Number Placeholder 3">
            <a:extLst>
              <a:ext uri="{FF2B5EF4-FFF2-40B4-BE49-F238E27FC236}">
                <a16:creationId xmlns:a16="http://schemas.microsoft.com/office/drawing/2014/main" id="{3A32AA27-332D-6D4B-80E2-C5DE3761C940}"/>
              </a:ext>
            </a:extLst>
          </p:cNvPr>
          <p:cNvSpPr>
            <a:spLocks noGrp="1"/>
          </p:cNvSpPr>
          <p:nvPr>
            <p:ph type="sldNum" sz="quarter" idx="12"/>
          </p:nvPr>
        </p:nvSpPr>
        <p:spPr/>
        <p:txBody>
          <a:bodyPr/>
          <a:lstStyle/>
          <a:p>
            <a:fld id="{36E47D2F-CB82-4243-AB69-9545F909B3D1}" type="slidenum">
              <a:rPr lang="en-US" smtClean="0"/>
              <a:pPr/>
              <a:t>‹#›</a:t>
            </a:fld>
            <a:endParaRPr lang="en-US" dirty="0"/>
          </a:p>
        </p:txBody>
      </p:sp>
    </p:spTree>
    <p:extLst>
      <p:ext uri="{BB962C8B-B14F-4D97-AF65-F5344CB8AC3E}">
        <p14:creationId xmlns:p14="http://schemas.microsoft.com/office/powerpoint/2010/main" val="457790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4008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595959"/>
                </a:solidFill>
                <a:latin typeface="Gotham Book" pitchFamily="49" charset="0"/>
              </a:defRPr>
            </a:lvl1pPr>
          </a:lstStyle>
          <a:p>
            <a:fld id="{77285AAC-5588-4E71-A7EA-BDC873034EB7}" type="datetime1">
              <a:rPr lang="en-US" smtClean="0"/>
              <a:t>2/16/21</a:t>
            </a:fld>
            <a:endParaRPr lang="en-US" dirty="0"/>
          </a:p>
        </p:txBody>
      </p:sp>
      <p:sp>
        <p:nvSpPr>
          <p:cNvPr id="5" name="Footer Placeholder 4"/>
          <p:cNvSpPr>
            <a:spLocks noGrp="1"/>
          </p:cNvSpPr>
          <p:nvPr>
            <p:ph type="ftr" sz="quarter" idx="3"/>
          </p:nvPr>
        </p:nvSpPr>
        <p:spPr>
          <a:xfrm>
            <a:off x="3124200" y="64008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Gotham Book"/>
                <a:ea typeface="+mn-ea"/>
                <a:cs typeface="+mn-cs"/>
              </a:defRPr>
            </a:lvl1pPr>
          </a:lstStyle>
          <a:p>
            <a:r>
              <a:rPr lang="en-US"/>
              <a:t>DRAFT-Updated: 10/4/2019</a:t>
            </a:r>
            <a:endParaRPr lang="en-US" dirty="0"/>
          </a:p>
        </p:txBody>
      </p:sp>
      <p:sp>
        <p:nvSpPr>
          <p:cNvPr id="6" name="Slide Number Placeholder 5"/>
          <p:cNvSpPr>
            <a:spLocks noGrp="1"/>
          </p:cNvSpPr>
          <p:nvPr>
            <p:ph type="sldNum" sz="quarter" idx="4"/>
          </p:nvPr>
        </p:nvSpPr>
        <p:spPr>
          <a:xfrm>
            <a:off x="6553200" y="64008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595959"/>
                </a:solidFill>
                <a:latin typeface="Gotham Book" pitchFamily="49" charset="0"/>
              </a:defRPr>
            </a:lvl1pPr>
          </a:lstStyle>
          <a:p>
            <a:fld id="{DBDEBEEA-2C01-4B76-90A9-F2435854E36D}" type="slidenum">
              <a:rPr lang="en-US" smtClean="0"/>
              <a:pPr/>
              <a:t>‹#›</a:t>
            </a:fld>
            <a:endParaRPr lang="en-US" dirty="0"/>
          </a:p>
        </p:txBody>
      </p:sp>
      <p:pic>
        <p:nvPicPr>
          <p:cNvPr id="1030" name="Picture 11" descr="PP banner wordmark.jpg"/>
          <p:cNvPicPr>
            <a:picLocks noChangeAspect="1"/>
          </p:cNvPicPr>
          <p:nvPr/>
        </p:nvPicPr>
        <p:blipFill>
          <a:blip r:embed="rId8" cstate="print"/>
          <a:srcRect/>
          <a:stretch>
            <a:fillRect/>
          </a:stretch>
        </p:blipFill>
        <p:spPr bwMode="auto">
          <a:xfrm>
            <a:off x="3177" y="1"/>
            <a:ext cx="9140825" cy="669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package" Target="../embeddings/Microsoft_Excel_Worksheet1.xlsx"/><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package" Target="../embeddings/Microsoft_Excel_Worksheet2.xlsx"/></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5.gif"/><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package" Target="../embeddings/Microsoft_Excel_Worksheet4.xlsx"/></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emf"/></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package" Target="../embeddings/Microsoft_Excel_Worksheet7.xlsx"/></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package" Target="../embeddings/Microsoft_Excel_Worksheet8.xls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4.emf"/></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5.emf"/></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5409197"/>
          </a:xfrm>
        </p:spPr>
        <p:txBody>
          <a:bodyPr>
            <a:normAutofit fontScale="90000"/>
          </a:bodyPr>
          <a:lstStyle/>
          <a:p>
            <a:pPr algn="ctr"/>
            <a:r>
              <a:rPr lang="en-US" sz="4000" b="1" dirty="0">
                <a:latin typeface="Calibri" panose="020F0502020204030204" pitchFamily="34" charset="0"/>
              </a:rPr>
              <a:t>Cash, Finances, and Budget Update</a:t>
            </a:r>
            <a:br>
              <a:rPr lang="en-US" sz="4000" b="1" dirty="0">
                <a:latin typeface="Calibri" panose="020F0502020204030204" pitchFamily="34" charset="0"/>
              </a:rPr>
            </a:br>
            <a:r>
              <a:rPr lang="en-US" sz="2400" b="1" dirty="0">
                <a:latin typeface="Calibri" panose="020F0502020204030204" pitchFamily="34" charset="0"/>
              </a:rPr>
              <a:t>Academic Governance</a:t>
            </a:r>
            <a:br>
              <a:rPr lang="en-US" sz="2400" b="1" dirty="0">
                <a:latin typeface="Calibri" panose="020F0502020204030204" pitchFamily="34" charset="0"/>
              </a:rPr>
            </a:br>
            <a:r>
              <a:rPr lang="en-US" sz="2400" b="1" dirty="0">
                <a:latin typeface="Calibri" panose="020F0502020204030204" pitchFamily="34" charset="0"/>
              </a:rPr>
              <a:t> Preliminary Discussion Document</a:t>
            </a:r>
            <a:br>
              <a:rPr lang="en-US" sz="2400" b="1" dirty="0">
                <a:latin typeface="Calibri" panose="020F0502020204030204" pitchFamily="34" charset="0"/>
              </a:rPr>
            </a:br>
            <a:r>
              <a:rPr lang="en-US" sz="2400" b="1" dirty="0">
                <a:latin typeface="Calibri" panose="020F0502020204030204" pitchFamily="34" charset="0"/>
              </a:rPr>
              <a:t>February 16, 2021</a:t>
            </a:r>
            <a:br>
              <a:rPr lang="en-US" sz="2400" b="1" dirty="0">
                <a:latin typeface="Calibri" panose="020F0502020204030204" pitchFamily="34" charset="0"/>
              </a:rPr>
            </a:br>
            <a:br>
              <a:rPr lang="en-US" sz="2200" b="1" dirty="0">
                <a:latin typeface="Calibri" panose="020F0502020204030204" pitchFamily="34" charset="0"/>
              </a:rPr>
            </a:br>
            <a:br>
              <a:rPr lang="en-US" sz="2200" b="1" dirty="0">
                <a:latin typeface="Calibri" panose="020F0502020204030204" pitchFamily="34" charset="0"/>
              </a:rPr>
            </a:br>
            <a:br>
              <a:rPr lang="en-US" sz="2200" b="1" dirty="0">
                <a:latin typeface="Calibri" panose="020F0502020204030204" pitchFamily="34" charset="0"/>
              </a:rPr>
            </a:br>
            <a:br>
              <a:rPr lang="en-US" sz="2200" b="1" dirty="0">
                <a:latin typeface="Calibri" panose="020F0502020204030204" pitchFamily="34" charset="0"/>
              </a:rPr>
            </a:br>
            <a:br>
              <a:rPr lang="en-US" sz="2200" b="1" dirty="0">
                <a:latin typeface="Calibri" panose="020F0502020204030204" pitchFamily="34" charset="0"/>
              </a:rPr>
            </a:br>
            <a:br>
              <a:rPr lang="en-US" sz="2200" b="1" dirty="0">
                <a:latin typeface="Calibri" panose="020F0502020204030204" pitchFamily="34" charset="0"/>
              </a:rPr>
            </a:br>
            <a:br>
              <a:rPr lang="en-US" sz="2200" dirty="0">
                <a:latin typeface="Calibri" panose="020F0502020204030204" pitchFamily="34" charset="0"/>
              </a:rPr>
            </a:br>
            <a:r>
              <a:rPr lang="en-US" sz="2200" dirty="0">
                <a:latin typeface="Calibri" panose="020F0502020204030204" pitchFamily="34" charset="0"/>
              </a:rPr>
              <a:t>Mark P. Haas</a:t>
            </a:r>
            <a:br>
              <a:rPr lang="en-US" sz="2200" dirty="0">
                <a:latin typeface="Calibri" panose="020F0502020204030204" pitchFamily="34" charset="0"/>
              </a:rPr>
            </a:br>
            <a:r>
              <a:rPr lang="en-US" sz="2200" dirty="0">
                <a:latin typeface="Calibri" panose="020F0502020204030204" pitchFamily="34" charset="0"/>
              </a:rPr>
              <a:t>Vice President and Treasurer</a:t>
            </a:r>
            <a:br>
              <a:rPr lang="en-US" sz="2200" dirty="0">
                <a:latin typeface="Calibri" panose="020F0502020204030204" pitchFamily="34" charset="0"/>
              </a:rPr>
            </a:br>
            <a:r>
              <a:rPr lang="en-US" sz="2200" dirty="0">
                <a:latin typeface="Calibri" panose="020F0502020204030204" pitchFamily="34" charset="0"/>
              </a:rPr>
              <a:t>Dave Byelich</a:t>
            </a:r>
            <a:br>
              <a:rPr lang="en-US" sz="2200" dirty="0">
                <a:latin typeface="Calibri" panose="020F0502020204030204" pitchFamily="34" charset="0"/>
              </a:rPr>
            </a:br>
            <a:r>
              <a:rPr lang="en-US" sz="2200" dirty="0">
                <a:latin typeface="Calibri" panose="020F0502020204030204" pitchFamily="34" charset="0"/>
              </a:rPr>
              <a:t>Vice President and Planning and Budget Director</a:t>
            </a:r>
            <a:br>
              <a:rPr lang="en-US" sz="2200" dirty="0">
                <a:latin typeface="Calibri" panose="020F0502020204030204" pitchFamily="34" charset="0"/>
              </a:rPr>
            </a:br>
            <a:r>
              <a:rPr lang="en-US" sz="2200" dirty="0">
                <a:latin typeface="Calibri" panose="020F0502020204030204" pitchFamily="34" charset="0"/>
              </a:rPr>
              <a:t>Michigan State University</a:t>
            </a:r>
            <a:endParaRPr lang="en-US" dirty="0">
              <a:latin typeface="Calibri" panose="020F0502020204030204" pitchFamily="34" charset="0"/>
            </a:endParaRPr>
          </a:p>
        </p:txBody>
      </p:sp>
      <p:pic>
        <p:nvPicPr>
          <p:cNvPr id="5" name="Picture 4" descr="helmet_green_PMS_567.eps"/>
          <p:cNvPicPr>
            <a:picLocks noChangeAspect="1"/>
          </p:cNvPicPr>
          <p:nvPr/>
        </p:nvPicPr>
        <p:blipFill>
          <a:blip r:embed="rId3" cstate="print"/>
          <a:stretch>
            <a:fillRect/>
          </a:stretch>
        </p:blipFill>
        <p:spPr>
          <a:xfrm>
            <a:off x="3810000" y="2743200"/>
            <a:ext cx="1571625" cy="1828800"/>
          </a:xfrm>
          <a:prstGeom prst="rect">
            <a:avLst/>
          </a:prstGeom>
        </p:spPr>
      </p:pic>
      <p:sp>
        <p:nvSpPr>
          <p:cNvPr id="4" name="Slide Number Placeholder 3"/>
          <p:cNvSpPr>
            <a:spLocks noGrp="1"/>
          </p:cNvSpPr>
          <p:nvPr>
            <p:ph type="sldNum" sz="quarter" idx="12"/>
          </p:nvPr>
        </p:nvSpPr>
        <p:spPr/>
        <p:txBody>
          <a:bodyPr/>
          <a:lstStyle/>
          <a:p>
            <a:fld id="{DBDEBEEA-2C01-4B76-90A9-F2435854E36D}"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920914-4FA6-4491-8AD5-1D9D6AF866C0}"/>
              </a:ext>
            </a:extLst>
          </p:cNvPr>
          <p:cNvSpPr>
            <a:spLocks noGrp="1"/>
          </p:cNvSpPr>
          <p:nvPr>
            <p:ph type="sldNum" sz="quarter" idx="12"/>
          </p:nvPr>
        </p:nvSpPr>
        <p:spPr/>
        <p:txBody>
          <a:bodyPr/>
          <a:lstStyle/>
          <a:p>
            <a:fld id="{0A36B171-D61D-DD49-92BA-719C258A9A11}" type="slidenum">
              <a:rPr lang="en-US" smtClean="0"/>
              <a:t>10</a:t>
            </a:fld>
            <a:endParaRPr lang="en-US"/>
          </a:p>
        </p:txBody>
      </p:sp>
      <p:pic>
        <p:nvPicPr>
          <p:cNvPr id="8" name="Picture 7">
            <a:extLst>
              <a:ext uri="{FF2B5EF4-FFF2-40B4-BE49-F238E27FC236}">
                <a16:creationId xmlns:a16="http://schemas.microsoft.com/office/drawing/2014/main" id="{61BCC385-466A-464B-B035-A02B0BC545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86" y="5686119"/>
            <a:ext cx="196739" cy="234752"/>
          </a:xfrm>
          <a:prstGeom prst="rect">
            <a:avLst/>
          </a:prstGeom>
        </p:spPr>
      </p:pic>
      <p:sp>
        <p:nvSpPr>
          <p:cNvPr id="10" name="Title 1">
            <a:extLst>
              <a:ext uri="{FF2B5EF4-FFF2-40B4-BE49-F238E27FC236}">
                <a16:creationId xmlns:a16="http://schemas.microsoft.com/office/drawing/2014/main" id="{3309CAAF-8914-46B2-88DB-1C1C514D09C2}"/>
              </a:ext>
            </a:extLst>
          </p:cNvPr>
          <p:cNvSpPr txBox="1">
            <a:spLocks/>
          </p:cNvSpPr>
          <p:nvPr/>
        </p:nvSpPr>
        <p:spPr>
          <a:xfrm>
            <a:off x="113457" y="835373"/>
            <a:ext cx="8590760" cy="3407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4F3B"/>
                </a:solidFill>
                <a:latin typeface="+mn-lt"/>
              </a:rPr>
              <a:t>First Half FY21 General Fund Budget to Actual</a:t>
            </a:r>
          </a:p>
        </p:txBody>
      </p:sp>
      <p:sp>
        <p:nvSpPr>
          <p:cNvPr id="13" name="TextBox 12">
            <a:extLst>
              <a:ext uri="{FF2B5EF4-FFF2-40B4-BE49-F238E27FC236}">
                <a16:creationId xmlns:a16="http://schemas.microsoft.com/office/drawing/2014/main" id="{BF6368FE-4273-41F9-8911-2ED42F628D18}"/>
              </a:ext>
            </a:extLst>
          </p:cNvPr>
          <p:cNvSpPr txBox="1"/>
          <p:nvPr/>
        </p:nvSpPr>
        <p:spPr>
          <a:xfrm>
            <a:off x="0" y="1371600"/>
            <a:ext cx="3280942" cy="5863144"/>
          </a:xfrm>
          <a:prstGeom prst="rect">
            <a:avLst/>
          </a:prstGeom>
          <a:noFill/>
        </p:spPr>
        <p:txBody>
          <a:bodyPr wrap="square" rtlCol="0">
            <a:spAutoFit/>
          </a:bodyPr>
          <a:lstStyle/>
          <a:p>
            <a:pPr marL="214313" indent="-214313">
              <a:buFont typeface="Arial" panose="020B0604020202020204" pitchFamily="34" charset="0"/>
              <a:buChar char="•"/>
            </a:pPr>
            <a:r>
              <a:rPr lang="en-US" sz="1300" dirty="0"/>
              <a:t>YTD tuition variance consistent with approximate $9M previously reviewed; remaining activity related to summer, tuition waiver offsets to revenue, and payments to foreign universities </a:t>
            </a:r>
          </a:p>
          <a:p>
            <a:pPr marL="214313" indent="-214313">
              <a:buFont typeface="Arial" panose="020B0604020202020204" pitchFamily="34" charset="0"/>
              <a:buChar char="•"/>
            </a:pPr>
            <a:endParaRPr lang="en-US" sz="1300" dirty="0"/>
          </a:p>
          <a:p>
            <a:pPr marL="214313" indent="-214313">
              <a:buFont typeface="Arial" panose="020B0604020202020204" pitchFamily="34" charset="0"/>
              <a:buChar char="•"/>
            </a:pPr>
            <a:r>
              <a:rPr lang="en-US" sz="1300" dirty="0"/>
              <a:t>Favorable appropriations and tuition outcomes decrease need for budgeted one-time resources</a:t>
            </a:r>
          </a:p>
          <a:p>
            <a:pPr marL="214313" indent="-214313">
              <a:buFont typeface="Arial" panose="020B0604020202020204" pitchFamily="34" charset="0"/>
              <a:buChar char="•"/>
            </a:pPr>
            <a:endParaRPr lang="en-US" sz="1300" dirty="0"/>
          </a:p>
          <a:p>
            <a:pPr marL="214313" indent="-214313">
              <a:buFont typeface="Arial" panose="020B0604020202020204" pitchFamily="34" charset="0"/>
              <a:buChar char="•"/>
            </a:pPr>
            <a:r>
              <a:rPr lang="en-US" sz="1300" dirty="0"/>
              <a:t>Other revenue variance related to indirect cost recoveries; surplus transferred to Research Reserve at year-end</a:t>
            </a:r>
          </a:p>
          <a:p>
            <a:pPr marL="214313" indent="-214313">
              <a:buFont typeface="Arial" panose="020B0604020202020204" pitchFamily="34" charset="0"/>
              <a:buChar char="•"/>
            </a:pPr>
            <a:endParaRPr lang="en-US" sz="1300" dirty="0"/>
          </a:p>
          <a:p>
            <a:pPr marL="214313" indent="-214313">
              <a:buFont typeface="Arial" panose="020B0604020202020204" pitchFamily="34" charset="0"/>
              <a:buChar char="•"/>
            </a:pPr>
            <a:r>
              <a:rPr lang="en-US" sz="1300" dirty="0"/>
              <a:t>Fringe benefits variance related to FAS retirement concession</a:t>
            </a:r>
          </a:p>
          <a:p>
            <a:pPr marL="214313" indent="-214313">
              <a:buFont typeface="Arial" panose="020B0604020202020204" pitchFamily="34" charset="0"/>
              <a:buChar char="•"/>
            </a:pPr>
            <a:endParaRPr lang="en-US" sz="1300" dirty="0"/>
          </a:p>
          <a:p>
            <a:pPr marL="214313" indent="-214313">
              <a:buFont typeface="Arial" panose="020B0604020202020204" pitchFamily="34" charset="0"/>
              <a:buChar char="•"/>
            </a:pPr>
            <a:r>
              <a:rPr lang="en-US" sz="1300" dirty="0"/>
              <a:t>Other expenditure variances consistent with broader expense savings and annual activity</a:t>
            </a:r>
          </a:p>
          <a:p>
            <a:pPr marL="214313" indent="-214313">
              <a:buFont typeface="Arial" panose="020B0604020202020204" pitchFamily="34" charset="0"/>
              <a:buChar char="•"/>
            </a:pPr>
            <a:endParaRPr lang="en-US" sz="1300" dirty="0"/>
          </a:p>
          <a:p>
            <a:pPr marL="214313" indent="-214313">
              <a:buFont typeface="Arial" panose="020B0604020202020204" pitchFamily="34" charset="0"/>
              <a:buChar char="•"/>
            </a:pPr>
            <a:r>
              <a:rPr lang="en-US" sz="1300" dirty="0"/>
              <a:t>General fund activity includes directly budgeted sub-funds (GA, GC, GD) as well as project- and unit- based activities (e.g. startup) funded from previous periods or outside the genera</a:t>
            </a:r>
            <a:r>
              <a:rPr lang="en-US" sz="1400" dirty="0"/>
              <a:t>l fund </a:t>
            </a:r>
          </a:p>
          <a:p>
            <a:pPr marL="214313" indent="-214313">
              <a:buFont typeface="Arial" panose="020B0604020202020204" pitchFamily="34" charset="0"/>
              <a:buChar char="•"/>
            </a:pPr>
            <a:endParaRPr lang="en-US" sz="1200" dirty="0"/>
          </a:p>
          <a:p>
            <a:pPr marL="214313" indent="-214313">
              <a:buFont typeface="Arial" panose="020B0604020202020204" pitchFamily="34" charset="0"/>
              <a:buChar char="•"/>
            </a:pPr>
            <a:endParaRPr lang="en-US" sz="1200" dirty="0"/>
          </a:p>
          <a:p>
            <a:pPr marL="214313" indent="-214313">
              <a:buFont typeface="Arial" panose="020B0604020202020204" pitchFamily="34" charset="0"/>
              <a:buChar char="•"/>
            </a:pPr>
            <a:endParaRPr lang="en-US" sz="1200" dirty="0"/>
          </a:p>
        </p:txBody>
      </p:sp>
      <p:sp>
        <p:nvSpPr>
          <p:cNvPr id="7" name="Rectangle 6">
            <a:extLst>
              <a:ext uri="{FF2B5EF4-FFF2-40B4-BE49-F238E27FC236}">
                <a16:creationId xmlns:a16="http://schemas.microsoft.com/office/drawing/2014/main" id="{00B9E920-EB29-4A1B-94F5-CDA5E00F5CF7}"/>
              </a:ext>
            </a:extLst>
          </p:cNvPr>
          <p:cNvSpPr/>
          <p:nvPr/>
        </p:nvSpPr>
        <p:spPr>
          <a:xfrm>
            <a:off x="3157960" y="6031336"/>
            <a:ext cx="5410200" cy="430887"/>
          </a:xfrm>
          <a:prstGeom prst="rect">
            <a:avLst/>
          </a:prstGeom>
        </p:spPr>
        <p:txBody>
          <a:bodyPr wrap="square">
            <a:spAutoFit/>
          </a:bodyPr>
          <a:lstStyle/>
          <a:p>
            <a:r>
              <a:rPr lang="en-US" sz="1050" dirty="0"/>
              <a:t>*Planned reliance on one-time resources reduced due to favorable appropriations and tuition outcomes</a:t>
            </a:r>
          </a:p>
        </p:txBody>
      </p:sp>
      <p:graphicFrame>
        <p:nvGraphicFramePr>
          <p:cNvPr id="3" name="Object 2">
            <a:extLst>
              <a:ext uri="{FF2B5EF4-FFF2-40B4-BE49-F238E27FC236}">
                <a16:creationId xmlns:a16="http://schemas.microsoft.com/office/drawing/2014/main" id="{F3EB7E0C-4228-4741-A741-DEB5AD09492F}"/>
              </a:ext>
            </a:extLst>
          </p:cNvPr>
          <p:cNvGraphicFramePr>
            <a:graphicFrameLocks noChangeAspect="1"/>
          </p:cNvGraphicFramePr>
          <p:nvPr/>
        </p:nvGraphicFramePr>
        <p:xfrm>
          <a:off x="3133618" y="1362891"/>
          <a:ext cx="5886557" cy="4659736"/>
        </p:xfrm>
        <a:graphic>
          <a:graphicData uri="http://schemas.openxmlformats.org/presentationml/2006/ole">
            <mc:AlternateContent xmlns:mc="http://schemas.openxmlformats.org/markup-compatibility/2006">
              <mc:Choice xmlns:v="urn:schemas-microsoft-com:vml" Requires="v">
                <p:oleObj spid="_x0000_s16390" name="Worksheet" r:id="rId5" imgW="8801125" imgH="6965994" progId="Excel.Sheet.12">
                  <p:embed/>
                </p:oleObj>
              </mc:Choice>
              <mc:Fallback>
                <p:oleObj name="Worksheet" r:id="rId5" imgW="8801125" imgH="6965994" progId="Excel.Sheet.12">
                  <p:embed/>
                  <p:pic>
                    <p:nvPicPr>
                      <p:cNvPr id="3" name="Object 2">
                        <a:extLst>
                          <a:ext uri="{FF2B5EF4-FFF2-40B4-BE49-F238E27FC236}">
                            <a16:creationId xmlns:a16="http://schemas.microsoft.com/office/drawing/2014/main" id="{F3EB7E0C-4228-4741-A741-DEB5AD09492F}"/>
                          </a:ext>
                        </a:extLst>
                      </p:cNvPr>
                      <p:cNvPicPr/>
                      <p:nvPr/>
                    </p:nvPicPr>
                    <p:blipFill>
                      <a:blip r:embed="rId6"/>
                      <a:stretch>
                        <a:fillRect/>
                      </a:stretch>
                    </p:blipFill>
                    <p:spPr>
                      <a:xfrm>
                        <a:off x="3133618" y="1362891"/>
                        <a:ext cx="5886557" cy="4659736"/>
                      </a:xfrm>
                      <a:prstGeom prst="rect">
                        <a:avLst/>
                      </a:prstGeom>
                    </p:spPr>
                  </p:pic>
                </p:oleObj>
              </mc:Fallback>
            </mc:AlternateContent>
          </a:graphicData>
        </a:graphic>
      </p:graphicFrame>
    </p:spTree>
    <p:extLst>
      <p:ext uri="{BB962C8B-B14F-4D97-AF65-F5344CB8AC3E}">
        <p14:creationId xmlns:p14="http://schemas.microsoft.com/office/powerpoint/2010/main" val="1965260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334D6-32FD-4220-96D5-5199EDE2D07B}"/>
              </a:ext>
            </a:extLst>
          </p:cNvPr>
          <p:cNvSpPr>
            <a:spLocks noGrp="1"/>
          </p:cNvSpPr>
          <p:nvPr>
            <p:ph type="title"/>
          </p:nvPr>
        </p:nvSpPr>
        <p:spPr>
          <a:xfrm>
            <a:off x="228600" y="762000"/>
            <a:ext cx="8229600" cy="1010845"/>
          </a:xfrm>
        </p:spPr>
        <p:txBody>
          <a:bodyPr>
            <a:normAutofit fontScale="90000"/>
          </a:bodyPr>
          <a:lstStyle/>
          <a:p>
            <a:r>
              <a:rPr lang="en-US" dirty="0">
                <a:latin typeface="+mn-lt"/>
              </a:rPr>
              <a:t>Unrestricted Fund Balances $76 Million Lower than Last Year as of December 31, 2020</a:t>
            </a:r>
          </a:p>
        </p:txBody>
      </p:sp>
      <p:sp>
        <p:nvSpPr>
          <p:cNvPr id="3" name="Content Placeholder 2">
            <a:extLst>
              <a:ext uri="{FF2B5EF4-FFF2-40B4-BE49-F238E27FC236}">
                <a16:creationId xmlns:a16="http://schemas.microsoft.com/office/drawing/2014/main" id="{E7718871-AFC9-48F5-9C20-A51F54EC49A1}"/>
              </a:ext>
            </a:extLst>
          </p:cNvPr>
          <p:cNvSpPr>
            <a:spLocks noGrp="1"/>
          </p:cNvSpPr>
          <p:nvPr>
            <p:ph idx="1"/>
          </p:nvPr>
        </p:nvSpPr>
        <p:spPr>
          <a:xfrm>
            <a:off x="457200" y="2081012"/>
            <a:ext cx="8229600" cy="4319788"/>
          </a:xfrm>
        </p:spPr>
        <p:txBody>
          <a:bodyPr/>
          <a:lstStyle/>
          <a:p>
            <a:pPr marL="342900" indent="-342900">
              <a:buFont typeface="Arial" panose="020B0604020202020204" pitchFamily="34" charset="0"/>
              <a:buChar char="•"/>
            </a:pPr>
            <a:r>
              <a:rPr lang="en-US" dirty="0"/>
              <a:t>Unrestricted fund balances have a seasonal pattern as well as a secular pattern – Highest level in December and lowest in July </a:t>
            </a:r>
          </a:p>
          <a:p>
            <a:pPr marL="342900" indent="-342900">
              <a:buFont typeface="Arial" panose="020B0604020202020204" pitchFamily="34" charset="0"/>
              <a:buChar char="•"/>
            </a:pPr>
            <a:r>
              <a:rPr lang="en-US" dirty="0"/>
              <a:t>The amounts do not include the allocation of the $2.0 billion in OPEB liabilities for post-retirement health care benefits</a:t>
            </a:r>
          </a:p>
          <a:p>
            <a:pPr marL="342900" indent="-342900">
              <a:buFont typeface="Arial" panose="020B0604020202020204" pitchFamily="34" charset="0"/>
              <a:buChar char="•"/>
            </a:pPr>
            <a:r>
              <a:rPr lang="en-US" dirty="0"/>
              <a:t>Comparing December 2019 to December 2020, the unrestricted balances for academic units are $</a:t>
            </a:r>
            <a:r>
              <a:rPr lang="en-US" dirty="0">
                <a:solidFill>
                  <a:schemeClr val="tx1"/>
                </a:solidFill>
              </a:rPr>
              <a:t>27 million higher including College of Law, Health Sciences are $9 million lower, and the Central/Auxiliary units are $93 million lower</a:t>
            </a:r>
          </a:p>
          <a:p>
            <a:pPr marL="342900" indent="-342900">
              <a:buFont typeface="Arial" panose="020B0604020202020204" pitchFamily="34" charset="0"/>
              <a:buChar char="•"/>
            </a:pPr>
            <a:r>
              <a:rPr lang="en-US" dirty="0"/>
              <a:t>Insurance proceeds and debt payments of $95 million used to pay down Nassar lawsuit settlement bonds are excluded </a:t>
            </a:r>
          </a:p>
        </p:txBody>
      </p:sp>
      <p:sp>
        <p:nvSpPr>
          <p:cNvPr id="5" name="Slide Number Placeholder 4">
            <a:extLst>
              <a:ext uri="{FF2B5EF4-FFF2-40B4-BE49-F238E27FC236}">
                <a16:creationId xmlns:a16="http://schemas.microsoft.com/office/drawing/2014/main" id="{A5FAD995-6F8F-45B8-BA1D-55F5B960A457}"/>
              </a:ext>
            </a:extLst>
          </p:cNvPr>
          <p:cNvSpPr>
            <a:spLocks noGrp="1"/>
          </p:cNvSpPr>
          <p:nvPr>
            <p:ph type="sldNum" sz="quarter" idx="12"/>
          </p:nvPr>
        </p:nvSpPr>
        <p:spPr/>
        <p:txBody>
          <a:bodyPr/>
          <a:lstStyle/>
          <a:p>
            <a:fld id="{DBDEBEEA-2C01-4B76-90A9-F2435854E36D}" type="slidenum">
              <a:rPr lang="en-US" smtClean="0"/>
              <a:pPr/>
              <a:t>11</a:t>
            </a:fld>
            <a:endParaRPr lang="en-US" dirty="0"/>
          </a:p>
        </p:txBody>
      </p:sp>
    </p:spTree>
    <p:extLst>
      <p:ext uri="{BB962C8B-B14F-4D97-AF65-F5344CB8AC3E}">
        <p14:creationId xmlns:p14="http://schemas.microsoft.com/office/powerpoint/2010/main" val="2930875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2BAF-AAA7-433A-B1FF-B6786546B91C}"/>
              </a:ext>
            </a:extLst>
          </p:cNvPr>
          <p:cNvSpPr>
            <a:spLocks noGrp="1"/>
          </p:cNvSpPr>
          <p:nvPr>
            <p:ph type="title"/>
          </p:nvPr>
        </p:nvSpPr>
        <p:spPr>
          <a:xfrm>
            <a:off x="457200" y="854668"/>
            <a:ext cx="8229600" cy="821732"/>
          </a:xfrm>
        </p:spPr>
        <p:txBody>
          <a:bodyPr>
            <a:normAutofit fontScale="90000"/>
          </a:bodyPr>
          <a:lstStyle/>
          <a:p>
            <a:r>
              <a:rPr lang="en-US" dirty="0"/>
              <a:t>Unrestricted Fund Balances Seasonal Pattern</a:t>
            </a:r>
            <a:br>
              <a:rPr lang="en-US" dirty="0"/>
            </a:br>
            <a:r>
              <a:rPr lang="en-US" sz="2200" dirty="0"/>
              <a:t>(Total includes OPEB Adjustments)</a:t>
            </a:r>
            <a:endParaRPr lang="en-US" dirty="0"/>
          </a:p>
        </p:txBody>
      </p:sp>
      <p:sp>
        <p:nvSpPr>
          <p:cNvPr id="4" name="Slide Number Placeholder 3">
            <a:extLst>
              <a:ext uri="{FF2B5EF4-FFF2-40B4-BE49-F238E27FC236}">
                <a16:creationId xmlns:a16="http://schemas.microsoft.com/office/drawing/2014/main" id="{E5EFF075-84AA-4E38-824A-F068EA73C793}"/>
              </a:ext>
            </a:extLst>
          </p:cNvPr>
          <p:cNvSpPr>
            <a:spLocks noGrp="1"/>
          </p:cNvSpPr>
          <p:nvPr>
            <p:ph type="sldNum" sz="quarter" idx="12"/>
          </p:nvPr>
        </p:nvSpPr>
        <p:spPr/>
        <p:txBody>
          <a:bodyPr/>
          <a:lstStyle/>
          <a:p>
            <a:fld id="{DBDEBEEA-2C01-4B76-90A9-F2435854E36D}" type="slidenum">
              <a:rPr lang="en-US" smtClean="0"/>
              <a:pPr/>
              <a:t>12</a:t>
            </a:fld>
            <a:endParaRPr lang="en-US" dirty="0"/>
          </a:p>
        </p:txBody>
      </p:sp>
      <p:sp>
        <p:nvSpPr>
          <p:cNvPr id="6" name="TextBox 5">
            <a:extLst>
              <a:ext uri="{FF2B5EF4-FFF2-40B4-BE49-F238E27FC236}">
                <a16:creationId xmlns:a16="http://schemas.microsoft.com/office/drawing/2014/main" id="{18091132-59AB-4B0D-946D-48A9F04B9E93}"/>
              </a:ext>
            </a:extLst>
          </p:cNvPr>
          <p:cNvSpPr txBox="1"/>
          <p:nvPr/>
        </p:nvSpPr>
        <p:spPr>
          <a:xfrm>
            <a:off x="4114800" y="2905780"/>
            <a:ext cx="1791789" cy="523220"/>
          </a:xfrm>
          <a:prstGeom prst="rect">
            <a:avLst/>
          </a:prstGeom>
          <a:noFill/>
        </p:spPr>
        <p:txBody>
          <a:bodyPr wrap="square" rtlCol="0">
            <a:spAutoFit/>
          </a:bodyPr>
          <a:lstStyle/>
          <a:p>
            <a:r>
              <a:rPr lang="en-US" sz="1400" dirty="0">
                <a:solidFill>
                  <a:srgbClr val="0070C0"/>
                </a:solidFill>
              </a:rPr>
              <a:t>Nassar Lawsuit $500 million 6/30/2018</a:t>
            </a:r>
          </a:p>
        </p:txBody>
      </p:sp>
      <p:graphicFrame>
        <p:nvGraphicFramePr>
          <p:cNvPr id="7" name="Chart 6">
            <a:extLst>
              <a:ext uri="{FF2B5EF4-FFF2-40B4-BE49-F238E27FC236}">
                <a16:creationId xmlns:a16="http://schemas.microsoft.com/office/drawing/2014/main" id="{71BB355F-9B2F-4BAF-AA35-D297FEF67AE1}"/>
              </a:ext>
            </a:extLst>
          </p:cNvPr>
          <p:cNvGraphicFramePr>
            <a:graphicFrameLocks/>
          </p:cNvGraphicFramePr>
          <p:nvPr/>
        </p:nvGraphicFramePr>
        <p:xfrm>
          <a:off x="661987" y="1900236"/>
          <a:ext cx="7820025" cy="46529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6505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2D6B9-9878-4C1F-A322-887E5F89FBBA}"/>
              </a:ext>
            </a:extLst>
          </p:cNvPr>
          <p:cNvSpPr>
            <a:spLocks noGrp="1"/>
          </p:cNvSpPr>
          <p:nvPr>
            <p:ph type="title"/>
          </p:nvPr>
        </p:nvSpPr>
        <p:spPr>
          <a:xfrm>
            <a:off x="457200" y="1109874"/>
            <a:ext cx="8229600" cy="1099926"/>
          </a:xfrm>
        </p:spPr>
        <p:txBody>
          <a:bodyPr>
            <a:normAutofit fontScale="90000"/>
          </a:bodyPr>
          <a:lstStyle/>
          <a:p>
            <a:r>
              <a:rPr lang="en-US" u="sng" dirty="0">
                <a:solidFill>
                  <a:srgbClr val="004F3B"/>
                </a:solidFill>
                <a:hlinkClick r:id="" action="ppaction://noaction">
                  <a:extLst>
                    <a:ext uri="{A12FA001-AC4F-418D-AE19-62706E023703}">
                      <ahyp:hlinkClr xmlns:ahyp="http://schemas.microsoft.com/office/drawing/2018/hyperlinkcolor" val="tx"/>
                    </a:ext>
                  </a:extLst>
                </a:hlinkClick>
              </a:rPr>
              <a:t>Total Fund Balances Down $76 million from Last Year as of December 31, 2020</a:t>
            </a:r>
            <a:endParaRPr lang="en-US" u="sng" dirty="0">
              <a:solidFill>
                <a:srgbClr val="004F3B"/>
              </a:solidFill>
            </a:endParaRPr>
          </a:p>
        </p:txBody>
      </p:sp>
      <p:sp>
        <p:nvSpPr>
          <p:cNvPr id="5" name="Slide Number Placeholder 4">
            <a:extLst>
              <a:ext uri="{FF2B5EF4-FFF2-40B4-BE49-F238E27FC236}">
                <a16:creationId xmlns:a16="http://schemas.microsoft.com/office/drawing/2014/main" id="{CA60DA33-E213-4532-9002-52B908C37E72}"/>
              </a:ext>
            </a:extLst>
          </p:cNvPr>
          <p:cNvSpPr>
            <a:spLocks noGrp="1"/>
          </p:cNvSpPr>
          <p:nvPr>
            <p:ph type="sldNum" sz="quarter" idx="12"/>
          </p:nvPr>
        </p:nvSpPr>
        <p:spPr/>
        <p:txBody>
          <a:bodyPr/>
          <a:lstStyle/>
          <a:p>
            <a:fld id="{DBDEBEEA-2C01-4B76-90A9-F2435854E36D}" type="slidenum">
              <a:rPr lang="en-US" smtClean="0"/>
              <a:pPr/>
              <a:t>13</a:t>
            </a:fld>
            <a:endParaRPr lang="en-US" dirty="0"/>
          </a:p>
        </p:txBody>
      </p:sp>
      <p:graphicFrame>
        <p:nvGraphicFramePr>
          <p:cNvPr id="4" name="Table 3">
            <a:extLst>
              <a:ext uri="{FF2B5EF4-FFF2-40B4-BE49-F238E27FC236}">
                <a16:creationId xmlns:a16="http://schemas.microsoft.com/office/drawing/2014/main" id="{D3A60A3D-73C5-4444-A5EC-E98130FC521E}"/>
              </a:ext>
            </a:extLst>
          </p:cNvPr>
          <p:cNvGraphicFramePr>
            <a:graphicFrameLocks noGrp="1"/>
          </p:cNvGraphicFramePr>
          <p:nvPr>
            <p:extLst>
              <p:ext uri="{D42A27DB-BD31-4B8C-83A1-F6EECF244321}">
                <p14:modId xmlns:p14="http://schemas.microsoft.com/office/powerpoint/2010/main" val="927574799"/>
              </p:ext>
            </p:extLst>
          </p:nvPr>
        </p:nvGraphicFramePr>
        <p:xfrm>
          <a:off x="457200" y="2633870"/>
          <a:ext cx="8077201" cy="3690731"/>
        </p:xfrm>
        <a:graphic>
          <a:graphicData uri="http://schemas.openxmlformats.org/drawingml/2006/table">
            <a:tbl>
              <a:tblPr/>
              <a:tblGrid>
                <a:gridCol w="863393">
                  <a:extLst>
                    <a:ext uri="{9D8B030D-6E8A-4147-A177-3AD203B41FA5}">
                      <a16:colId xmlns:a16="http://schemas.microsoft.com/office/drawing/2014/main" val="56081009"/>
                    </a:ext>
                  </a:extLst>
                </a:gridCol>
                <a:gridCol w="863393">
                  <a:extLst>
                    <a:ext uri="{9D8B030D-6E8A-4147-A177-3AD203B41FA5}">
                      <a16:colId xmlns:a16="http://schemas.microsoft.com/office/drawing/2014/main" val="3025726817"/>
                    </a:ext>
                  </a:extLst>
                </a:gridCol>
                <a:gridCol w="884623">
                  <a:extLst>
                    <a:ext uri="{9D8B030D-6E8A-4147-A177-3AD203B41FA5}">
                      <a16:colId xmlns:a16="http://schemas.microsoft.com/office/drawing/2014/main" val="2638493102"/>
                    </a:ext>
                  </a:extLst>
                </a:gridCol>
                <a:gridCol w="886982">
                  <a:extLst>
                    <a:ext uri="{9D8B030D-6E8A-4147-A177-3AD203B41FA5}">
                      <a16:colId xmlns:a16="http://schemas.microsoft.com/office/drawing/2014/main" val="2075143329"/>
                    </a:ext>
                  </a:extLst>
                </a:gridCol>
                <a:gridCol w="886982">
                  <a:extLst>
                    <a:ext uri="{9D8B030D-6E8A-4147-A177-3AD203B41FA5}">
                      <a16:colId xmlns:a16="http://schemas.microsoft.com/office/drawing/2014/main" val="1803749575"/>
                    </a:ext>
                  </a:extLst>
                </a:gridCol>
                <a:gridCol w="672314">
                  <a:extLst>
                    <a:ext uri="{9D8B030D-6E8A-4147-A177-3AD203B41FA5}">
                      <a16:colId xmlns:a16="http://schemas.microsoft.com/office/drawing/2014/main" val="3867743830"/>
                    </a:ext>
                  </a:extLst>
                </a:gridCol>
                <a:gridCol w="886982">
                  <a:extLst>
                    <a:ext uri="{9D8B030D-6E8A-4147-A177-3AD203B41FA5}">
                      <a16:colId xmlns:a16="http://schemas.microsoft.com/office/drawing/2014/main" val="2307997170"/>
                    </a:ext>
                  </a:extLst>
                </a:gridCol>
                <a:gridCol w="886982">
                  <a:extLst>
                    <a:ext uri="{9D8B030D-6E8A-4147-A177-3AD203B41FA5}">
                      <a16:colId xmlns:a16="http://schemas.microsoft.com/office/drawing/2014/main" val="1883520923"/>
                    </a:ext>
                  </a:extLst>
                </a:gridCol>
                <a:gridCol w="792622">
                  <a:extLst>
                    <a:ext uri="{9D8B030D-6E8A-4147-A177-3AD203B41FA5}">
                      <a16:colId xmlns:a16="http://schemas.microsoft.com/office/drawing/2014/main" val="2240069313"/>
                    </a:ext>
                  </a:extLst>
                </a:gridCol>
                <a:gridCol w="452928">
                  <a:extLst>
                    <a:ext uri="{9D8B030D-6E8A-4147-A177-3AD203B41FA5}">
                      <a16:colId xmlns:a16="http://schemas.microsoft.com/office/drawing/2014/main" val="1306597967"/>
                    </a:ext>
                  </a:extLst>
                </a:gridCol>
              </a:tblGrid>
              <a:tr h="222344">
                <a:tc gridSpan="3">
                  <a:txBody>
                    <a:bodyPr/>
                    <a:lstStyle/>
                    <a:p>
                      <a:pPr algn="l" fontAlgn="b"/>
                      <a:r>
                        <a:rPr lang="en-US" sz="950" b="1" i="0" u="none" strike="noStrike">
                          <a:solidFill>
                            <a:srgbClr val="000000"/>
                          </a:solidFill>
                          <a:effectLst/>
                          <a:latin typeface="Calibri" panose="020F0502020204030204" pitchFamily="34" charset="0"/>
                        </a:rPr>
                        <a:t>University Wide Unrestricted Fund Balances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166976437"/>
                  </a:ext>
                </a:extLst>
              </a:tr>
              <a:tr h="186769">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408617155"/>
                  </a:ext>
                </a:extLst>
              </a:tr>
              <a:tr h="186769">
                <a:tc>
                  <a:txBody>
                    <a:bodyPr/>
                    <a:lstStyle/>
                    <a:p>
                      <a:pPr algn="l" fontAlgn="b"/>
                      <a:endParaRPr lang="en-US" sz="9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50" b="1" i="0" u="none" strike="noStrike">
                          <a:solidFill>
                            <a:srgbClr val="000000"/>
                          </a:solidFill>
                          <a:effectLst/>
                          <a:latin typeface="Calibri" panose="020F0502020204030204" pitchFamily="34" charset="0"/>
                        </a:rPr>
                        <a:t>30-Jun</a:t>
                      </a:r>
                    </a:p>
                  </a:txBody>
                  <a:tcPr marL="0" marR="0" marT="0" marB="0" anchor="b">
                    <a:lnL>
                      <a:noFill/>
                    </a:lnL>
                    <a:lnR>
                      <a:noFill/>
                    </a:lnR>
                    <a:lnT>
                      <a:noFill/>
                    </a:lnT>
                    <a:lnB>
                      <a:noFill/>
                    </a:lnB>
                  </a:tcPr>
                </a:tc>
                <a:tc>
                  <a:txBody>
                    <a:bodyPr/>
                    <a:lstStyle/>
                    <a:p>
                      <a:pPr algn="ctr" fontAlgn="b"/>
                      <a:r>
                        <a:rPr lang="en-US" sz="950" b="1" i="0" u="none" strike="noStrike">
                          <a:solidFill>
                            <a:srgbClr val="000000"/>
                          </a:solidFill>
                          <a:effectLst/>
                          <a:latin typeface="Calibri" panose="020F0502020204030204" pitchFamily="34" charset="0"/>
                        </a:rPr>
                        <a:t>30-Jun</a:t>
                      </a:r>
                    </a:p>
                  </a:txBody>
                  <a:tcPr marL="0" marR="0" marT="0" marB="0" anchor="b">
                    <a:lnL>
                      <a:noFill/>
                    </a:lnL>
                    <a:lnR>
                      <a:noFill/>
                    </a:lnR>
                    <a:lnT>
                      <a:noFill/>
                    </a:lnT>
                    <a:lnB>
                      <a:noFill/>
                    </a:lnB>
                  </a:tcPr>
                </a:tc>
                <a:tc>
                  <a:txBody>
                    <a:bodyPr/>
                    <a:lstStyle/>
                    <a:p>
                      <a:pPr algn="ctr" fontAlgn="b"/>
                      <a:r>
                        <a:rPr lang="en-US" sz="950" b="1" i="0" u="none" strike="noStrike">
                          <a:solidFill>
                            <a:srgbClr val="000000"/>
                          </a:solidFill>
                          <a:effectLst/>
                          <a:latin typeface="Calibri" panose="020F0502020204030204" pitchFamily="34" charset="0"/>
                        </a:rPr>
                        <a:t>30-Jun</a:t>
                      </a:r>
                    </a:p>
                  </a:txBody>
                  <a:tcPr marL="0" marR="0" marT="0" marB="0" anchor="b">
                    <a:lnL>
                      <a:noFill/>
                    </a:lnL>
                    <a:lnR>
                      <a:noFill/>
                    </a:lnR>
                    <a:lnT>
                      <a:noFill/>
                    </a:lnT>
                    <a:lnB>
                      <a:noFill/>
                    </a:lnB>
                  </a:tcPr>
                </a:tc>
                <a:tc>
                  <a:txBody>
                    <a:bodyPr/>
                    <a:lstStyle/>
                    <a:p>
                      <a:pPr algn="ctr" fontAlgn="b"/>
                      <a:r>
                        <a:rPr lang="en-US" sz="950" b="1" i="0" u="none" strike="noStrike">
                          <a:solidFill>
                            <a:srgbClr val="000000"/>
                          </a:solidFill>
                          <a:effectLst/>
                          <a:latin typeface="Calibri" panose="020F0502020204030204" pitchFamily="34" charset="0"/>
                        </a:rPr>
                        <a:t>% Change</a:t>
                      </a:r>
                    </a:p>
                  </a:txBody>
                  <a:tcPr marL="0" marR="0" marT="0" marB="0" anchor="b">
                    <a:lnL>
                      <a:noFill/>
                    </a:lnL>
                    <a:lnR>
                      <a:noFill/>
                    </a:lnR>
                    <a:lnT>
                      <a:noFill/>
                    </a:lnT>
                    <a:lnB>
                      <a:noFill/>
                    </a:lnB>
                  </a:tcPr>
                </a:tc>
                <a:tc>
                  <a:txBody>
                    <a:bodyPr/>
                    <a:lstStyle/>
                    <a:p>
                      <a:pPr algn="ctr" fontAlgn="b"/>
                      <a:r>
                        <a:rPr lang="en-US" sz="950" b="1" i="0" u="none" strike="noStrike">
                          <a:solidFill>
                            <a:srgbClr val="000000"/>
                          </a:solidFill>
                          <a:effectLst/>
                          <a:latin typeface="Calibri" panose="020F0502020204030204" pitchFamily="34" charset="0"/>
                        </a:rPr>
                        <a:t>31-Dec</a:t>
                      </a:r>
                    </a:p>
                  </a:txBody>
                  <a:tcPr marL="0" marR="0" marT="0" marB="0" anchor="b">
                    <a:lnL>
                      <a:noFill/>
                    </a:lnL>
                    <a:lnR>
                      <a:noFill/>
                    </a:lnR>
                    <a:lnT>
                      <a:noFill/>
                    </a:lnT>
                    <a:lnB>
                      <a:noFill/>
                    </a:lnB>
                  </a:tcPr>
                </a:tc>
                <a:tc>
                  <a:txBody>
                    <a:bodyPr/>
                    <a:lstStyle/>
                    <a:p>
                      <a:pPr algn="ctr" fontAlgn="b"/>
                      <a:r>
                        <a:rPr lang="en-US" sz="950" b="1" i="0" u="none" strike="noStrike">
                          <a:solidFill>
                            <a:srgbClr val="000000"/>
                          </a:solidFill>
                          <a:effectLst/>
                          <a:latin typeface="Calibri" panose="020F0502020204030204" pitchFamily="34" charset="0"/>
                        </a:rPr>
                        <a:t>31-Dec</a:t>
                      </a:r>
                    </a:p>
                  </a:txBody>
                  <a:tcPr marL="0" marR="0" marT="0" marB="0" anchor="b">
                    <a:lnL>
                      <a:noFill/>
                    </a:lnL>
                    <a:lnR>
                      <a:noFill/>
                    </a:lnR>
                    <a:lnT>
                      <a:noFill/>
                    </a:lnT>
                    <a:lnB>
                      <a:noFill/>
                    </a:lnB>
                  </a:tcPr>
                </a:tc>
                <a:tc gridSpan="2">
                  <a:txBody>
                    <a:bodyPr/>
                    <a:lstStyle/>
                    <a:p>
                      <a:pPr algn="ctr" fontAlgn="b"/>
                      <a:r>
                        <a:rPr lang="en-US" sz="950" b="1" i="0" u="none" strike="noStrike">
                          <a:solidFill>
                            <a:srgbClr val="000000"/>
                          </a:solidFill>
                          <a:effectLst/>
                          <a:latin typeface="Calibri" panose="020F0502020204030204" pitchFamily="34" charset="0"/>
                        </a:rPr>
                        <a:t>Change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847885463"/>
                  </a:ext>
                </a:extLst>
              </a:tr>
              <a:tr h="186769">
                <a:tc>
                  <a:txBody>
                    <a:bodyPr/>
                    <a:lstStyle/>
                    <a:p>
                      <a:pPr algn="l" fontAlgn="b"/>
                      <a:r>
                        <a:rPr lang="en-US" sz="950" b="1" i="0" u="sng" strike="noStrike">
                          <a:solidFill>
                            <a:srgbClr val="000000"/>
                          </a:solidFill>
                          <a:effectLst/>
                          <a:latin typeface="Calibri" panose="020F0502020204030204" pitchFamily="34" charset="0"/>
                        </a:rPr>
                        <a:t>Unit</a:t>
                      </a: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50" b="1" i="0" u="sng" strike="noStrike">
                          <a:solidFill>
                            <a:srgbClr val="000000"/>
                          </a:solidFill>
                          <a:effectLst/>
                          <a:latin typeface="Calibri" panose="020F0502020204030204" pitchFamily="34" charset="0"/>
                        </a:rPr>
                        <a:t>2017-18</a:t>
                      </a:r>
                    </a:p>
                  </a:txBody>
                  <a:tcPr marL="0" marR="0" marT="0" marB="0" anchor="b">
                    <a:lnL>
                      <a:noFill/>
                    </a:lnL>
                    <a:lnR>
                      <a:noFill/>
                    </a:lnR>
                    <a:lnT>
                      <a:noFill/>
                    </a:lnT>
                    <a:lnB>
                      <a:noFill/>
                    </a:lnB>
                  </a:tcPr>
                </a:tc>
                <a:tc>
                  <a:txBody>
                    <a:bodyPr/>
                    <a:lstStyle/>
                    <a:p>
                      <a:pPr algn="ctr" fontAlgn="b"/>
                      <a:r>
                        <a:rPr lang="en-US" sz="950" b="1" i="0" u="sng" strike="noStrike">
                          <a:solidFill>
                            <a:srgbClr val="000000"/>
                          </a:solidFill>
                          <a:effectLst/>
                          <a:latin typeface="Calibri" panose="020F0502020204030204" pitchFamily="34" charset="0"/>
                        </a:rPr>
                        <a:t>2018-19</a:t>
                      </a:r>
                    </a:p>
                  </a:txBody>
                  <a:tcPr marL="0" marR="0" marT="0" marB="0" anchor="b">
                    <a:lnL>
                      <a:noFill/>
                    </a:lnL>
                    <a:lnR>
                      <a:noFill/>
                    </a:lnR>
                    <a:lnT>
                      <a:noFill/>
                    </a:lnT>
                    <a:lnB>
                      <a:noFill/>
                    </a:lnB>
                  </a:tcPr>
                </a:tc>
                <a:tc>
                  <a:txBody>
                    <a:bodyPr/>
                    <a:lstStyle/>
                    <a:p>
                      <a:pPr algn="ctr" fontAlgn="b"/>
                      <a:r>
                        <a:rPr lang="en-US" sz="950" b="1" i="0" u="sng" strike="noStrike">
                          <a:solidFill>
                            <a:srgbClr val="000000"/>
                          </a:solidFill>
                          <a:effectLst/>
                          <a:latin typeface="Calibri" panose="020F0502020204030204" pitchFamily="34" charset="0"/>
                        </a:rPr>
                        <a:t>2019-20</a:t>
                      </a:r>
                    </a:p>
                  </a:txBody>
                  <a:tcPr marL="0" marR="0" marT="0" marB="0" anchor="b">
                    <a:lnL>
                      <a:noFill/>
                    </a:lnL>
                    <a:lnR>
                      <a:noFill/>
                    </a:lnR>
                    <a:lnT>
                      <a:noFill/>
                    </a:lnT>
                    <a:lnB>
                      <a:noFill/>
                    </a:lnB>
                  </a:tcPr>
                </a:tc>
                <a:tc>
                  <a:txBody>
                    <a:bodyPr/>
                    <a:lstStyle/>
                    <a:p>
                      <a:pPr algn="ctr" fontAlgn="b"/>
                      <a:r>
                        <a:rPr lang="en-US" sz="950" b="1" i="0" u="sng" strike="noStrike">
                          <a:solidFill>
                            <a:srgbClr val="000000"/>
                          </a:solidFill>
                          <a:effectLst/>
                          <a:latin typeface="Calibri" panose="020F0502020204030204" pitchFamily="34" charset="0"/>
                        </a:rPr>
                        <a:t>2018 to 2020</a:t>
                      </a:r>
                    </a:p>
                  </a:txBody>
                  <a:tcPr marL="0" marR="0" marT="0" marB="0" anchor="b">
                    <a:lnL>
                      <a:noFill/>
                    </a:lnL>
                    <a:lnR>
                      <a:noFill/>
                    </a:lnR>
                    <a:lnT>
                      <a:noFill/>
                    </a:lnT>
                    <a:lnB>
                      <a:noFill/>
                    </a:lnB>
                  </a:tcPr>
                </a:tc>
                <a:tc>
                  <a:txBody>
                    <a:bodyPr/>
                    <a:lstStyle/>
                    <a:p>
                      <a:pPr algn="ctr" fontAlgn="b"/>
                      <a:r>
                        <a:rPr lang="en-US" sz="950" b="1" i="0" u="sng" strike="noStrike">
                          <a:solidFill>
                            <a:srgbClr val="000000"/>
                          </a:solidFill>
                          <a:effectLst/>
                          <a:latin typeface="Calibri" panose="020F0502020204030204" pitchFamily="34" charset="0"/>
                        </a:rPr>
                        <a:t>2019-20</a:t>
                      </a:r>
                    </a:p>
                  </a:txBody>
                  <a:tcPr marL="0" marR="0" marT="0" marB="0" anchor="b">
                    <a:lnL>
                      <a:noFill/>
                    </a:lnL>
                    <a:lnR>
                      <a:noFill/>
                    </a:lnR>
                    <a:lnT>
                      <a:noFill/>
                    </a:lnT>
                    <a:lnB>
                      <a:noFill/>
                    </a:lnB>
                  </a:tcPr>
                </a:tc>
                <a:tc>
                  <a:txBody>
                    <a:bodyPr/>
                    <a:lstStyle/>
                    <a:p>
                      <a:pPr algn="ctr" fontAlgn="b"/>
                      <a:r>
                        <a:rPr lang="en-US" sz="950" b="1" i="0" u="sng" strike="noStrike">
                          <a:solidFill>
                            <a:srgbClr val="000000"/>
                          </a:solidFill>
                          <a:effectLst/>
                          <a:latin typeface="Calibri" panose="020F0502020204030204" pitchFamily="34" charset="0"/>
                        </a:rPr>
                        <a:t>2020-21</a:t>
                      </a:r>
                    </a:p>
                  </a:txBody>
                  <a:tcPr marL="0" marR="0" marT="0" marB="0" anchor="b">
                    <a:lnL>
                      <a:noFill/>
                    </a:lnL>
                    <a:lnR>
                      <a:noFill/>
                    </a:lnR>
                    <a:lnT>
                      <a:noFill/>
                    </a:lnT>
                    <a:lnB>
                      <a:noFill/>
                    </a:lnB>
                  </a:tcPr>
                </a:tc>
                <a:tc>
                  <a:txBody>
                    <a:bodyPr/>
                    <a:lstStyle/>
                    <a:p>
                      <a:pPr algn="ctr" fontAlgn="b"/>
                      <a:r>
                        <a:rPr lang="en-US" sz="950" b="1" i="0" u="sng" strike="noStrike">
                          <a:solidFill>
                            <a:srgbClr val="000000"/>
                          </a:solidFill>
                          <a:effectLst/>
                          <a:latin typeface="Calibri" panose="020F0502020204030204" pitchFamily="34" charset="0"/>
                        </a:rPr>
                        <a:t>Dollar</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50" b="1" i="0" u="sng" strike="noStrike">
                          <a:solidFill>
                            <a:srgbClr val="000000"/>
                          </a:solidFill>
                          <a:effectLst/>
                          <a:latin typeface="Calibri" panose="020F0502020204030204" pitchFamily="34" charset="0"/>
                        </a:rPr>
                        <a:t>Percent</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94278377"/>
                  </a:ext>
                </a:extLst>
              </a:tr>
              <a:tr h="186769">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734792550"/>
                  </a:ext>
                </a:extLst>
              </a:tr>
              <a:tr h="353482">
                <a:tc>
                  <a:txBody>
                    <a:bodyPr/>
                    <a:lstStyle/>
                    <a:p>
                      <a:pPr algn="l" fontAlgn="b"/>
                      <a:r>
                        <a:rPr lang="en-US" sz="95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r" fontAlgn="b"/>
                      <a:r>
                        <a:rPr lang="en-US" sz="950" b="1" i="0" u="none" strike="noStrike">
                          <a:solidFill>
                            <a:srgbClr val="000000"/>
                          </a:solidFill>
                          <a:effectLst/>
                          <a:latin typeface="Calibri" panose="020F0502020204030204" pitchFamily="34" charset="0"/>
                        </a:rPr>
                        <a:t>Subtotal Fund Balances</a:t>
                      </a:r>
                    </a:p>
                  </a:txBody>
                  <a:tcPr marL="0" marR="0" marT="0" marB="0" anchor="b">
                    <a:lnL>
                      <a:noFill/>
                    </a:lnL>
                    <a:lnR>
                      <a:noFill/>
                    </a:lnR>
                    <a:lnT>
                      <a:noFill/>
                    </a:lnT>
                    <a:lnB>
                      <a:noFill/>
                    </a:lnB>
                    <a:solidFill>
                      <a:srgbClr val="FFFF00"/>
                    </a:solidFill>
                  </a:tcPr>
                </a:tc>
                <a:tc>
                  <a:txBody>
                    <a:bodyPr/>
                    <a:lstStyle/>
                    <a:p>
                      <a:pPr algn="r" fontAlgn="b"/>
                      <a:r>
                        <a:rPr lang="en-US" sz="950" b="1" i="0" u="none" strike="noStrike">
                          <a:solidFill>
                            <a:srgbClr val="000000"/>
                          </a:solidFill>
                          <a:effectLst/>
                          <a:latin typeface="Calibri" panose="020F0502020204030204" pitchFamily="34" charset="0"/>
                        </a:rPr>
                        <a:t>$1,298,510,366 </a:t>
                      </a:r>
                    </a:p>
                  </a:txBody>
                  <a:tcPr marL="0" marR="0" marT="0" marB="0" anchor="b">
                    <a:lnL>
                      <a:noFill/>
                    </a:lnL>
                    <a:lnR>
                      <a:noFill/>
                    </a:lnR>
                    <a:lnT>
                      <a:noFill/>
                    </a:lnT>
                    <a:lnB>
                      <a:noFill/>
                    </a:lnB>
                  </a:tcPr>
                </a:tc>
                <a:tc>
                  <a:txBody>
                    <a:bodyPr/>
                    <a:lstStyle/>
                    <a:p>
                      <a:pPr algn="r" fontAlgn="b"/>
                      <a:r>
                        <a:rPr lang="en-US" sz="950" b="1" i="0" u="none" strike="noStrike">
                          <a:solidFill>
                            <a:srgbClr val="000000"/>
                          </a:solidFill>
                          <a:effectLst/>
                          <a:latin typeface="Calibri" panose="020F0502020204030204" pitchFamily="34" charset="0"/>
                        </a:rPr>
                        <a:t>$1,357,801,053 </a:t>
                      </a:r>
                    </a:p>
                  </a:txBody>
                  <a:tcPr marL="0" marR="0" marT="0" marB="0" anchor="b">
                    <a:lnL>
                      <a:noFill/>
                    </a:lnL>
                    <a:lnR>
                      <a:noFill/>
                    </a:lnR>
                    <a:lnT>
                      <a:noFill/>
                    </a:lnT>
                    <a:lnB>
                      <a:noFill/>
                    </a:lnB>
                  </a:tcPr>
                </a:tc>
                <a:tc>
                  <a:txBody>
                    <a:bodyPr/>
                    <a:lstStyle/>
                    <a:p>
                      <a:pPr algn="r" fontAlgn="b"/>
                      <a:r>
                        <a:rPr lang="en-US" sz="950" b="1" i="0" u="none" strike="noStrike">
                          <a:solidFill>
                            <a:srgbClr val="000000"/>
                          </a:solidFill>
                          <a:effectLst/>
                          <a:latin typeface="Calibri" panose="020F0502020204030204" pitchFamily="34" charset="0"/>
                        </a:rPr>
                        <a:t>$1,398,057,151 </a:t>
                      </a:r>
                    </a:p>
                  </a:txBody>
                  <a:tcPr marL="0" marR="0" marT="0" marB="0" anchor="b">
                    <a:lnL>
                      <a:noFill/>
                    </a:lnL>
                    <a:lnR>
                      <a:noFill/>
                    </a:lnR>
                    <a:lnT>
                      <a:noFill/>
                    </a:lnT>
                    <a:lnB>
                      <a:noFill/>
                    </a:lnB>
                  </a:tcPr>
                </a:tc>
                <a:tc>
                  <a:txBody>
                    <a:bodyPr/>
                    <a:lstStyle/>
                    <a:p>
                      <a:pPr algn="ctr" fontAlgn="b"/>
                      <a:r>
                        <a:rPr lang="en-US" sz="950" b="1"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r" fontAlgn="b"/>
                      <a:r>
                        <a:rPr lang="en-US" sz="950" b="1" i="0" u="none" strike="noStrike">
                          <a:solidFill>
                            <a:srgbClr val="000000"/>
                          </a:solidFill>
                          <a:effectLst/>
                          <a:latin typeface="Calibri" panose="020F0502020204030204" pitchFamily="34" charset="0"/>
                        </a:rPr>
                        <a:t>$2,046,731,677 </a:t>
                      </a:r>
                    </a:p>
                  </a:txBody>
                  <a:tcPr marL="0" marR="0" marT="0" marB="0" anchor="b">
                    <a:lnL>
                      <a:noFill/>
                    </a:lnL>
                    <a:lnR>
                      <a:noFill/>
                    </a:lnR>
                    <a:lnT>
                      <a:noFill/>
                    </a:lnT>
                    <a:lnB>
                      <a:noFill/>
                    </a:lnB>
                  </a:tcPr>
                </a:tc>
                <a:tc>
                  <a:txBody>
                    <a:bodyPr/>
                    <a:lstStyle/>
                    <a:p>
                      <a:pPr algn="r" fontAlgn="b"/>
                      <a:r>
                        <a:rPr lang="en-US" sz="950" b="1" i="0" u="none" strike="noStrike">
                          <a:solidFill>
                            <a:srgbClr val="000000"/>
                          </a:solidFill>
                          <a:effectLst/>
                          <a:latin typeface="Calibri" panose="020F0502020204030204" pitchFamily="34" charset="0"/>
                        </a:rPr>
                        <a:t>$1,971,081,890 </a:t>
                      </a:r>
                    </a:p>
                  </a:txBody>
                  <a:tcPr marL="0" marR="0" marT="0" marB="0" anchor="b">
                    <a:lnL>
                      <a:noFill/>
                    </a:lnL>
                    <a:lnR>
                      <a:noFill/>
                    </a:lnR>
                    <a:lnT>
                      <a:noFill/>
                    </a:lnT>
                    <a:lnB>
                      <a:noFill/>
                    </a:lnB>
                  </a:tcPr>
                </a:tc>
                <a:tc>
                  <a:txBody>
                    <a:bodyPr/>
                    <a:lstStyle/>
                    <a:p>
                      <a:pPr algn="r" fontAlgn="b"/>
                      <a:r>
                        <a:rPr lang="en-US" sz="950" b="1" i="0" u="none" strike="noStrike">
                          <a:solidFill>
                            <a:srgbClr val="000000"/>
                          </a:solidFill>
                          <a:effectLst/>
                          <a:latin typeface="Calibri" panose="020F0502020204030204" pitchFamily="34" charset="0"/>
                        </a:rPr>
                        <a:t>($75,649,787)</a:t>
                      </a:r>
                    </a:p>
                  </a:txBody>
                  <a:tcPr marL="0" marR="0" marT="0" marB="0" anchor="b">
                    <a:lnL>
                      <a:noFill/>
                    </a:lnL>
                    <a:lnR>
                      <a:noFill/>
                    </a:lnR>
                    <a:lnT>
                      <a:noFill/>
                    </a:lnT>
                    <a:lnB>
                      <a:noFill/>
                    </a:lnB>
                    <a:solidFill>
                      <a:srgbClr val="FFFF00"/>
                    </a:solidFill>
                  </a:tcPr>
                </a:tc>
                <a:tc>
                  <a:txBody>
                    <a:bodyPr/>
                    <a:lstStyle/>
                    <a:p>
                      <a:pPr algn="r" fontAlgn="b"/>
                      <a:r>
                        <a:rPr lang="en-US" sz="950" b="1"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extLst>
                  <a:ext uri="{0D108BD9-81ED-4DB2-BD59-A6C34878D82A}">
                    <a16:rowId xmlns:a16="http://schemas.microsoft.com/office/drawing/2014/main" val="833466979"/>
                  </a:ext>
                </a:extLst>
              </a:tr>
              <a:tr h="186769">
                <a:tc>
                  <a:txBody>
                    <a:bodyPr/>
                    <a:lstStyle/>
                    <a:p>
                      <a:pPr algn="l" fontAlgn="b"/>
                      <a:endParaRPr lang="en-US" sz="9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9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128313039"/>
                  </a:ext>
                </a:extLst>
              </a:tr>
              <a:tr h="353482">
                <a:tc gridSpan="2">
                  <a:txBody>
                    <a:bodyPr/>
                    <a:lstStyle/>
                    <a:p>
                      <a:pPr algn="l" fontAlgn="b"/>
                      <a:r>
                        <a:rPr lang="en-US" sz="950" b="0" i="1" u="none" strike="noStrike">
                          <a:solidFill>
                            <a:srgbClr val="00B0F0"/>
                          </a:solidFill>
                          <a:effectLst/>
                          <a:latin typeface="Calibri" panose="020F0502020204030204" pitchFamily="34" charset="0"/>
                        </a:rPr>
                        <a:t>Adjustment for OPEB, True Endowments, etc.</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50" b="0" i="1" u="none" strike="noStrike">
                          <a:solidFill>
                            <a:srgbClr val="000000"/>
                          </a:solidFill>
                          <a:effectLst/>
                          <a:latin typeface="Calibri" panose="020F0502020204030204" pitchFamily="34" charset="0"/>
                        </a:rPr>
                        <a:t>($1,516,310,484)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50" b="0" i="1" u="none" strike="noStrike">
                          <a:solidFill>
                            <a:srgbClr val="000000"/>
                          </a:solidFill>
                          <a:effectLst/>
                          <a:latin typeface="Calibri" panose="020F0502020204030204" pitchFamily="34" charset="0"/>
                        </a:rPr>
                        <a:t>($1,541,224,806)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50" b="0" i="1" u="none" strike="noStrike">
                          <a:solidFill>
                            <a:srgbClr val="000000"/>
                          </a:solidFill>
                          <a:effectLst/>
                          <a:latin typeface="Calibri" panose="020F0502020204030204" pitchFamily="34" charset="0"/>
                        </a:rPr>
                        <a:t>($1,684,291,193)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50" b="0" i="0" u="none" strike="noStrike">
                          <a:solidFill>
                            <a:srgbClr val="000000"/>
                          </a:solidFill>
                          <a:effectLst/>
                          <a:latin typeface="Calibri" panose="020F0502020204030204" pitchFamily="34" charset="0"/>
                        </a:rPr>
                        <a:t>11.1%</a:t>
                      </a:r>
                    </a:p>
                  </a:txBody>
                  <a:tcPr marL="0" marR="0" marT="0" marB="0" anchor="b">
                    <a:lnL>
                      <a:noFill/>
                    </a:lnL>
                    <a:lnR>
                      <a:noFill/>
                    </a:lnR>
                    <a:lnT>
                      <a:noFill/>
                    </a:lnT>
                    <a:lnB>
                      <a:noFill/>
                    </a:lnB>
                  </a:tcPr>
                </a:tc>
                <a:tc>
                  <a:txBody>
                    <a:bodyPr/>
                    <a:lstStyle/>
                    <a:p>
                      <a:pPr algn="r" fontAlgn="b"/>
                      <a:r>
                        <a:rPr lang="en-US" sz="950" b="0" i="1" u="none" strike="noStrike">
                          <a:solidFill>
                            <a:srgbClr val="000000"/>
                          </a:solidFill>
                          <a:effectLst/>
                          <a:latin typeface="Calibri" panose="020F0502020204030204" pitchFamily="34" charset="0"/>
                        </a:rPr>
                        <a:t>($1,907,050,093)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50" b="0" i="1" u="none" strike="noStrike">
                          <a:solidFill>
                            <a:srgbClr val="000000"/>
                          </a:solidFill>
                          <a:effectLst/>
                          <a:latin typeface="Calibri" panose="020F0502020204030204" pitchFamily="34" charset="0"/>
                        </a:rPr>
                        <a:t>($2,021,555,509)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50" b="0" i="1" u="none" strike="noStrike">
                          <a:solidFill>
                            <a:srgbClr val="000000"/>
                          </a:solidFill>
                          <a:effectLst/>
                          <a:latin typeface="Calibri" panose="020F0502020204030204" pitchFamily="34" charset="0"/>
                        </a:rPr>
                        <a:t>($114,505,416)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746526776"/>
                  </a:ext>
                </a:extLst>
              </a:tr>
              <a:tr h="186769">
                <a:tc>
                  <a:txBody>
                    <a:bodyPr/>
                    <a:lstStyle/>
                    <a:p>
                      <a:pPr algn="l" fontAlgn="b"/>
                      <a:endParaRPr lang="en-US" sz="950" b="0" i="1" u="none" strike="noStrike">
                        <a:solidFill>
                          <a:srgbClr val="00B0F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50" b="0" i="0" u="none" strike="noStrike">
                          <a:solidFill>
                            <a:srgbClr val="000000"/>
                          </a:solidFill>
                          <a:effectLst/>
                          <a:latin typeface="Calibri" panose="020F0502020204030204" pitchFamily="34" charset="0"/>
                        </a:rPr>
                        <a:t>Subtotal</a:t>
                      </a:r>
                    </a:p>
                  </a:txBody>
                  <a:tcPr marL="0" marR="0" marT="0" marB="0" anchor="b">
                    <a:lnL>
                      <a:noFill/>
                    </a:lnL>
                    <a:lnR>
                      <a:noFill/>
                    </a:lnR>
                    <a:lnT>
                      <a:noFill/>
                    </a:lnT>
                    <a:lnB>
                      <a:noFill/>
                    </a:lnB>
                  </a:tcPr>
                </a:tc>
                <a:tc>
                  <a:txBody>
                    <a:bodyPr/>
                    <a:lstStyle/>
                    <a:p>
                      <a:pPr algn="r" fontAlgn="b"/>
                      <a:r>
                        <a:rPr lang="en-US" sz="950" b="0" i="1" u="none" strike="noStrike">
                          <a:solidFill>
                            <a:srgbClr val="000000"/>
                          </a:solidFill>
                          <a:effectLst/>
                          <a:latin typeface="Calibri" panose="020F0502020204030204" pitchFamily="34" charset="0"/>
                        </a:rPr>
                        <a:t>($217,800,118)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50" b="0" i="1" u="none" strike="noStrike">
                          <a:solidFill>
                            <a:srgbClr val="000000"/>
                          </a:solidFill>
                          <a:effectLst/>
                          <a:latin typeface="Calibri" panose="020F0502020204030204" pitchFamily="34" charset="0"/>
                        </a:rPr>
                        <a:t>($183,423,753)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50" b="0" i="1" u="none" strike="noStrike">
                          <a:solidFill>
                            <a:srgbClr val="000000"/>
                          </a:solidFill>
                          <a:effectLst/>
                          <a:latin typeface="Calibri" panose="020F0502020204030204" pitchFamily="34" charset="0"/>
                        </a:rPr>
                        <a:t>($286,234,042)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50" b="0" i="0" u="none" strike="noStrike">
                          <a:solidFill>
                            <a:srgbClr val="000000"/>
                          </a:solidFill>
                          <a:effectLst/>
                          <a:latin typeface="Calibri" panose="020F0502020204030204" pitchFamily="34" charset="0"/>
                        </a:rPr>
                        <a:t>31.4%</a:t>
                      </a:r>
                    </a:p>
                  </a:txBody>
                  <a:tcPr marL="0" marR="0" marT="0" marB="0" anchor="b">
                    <a:lnL>
                      <a:noFill/>
                    </a:lnL>
                    <a:lnR>
                      <a:noFill/>
                    </a:lnR>
                    <a:lnT>
                      <a:noFill/>
                    </a:lnT>
                    <a:lnB>
                      <a:noFill/>
                    </a:lnB>
                  </a:tcPr>
                </a:tc>
                <a:tc>
                  <a:txBody>
                    <a:bodyPr/>
                    <a:lstStyle/>
                    <a:p>
                      <a:pPr algn="r" fontAlgn="b"/>
                      <a:r>
                        <a:rPr lang="en-US" sz="950" b="0" i="1" u="none" strike="noStrike">
                          <a:solidFill>
                            <a:srgbClr val="000000"/>
                          </a:solidFill>
                          <a:effectLst/>
                          <a:latin typeface="Calibri" panose="020F0502020204030204" pitchFamily="34" charset="0"/>
                        </a:rPr>
                        <a:t>$139,681,584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50" b="0" i="1" u="none" strike="noStrike">
                          <a:solidFill>
                            <a:srgbClr val="000000"/>
                          </a:solidFill>
                          <a:effectLst/>
                          <a:latin typeface="Calibri" panose="020F0502020204030204" pitchFamily="34" charset="0"/>
                        </a:rPr>
                        <a:t>($50,473,619)</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50" b="0" i="0" u="none" strike="noStrike">
                          <a:solidFill>
                            <a:srgbClr val="000000"/>
                          </a:solidFill>
                          <a:effectLst/>
                          <a:latin typeface="Calibri" panose="020F0502020204030204" pitchFamily="34" charset="0"/>
                        </a:rPr>
                        <a:t>($190,155,203)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25377836"/>
                  </a:ext>
                </a:extLst>
              </a:tr>
              <a:tr h="353482">
                <a:tc gridSpan="2">
                  <a:txBody>
                    <a:bodyPr/>
                    <a:lstStyle/>
                    <a:p>
                      <a:pPr algn="l" fontAlgn="b"/>
                      <a:r>
                        <a:rPr lang="en-US" sz="950" b="0" i="0" u="none" strike="noStrike">
                          <a:solidFill>
                            <a:srgbClr val="000000"/>
                          </a:solidFill>
                          <a:effectLst/>
                          <a:latin typeface="Calibri" panose="020F0502020204030204" pitchFamily="34" charset="0"/>
                        </a:rPr>
                        <a:t>Adjustment for Nassar Lawsuit Payments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50" b="0" i="0" u="none" strike="noStrike">
                          <a:solidFill>
                            <a:srgbClr val="000000"/>
                          </a:solidFill>
                          <a:effectLst/>
                          <a:latin typeface="Calibri" panose="020F0502020204030204" pitchFamily="34" charset="0"/>
                        </a:rPr>
                        <a:t>($500,000,000)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50" b="0" i="0" u="none" strike="noStrike">
                          <a:solidFill>
                            <a:srgbClr val="000000"/>
                          </a:solidFill>
                          <a:effectLst/>
                          <a:latin typeface="Calibri" panose="020F0502020204030204" pitchFamily="34" charset="0"/>
                        </a:rPr>
                        <a:t>($497,606,639)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50" b="0" i="0" u="none" strike="noStrike">
                          <a:solidFill>
                            <a:srgbClr val="000000"/>
                          </a:solidFill>
                          <a:effectLst/>
                          <a:latin typeface="Calibri" panose="020F0502020204030204" pitchFamily="34" charset="0"/>
                        </a:rPr>
                        <a:t>($402,889,776)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50" b="0" i="0" u="none" strike="noStrike">
                          <a:solidFill>
                            <a:srgbClr val="000000"/>
                          </a:solidFill>
                          <a:effectLst/>
                          <a:latin typeface="Calibri" panose="020F0502020204030204" pitchFamily="34" charset="0"/>
                        </a:rPr>
                        <a:t>-19.4%</a:t>
                      </a:r>
                    </a:p>
                  </a:txBody>
                  <a:tcPr marL="0" marR="0" marT="0" marB="0" anchor="b">
                    <a:lnL>
                      <a:noFill/>
                    </a:lnL>
                    <a:lnR>
                      <a:noFill/>
                    </a:lnR>
                    <a:lnT>
                      <a:noFill/>
                    </a:lnT>
                    <a:lnB>
                      <a:noFill/>
                    </a:lnB>
                  </a:tcPr>
                </a:tc>
                <a:tc>
                  <a:txBody>
                    <a:bodyPr/>
                    <a:lstStyle/>
                    <a:p>
                      <a:pPr algn="r" fontAlgn="b"/>
                      <a:r>
                        <a:rPr lang="en-US" sz="950" b="0" i="0" u="none" strike="noStrike">
                          <a:solidFill>
                            <a:srgbClr val="000000"/>
                          </a:solidFill>
                          <a:effectLst/>
                          <a:latin typeface="Calibri" panose="020F0502020204030204" pitchFamily="34" charset="0"/>
                        </a:rPr>
                        <a:t>($477,485,904)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50" b="0" i="0" u="none" strike="noStrike">
                          <a:solidFill>
                            <a:srgbClr val="000000"/>
                          </a:solidFill>
                          <a:effectLst/>
                          <a:latin typeface="Calibri" panose="020F0502020204030204" pitchFamily="34" charset="0"/>
                        </a:rPr>
                        <a:t>($382,230,975)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50" b="0" i="0" u="none" strike="noStrike">
                          <a:solidFill>
                            <a:srgbClr val="000000"/>
                          </a:solidFill>
                          <a:effectLst/>
                          <a:latin typeface="Calibri" panose="020F0502020204030204" pitchFamily="34" charset="0"/>
                        </a:rPr>
                        <a:t>$95,254,929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50" b="0" i="0" u="none" strike="noStrike">
                          <a:solidFill>
                            <a:srgbClr val="000000"/>
                          </a:solidFill>
                          <a:effectLst/>
                          <a:latin typeface="Calibri" panose="020F0502020204030204" pitchFamily="34" charset="0"/>
                        </a:rPr>
                        <a:t>-19.9%</a:t>
                      </a:r>
                    </a:p>
                  </a:txBody>
                  <a:tcPr marL="0" marR="0" marT="0" marB="0" anchor="b">
                    <a:lnL>
                      <a:noFill/>
                    </a:lnL>
                    <a:lnR>
                      <a:noFill/>
                    </a:lnR>
                    <a:lnT>
                      <a:noFill/>
                    </a:lnT>
                    <a:lnB>
                      <a:noFill/>
                    </a:lnB>
                  </a:tcPr>
                </a:tc>
                <a:extLst>
                  <a:ext uri="{0D108BD9-81ED-4DB2-BD59-A6C34878D82A}">
                    <a16:rowId xmlns:a16="http://schemas.microsoft.com/office/drawing/2014/main" val="3521710285"/>
                  </a:ext>
                </a:extLst>
              </a:tr>
              <a:tr h="186769">
                <a:tc>
                  <a:txBody>
                    <a:bodyPr/>
                    <a:lstStyle/>
                    <a:p>
                      <a:pPr algn="l" fontAlgn="b"/>
                      <a:endParaRPr lang="en-US" sz="9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50" b="1" i="0" u="none" strike="noStrike">
                          <a:solidFill>
                            <a:srgbClr val="000000"/>
                          </a:solidFill>
                          <a:effectLst/>
                          <a:latin typeface="Calibri" panose="020F0502020204030204" pitchFamily="34" charset="0"/>
                        </a:rPr>
                        <a:t>Total</a:t>
                      </a:r>
                    </a:p>
                  </a:txBody>
                  <a:tcPr marL="0" marR="0" marT="0" marB="0" anchor="b">
                    <a:lnL>
                      <a:noFill/>
                    </a:lnL>
                    <a:lnR>
                      <a:noFill/>
                    </a:lnR>
                    <a:lnT>
                      <a:noFill/>
                    </a:lnT>
                    <a:lnB>
                      <a:noFill/>
                    </a:lnB>
                  </a:tcPr>
                </a:tc>
                <a:tc>
                  <a:txBody>
                    <a:bodyPr/>
                    <a:lstStyle/>
                    <a:p>
                      <a:pPr algn="r" fontAlgn="b"/>
                      <a:r>
                        <a:rPr lang="en-US" sz="950" b="1" i="0" u="none" strike="noStrike">
                          <a:solidFill>
                            <a:srgbClr val="000000"/>
                          </a:solidFill>
                          <a:effectLst/>
                          <a:latin typeface="Calibri" panose="020F0502020204030204" pitchFamily="34" charset="0"/>
                        </a:rPr>
                        <a:t>($717,800,118)</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DCDB"/>
                    </a:solidFill>
                  </a:tcPr>
                </a:tc>
                <a:tc>
                  <a:txBody>
                    <a:bodyPr/>
                    <a:lstStyle/>
                    <a:p>
                      <a:pPr algn="r" fontAlgn="b"/>
                      <a:r>
                        <a:rPr lang="en-US" sz="950" b="1" i="0" u="none" strike="noStrike">
                          <a:solidFill>
                            <a:srgbClr val="000000"/>
                          </a:solidFill>
                          <a:effectLst/>
                          <a:latin typeface="Calibri" panose="020F0502020204030204" pitchFamily="34" charset="0"/>
                        </a:rPr>
                        <a:t>($681,030,392)</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DCDB"/>
                    </a:solidFill>
                  </a:tcPr>
                </a:tc>
                <a:tc>
                  <a:txBody>
                    <a:bodyPr/>
                    <a:lstStyle/>
                    <a:p>
                      <a:pPr algn="r" fontAlgn="b"/>
                      <a:r>
                        <a:rPr lang="en-US" sz="950" b="1" i="0" u="none" strike="noStrike">
                          <a:solidFill>
                            <a:srgbClr val="000000"/>
                          </a:solidFill>
                          <a:effectLst/>
                          <a:latin typeface="Calibri" panose="020F0502020204030204" pitchFamily="34" charset="0"/>
                        </a:rPr>
                        <a:t>($689,123,818)</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DCDB"/>
                    </a:solidFill>
                  </a:tcPr>
                </a:tc>
                <a:tc>
                  <a:txBody>
                    <a:bodyPr/>
                    <a:lstStyle/>
                    <a:p>
                      <a:pPr algn="ctr" fontAlgn="b"/>
                      <a:r>
                        <a:rPr lang="en-US" sz="95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r" fontAlgn="b"/>
                      <a:r>
                        <a:rPr lang="en-US" sz="950" b="1" i="0" u="none" strike="noStrike">
                          <a:solidFill>
                            <a:srgbClr val="000000"/>
                          </a:solidFill>
                          <a:effectLst/>
                          <a:latin typeface="Calibri" panose="020F0502020204030204" pitchFamily="34" charset="0"/>
                        </a:rPr>
                        <a:t>($337,804,320)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DCDB"/>
                    </a:solidFill>
                  </a:tcPr>
                </a:tc>
                <a:tc>
                  <a:txBody>
                    <a:bodyPr/>
                    <a:lstStyle/>
                    <a:p>
                      <a:pPr algn="r" fontAlgn="b"/>
                      <a:r>
                        <a:rPr lang="en-US" sz="950" b="1" i="0" u="none" strike="noStrike">
                          <a:solidFill>
                            <a:srgbClr val="000000"/>
                          </a:solidFill>
                          <a:effectLst/>
                          <a:latin typeface="Calibri" panose="020F0502020204030204" pitchFamily="34" charset="0"/>
                        </a:rPr>
                        <a:t>($432,704,594)</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DCDB"/>
                    </a:solidFill>
                  </a:tcPr>
                </a:tc>
                <a:tc>
                  <a:txBody>
                    <a:bodyPr/>
                    <a:lstStyle/>
                    <a:p>
                      <a:pPr algn="r" fontAlgn="b"/>
                      <a:r>
                        <a:rPr lang="en-US" sz="950" b="1" i="0" u="none" strike="noStrike">
                          <a:solidFill>
                            <a:srgbClr val="000000"/>
                          </a:solidFill>
                          <a:effectLst/>
                          <a:latin typeface="Calibri" panose="020F0502020204030204" pitchFamily="34" charset="0"/>
                        </a:rPr>
                        <a:t>($94,900,274)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50" b="0" i="0" u="none" strike="noStrike">
                          <a:solidFill>
                            <a:srgbClr val="000000"/>
                          </a:solidFill>
                          <a:effectLst/>
                          <a:latin typeface="Calibri" panose="020F0502020204030204" pitchFamily="34" charset="0"/>
                        </a:rPr>
                        <a:t>28.1%</a:t>
                      </a:r>
                    </a:p>
                  </a:txBody>
                  <a:tcPr marL="0" marR="0" marT="0" marB="0" anchor="b">
                    <a:lnL>
                      <a:noFill/>
                    </a:lnL>
                    <a:lnR>
                      <a:noFill/>
                    </a:lnR>
                    <a:lnT>
                      <a:noFill/>
                    </a:lnT>
                    <a:lnB>
                      <a:noFill/>
                    </a:lnB>
                  </a:tcPr>
                </a:tc>
                <a:extLst>
                  <a:ext uri="{0D108BD9-81ED-4DB2-BD59-A6C34878D82A}">
                    <a16:rowId xmlns:a16="http://schemas.microsoft.com/office/drawing/2014/main" val="2080009765"/>
                  </a:ext>
                </a:extLst>
              </a:tr>
              <a:tr h="186769">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128323195"/>
                  </a:ext>
                </a:extLst>
              </a:tr>
              <a:tr h="186769">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517687130"/>
                  </a:ext>
                </a:extLst>
              </a:tr>
              <a:tr h="353482">
                <a:tc>
                  <a:txBody>
                    <a:bodyPr/>
                    <a:lstStyle/>
                    <a:p>
                      <a:pPr algn="l" fontAlgn="b"/>
                      <a:r>
                        <a:rPr lang="en-US" sz="950" b="0" i="0" u="none" strike="noStrike">
                          <a:solidFill>
                            <a:srgbClr val="000000"/>
                          </a:solidFill>
                          <a:effectLst/>
                          <a:latin typeface="Calibri" panose="020F0502020204030204" pitchFamily="34" charset="0"/>
                        </a:rPr>
                        <a:t>File</a:t>
                      </a:r>
                    </a:p>
                  </a:txBody>
                  <a:tcPr marL="0" marR="0" marT="0" marB="0" anchor="b">
                    <a:lnL>
                      <a:noFill/>
                    </a:lnL>
                    <a:lnR>
                      <a:noFill/>
                    </a:lnR>
                    <a:lnT>
                      <a:noFill/>
                    </a:lnT>
                    <a:lnB>
                      <a:noFill/>
                    </a:lnB>
                  </a:tcPr>
                </a:tc>
                <a:tc gridSpan="8">
                  <a:txBody>
                    <a:bodyPr/>
                    <a:lstStyle/>
                    <a:p>
                      <a:pPr algn="l" fontAlgn="b"/>
                      <a:r>
                        <a:rPr lang="en-US" sz="950" b="0" i="0" u="none" strike="noStrike">
                          <a:solidFill>
                            <a:srgbClr val="000000"/>
                          </a:solidFill>
                          <a:effectLst/>
                          <a:latin typeface="Calibri" panose="020F0502020204030204" pitchFamily="34" charset="0"/>
                        </a:rPr>
                        <a:t> C:\Users\haasmark\Documents\[Unrestricted Fund Balances 12 31 2020 All Funds 02 02 2021 CO update v.5.xlsx]All Fund Balances Summary </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129519816"/>
                  </a:ext>
                </a:extLst>
              </a:tr>
              <a:tr h="186769">
                <a:tc>
                  <a:txBody>
                    <a:bodyPr/>
                    <a:lstStyle/>
                    <a:p>
                      <a:pPr algn="l" fontAlgn="b"/>
                      <a:r>
                        <a:rPr lang="en-US" sz="950" b="0" i="0" u="none" strike="noStrike">
                          <a:solidFill>
                            <a:srgbClr val="000000"/>
                          </a:solidFill>
                          <a:effectLst/>
                          <a:latin typeface="Calibri" panose="020F0502020204030204" pitchFamily="34" charset="0"/>
                        </a:rPr>
                        <a:t>Updated</a:t>
                      </a:r>
                    </a:p>
                  </a:txBody>
                  <a:tcPr marL="0" marR="0" marT="0" marB="0" anchor="b">
                    <a:lnL>
                      <a:noFill/>
                    </a:lnL>
                    <a:lnR>
                      <a:noFill/>
                    </a:lnR>
                    <a:lnT>
                      <a:noFill/>
                    </a:lnT>
                    <a:lnB>
                      <a:noFill/>
                    </a:lnB>
                  </a:tcPr>
                </a:tc>
                <a:tc>
                  <a:txBody>
                    <a:bodyPr/>
                    <a:lstStyle/>
                    <a:p>
                      <a:pPr algn="r" fontAlgn="b"/>
                      <a:r>
                        <a:rPr lang="en-US" sz="950" b="0" i="0" u="none" strike="noStrike">
                          <a:solidFill>
                            <a:srgbClr val="000000"/>
                          </a:solidFill>
                          <a:effectLst/>
                          <a:latin typeface="Calibri" panose="020F0502020204030204" pitchFamily="34" charset="0"/>
                        </a:rPr>
                        <a:t>2/3/21</a:t>
                      </a:r>
                    </a:p>
                  </a:txBody>
                  <a:tcPr marL="0" marR="0" marT="0" marB="0" anchor="b">
                    <a:lnL>
                      <a:noFill/>
                    </a:lnL>
                    <a:lnR>
                      <a:noFill/>
                    </a:lnR>
                    <a:lnT>
                      <a:noFill/>
                    </a:lnT>
                    <a:lnB>
                      <a:noFill/>
                    </a:lnB>
                  </a:tcPr>
                </a:tc>
                <a:tc>
                  <a:txBody>
                    <a:bodyPr/>
                    <a:lstStyle/>
                    <a:p>
                      <a:pPr algn="r" fontAlgn="b"/>
                      <a:r>
                        <a:rPr lang="en-US" sz="950" b="0" i="0" u="none" strike="noStrike">
                          <a:solidFill>
                            <a:srgbClr val="000000"/>
                          </a:solidFill>
                          <a:effectLst/>
                          <a:latin typeface="Calibri" panose="020F0502020204030204" pitchFamily="34" charset="0"/>
                        </a:rPr>
                        <a:t>11:40 AM</a:t>
                      </a: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899267963"/>
                  </a:ext>
                </a:extLst>
              </a:tr>
              <a:tr h="186769">
                <a:tc>
                  <a:txBody>
                    <a:bodyPr/>
                    <a:lstStyle/>
                    <a:p>
                      <a:pPr algn="l" fontAlgn="b"/>
                      <a:r>
                        <a:rPr lang="en-US" sz="950" b="0" i="0" u="none" strike="noStrike">
                          <a:solidFill>
                            <a:srgbClr val="000000"/>
                          </a:solidFill>
                          <a:effectLst/>
                          <a:latin typeface="Calibri" panose="020F0502020204030204" pitchFamily="34" charset="0"/>
                        </a:rPr>
                        <a:t>Printed</a:t>
                      </a:r>
                    </a:p>
                  </a:txBody>
                  <a:tcPr marL="0" marR="0" marT="0" marB="0" anchor="b">
                    <a:lnL>
                      <a:noFill/>
                    </a:lnL>
                    <a:lnR>
                      <a:noFill/>
                    </a:lnR>
                    <a:lnT>
                      <a:noFill/>
                    </a:lnT>
                    <a:lnB>
                      <a:noFill/>
                    </a:lnB>
                  </a:tcPr>
                </a:tc>
                <a:tc>
                  <a:txBody>
                    <a:bodyPr/>
                    <a:lstStyle/>
                    <a:p>
                      <a:pPr algn="r" fontAlgn="b"/>
                      <a:r>
                        <a:rPr lang="en-US" sz="950" b="0" i="0" u="none" strike="noStrike">
                          <a:solidFill>
                            <a:srgbClr val="000000"/>
                          </a:solidFill>
                          <a:effectLst/>
                          <a:latin typeface="Calibri" panose="020F0502020204030204" pitchFamily="34" charset="0"/>
                        </a:rPr>
                        <a:t>2/15/21</a:t>
                      </a:r>
                    </a:p>
                  </a:txBody>
                  <a:tcPr marL="0" marR="0" marT="0" marB="0" anchor="b">
                    <a:lnL>
                      <a:noFill/>
                    </a:lnL>
                    <a:lnR>
                      <a:noFill/>
                    </a:lnR>
                    <a:lnT>
                      <a:noFill/>
                    </a:lnT>
                    <a:lnB>
                      <a:noFill/>
                    </a:lnB>
                  </a:tcPr>
                </a:tc>
                <a:tc>
                  <a:txBody>
                    <a:bodyPr/>
                    <a:lstStyle/>
                    <a:p>
                      <a:pPr algn="r" fontAlgn="b"/>
                      <a:r>
                        <a:rPr lang="en-US" sz="950" b="0" i="0" u="none" strike="noStrike">
                          <a:solidFill>
                            <a:srgbClr val="000000"/>
                          </a:solidFill>
                          <a:effectLst/>
                          <a:latin typeface="Calibri" panose="020F0502020204030204" pitchFamily="34" charset="0"/>
                        </a:rPr>
                        <a:t>5:17 PM</a:t>
                      </a:r>
                    </a:p>
                  </a:txBody>
                  <a:tcPr marL="0" marR="0" marT="0" marB="0" anchor="b">
                    <a:lnL>
                      <a:noFill/>
                    </a:lnL>
                    <a:lnR>
                      <a:noFill/>
                    </a:lnR>
                    <a:lnT>
                      <a:noFill/>
                    </a:lnT>
                    <a:lnB>
                      <a:noFill/>
                    </a:lnB>
                  </a:tcPr>
                </a:tc>
                <a:tc>
                  <a:txBody>
                    <a:bodyPr/>
                    <a:lstStyle/>
                    <a:p>
                      <a:pPr algn="l"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95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5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209439219"/>
                  </a:ext>
                </a:extLst>
              </a:tr>
            </a:tbl>
          </a:graphicData>
        </a:graphic>
      </p:graphicFrame>
      <p:sp>
        <p:nvSpPr>
          <p:cNvPr id="10" name="Oval 9">
            <a:extLst>
              <a:ext uri="{FF2B5EF4-FFF2-40B4-BE49-F238E27FC236}">
                <a16:creationId xmlns:a16="http://schemas.microsoft.com/office/drawing/2014/main" id="{281A9EDC-1578-42C9-B5A7-7CD7350805BD}"/>
              </a:ext>
            </a:extLst>
          </p:cNvPr>
          <p:cNvSpPr/>
          <p:nvPr/>
        </p:nvSpPr>
        <p:spPr>
          <a:xfrm>
            <a:off x="7391400" y="3733800"/>
            <a:ext cx="762000"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64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334D6-32FD-4220-96D5-5199EDE2D07B}"/>
              </a:ext>
            </a:extLst>
          </p:cNvPr>
          <p:cNvSpPr>
            <a:spLocks noGrp="1"/>
          </p:cNvSpPr>
          <p:nvPr>
            <p:ph type="title"/>
          </p:nvPr>
        </p:nvSpPr>
        <p:spPr>
          <a:xfrm>
            <a:off x="457200" y="838200"/>
            <a:ext cx="8229600" cy="821732"/>
          </a:xfrm>
        </p:spPr>
        <p:txBody>
          <a:bodyPr>
            <a:normAutofit fontScale="90000"/>
          </a:bodyPr>
          <a:lstStyle/>
          <a:p>
            <a:r>
              <a:rPr lang="en-US" sz="3200" dirty="0"/>
              <a:t>Impacts of COVID Likely to Persist for FY 22 and Beyond</a:t>
            </a:r>
          </a:p>
        </p:txBody>
      </p:sp>
      <p:sp>
        <p:nvSpPr>
          <p:cNvPr id="3" name="Content Placeholder 2">
            <a:extLst>
              <a:ext uri="{FF2B5EF4-FFF2-40B4-BE49-F238E27FC236}">
                <a16:creationId xmlns:a16="http://schemas.microsoft.com/office/drawing/2014/main" id="{E7718871-AFC9-48F5-9C20-A51F54EC49A1}"/>
              </a:ext>
            </a:extLst>
          </p:cNvPr>
          <p:cNvSpPr>
            <a:spLocks noGrp="1"/>
          </p:cNvSpPr>
          <p:nvPr>
            <p:ph idx="1"/>
          </p:nvPr>
        </p:nvSpPr>
        <p:spPr/>
        <p:txBody>
          <a:bodyPr/>
          <a:lstStyle/>
          <a:p>
            <a:pPr marL="342900" indent="-342900">
              <a:buFont typeface="Arial" panose="020B0604020202020204" pitchFamily="34" charset="0"/>
              <a:buChar char="•"/>
            </a:pPr>
            <a:r>
              <a:rPr lang="en-US" dirty="0"/>
              <a:t>Enrollment impacts on fall 2020 cohort carry through next four years</a:t>
            </a:r>
          </a:p>
          <a:p>
            <a:pPr marL="342900" indent="-342900">
              <a:buFont typeface="Arial" panose="020B0604020202020204" pitchFamily="34" charset="0"/>
              <a:buChar char="•"/>
            </a:pPr>
            <a:r>
              <a:rPr lang="en-US" dirty="0"/>
              <a:t>Athletics events may not return to normal in fall 2021 given the rate of vaccination and recurrence of infection</a:t>
            </a:r>
          </a:p>
          <a:p>
            <a:pPr marL="342900" indent="-342900">
              <a:buFont typeface="Arial" panose="020B0604020202020204" pitchFamily="34" charset="0"/>
              <a:buChar char="•"/>
            </a:pPr>
            <a:r>
              <a:rPr lang="en-US" dirty="0"/>
              <a:t>On campus housing may not be allowed at normal capacity for another school year</a:t>
            </a:r>
          </a:p>
          <a:p>
            <a:pPr marL="342900" indent="-342900">
              <a:buFont typeface="Arial" panose="020B0604020202020204" pitchFamily="34" charset="0"/>
              <a:buChar char="•"/>
            </a:pPr>
            <a:r>
              <a:rPr lang="en-US" dirty="0"/>
              <a:t>Continuing costs of personal protection equipment, additional cleaning, social distancing likely for foreseeable future</a:t>
            </a:r>
          </a:p>
          <a:p>
            <a:pPr marL="342900" indent="-342900">
              <a:buFont typeface="Arial" panose="020B0604020202020204" pitchFamily="34" charset="0"/>
              <a:buChar char="•"/>
            </a:pPr>
            <a:r>
              <a:rPr lang="en-US" dirty="0"/>
              <a:t>Hence, revenues and expenditures are not likely to return to a typical year, and fund balances may continue to be drawn down resulting in additional lower future investment income</a:t>
            </a:r>
          </a:p>
        </p:txBody>
      </p:sp>
      <p:sp>
        <p:nvSpPr>
          <p:cNvPr id="5" name="Slide Number Placeholder 4">
            <a:extLst>
              <a:ext uri="{FF2B5EF4-FFF2-40B4-BE49-F238E27FC236}">
                <a16:creationId xmlns:a16="http://schemas.microsoft.com/office/drawing/2014/main" id="{A5FAD995-6F8F-45B8-BA1D-55F5B960A457}"/>
              </a:ext>
            </a:extLst>
          </p:cNvPr>
          <p:cNvSpPr>
            <a:spLocks noGrp="1"/>
          </p:cNvSpPr>
          <p:nvPr>
            <p:ph type="sldNum" sz="quarter" idx="12"/>
          </p:nvPr>
        </p:nvSpPr>
        <p:spPr/>
        <p:txBody>
          <a:bodyPr/>
          <a:lstStyle/>
          <a:p>
            <a:fld id="{DBDEBEEA-2C01-4B76-90A9-F2435854E36D}" type="slidenum">
              <a:rPr lang="en-US" smtClean="0"/>
              <a:pPr/>
              <a:t>14</a:t>
            </a:fld>
            <a:endParaRPr lang="en-US" dirty="0"/>
          </a:p>
        </p:txBody>
      </p:sp>
    </p:spTree>
    <p:extLst>
      <p:ext uri="{BB962C8B-B14F-4D97-AF65-F5344CB8AC3E}">
        <p14:creationId xmlns:p14="http://schemas.microsoft.com/office/powerpoint/2010/main" val="3804383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847" y="815765"/>
            <a:ext cx="8934451" cy="5143500"/>
          </a:xfrm>
          <a:prstGeom prst="rect">
            <a:avLst/>
          </a:prstGeom>
          <a:solidFill>
            <a:srgbClr val="004F3B"/>
          </a:solidFill>
          <a:ln>
            <a:solidFill>
              <a:srgbClr val="004F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Preliminary AA</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271" y="1640480"/>
            <a:ext cx="1044527" cy="1203628"/>
          </a:xfrm>
          <a:prstGeom prst="rect">
            <a:avLst/>
          </a:prstGeom>
        </p:spPr>
      </p:pic>
      <p:sp>
        <p:nvSpPr>
          <p:cNvPr id="8" name="TextBox 7"/>
          <p:cNvSpPr txBox="1"/>
          <p:nvPr/>
        </p:nvSpPr>
        <p:spPr>
          <a:xfrm>
            <a:off x="1828800" y="1765240"/>
            <a:ext cx="5342316" cy="954107"/>
          </a:xfrm>
          <a:prstGeom prst="rect">
            <a:avLst/>
          </a:prstGeom>
          <a:noFill/>
        </p:spPr>
        <p:txBody>
          <a:bodyPr wrap="square" rtlCol="0">
            <a:spAutoFit/>
          </a:bodyPr>
          <a:lstStyle/>
          <a:p>
            <a:r>
              <a:rPr lang="en-US" sz="2800" b="1" dirty="0">
                <a:solidFill>
                  <a:schemeClr val="bg1"/>
                </a:solidFill>
              </a:rPr>
              <a:t>FY22 Budget and Planning Update</a:t>
            </a:r>
          </a:p>
          <a:p>
            <a:r>
              <a:rPr lang="en-US" sz="2800" b="1" dirty="0">
                <a:solidFill>
                  <a:schemeClr val="bg1"/>
                </a:solidFill>
              </a:rPr>
              <a:t>February 16, 2021</a:t>
            </a:r>
          </a:p>
        </p:txBody>
      </p:sp>
      <p:sp>
        <p:nvSpPr>
          <p:cNvPr id="9" name="Rectangle 8"/>
          <p:cNvSpPr/>
          <p:nvPr/>
        </p:nvSpPr>
        <p:spPr>
          <a:xfrm>
            <a:off x="0" y="3250593"/>
            <a:ext cx="9144000" cy="273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p:cNvSpPr>
            <a:spLocks noGrp="1"/>
          </p:cNvSpPr>
          <p:nvPr>
            <p:ph type="sldNum" sz="quarter" idx="12"/>
          </p:nvPr>
        </p:nvSpPr>
        <p:spPr>
          <a:xfrm>
            <a:off x="6917916" y="6407935"/>
            <a:ext cx="2133600" cy="365125"/>
          </a:xfrm>
        </p:spPr>
        <p:txBody>
          <a:bodyPr/>
          <a:lstStyle/>
          <a:p>
            <a:fld id="{2D11E722-6BDF-4DB4-82A0-D4AD8EAD157D}" type="slidenum">
              <a:rPr lang="en-US" smtClean="0"/>
              <a:t>15</a:t>
            </a:fld>
            <a:endParaRPr lang="en-US" dirty="0"/>
          </a:p>
        </p:txBody>
      </p:sp>
    </p:spTree>
    <p:extLst>
      <p:ext uri="{BB962C8B-B14F-4D97-AF65-F5344CB8AC3E}">
        <p14:creationId xmlns:p14="http://schemas.microsoft.com/office/powerpoint/2010/main" val="1318015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0ED5B45-4596-4EE1-B151-F39E962ED519}"/>
              </a:ext>
            </a:extLst>
          </p:cNvPr>
          <p:cNvSpPr txBox="1">
            <a:spLocks/>
          </p:cNvSpPr>
          <p:nvPr/>
        </p:nvSpPr>
        <p:spPr>
          <a:xfrm>
            <a:off x="152400" y="1231995"/>
            <a:ext cx="8590760" cy="3407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solidFill>
                <a:srgbClr val="004F3B"/>
              </a:solidFill>
              <a:latin typeface="+mn-lt"/>
            </a:endParaRPr>
          </a:p>
          <a:p>
            <a:endParaRPr lang="en-US" sz="2800" b="1" dirty="0">
              <a:solidFill>
                <a:srgbClr val="004F3B"/>
              </a:solidFill>
              <a:latin typeface="+mn-lt"/>
            </a:endParaRPr>
          </a:p>
          <a:p>
            <a:endParaRPr lang="en-US" sz="2800" b="1" dirty="0">
              <a:solidFill>
                <a:srgbClr val="004F3B"/>
              </a:solidFill>
              <a:latin typeface="+mn-lt"/>
            </a:endParaRPr>
          </a:p>
          <a:p>
            <a:endParaRPr lang="en-US" sz="2800" b="1" dirty="0">
              <a:solidFill>
                <a:srgbClr val="004F3B"/>
              </a:solidFill>
              <a:latin typeface="+mn-lt"/>
            </a:endParaRPr>
          </a:p>
          <a:p>
            <a:endParaRPr lang="en-US" sz="2800" b="1" dirty="0">
              <a:solidFill>
                <a:srgbClr val="004F3B"/>
              </a:solidFill>
              <a:latin typeface="+mn-lt"/>
            </a:endParaRPr>
          </a:p>
          <a:p>
            <a:endParaRPr lang="en-US" sz="2800" b="1" dirty="0">
              <a:solidFill>
                <a:srgbClr val="004F3B"/>
              </a:solidFill>
              <a:latin typeface="+mn-lt"/>
            </a:endParaRPr>
          </a:p>
          <a:p>
            <a:endParaRPr lang="en-US" sz="2800" b="1" dirty="0">
              <a:solidFill>
                <a:srgbClr val="004F3B"/>
              </a:solidFill>
              <a:latin typeface="+mn-lt"/>
            </a:endParaRPr>
          </a:p>
          <a:p>
            <a:endParaRPr lang="en-US" sz="2800" b="1" dirty="0">
              <a:solidFill>
                <a:srgbClr val="004F3B"/>
              </a:solidFill>
              <a:latin typeface="+mn-lt"/>
            </a:endParaRPr>
          </a:p>
          <a:p>
            <a:endParaRPr lang="en-US" sz="2800" b="1" dirty="0">
              <a:solidFill>
                <a:srgbClr val="004F3B"/>
              </a:solidFill>
              <a:latin typeface="+mn-lt"/>
            </a:endParaRPr>
          </a:p>
          <a:p>
            <a:r>
              <a:rPr lang="en-US" sz="2800" b="1" dirty="0">
                <a:solidFill>
                  <a:srgbClr val="004F3B"/>
                </a:solidFill>
                <a:latin typeface="+mn-lt"/>
              </a:rPr>
              <a:t>Overarching need to build upon student success initiatives, continue to advance reputation in instructional as well as research domains and maintain opportunity for Michigan students. </a:t>
            </a:r>
          </a:p>
          <a:p>
            <a:endParaRPr lang="en-US" sz="2800" b="1" dirty="0">
              <a:solidFill>
                <a:srgbClr val="004F3B"/>
              </a:solidFill>
              <a:latin typeface="+mn-lt"/>
            </a:endParaRPr>
          </a:p>
          <a:p>
            <a:endParaRPr lang="en-US" sz="2800" b="1" dirty="0">
              <a:solidFill>
                <a:srgbClr val="004F3B"/>
              </a:solidFill>
              <a:latin typeface="+mn-lt"/>
            </a:endParaRPr>
          </a:p>
        </p:txBody>
      </p:sp>
      <p:pic>
        <p:nvPicPr>
          <p:cNvPr id="12" name="Picture 11">
            <a:extLst>
              <a:ext uri="{FF2B5EF4-FFF2-40B4-BE49-F238E27FC236}">
                <a16:creationId xmlns:a16="http://schemas.microsoft.com/office/drawing/2014/main" id="{D629ED8B-D905-4248-B11E-3A63FE56B4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26" y="1008129"/>
            <a:ext cx="196739" cy="234752"/>
          </a:xfrm>
          <a:prstGeom prst="rect">
            <a:avLst/>
          </a:prstGeom>
        </p:spPr>
      </p:pic>
      <p:pic>
        <p:nvPicPr>
          <p:cNvPr id="11" name="Picture 10">
            <a:extLst>
              <a:ext uri="{FF2B5EF4-FFF2-40B4-BE49-F238E27FC236}">
                <a16:creationId xmlns:a16="http://schemas.microsoft.com/office/drawing/2014/main" id="{66D4A048-84A0-4C2C-A557-6ACAEF147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26" y="5693142"/>
            <a:ext cx="196739" cy="234752"/>
          </a:xfrm>
          <a:prstGeom prst="rect">
            <a:avLst/>
          </a:prstGeom>
        </p:spPr>
      </p:pic>
      <p:sp>
        <p:nvSpPr>
          <p:cNvPr id="3" name="Slide Number Placeholder 2">
            <a:extLst>
              <a:ext uri="{FF2B5EF4-FFF2-40B4-BE49-F238E27FC236}">
                <a16:creationId xmlns:a16="http://schemas.microsoft.com/office/drawing/2014/main" id="{C6050239-2671-498E-91B0-7744C8E4E32A}"/>
              </a:ext>
            </a:extLst>
          </p:cNvPr>
          <p:cNvSpPr>
            <a:spLocks noGrp="1"/>
          </p:cNvSpPr>
          <p:nvPr>
            <p:ph type="sldNum" sz="quarter" idx="12"/>
          </p:nvPr>
        </p:nvSpPr>
        <p:spPr>
          <a:xfrm>
            <a:off x="6948973" y="5654050"/>
            <a:ext cx="2057400" cy="273844"/>
          </a:xfrm>
        </p:spPr>
        <p:txBody>
          <a:bodyPr/>
          <a:lstStyle/>
          <a:p>
            <a:fld id="{0A36B171-D61D-DD49-92BA-719C258A9A11}" type="slidenum">
              <a:rPr lang="en-US" smtClean="0">
                <a:solidFill>
                  <a:schemeClr val="bg1"/>
                </a:solidFill>
              </a:rPr>
              <a:t>16</a:t>
            </a:fld>
            <a:endParaRPr lang="en-US" dirty="0">
              <a:solidFill>
                <a:schemeClr val="bg1"/>
              </a:solidFill>
            </a:endParaRPr>
          </a:p>
        </p:txBody>
      </p:sp>
      <p:sp>
        <p:nvSpPr>
          <p:cNvPr id="8" name="Title 1">
            <a:extLst>
              <a:ext uri="{FF2B5EF4-FFF2-40B4-BE49-F238E27FC236}">
                <a16:creationId xmlns:a16="http://schemas.microsoft.com/office/drawing/2014/main" id="{699037E5-F0CE-4562-90BA-6B23F9279748}"/>
              </a:ext>
            </a:extLst>
          </p:cNvPr>
          <p:cNvSpPr>
            <a:spLocks noGrp="1"/>
          </p:cNvSpPr>
          <p:nvPr>
            <p:ph type="title"/>
          </p:nvPr>
        </p:nvSpPr>
        <p:spPr>
          <a:xfrm>
            <a:off x="152400" y="838200"/>
            <a:ext cx="8686800" cy="821732"/>
          </a:xfrm>
        </p:spPr>
        <p:txBody>
          <a:bodyPr>
            <a:normAutofit/>
          </a:bodyPr>
          <a:lstStyle/>
          <a:p>
            <a:r>
              <a:rPr lang="en-US" sz="3200" b="1" dirty="0"/>
              <a:t>FY22 Budget Planning: Context</a:t>
            </a:r>
          </a:p>
        </p:txBody>
      </p:sp>
      <p:sp>
        <p:nvSpPr>
          <p:cNvPr id="9" name="Slide Number Placeholder 3">
            <a:extLst>
              <a:ext uri="{FF2B5EF4-FFF2-40B4-BE49-F238E27FC236}">
                <a16:creationId xmlns:a16="http://schemas.microsoft.com/office/drawing/2014/main" id="{77B883D8-7EBC-4351-9BAA-813534BCBAD8}"/>
              </a:ext>
            </a:extLst>
          </p:cNvPr>
          <p:cNvSpPr txBox="1">
            <a:spLocks/>
          </p:cNvSpPr>
          <p:nvPr/>
        </p:nvSpPr>
        <p:spPr>
          <a:xfrm>
            <a:off x="6917916" y="640793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1E722-6BDF-4DB4-82A0-D4AD8EAD157D}" type="slidenum">
              <a:rPr lang="en-US" smtClean="0"/>
              <a:pPr/>
              <a:t>16</a:t>
            </a:fld>
            <a:endParaRPr lang="en-US" dirty="0"/>
          </a:p>
        </p:txBody>
      </p:sp>
    </p:spTree>
    <p:extLst>
      <p:ext uri="{BB962C8B-B14F-4D97-AF65-F5344CB8AC3E}">
        <p14:creationId xmlns:p14="http://schemas.microsoft.com/office/powerpoint/2010/main" val="2678902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29ED8B-D905-4248-B11E-3A63FE56B4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26" y="1008129"/>
            <a:ext cx="196739" cy="234752"/>
          </a:xfrm>
          <a:prstGeom prst="rect">
            <a:avLst/>
          </a:prstGeom>
        </p:spPr>
      </p:pic>
      <p:sp>
        <p:nvSpPr>
          <p:cNvPr id="13" name="Title 1">
            <a:extLst>
              <a:ext uri="{FF2B5EF4-FFF2-40B4-BE49-F238E27FC236}">
                <a16:creationId xmlns:a16="http://schemas.microsoft.com/office/drawing/2014/main" id="{E0ED5B45-4596-4EE1-B151-F39E962ED519}"/>
              </a:ext>
            </a:extLst>
          </p:cNvPr>
          <p:cNvSpPr txBox="1">
            <a:spLocks/>
          </p:cNvSpPr>
          <p:nvPr/>
        </p:nvSpPr>
        <p:spPr>
          <a:xfrm>
            <a:off x="97001" y="823130"/>
            <a:ext cx="8868747" cy="3407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4F3B"/>
                </a:solidFill>
                <a:latin typeface="+mn-lt"/>
              </a:rPr>
              <a:t>FY22 Budget Planning: Summary of Actions to Date</a:t>
            </a:r>
          </a:p>
        </p:txBody>
      </p:sp>
      <p:pic>
        <p:nvPicPr>
          <p:cNvPr id="11" name="Picture 10">
            <a:extLst>
              <a:ext uri="{FF2B5EF4-FFF2-40B4-BE49-F238E27FC236}">
                <a16:creationId xmlns:a16="http://schemas.microsoft.com/office/drawing/2014/main" id="{66D4A048-84A0-4C2C-A557-6ACAEF147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26" y="5693142"/>
            <a:ext cx="196739" cy="234752"/>
          </a:xfrm>
          <a:prstGeom prst="rect">
            <a:avLst/>
          </a:prstGeom>
        </p:spPr>
      </p:pic>
      <p:sp>
        <p:nvSpPr>
          <p:cNvPr id="3" name="Slide Number Placeholder 2">
            <a:extLst>
              <a:ext uri="{FF2B5EF4-FFF2-40B4-BE49-F238E27FC236}">
                <a16:creationId xmlns:a16="http://schemas.microsoft.com/office/drawing/2014/main" id="{C6050239-2671-498E-91B0-7744C8E4E32A}"/>
              </a:ext>
            </a:extLst>
          </p:cNvPr>
          <p:cNvSpPr>
            <a:spLocks noGrp="1"/>
          </p:cNvSpPr>
          <p:nvPr>
            <p:ph type="sldNum" sz="quarter" idx="12"/>
          </p:nvPr>
        </p:nvSpPr>
        <p:spPr>
          <a:xfrm>
            <a:off x="6948973" y="5654050"/>
            <a:ext cx="2057400" cy="273844"/>
          </a:xfrm>
        </p:spPr>
        <p:txBody>
          <a:bodyPr/>
          <a:lstStyle/>
          <a:p>
            <a:fld id="{0A36B171-D61D-DD49-92BA-719C258A9A11}" type="slidenum">
              <a:rPr lang="en-US" smtClean="0">
                <a:solidFill>
                  <a:schemeClr val="bg1"/>
                </a:solidFill>
              </a:rPr>
              <a:t>17</a:t>
            </a:fld>
            <a:endParaRPr lang="en-US" dirty="0">
              <a:solidFill>
                <a:schemeClr val="bg1"/>
              </a:solidFill>
            </a:endParaRPr>
          </a:p>
        </p:txBody>
      </p:sp>
      <p:sp>
        <p:nvSpPr>
          <p:cNvPr id="14" name="TextBox 13">
            <a:extLst>
              <a:ext uri="{FF2B5EF4-FFF2-40B4-BE49-F238E27FC236}">
                <a16:creationId xmlns:a16="http://schemas.microsoft.com/office/drawing/2014/main" id="{5CCF4A39-27C0-42A5-82A7-378725993C55}"/>
              </a:ext>
            </a:extLst>
          </p:cNvPr>
          <p:cNvSpPr txBox="1"/>
          <p:nvPr/>
        </p:nvSpPr>
        <p:spPr>
          <a:xfrm>
            <a:off x="235995" y="1464363"/>
            <a:ext cx="8590760" cy="4755148"/>
          </a:xfrm>
          <a:prstGeom prst="rect">
            <a:avLst/>
          </a:prstGeom>
          <a:noFill/>
        </p:spPr>
        <p:txBody>
          <a:bodyPr wrap="square" rtlCol="0">
            <a:spAutoFit/>
          </a:bodyPr>
          <a:lstStyle/>
          <a:p>
            <a:r>
              <a:rPr lang="en-US" b="1" u="sng" dirty="0"/>
              <a:t>2018-19</a:t>
            </a:r>
          </a:p>
          <a:p>
            <a:pPr marL="600075" lvl="1" indent="-257175">
              <a:buFont typeface="Arial" panose="020B0604020202020204" pitchFamily="34" charset="0"/>
              <a:buChar char="•"/>
            </a:pPr>
            <a:r>
              <a:rPr lang="en-US" b="1" dirty="0"/>
              <a:t>Tuition rates frozen, move to block structure</a:t>
            </a:r>
          </a:p>
          <a:p>
            <a:pPr marL="600075" lvl="1" indent="-257175">
              <a:buFont typeface="Arial" panose="020B0604020202020204" pitchFamily="34" charset="0"/>
              <a:buChar char="•"/>
            </a:pPr>
            <a:r>
              <a:rPr lang="en-US" b="1" dirty="0"/>
              <a:t>Financial Aid budgets augmented</a:t>
            </a:r>
          </a:p>
          <a:p>
            <a:pPr marL="342900" lvl="1"/>
            <a:endParaRPr lang="en-US" b="1" u="sng" dirty="0"/>
          </a:p>
          <a:p>
            <a:r>
              <a:rPr lang="en-US" b="1" u="sng" dirty="0"/>
              <a:t>2019-20</a:t>
            </a:r>
          </a:p>
          <a:p>
            <a:pPr marL="557213" lvl="1" indent="-214313">
              <a:buFont typeface="Arial" panose="020B0604020202020204" pitchFamily="34" charset="0"/>
              <a:buChar char="•"/>
            </a:pPr>
            <a:r>
              <a:rPr lang="en-US" b="1" dirty="0"/>
              <a:t>Tuition rates frozen, slowing of international enrollment</a:t>
            </a:r>
          </a:p>
          <a:p>
            <a:pPr marL="557213" lvl="1" indent="-214313">
              <a:buFont typeface="Arial" panose="020B0604020202020204" pitchFamily="34" charset="0"/>
              <a:buChar char="•"/>
            </a:pPr>
            <a:r>
              <a:rPr lang="en-US" b="1" dirty="0"/>
              <a:t>COVID-19 evident Spring Semester, Housing rebate, Virtual courses</a:t>
            </a:r>
            <a:endParaRPr lang="en-US" dirty="0"/>
          </a:p>
          <a:p>
            <a:pPr marL="557213" lvl="1" indent="-214313">
              <a:buFont typeface="Arial" panose="020B0604020202020204" pitchFamily="34" charset="0"/>
              <a:buChar char="•"/>
            </a:pPr>
            <a:r>
              <a:rPr lang="en-US" b="1" dirty="0"/>
              <a:t>Expenditures moderated, slow use of reserves</a:t>
            </a:r>
          </a:p>
          <a:p>
            <a:pPr marL="557213" lvl="1" indent="-214313">
              <a:buFont typeface="Arial" panose="020B0604020202020204" pitchFamily="34" charset="0"/>
              <a:buChar char="•"/>
            </a:pPr>
            <a:r>
              <a:rPr lang="en-US" b="1" dirty="0"/>
              <a:t>Summer courses on – line; over 700 employees furloughed</a:t>
            </a:r>
          </a:p>
          <a:p>
            <a:pPr marL="342900" lvl="1"/>
            <a:endParaRPr lang="en-US" b="1" dirty="0"/>
          </a:p>
          <a:p>
            <a:r>
              <a:rPr lang="en-US" b="1" u="sng" dirty="0"/>
              <a:t>2020-21</a:t>
            </a:r>
          </a:p>
          <a:p>
            <a:pPr marL="557213" lvl="1" indent="-214313">
              <a:buFont typeface="Arial" panose="020B0604020202020204" pitchFamily="34" charset="0"/>
              <a:buChar char="•"/>
            </a:pPr>
            <a:r>
              <a:rPr lang="en-US" b="1" dirty="0"/>
              <a:t>Tuition rates frozen, </a:t>
            </a:r>
          </a:p>
          <a:p>
            <a:pPr marL="557213" lvl="1" indent="-214313">
              <a:buFont typeface="Arial" panose="020B0604020202020204" pitchFamily="34" charset="0"/>
              <a:buChar char="•"/>
            </a:pPr>
            <a:r>
              <a:rPr lang="en-US" b="1" dirty="0"/>
              <a:t>No general faculty salary increases, Wage and benefit concessions, </a:t>
            </a:r>
          </a:p>
          <a:p>
            <a:pPr marL="557213" lvl="1" indent="-214313">
              <a:buFont typeface="Arial" panose="020B0604020202020204" pitchFamily="34" charset="0"/>
              <a:buChar char="•"/>
            </a:pPr>
            <a:r>
              <a:rPr lang="en-US" b="1" dirty="0"/>
              <a:t>Three percent program reduction</a:t>
            </a:r>
          </a:p>
          <a:p>
            <a:pPr marL="557213" lvl="1" indent="-214313">
              <a:buFont typeface="Arial" panose="020B0604020202020204" pitchFamily="34" charset="0"/>
              <a:buChar char="•"/>
            </a:pPr>
            <a:r>
              <a:rPr lang="en-US" b="1" dirty="0"/>
              <a:t>Virtual courses continue</a:t>
            </a:r>
          </a:p>
          <a:p>
            <a:pPr marL="557213" lvl="1" indent="-214313">
              <a:buFont typeface="Arial" panose="020B0604020202020204" pitchFamily="34" charset="0"/>
              <a:buChar char="•"/>
            </a:pPr>
            <a:r>
              <a:rPr lang="en-US" b="1" dirty="0"/>
              <a:t>Significant reductions in Auxiliary Unit Fund Balances</a:t>
            </a:r>
          </a:p>
          <a:p>
            <a:pPr marL="557213" lvl="1" indent="-214313">
              <a:buFont typeface="Arial" panose="020B0604020202020204" pitchFamily="34" charset="0"/>
              <a:buChar char="•"/>
            </a:pPr>
            <a:endParaRPr lang="en-US" sz="1500" dirty="0"/>
          </a:p>
        </p:txBody>
      </p:sp>
      <p:sp>
        <p:nvSpPr>
          <p:cNvPr id="8" name="Slide Number Placeholder 3">
            <a:extLst>
              <a:ext uri="{FF2B5EF4-FFF2-40B4-BE49-F238E27FC236}">
                <a16:creationId xmlns:a16="http://schemas.microsoft.com/office/drawing/2014/main" id="{9EF024B1-17A6-4982-B989-23F532E76BF8}"/>
              </a:ext>
            </a:extLst>
          </p:cNvPr>
          <p:cNvSpPr txBox="1">
            <a:spLocks/>
          </p:cNvSpPr>
          <p:nvPr/>
        </p:nvSpPr>
        <p:spPr>
          <a:xfrm>
            <a:off x="6917916" y="640793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1E722-6BDF-4DB4-82A0-D4AD8EAD157D}" type="slidenum">
              <a:rPr lang="en-US" smtClean="0"/>
              <a:pPr/>
              <a:t>17</a:t>
            </a:fld>
            <a:endParaRPr lang="en-US" dirty="0"/>
          </a:p>
        </p:txBody>
      </p:sp>
    </p:spTree>
    <p:extLst>
      <p:ext uri="{BB962C8B-B14F-4D97-AF65-F5344CB8AC3E}">
        <p14:creationId xmlns:p14="http://schemas.microsoft.com/office/powerpoint/2010/main" val="3602300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0ED5B45-4596-4EE1-B151-F39E962ED519}"/>
              </a:ext>
            </a:extLst>
          </p:cNvPr>
          <p:cNvSpPr txBox="1">
            <a:spLocks/>
          </p:cNvSpPr>
          <p:nvPr/>
        </p:nvSpPr>
        <p:spPr>
          <a:xfrm>
            <a:off x="152400" y="1231995"/>
            <a:ext cx="8590760" cy="3407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solidFill>
                <a:srgbClr val="004F3B"/>
              </a:solidFill>
              <a:latin typeface="+mn-lt"/>
            </a:endParaRPr>
          </a:p>
          <a:p>
            <a:endParaRPr lang="en-US" sz="2800" b="1" dirty="0">
              <a:solidFill>
                <a:srgbClr val="004F3B"/>
              </a:solidFill>
              <a:latin typeface="+mn-lt"/>
            </a:endParaRPr>
          </a:p>
          <a:p>
            <a:endParaRPr lang="en-US" sz="2800" b="1" dirty="0">
              <a:solidFill>
                <a:srgbClr val="004F3B"/>
              </a:solidFill>
              <a:latin typeface="+mn-lt"/>
            </a:endParaRPr>
          </a:p>
          <a:p>
            <a:endParaRPr lang="en-US" sz="2800" b="1" dirty="0">
              <a:solidFill>
                <a:srgbClr val="004F3B"/>
              </a:solidFill>
              <a:latin typeface="+mn-lt"/>
            </a:endParaRPr>
          </a:p>
          <a:p>
            <a:endParaRPr lang="en-US" sz="2800" b="1" dirty="0">
              <a:solidFill>
                <a:srgbClr val="004F3B"/>
              </a:solidFill>
              <a:latin typeface="+mn-lt"/>
            </a:endParaRPr>
          </a:p>
          <a:p>
            <a:endParaRPr lang="en-US" sz="2800" b="1" dirty="0">
              <a:solidFill>
                <a:srgbClr val="004F3B"/>
              </a:solidFill>
              <a:latin typeface="+mn-lt"/>
            </a:endParaRPr>
          </a:p>
          <a:p>
            <a:endParaRPr lang="en-US" sz="2800" b="1" dirty="0">
              <a:solidFill>
                <a:srgbClr val="004F3B"/>
              </a:solidFill>
              <a:latin typeface="+mn-lt"/>
            </a:endParaRPr>
          </a:p>
          <a:p>
            <a:endParaRPr lang="en-US" sz="2800" b="1" dirty="0">
              <a:solidFill>
                <a:srgbClr val="004F3B"/>
              </a:solidFill>
              <a:latin typeface="+mn-lt"/>
            </a:endParaRPr>
          </a:p>
          <a:p>
            <a:endParaRPr lang="en-US" sz="2800" b="1" dirty="0">
              <a:solidFill>
                <a:srgbClr val="004F3B"/>
              </a:solidFill>
              <a:latin typeface="+mn-lt"/>
            </a:endParaRPr>
          </a:p>
          <a:p>
            <a:endParaRPr lang="en-US" sz="2800" b="1" dirty="0">
              <a:solidFill>
                <a:srgbClr val="004F3B"/>
              </a:solidFill>
              <a:latin typeface="+mn-lt"/>
            </a:endParaRPr>
          </a:p>
          <a:p>
            <a:endParaRPr lang="en-US" sz="2800" b="1" dirty="0">
              <a:solidFill>
                <a:srgbClr val="004F3B"/>
              </a:solidFill>
              <a:latin typeface="+mn-lt"/>
            </a:endParaRPr>
          </a:p>
          <a:p>
            <a:endParaRPr lang="en-US" sz="2800" b="1" dirty="0">
              <a:solidFill>
                <a:srgbClr val="004F3B"/>
              </a:solidFill>
              <a:latin typeface="+mn-lt"/>
            </a:endParaRPr>
          </a:p>
          <a:p>
            <a:endParaRPr lang="en-US" sz="2800" b="1" dirty="0">
              <a:solidFill>
                <a:srgbClr val="004F3B"/>
              </a:solidFill>
              <a:latin typeface="+mn-lt"/>
            </a:endParaRPr>
          </a:p>
          <a:p>
            <a:endParaRPr lang="en-US" sz="2800" b="1" dirty="0">
              <a:solidFill>
                <a:srgbClr val="004F3B"/>
              </a:solidFill>
              <a:latin typeface="+mn-lt"/>
            </a:endParaRPr>
          </a:p>
          <a:p>
            <a:endParaRPr lang="en-US" sz="2800" b="1" dirty="0">
              <a:solidFill>
                <a:srgbClr val="004F3B"/>
              </a:solidFill>
              <a:latin typeface="+mn-lt"/>
            </a:endParaRPr>
          </a:p>
          <a:p>
            <a:endParaRPr lang="en-US" sz="2800" b="1" dirty="0">
              <a:solidFill>
                <a:srgbClr val="004F3B"/>
              </a:solidFill>
              <a:latin typeface="+mn-lt"/>
            </a:endParaRPr>
          </a:p>
          <a:p>
            <a:endParaRPr lang="en-US" sz="2800" b="1" dirty="0">
              <a:solidFill>
                <a:srgbClr val="004F3B"/>
              </a:solidFill>
              <a:latin typeface="+mn-lt"/>
            </a:endParaRPr>
          </a:p>
          <a:p>
            <a:r>
              <a:rPr lang="en-US" sz="2800" b="1" dirty="0">
                <a:solidFill>
                  <a:srgbClr val="004F3B"/>
                </a:solidFill>
                <a:latin typeface="+mn-lt"/>
              </a:rPr>
              <a:t>Stabilize enrollment</a:t>
            </a:r>
          </a:p>
          <a:p>
            <a:endParaRPr lang="en-US" sz="2800" b="1" dirty="0">
              <a:solidFill>
                <a:srgbClr val="004F3B"/>
              </a:solidFill>
              <a:latin typeface="+mn-lt"/>
            </a:endParaRPr>
          </a:p>
          <a:p>
            <a:r>
              <a:rPr lang="en-US" sz="2800" b="1" dirty="0">
                <a:solidFill>
                  <a:srgbClr val="004F3B"/>
                </a:solidFill>
                <a:latin typeface="+mn-lt"/>
              </a:rPr>
              <a:t>Discontinue wage concessions</a:t>
            </a:r>
          </a:p>
          <a:p>
            <a:endParaRPr lang="en-US" sz="2800" b="1" dirty="0">
              <a:solidFill>
                <a:srgbClr val="004F3B"/>
              </a:solidFill>
              <a:latin typeface="+mn-lt"/>
            </a:endParaRPr>
          </a:p>
          <a:p>
            <a:r>
              <a:rPr lang="en-US" sz="2800" b="1" dirty="0">
                <a:solidFill>
                  <a:srgbClr val="004F3B"/>
                </a:solidFill>
                <a:latin typeface="+mn-lt"/>
              </a:rPr>
              <a:t>Discontinue benefit concessions</a:t>
            </a:r>
          </a:p>
          <a:p>
            <a:endParaRPr lang="en-US" sz="2800" b="1" dirty="0">
              <a:solidFill>
                <a:srgbClr val="004F3B"/>
              </a:solidFill>
              <a:latin typeface="+mn-lt"/>
            </a:endParaRPr>
          </a:p>
          <a:p>
            <a:r>
              <a:rPr lang="en-US" sz="2800" b="1" dirty="0">
                <a:solidFill>
                  <a:srgbClr val="004F3B"/>
                </a:solidFill>
                <a:latin typeface="+mn-lt"/>
              </a:rPr>
              <a:t>Invest in highest priority programming</a:t>
            </a:r>
          </a:p>
          <a:p>
            <a:endParaRPr lang="en-US" sz="2800" b="1" dirty="0">
              <a:solidFill>
                <a:srgbClr val="004F3B"/>
              </a:solidFill>
              <a:latin typeface="+mn-lt"/>
            </a:endParaRPr>
          </a:p>
          <a:p>
            <a:endParaRPr lang="en-US" sz="2800" b="1" dirty="0">
              <a:solidFill>
                <a:srgbClr val="004F3B"/>
              </a:solidFill>
              <a:latin typeface="+mn-lt"/>
            </a:endParaRPr>
          </a:p>
          <a:p>
            <a:endParaRPr lang="en-US" sz="2800" b="1" dirty="0">
              <a:solidFill>
                <a:srgbClr val="004F3B"/>
              </a:solidFill>
              <a:latin typeface="+mn-lt"/>
            </a:endParaRPr>
          </a:p>
          <a:p>
            <a:endParaRPr lang="en-US" sz="2800" b="1" dirty="0">
              <a:solidFill>
                <a:srgbClr val="004F3B"/>
              </a:solidFill>
              <a:latin typeface="+mn-lt"/>
            </a:endParaRPr>
          </a:p>
        </p:txBody>
      </p:sp>
      <p:pic>
        <p:nvPicPr>
          <p:cNvPr id="12" name="Picture 11">
            <a:extLst>
              <a:ext uri="{FF2B5EF4-FFF2-40B4-BE49-F238E27FC236}">
                <a16:creationId xmlns:a16="http://schemas.microsoft.com/office/drawing/2014/main" id="{D629ED8B-D905-4248-B11E-3A63FE56B4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26" y="1008129"/>
            <a:ext cx="196739" cy="234752"/>
          </a:xfrm>
          <a:prstGeom prst="rect">
            <a:avLst/>
          </a:prstGeom>
        </p:spPr>
      </p:pic>
      <p:pic>
        <p:nvPicPr>
          <p:cNvPr id="11" name="Picture 10">
            <a:extLst>
              <a:ext uri="{FF2B5EF4-FFF2-40B4-BE49-F238E27FC236}">
                <a16:creationId xmlns:a16="http://schemas.microsoft.com/office/drawing/2014/main" id="{66D4A048-84A0-4C2C-A557-6ACAEF147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26" y="5693142"/>
            <a:ext cx="196739" cy="234752"/>
          </a:xfrm>
          <a:prstGeom prst="rect">
            <a:avLst/>
          </a:prstGeom>
        </p:spPr>
      </p:pic>
      <p:sp>
        <p:nvSpPr>
          <p:cNvPr id="3" name="Slide Number Placeholder 2">
            <a:extLst>
              <a:ext uri="{FF2B5EF4-FFF2-40B4-BE49-F238E27FC236}">
                <a16:creationId xmlns:a16="http://schemas.microsoft.com/office/drawing/2014/main" id="{C6050239-2671-498E-91B0-7744C8E4E32A}"/>
              </a:ext>
            </a:extLst>
          </p:cNvPr>
          <p:cNvSpPr>
            <a:spLocks noGrp="1"/>
          </p:cNvSpPr>
          <p:nvPr>
            <p:ph type="sldNum" sz="quarter" idx="12"/>
          </p:nvPr>
        </p:nvSpPr>
        <p:spPr>
          <a:xfrm>
            <a:off x="6948973" y="5654050"/>
            <a:ext cx="2057400" cy="273844"/>
          </a:xfrm>
        </p:spPr>
        <p:txBody>
          <a:bodyPr/>
          <a:lstStyle/>
          <a:p>
            <a:fld id="{0A36B171-D61D-DD49-92BA-719C258A9A11}" type="slidenum">
              <a:rPr lang="en-US" smtClean="0">
                <a:solidFill>
                  <a:schemeClr val="bg1"/>
                </a:solidFill>
              </a:rPr>
              <a:t>18</a:t>
            </a:fld>
            <a:endParaRPr lang="en-US" dirty="0">
              <a:solidFill>
                <a:schemeClr val="bg1"/>
              </a:solidFill>
            </a:endParaRPr>
          </a:p>
        </p:txBody>
      </p:sp>
      <p:sp>
        <p:nvSpPr>
          <p:cNvPr id="8" name="Title 1">
            <a:extLst>
              <a:ext uri="{FF2B5EF4-FFF2-40B4-BE49-F238E27FC236}">
                <a16:creationId xmlns:a16="http://schemas.microsoft.com/office/drawing/2014/main" id="{699037E5-F0CE-4562-90BA-6B23F9279748}"/>
              </a:ext>
            </a:extLst>
          </p:cNvPr>
          <p:cNvSpPr>
            <a:spLocks noGrp="1"/>
          </p:cNvSpPr>
          <p:nvPr>
            <p:ph type="title"/>
          </p:nvPr>
        </p:nvSpPr>
        <p:spPr>
          <a:xfrm>
            <a:off x="152400" y="838200"/>
            <a:ext cx="8686800" cy="821732"/>
          </a:xfrm>
        </p:spPr>
        <p:txBody>
          <a:bodyPr>
            <a:normAutofit/>
          </a:bodyPr>
          <a:lstStyle/>
          <a:p>
            <a:r>
              <a:rPr lang="en-US" sz="3200" b="1" dirty="0"/>
              <a:t>Budget Objectives for 2022 and Beyond</a:t>
            </a:r>
          </a:p>
        </p:txBody>
      </p:sp>
      <p:sp>
        <p:nvSpPr>
          <p:cNvPr id="9" name="Slide Number Placeholder 3">
            <a:extLst>
              <a:ext uri="{FF2B5EF4-FFF2-40B4-BE49-F238E27FC236}">
                <a16:creationId xmlns:a16="http://schemas.microsoft.com/office/drawing/2014/main" id="{77B883D8-7EBC-4351-9BAA-813534BCBAD8}"/>
              </a:ext>
            </a:extLst>
          </p:cNvPr>
          <p:cNvSpPr txBox="1">
            <a:spLocks/>
          </p:cNvSpPr>
          <p:nvPr/>
        </p:nvSpPr>
        <p:spPr>
          <a:xfrm>
            <a:off x="6917916" y="640793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1E722-6BDF-4DB4-82A0-D4AD8EAD157D}" type="slidenum">
              <a:rPr lang="en-US" smtClean="0"/>
              <a:pPr/>
              <a:t>18</a:t>
            </a:fld>
            <a:endParaRPr lang="en-US" dirty="0"/>
          </a:p>
        </p:txBody>
      </p:sp>
    </p:spTree>
    <p:extLst>
      <p:ext uri="{BB962C8B-B14F-4D97-AF65-F5344CB8AC3E}">
        <p14:creationId xmlns:p14="http://schemas.microsoft.com/office/powerpoint/2010/main" val="2772963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853FD7-3378-4021-8652-A124C9F320AA}"/>
              </a:ext>
            </a:extLst>
          </p:cNvPr>
          <p:cNvSpPr>
            <a:spLocks noGrp="1"/>
          </p:cNvSpPr>
          <p:nvPr>
            <p:ph type="sldNum" sz="quarter" idx="12"/>
          </p:nvPr>
        </p:nvSpPr>
        <p:spPr>
          <a:xfrm>
            <a:off x="6935229" y="5700545"/>
            <a:ext cx="2057400" cy="273844"/>
          </a:xfrm>
        </p:spPr>
        <p:txBody>
          <a:bodyPr/>
          <a:lstStyle/>
          <a:p>
            <a:fld id="{0A36B171-D61D-DD49-92BA-719C258A9A11}" type="slidenum">
              <a:rPr lang="en-US" smtClean="0">
                <a:solidFill>
                  <a:schemeClr val="bg1"/>
                </a:solidFill>
              </a:rPr>
              <a:t>19</a:t>
            </a:fld>
            <a:endParaRPr lang="en-US" dirty="0">
              <a:solidFill>
                <a:schemeClr val="bg1"/>
              </a:solidFill>
            </a:endParaRPr>
          </a:p>
        </p:txBody>
      </p:sp>
      <p:pic>
        <p:nvPicPr>
          <p:cNvPr id="18434" name="Picture 2">
            <a:extLst>
              <a:ext uri="{FF2B5EF4-FFF2-40B4-BE49-F238E27FC236}">
                <a16:creationId xmlns:a16="http://schemas.microsoft.com/office/drawing/2014/main" id="{465B803C-FB10-45AB-AB12-E5C5CD6A6D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41" r="-571" b="8907"/>
          <a:stretch/>
        </p:blipFill>
        <p:spPr bwMode="auto">
          <a:xfrm>
            <a:off x="457200" y="1343086"/>
            <a:ext cx="8008737" cy="475518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EB2D5885-6F96-4304-AA33-1035D87D53D2}"/>
              </a:ext>
            </a:extLst>
          </p:cNvPr>
          <p:cNvSpPr txBox="1">
            <a:spLocks/>
          </p:cNvSpPr>
          <p:nvPr/>
        </p:nvSpPr>
        <p:spPr>
          <a:xfrm>
            <a:off x="100615" y="759725"/>
            <a:ext cx="8590760" cy="3407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4F3B"/>
                </a:solidFill>
                <a:latin typeface="+mn-lt"/>
              </a:rPr>
              <a:t>Illustrative Reputational Rankings</a:t>
            </a:r>
          </a:p>
        </p:txBody>
      </p:sp>
      <p:sp>
        <p:nvSpPr>
          <p:cNvPr id="6" name="Slide Number Placeholder 3">
            <a:extLst>
              <a:ext uri="{FF2B5EF4-FFF2-40B4-BE49-F238E27FC236}">
                <a16:creationId xmlns:a16="http://schemas.microsoft.com/office/drawing/2014/main" id="{D77F1B51-C3E4-4348-914E-A8AA3DF70A9D}"/>
              </a:ext>
            </a:extLst>
          </p:cNvPr>
          <p:cNvSpPr txBox="1">
            <a:spLocks/>
          </p:cNvSpPr>
          <p:nvPr/>
        </p:nvSpPr>
        <p:spPr>
          <a:xfrm>
            <a:off x="6917916" y="640793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1E722-6BDF-4DB4-82A0-D4AD8EAD157D}" type="slidenum">
              <a:rPr lang="en-US" smtClean="0"/>
              <a:pPr/>
              <a:t>19</a:t>
            </a:fld>
            <a:endParaRPr lang="en-US" dirty="0"/>
          </a:p>
        </p:txBody>
      </p:sp>
    </p:spTree>
    <p:extLst>
      <p:ext uri="{BB962C8B-B14F-4D97-AF65-F5344CB8AC3E}">
        <p14:creationId xmlns:p14="http://schemas.microsoft.com/office/powerpoint/2010/main" val="690387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8318F-5751-4279-8B6E-17D1AC875770}"/>
              </a:ext>
            </a:extLst>
          </p:cNvPr>
          <p:cNvSpPr>
            <a:spLocks noGrp="1"/>
          </p:cNvSpPr>
          <p:nvPr>
            <p:ph type="title"/>
          </p:nvPr>
        </p:nvSpPr>
        <p:spPr/>
        <p:txBody>
          <a:bodyPr>
            <a:normAutofit fontScale="90000"/>
          </a:bodyPr>
          <a:lstStyle/>
          <a:p>
            <a:r>
              <a:rPr lang="en-US" dirty="0">
                <a:latin typeface="+mn-lt"/>
              </a:rPr>
              <a:t>Topics Covered</a:t>
            </a:r>
          </a:p>
        </p:txBody>
      </p:sp>
      <p:sp>
        <p:nvSpPr>
          <p:cNvPr id="3" name="Content Placeholder 2">
            <a:extLst>
              <a:ext uri="{FF2B5EF4-FFF2-40B4-BE49-F238E27FC236}">
                <a16:creationId xmlns:a16="http://schemas.microsoft.com/office/drawing/2014/main" id="{1FEDF690-B8D0-4B2E-AF3C-4DA78C2B1FAF}"/>
              </a:ext>
            </a:extLst>
          </p:cNvPr>
          <p:cNvSpPr>
            <a:spLocks noGrp="1"/>
          </p:cNvSpPr>
          <p:nvPr>
            <p:ph idx="1"/>
          </p:nvPr>
        </p:nvSpPr>
        <p:spPr/>
        <p:txBody>
          <a:bodyPr/>
          <a:lstStyle/>
          <a:p>
            <a:r>
              <a:rPr lang="en-US" dirty="0">
                <a:latin typeface="+mn-lt"/>
              </a:rPr>
              <a:t>Cash balances update and projections</a:t>
            </a:r>
          </a:p>
          <a:p>
            <a:r>
              <a:rPr lang="en-US" dirty="0">
                <a:latin typeface="+mn-lt"/>
              </a:rPr>
              <a:t>FY 21 Year to Date</a:t>
            </a:r>
          </a:p>
          <a:p>
            <a:r>
              <a:rPr lang="en-US" dirty="0">
                <a:latin typeface="+mn-lt"/>
              </a:rPr>
              <a:t>Considerations for the FY 22 and future budgets</a:t>
            </a:r>
          </a:p>
          <a:p>
            <a:r>
              <a:rPr lang="en-US" dirty="0">
                <a:latin typeface="+mn-lt"/>
              </a:rPr>
              <a:t>Budget updates</a:t>
            </a:r>
          </a:p>
        </p:txBody>
      </p:sp>
      <p:sp>
        <p:nvSpPr>
          <p:cNvPr id="5" name="Slide Number Placeholder 4">
            <a:extLst>
              <a:ext uri="{FF2B5EF4-FFF2-40B4-BE49-F238E27FC236}">
                <a16:creationId xmlns:a16="http://schemas.microsoft.com/office/drawing/2014/main" id="{06C156C7-DFB3-4DDA-A109-B58A145E11E7}"/>
              </a:ext>
            </a:extLst>
          </p:cNvPr>
          <p:cNvSpPr>
            <a:spLocks noGrp="1"/>
          </p:cNvSpPr>
          <p:nvPr>
            <p:ph type="sldNum" sz="quarter" idx="12"/>
          </p:nvPr>
        </p:nvSpPr>
        <p:spPr/>
        <p:txBody>
          <a:bodyPr/>
          <a:lstStyle/>
          <a:p>
            <a:fld id="{DBDEBEEA-2C01-4B76-90A9-F2435854E36D}" type="slidenum">
              <a:rPr lang="en-US" smtClean="0"/>
              <a:pPr/>
              <a:t>2</a:t>
            </a:fld>
            <a:endParaRPr lang="en-US" dirty="0"/>
          </a:p>
        </p:txBody>
      </p:sp>
    </p:spTree>
    <p:extLst>
      <p:ext uri="{BB962C8B-B14F-4D97-AF65-F5344CB8AC3E}">
        <p14:creationId xmlns:p14="http://schemas.microsoft.com/office/powerpoint/2010/main" val="4131255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426967" y="5686163"/>
            <a:ext cx="1600200" cy="273844"/>
          </a:xfrm>
        </p:spPr>
        <p:txBody>
          <a:bodyPr/>
          <a:lstStyle/>
          <a:p>
            <a:r>
              <a:rPr lang="en-US" dirty="0">
                <a:solidFill>
                  <a:schemeClr val="bg1"/>
                </a:solidFill>
              </a:rPr>
              <a:t> </a:t>
            </a:r>
            <a:fld id="{DBDEBEEA-2C01-4B76-90A9-F2435854E36D}" type="slidenum">
              <a:rPr lang="en-US" smtClean="0">
                <a:solidFill>
                  <a:schemeClr val="bg1"/>
                </a:solidFill>
              </a:rPr>
              <a:pPr/>
              <a:t>20</a:t>
            </a:fld>
            <a:endParaRPr lang="en-US" dirty="0">
              <a:solidFill>
                <a:schemeClr val="bg1"/>
              </a:solidFill>
            </a:endParaRPr>
          </a:p>
        </p:txBody>
      </p:sp>
      <p:sp>
        <p:nvSpPr>
          <p:cNvPr id="13" name="Title 1">
            <a:extLst>
              <a:ext uri="{FF2B5EF4-FFF2-40B4-BE49-F238E27FC236}">
                <a16:creationId xmlns:a16="http://schemas.microsoft.com/office/drawing/2014/main" id="{E0ED5B45-4596-4EE1-B151-F39E962ED519}"/>
              </a:ext>
            </a:extLst>
          </p:cNvPr>
          <p:cNvSpPr txBox="1">
            <a:spLocks/>
          </p:cNvSpPr>
          <p:nvPr/>
        </p:nvSpPr>
        <p:spPr>
          <a:xfrm>
            <a:off x="124220" y="761200"/>
            <a:ext cx="8590760" cy="3407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4F3B"/>
                </a:solidFill>
                <a:latin typeface="+mn-lt"/>
              </a:rPr>
              <a:t>State Appropriations Update for 2021-222</a:t>
            </a:r>
          </a:p>
        </p:txBody>
      </p:sp>
      <p:sp>
        <p:nvSpPr>
          <p:cNvPr id="6" name="TextBox 5">
            <a:extLst>
              <a:ext uri="{FF2B5EF4-FFF2-40B4-BE49-F238E27FC236}">
                <a16:creationId xmlns:a16="http://schemas.microsoft.com/office/drawing/2014/main" id="{576C932A-338B-4582-AF41-1A74F305B863}"/>
              </a:ext>
            </a:extLst>
          </p:cNvPr>
          <p:cNvSpPr txBox="1"/>
          <p:nvPr/>
        </p:nvSpPr>
        <p:spPr>
          <a:xfrm>
            <a:off x="304800" y="1740515"/>
            <a:ext cx="8077200" cy="3416320"/>
          </a:xfrm>
          <a:prstGeom prst="rect">
            <a:avLst/>
          </a:prstGeom>
          <a:noFill/>
        </p:spPr>
        <p:txBody>
          <a:bodyPr wrap="square" rtlCol="0">
            <a:spAutoFit/>
          </a:bodyPr>
          <a:lstStyle/>
          <a:p>
            <a:pPr marL="214313" indent="-214313">
              <a:buFont typeface="Arial" panose="020B0604020202020204" pitchFamily="34" charset="0"/>
              <a:buChar char="•"/>
            </a:pPr>
            <a:r>
              <a:rPr lang="en-US" dirty="0"/>
              <a:t>Stimulus and mid-year adjustments result in one-time balances for GFGP and SAF</a:t>
            </a:r>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r>
              <a:rPr lang="en-US" dirty="0"/>
              <a:t>FY21 GFGP projections $0.75B favorable to previous estimates</a:t>
            </a:r>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r>
              <a:rPr lang="en-US" dirty="0"/>
              <a:t>Monitor Federal aid legislation for potential additional relief to state and local governments</a:t>
            </a:r>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r>
              <a:rPr lang="en-US" dirty="0"/>
              <a:t>Recurring higher education appropriation support flat – recommendation for up to five percent in one time support</a:t>
            </a:r>
          </a:p>
          <a:p>
            <a:endParaRPr lang="en-US" dirty="0"/>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endParaRPr lang="en-US" dirty="0"/>
          </a:p>
        </p:txBody>
      </p:sp>
      <p:sp>
        <p:nvSpPr>
          <p:cNvPr id="7" name="Slide Number Placeholder 3">
            <a:extLst>
              <a:ext uri="{FF2B5EF4-FFF2-40B4-BE49-F238E27FC236}">
                <a16:creationId xmlns:a16="http://schemas.microsoft.com/office/drawing/2014/main" id="{E6AA4F33-F77F-4DE5-A51F-C2C550514128}"/>
              </a:ext>
            </a:extLst>
          </p:cNvPr>
          <p:cNvSpPr txBox="1">
            <a:spLocks/>
          </p:cNvSpPr>
          <p:nvPr/>
        </p:nvSpPr>
        <p:spPr>
          <a:xfrm>
            <a:off x="6917916" y="640793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1E722-6BDF-4DB4-82A0-D4AD8EAD157D}" type="slidenum">
              <a:rPr lang="en-US" smtClean="0"/>
              <a:pPr/>
              <a:t>20</a:t>
            </a:fld>
            <a:endParaRPr lang="en-US" dirty="0"/>
          </a:p>
        </p:txBody>
      </p:sp>
    </p:spTree>
    <p:extLst>
      <p:ext uri="{BB962C8B-B14F-4D97-AF65-F5344CB8AC3E}">
        <p14:creationId xmlns:p14="http://schemas.microsoft.com/office/powerpoint/2010/main" val="3476686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29ED8B-D905-4248-B11E-3A63FE56B4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26" y="1008129"/>
            <a:ext cx="196739" cy="234752"/>
          </a:xfrm>
          <a:prstGeom prst="rect">
            <a:avLst/>
          </a:prstGeom>
        </p:spPr>
      </p:pic>
      <p:pic>
        <p:nvPicPr>
          <p:cNvPr id="11" name="Picture 10">
            <a:extLst>
              <a:ext uri="{FF2B5EF4-FFF2-40B4-BE49-F238E27FC236}">
                <a16:creationId xmlns:a16="http://schemas.microsoft.com/office/drawing/2014/main" id="{66D4A048-84A0-4C2C-A557-6ACAEF147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26" y="5687590"/>
            <a:ext cx="196739" cy="234752"/>
          </a:xfrm>
          <a:prstGeom prst="rect">
            <a:avLst/>
          </a:prstGeom>
        </p:spPr>
      </p:pic>
      <p:pic>
        <p:nvPicPr>
          <p:cNvPr id="17" name="Picture 16">
            <a:extLst>
              <a:ext uri="{FF2B5EF4-FFF2-40B4-BE49-F238E27FC236}">
                <a16:creationId xmlns:a16="http://schemas.microsoft.com/office/drawing/2014/main" id="{17A87664-91BE-4D52-935E-0103D852A8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26" y="937249"/>
            <a:ext cx="196739" cy="234752"/>
          </a:xfrm>
          <a:prstGeom prst="rect">
            <a:avLst/>
          </a:prstGeom>
        </p:spPr>
      </p:pic>
      <p:sp>
        <p:nvSpPr>
          <p:cNvPr id="18" name="Title 1">
            <a:extLst>
              <a:ext uri="{FF2B5EF4-FFF2-40B4-BE49-F238E27FC236}">
                <a16:creationId xmlns:a16="http://schemas.microsoft.com/office/drawing/2014/main" id="{E535445E-DDD8-4A02-8129-FBB89FB478B2}"/>
              </a:ext>
            </a:extLst>
          </p:cNvPr>
          <p:cNvSpPr txBox="1">
            <a:spLocks/>
          </p:cNvSpPr>
          <p:nvPr/>
        </p:nvSpPr>
        <p:spPr>
          <a:xfrm>
            <a:off x="66414" y="735468"/>
            <a:ext cx="8590760" cy="3407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4F3B"/>
                </a:solidFill>
                <a:latin typeface="+mn-lt"/>
              </a:rPr>
              <a:t>Enrollment Planning: Case Analysis</a:t>
            </a:r>
          </a:p>
        </p:txBody>
      </p:sp>
      <p:sp>
        <p:nvSpPr>
          <p:cNvPr id="2" name="Slide Number Placeholder 1">
            <a:extLst>
              <a:ext uri="{FF2B5EF4-FFF2-40B4-BE49-F238E27FC236}">
                <a16:creationId xmlns:a16="http://schemas.microsoft.com/office/drawing/2014/main" id="{A36D3BAA-7E10-4FD5-A7E8-4438886DCF7A}"/>
              </a:ext>
            </a:extLst>
          </p:cNvPr>
          <p:cNvSpPr>
            <a:spLocks noGrp="1"/>
          </p:cNvSpPr>
          <p:nvPr>
            <p:ph type="sldNum" sz="quarter" idx="12"/>
          </p:nvPr>
        </p:nvSpPr>
        <p:spPr>
          <a:xfrm>
            <a:off x="6948974" y="5658909"/>
            <a:ext cx="2057400" cy="273844"/>
          </a:xfrm>
        </p:spPr>
        <p:txBody>
          <a:bodyPr/>
          <a:lstStyle/>
          <a:p>
            <a:fld id="{0A36B171-D61D-DD49-92BA-719C258A9A11}" type="slidenum">
              <a:rPr lang="en-US" smtClean="0">
                <a:solidFill>
                  <a:schemeClr val="bg1"/>
                </a:solidFill>
              </a:rPr>
              <a:t>21</a:t>
            </a:fld>
            <a:endParaRPr lang="en-US" dirty="0">
              <a:solidFill>
                <a:schemeClr val="bg1"/>
              </a:solidFill>
            </a:endParaRPr>
          </a:p>
        </p:txBody>
      </p:sp>
      <p:graphicFrame>
        <p:nvGraphicFramePr>
          <p:cNvPr id="13" name="Table 2">
            <a:extLst>
              <a:ext uri="{FF2B5EF4-FFF2-40B4-BE49-F238E27FC236}">
                <a16:creationId xmlns:a16="http://schemas.microsoft.com/office/drawing/2014/main" id="{FA2377F0-8333-4761-A0D6-C1933E790B28}"/>
              </a:ext>
            </a:extLst>
          </p:cNvPr>
          <p:cNvGraphicFramePr>
            <a:graphicFrameLocks noGrp="1"/>
          </p:cNvGraphicFramePr>
          <p:nvPr/>
        </p:nvGraphicFramePr>
        <p:xfrm>
          <a:off x="96041" y="1313761"/>
          <a:ext cx="8835421" cy="2957899"/>
        </p:xfrm>
        <a:graphic>
          <a:graphicData uri="http://schemas.openxmlformats.org/drawingml/2006/table">
            <a:tbl>
              <a:tblPr firstRow="1" bandRow="1">
                <a:tableStyleId>{5C22544A-7EE6-4342-B048-85BDC9FD1C3A}</a:tableStyleId>
              </a:tblPr>
              <a:tblGrid>
                <a:gridCol w="2037559">
                  <a:extLst>
                    <a:ext uri="{9D8B030D-6E8A-4147-A177-3AD203B41FA5}">
                      <a16:colId xmlns:a16="http://schemas.microsoft.com/office/drawing/2014/main" val="3044256239"/>
                    </a:ext>
                  </a:extLst>
                </a:gridCol>
                <a:gridCol w="794641">
                  <a:extLst>
                    <a:ext uri="{9D8B030D-6E8A-4147-A177-3AD203B41FA5}">
                      <a16:colId xmlns:a16="http://schemas.microsoft.com/office/drawing/2014/main" val="269519256"/>
                    </a:ext>
                  </a:extLst>
                </a:gridCol>
                <a:gridCol w="891333">
                  <a:extLst>
                    <a:ext uri="{9D8B030D-6E8A-4147-A177-3AD203B41FA5}">
                      <a16:colId xmlns:a16="http://schemas.microsoft.com/office/drawing/2014/main" val="2307950113"/>
                    </a:ext>
                  </a:extLst>
                </a:gridCol>
                <a:gridCol w="891333">
                  <a:extLst>
                    <a:ext uri="{9D8B030D-6E8A-4147-A177-3AD203B41FA5}">
                      <a16:colId xmlns:a16="http://schemas.microsoft.com/office/drawing/2014/main" val="2987308712"/>
                    </a:ext>
                  </a:extLst>
                </a:gridCol>
                <a:gridCol w="1105441">
                  <a:extLst>
                    <a:ext uri="{9D8B030D-6E8A-4147-A177-3AD203B41FA5}">
                      <a16:colId xmlns:a16="http://schemas.microsoft.com/office/drawing/2014/main" val="4114318907"/>
                    </a:ext>
                  </a:extLst>
                </a:gridCol>
                <a:gridCol w="1150773">
                  <a:extLst>
                    <a:ext uri="{9D8B030D-6E8A-4147-A177-3AD203B41FA5}">
                      <a16:colId xmlns:a16="http://schemas.microsoft.com/office/drawing/2014/main" val="429528259"/>
                    </a:ext>
                  </a:extLst>
                </a:gridCol>
                <a:gridCol w="1007369">
                  <a:extLst>
                    <a:ext uri="{9D8B030D-6E8A-4147-A177-3AD203B41FA5}">
                      <a16:colId xmlns:a16="http://schemas.microsoft.com/office/drawing/2014/main" val="2690042126"/>
                    </a:ext>
                  </a:extLst>
                </a:gridCol>
                <a:gridCol w="956972">
                  <a:extLst>
                    <a:ext uri="{9D8B030D-6E8A-4147-A177-3AD203B41FA5}">
                      <a16:colId xmlns:a16="http://schemas.microsoft.com/office/drawing/2014/main" val="3086870684"/>
                    </a:ext>
                  </a:extLst>
                </a:gridCol>
              </a:tblGrid>
              <a:tr h="435072">
                <a:tc>
                  <a:txBody>
                    <a:bodyPr/>
                    <a:lstStyle/>
                    <a:p>
                      <a:endParaRPr lang="en-US" sz="12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F3B"/>
                    </a:solidFill>
                  </a:tcPr>
                </a:tc>
                <a:tc>
                  <a:txBody>
                    <a:bodyPr/>
                    <a:lstStyle/>
                    <a:p>
                      <a:pPr algn="ctr"/>
                      <a:r>
                        <a:rPr lang="en-US" sz="1100" u="sng" dirty="0"/>
                        <a:t>Fall 2019:</a:t>
                      </a:r>
                    </a:p>
                    <a:p>
                      <a:pPr algn="ctr"/>
                      <a:r>
                        <a:rPr lang="en-US" sz="1100" u="sng" dirty="0"/>
                        <a:t>Actual</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F3B"/>
                    </a:solidFill>
                  </a:tcPr>
                </a:tc>
                <a:tc>
                  <a:txBody>
                    <a:bodyPr/>
                    <a:lstStyle/>
                    <a:p>
                      <a:pPr algn="ctr"/>
                      <a:r>
                        <a:rPr lang="en-US" sz="1100" u="sng" dirty="0"/>
                        <a:t>Fall 2020:</a:t>
                      </a:r>
                    </a:p>
                    <a:p>
                      <a:pPr algn="ctr"/>
                      <a:r>
                        <a:rPr lang="en-US" sz="1100" u="sng" dirty="0"/>
                        <a:t>Actual</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F3B"/>
                    </a:solidFill>
                  </a:tcPr>
                </a:tc>
                <a:tc>
                  <a:txBody>
                    <a:bodyPr/>
                    <a:lstStyle/>
                    <a:p>
                      <a:pPr algn="ctr"/>
                      <a:r>
                        <a:rPr lang="en-US" sz="1100" u="sng" dirty="0"/>
                        <a:t>Case 1: Disrupted</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F3B"/>
                    </a:solidFill>
                  </a:tcPr>
                </a:tc>
                <a:tc>
                  <a:txBody>
                    <a:bodyPr/>
                    <a:lstStyle/>
                    <a:p>
                      <a:pPr algn="ctr"/>
                      <a:r>
                        <a:rPr lang="en-US" sz="1100" u="sng" dirty="0"/>
                        <a:t>Case 2: </a:t>
                      </a:r>
                    </a:p>
                    <a:p>
                      <a:pPr algn="ctr"/>
                      <a:r>
                        <a:rPr lang="en-US" sz="1100" u="sng" dirty="0"/>
                        <a:t>Status Quo</a:t>
                      </a:r>
                    </a:p>
                  </a:txBody>
                  <a:tcPr marL="68580" marR="68580" marT="34290" marB="34290">
                    <a:lnL w="12700" cmpd="sng">
                      <a:noFill/>
                    </a:lnL>
                    <a:lnR w="381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4F3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sng" dirty="0"/>
                        <a:t>Case 3: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sng" dirty="0"/>
                        <a:t>Budget Planning</a:t>
                      </a:r>
                    </a:p>
                  </a:txBody>
                  <a:tcPr marL="68580" marR="68580"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4F3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sng" dirty="0"/>
                        <a:t>Case 3: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u="sng" dirty="0"/>
                        <a:t>Spring Back</a:t>
                      </a:r>
                    </a:p>
                  </a:txBody>
                  <a:tcPr marL="68580" marR="68580" marT="34290" marB="34290">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004F3B"/>
                    </a:solidFill>
                  </a:tcPr>
                </a:tc>
                <a:tc>
                  <a:txBody>
                    <a:bodyPr/>
                    <a:lstStyle/>
                    <a:p>
                      <a:pPr algn="ctr"/>
                      <a:r>
                        <a:rPr lang="en-US" sz="1100" u="sng" dirty="0"/>
                        <a:t>Case 4: Spring Back+</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004F3B"/>
                    </a:solidFill>
                  </a:tcPr>
                </a:tc>
                <a:extLst>
                  <a:ext uri="{0D108BD9-81ED-4DB2-BD59-A6C34878D82A}">
                    <a16:rowId xmlns:a16="http://schemas.microsoft.com/office/drawing/2014/main" val="1404931750"/>
                  </a:ext>
                </a:extLst>
              </a:tr>
              <a:tr h="635244">
                <a:tc>
                  <a:txBody>
                    <a:bodyPr/>
                    <a:lstStyle/>
                    <a:p>
                      <a:r>
                        <a:rPr lang="en-US" sz="1400" dirty="0"/>
                        <a:t>Entering Resident UG</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u="none" dirty="0"/>
                        <a:t>6,435</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u="none" dirty="0"/>
                        <a:t>6,528</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u="none" dirty="0"/>
                        <a:t>7,200</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u="none" dirty="0"/>
                        <a:t>6,750</a:t>
                      </a:r>
                    </a:p>
                  </a:txBody>
                  <a:tcPr marL="68580" marR="68580" marT="34290" marB="34290">
                    <a:lnL w="12700" cmpd="sng">
                      <a:noFill/>
                    </a:lnL>
                    <a:lnR w="381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u="none" dirty="0"/>
                        <a:t>6,750</a:t>
                      </a:r>
                    </a:p>
                  </a:txBody>
                  <a:tcPr marL="68580" marR="68580"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u="none" dirty="0"/>
                        <a:t>6,350</a:t>
                      </a:r>
                    </a:p>
                  </a:txBody>
                  <a:tcPr marL="68580" marR="68580" marT="34290" marB="34290">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u="none" dirty="0"/>
                        <a:t>6,350</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8620083"/>
                  </a:ext>
                </a:extLst>
              </a:tr>
              <a:tr h="547313">
                <a:tc>
                  <a:txBody>
                    <a:bodyPr/>
                    <a:lstStyle/>
                    <a:p>
                      <a:r>
                        <a:rPr lang="en-US" sz="1400" dirty="0"/>
                        <a:t>Entering Non-Resident UG</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u="none" dirty="0"/>
                        <a:t>1,479</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u="none" dirty="0"/>
                        <a:t>1,326</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u="none" dirty="0"/>
                        <a:t>1,000</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u="none" dirty="0"/>
                        <a:t>1,250</a:t>
                      </a:r>
                    </a:p>
                  </a:txBody>
                  <a:tcPr marL="68580" marR="68580" marT="34290" marB="34290">
                    <a:lnL w="12700" cmpd="sng">
                      <a:noFill/>
                    </a:lnL>
                    <a:lnR w="381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u="none" dirty="0"/>
                        <a:t>1,450</a:t>
                      </a:r>
                    </a:p>
                  </a:txBody>
                  <a:tcPr marL="68580" marR="68580"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u="none" dirty="0"/>
                        <a:t>1,750</a:t>
                      </a:r>
                    </a:p>
                  </a:txBody>
                  <a:tcPr marL="68580" marR="68580" marT="34290" marB="34290">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u="none" dirty="0"/>
                        <a:t>1,900</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9084243"/>
                  </a:ext>
                </a:extLst>
              </a:tr>
              <a:tr h="437103">
                <a:tc>
                  <a:txBody>
                    <a:bodyPr/>
                    <a:lstStyle/>
                    <a:p>
                      <a:r>
                        <a:rPr lang="en-US" sz="1400" dirty="0"/>
                        <a:t>Entering International</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u="sng" dirty="0"/>
                        <a:t>656</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u="sng" dirty="0"/>
                        <a:t>374</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u="sng" dirty="0"/>
                        <a:t>150</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u="sng" dirty="0"/>
                        <a:t>350</a:t>
                      </a:r>
                    </a:p>
                  </a:txBody>
                  <a:tcPr marL="68580" marR="68580" marT="34290" marB="34290">
                    <a:lnL w="12700" cmpd="sng">
                      <a:noFill/>
                    </a:lnL>
                    <a:lnR w="381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u="sng" dirty="0"/>
                        <a:t>425</a:t>
                      </a:r>
                    </a:p>
                  </a:txBody>
                  <a:tcPr marL="68580" marR="68580"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u="sng" dirty="0"/>
                        <a:t>700</a:t>
                      </a:r>
                    </a:p>
                  </a:txBody>
                  <a:tcPr marL="68580" marR="68580" marT="34290" marB="34290">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u="sng" dirty="0"/>
                        <a:t>750</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5589577"/>
                  </a:ext>
                </a:extLst>
              </a:tr>
              <a:tr h="295012">
                <a:tc>
                  <a:txBody>
                    <a:bodyPr/>
                    <a:lstStyle/>
                    <a:p>
                      <a:pPr algn="r"/>
                      <a:r>
                        <a:rPr lang="en-US" sz="1400" b="1" dirty="0"/>
                        <a:t>Total First Time</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b="1" u="none" dirty="0"/>
                        <a:t>8,570</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b="1" u="none" dirty="0"/>
                        <a:t>8,228</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b="1" u="none" dirty="0"/>
                        <a:t>8,350</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b="1" u="none" dirty="0"/>
                        <a:t>8,350</a:t>
                      </a:r>
                    </a:p>
                  </a:txBody>
                  <a:tcPr marL="68580" marR="68580" marT="34290" marB="34290">
                    <a:lnL w="12700" cmpd="sng">
                      <a:noFill/>
                    </a:lnL>
                    <a:lnR w="381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b="1" u="none" dirty="0"/>
                        <a:t>8,625</a:t>
                      </a:r>
                    </a:p>
                  </a:txBody>
                  <a:tcPr marL="68580" marR="68580"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b="1" u="none" dirty="0"/>
                        <a:t>8,800</a:t>
                      </a:r>
                    </a:p>
                  </a:txBody>
                  <a:tcPr marL="68580" marR="68580" marT="34290" marB="34290">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b="1" u="none" dirty="0"/>
                        <a:t>9,000</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70792994"/>
                  </a:ext>
                </a:extLst>
              </a:tr>
              <a:tr h="326215">
                <a:tc>
                  <a:txBody>
                    <a:bodyPr/>
                    <a:lstStyle/>
                    <a:p>
                      <a:pPr algn="l"/>
                      <a:endParaRPr lang="en-US" sz="1400" b="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US" sz="1200" b="0" u="none"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US" sz="1200" b="0" u="none"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US" sz="1200" b="0" u="none"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US" sz="1200" b="0" u="none" dirty="0"/>
                    </a:p>
                  </a:txBody>
                  <a:tcPr marL="68580" marR="68580" marT="34290" marB="34290">
                    <a:lnL w="12700" cmpd="sng">
                      <a:noFill/>
                    </a:lnL>
                    <a:lnR w="381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US" sz="1200" b="0" u="none" dirty="0"/>
                    </a:p>
                  </a:txBody>
                  <a:tcPr marL="68580" marR="68580"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US" sz="1200" b="0" u="none" dirty="0"/>
                    </a:p>
                  </a:txBody>
                  <a:tcPr marL="68580" marR="68580" marT="34290" marB="34290">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US" sz="1200" b="0" u="none" dirty="0"/>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4319864"/>
                  </a:ext>
                </a:extLst>
              </a:tr>
              <a:tr h="252182">
                <a:tc>
                  <a:txBody>
                    <a:bodyPr/>
                    <a:lstStyle/>
                    <a:p>
                      <a:pPr algn="r"/>
                      <a:r>
                        <a:rPr lang="en-US" sz="1400" b="1" dirty="0"/>
                        <a:t>Revenue Change*</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b="1" u="none" dirty="0" err="1"/>
                        <a:t>n.a.</a:t>
                      </a:r>
                      <a:endParaRPr lang="en-US" sz="1200" b="1" u="none"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b="1" u="none" dirty="0" err="1"/>
                        <a:t>n.a.</a:t>
                      </a:r>
                      <a:endParaRPr lang="en-US" sz="1200" b="1" u="none"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b="1" u="none" dirty="0"/>
                        <a:t>-$9M</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b="1" u="none" dirty="0"/>
                        <a:t>$0M</a:t>
                      </a:r>
                    </a:p>
                  </a:txBody>
                  <a:tcPr marL="68580" marR="68580" marT="34290" marB="34290">
                    <a:lnL w="12700" cmpd="sng">
                      <a:noFill/>
                    </a:lnL>
                    <a:lnR w="381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b="1" u="none" dirty="0"/>
                        <a:t>+$8M</a:t>
                      </a:r>
                    </a:p>
                  </a:txBody>
                  <a:tcPr marL="68580" marR="68580" marT="34290" marB="3429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200" b="1" u="none" dirty="0"/>
                        <a:t>+$21M</a:t>
                      </a:r>
                    </a:p>
                  </a:txBody>
                  <a:tcPr marL="68580" marR="68580" marT="34290" marB="34290">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200" b="1" u="none" dirty="0"/>
                        <a:t>+$27M</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57474144"/>
                  </a:ext>
                </a:extLst>
              </a:tr>
            </a:tbl>
          </a:graphicData>
        </a:graphic>
      </p:graphicFrame>
      <p:sp>
        <p:nvSpPr>
          <p:cNvPr id="3" name="TextBox 2">
            <a:extLst>
              <a:ext uri="{FF2B5EF4-FFF2-40B4-BE49-F238E27FC236}">
                <a16:creationId xmlns:a16="http://schemas.microsoft.com/office/drawing/2014/main" id="{B41700D9-62FA-4E3F-85B9-9DDF9E8F98D9}"/>
              </a:ext>
            </a:extLst>
          </p:cNvPr>
          <p:cNvSpPr txBox="1"/>
          <p:nvPr/>
        </p:nvSpPr>
        <p:spPr>
          <a:xfrm>
            <a:off x="198984" y="4665202"/>
            <a:ext cx="7544438" cy="300082"/>
          </a:xfrm>
          <a:prstGeom prst="rect">
            <a:avLst/>
          </a:prstGeom>
          <a:noFill/>
        </p:spPr>
        <p:txBody>
          <a:bodyPr wrap="none" rtlCol="0">
            <a:spAutoFit/>
          </a:bodyPr>
          <a:lstStyle/>
          <a:p>
            <a:r>
              <a:rPr lang="en-US" sz="1350" dirty="0"/>
              <a:t>*Assumes other student categories enter and matriculate consistent with broader planning assumptions </a:t>
            </a:r>
          </a:p>
        </p:txBody>
      </p:sp>
      <p:sp>
        <p:nvSpPr>
          <p:cNvPr id="10" name="Slide Number Placeholder 3">
            <a:extLst>
              <a:ext uri="{FF2B5EF4-FFF2-40B4-BE49-F238E27FC236}">
                <a16:creationId xmlns:a16="http://schemas.microsoft.com/office/drawing/2014/main" id="{40CDAF21-E24A-4BE3-9516-6CC79D3ECE2D}"/>
              </a:ext>
            </a:extLst>
          </p:cNvPr>
          <p:cNvSpPr txBox="1">
            <a:spLocks/>
          </p:cNvSpPr>
          <p:nvPr/>
        </p:nvSpPr>
        <p:spPr>
          <a:xfrm>
            <a:off x="6917916" y="640793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1E722-6BDF-4DB4-82A0-D4AD8EAD157D}" type="slidenum">
              <a:rPr lang="en-US" smtClean="0"/>
              <a:pPr/>
              <a:t>21</a:t>
            </a:fld>
            <a:endParaRPr lang="en-US" dirty="0"/>
          </a:p>
        </p:txBody>
      </p:sp>
    </p:spTree>
    <p:extLst>
      <p:ext uri="{BB962C8B-B14F-4D97-AF65-F5344CB8AC3E}">
        <p14:creationId xmlns:p14="http://schemas.microsoft.com/office/powerpoint/2010/main" val="2401684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6676053" y="5681646"/>
            <a:ext cx="2057400" cy="273844"/>
          </a:xfrm>
        </p:spPr>
        <p:txBody>
          <a:bodyPr/>
          <a:lstStyle/>
          <a:p>
            <a:fld id="{2D11E722-6BDF-4DB4-82A0-D4AD8EAD157D}" type="slidenum">
              <a:rPr lang="en-US" smtClean="0">
                <a:solidFill>
                  <a:schemeClr val="bg1"/>
                </a:solidFill>
              </a:rPr>
              <a:t>22</a:t>
            </a:fld>
            <a:endParaRPr lang="en-US" dirty="0">
              <a:solidFill>
                <a:schemeClr val="bg1"/>
              </a:solidFill>
            </a:endParaRPr>
          </a:p>
        </p:txBody>
      </p:sp>
      <p:sp>
        <p:nvSpPr>
          <p:cNvPr id="29" name="TextBox 6">
            <a:extLst>
              <a:ext uri="{FF2B5EF4-FFF2-40B4-BE49-F238E27FC236}">
                <a16:creationId xmlns:a16="http://schemas.microsoft.com/office/drawing/2014/main" id="{BDC4F41C-E569-4EC4-8012-A282E66C711C}"/>
              </a:ext>
            </a:extLst>
          </p:cNvPr>
          <p:cNvSpPr txBox="1"/>
          <p:nvPr/>
        </p:nvSpPr>
        <p:spPr>
          <a:xfrm>
            <a:off x="6608886" y="3260328"/>
            <a:ext cx="1984456" cy="1111328"/>
          </a:xfrm>
          <a:prstGeom prst="rect">
            <a:avLst/>
          </a:prstGeom>
        </p:spPr>
        <p:txBody>
          <a:bodyPr vert="horz" wrap="none" lIns="51435" tIns="25718" rIns="51435" bIns="25718"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solidFill>
                  <a:prstClr val="white"/>
                </a:solidFill>
              </a:rPr>
              <a:t>Administrative</a:t>
            </a:r>
          </a:p>
          <a:p>
            <a:pPr algn="ctr"/>
            <a:r>
              <a:rPr lang="en-US" sz="1350" b="1" dirty="0">
                <a:solidFill>
                  <a:prstClr val="white"/>
                </a:solidFill>
              </a:rPr>
              <a:t>and</a:t>
            </a:r>
          </a:p>
          <a:p>
            <a:pPr algn="ctr"/>
            <a:r>
              <a:rPr lang="en-US" sz="1350" b="1" dirty="0">
                <a:solidFill>
                  <a:prstClr val="white"/>
                </a:solidFill>
              </a:rPr>
              <a:t> Finance Functions</a:t>
            </a:r>
          </a:p>
        </p:txBody>
      </p:sp>
      <p:sp>
        <p:nvSpPr>
          <p:cNvPr id="30" name="Title 1">
            <a:extLst>
              <a:ext uri="{FF2B5EF4-FFF2-40B4-BE49-F238E27FC236}">
                <a16:creationId xmlns:a16="http://schemas.microsoft.com/office/drawing/2014/main" id="{E4FAF5C0-56C9-4A95-BE7A-B8B0E49DC683}"/>
              </a:ext>
            </a:extLst>
          </p:cNvPr>
          <p:cNvSpPr txBox="1">
            <a:spLocks/>
          </p:cNvSpPr>
          <p:nvPr/>
        </p:nvSpPr>
        <p:spPr>
          <a:xfrm>
            <a:off x="96040" y="935604"/>
            <a:ext cx="5532393" cy="34076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dirty="0">
                <a:solidFill>
                  <a:srgbClr val="004F3B"/>
                </a:solidFill>
                <a:latin typeface="+mn-lt"/>
              </a:rPr>
              <a:t>Tuition &amp; Fees Update</a:t>
            </a:r>
          </a:p>
        </p:txBody>
      </p:sp>
      <p:graphicFrame>
        <p:nvGraphicFramePr>
          <p:cNvPr id="2" name="Object 1">
            <a:extLst>
              <a:ext uri="{FF2B5EF4-FFF2-40B4-BE49-F238E27FC236}">
                <a16:creationId xmlns:a16="http://schemas.microsoft.com/office/drawing/2014/main" id="{1D4067A3-FB02-4863-9D78-5286C99DC7AA}"/>
              </a:ext>
            </a:extLst>
          </p:cNvPr>
          <p:cNvGraphicFramePr>
            <a:graphicFrameLocks noChangeAspect="1"/>
          </p:cNvGraphicFramePr>
          <p:nvPr/>
        </p:nvGraphicFramePr>
        <p:xfrm>
          <a:off x="160335" y="1549296"/>
          <a:ext cx="8823329" cy="3413886"/>
        </p:xfrm>
        <a:graphic>
          <a:graphicData uri="http://schemas.openxmlformats.org/presentationml/2006/ole">
            <mc:AlternateContent xmlns:mc="http://schemas.openxmlformats.org/markup-compatibility/2006">
              <mc:Choice xmlns:v="urn:schemas-microsoft-com:vml" Requires="v">
                <p:oleObj spid="_x0000_s1030" name="Worksheet" r:id="rId4" imgW="10191565" imgH="3943350" progId="Excel.Sheet.12">
                  <p:embed/>
                </p:oleObj>
              </mc:Choice>
              <mc:Fallback>
                <p:oleObj name="Worksheet" r:id="rId4" imgW="10191565" imgH="3943350" progId="Excel.Sheet.12">
                  <p:embed/>
                  <p:pic>
                    <p:nvPicPr>
                      <p:cNvPr id="2" name="Object 1">
                        <a:extLst>
                          <a:ext uri="{FF2B5EF4-FFF2-40B4-BE49-F238E27FC236}">
                            <a16:creationId xmlns:a16="http://schemas.microsoft.com/office/drawing/2014/main" id="{1D4067A3-FB02-4863-9D78-5286C99DC7AA}"/>
                          </a:ext>
                        </a:extLst>
                      </p:cNvPr>
                      <p:cNvPicPr/>
                      <p:nvPr/>
                    </p:nvPicPr>
                    <p:blipFill>
                      <a:blip r:embed="rId5"/>
                      <a:stretch>
                        <a:fillRect/>
                      </a:stretch>
                    </p:blipFill>
                    <p:spPr>
                      <a:xfrm>
                        <a:off x="160335" y="1549296"/>
                        <a:ext cx="8823329" cy="3413886"/>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30793EEA-9C43-4C68-A13D-6BE7A88040C6}"/>
              </a:ext>
            </a:extLst>
          </p:cNvPr>
          <p:cNvSpPr txBox="1"/>
          <p:nvPr/>
        </p:nvSpPr>
        <p:spPr>
          <a:xfrm>
            <a:off x="96040" y="5236112"/>
            <a:ext cx="8823329" cy="338554"/>
          </a:xfrm>
          <a:prstGeom prst="rect">
            <a:avLst/>
          </a:prstGeom>
          <a:noFill/>
        </p:spPr>
        <p:txBody>
          <a:bodyPr wrap="square" rtlCol="0">
            <a:spAutoFit/>
          </a:bodyPr>
          <a:lstStyle/>
          <a:p>
            <a:pPr marL="214313" indent="-214313">
              <a:buFont typeface="Arial" panose="020B0604020202020204" pitchFamily="34" charset="0"/>
              <a:buChar char="•"/>
            </a:pPr>
            <a:r>
              <a:rPr lang="en-US" sz="1600" dirty="0"/>
              <a:t>Preliminary spring tuition revenue outcomes consistent with outcomes detailed above</a:t>
            </a:r>
          </a:p>
        </p:txBody>
      </p:sp>
      <p:sp>
        <p:nvSpPr>
          <p:cNvPr id="9" name="Slide Number Placeholder 3">
            <a:extLst>
              <a:ext uri="{FF2B5EF4-FFF2-40B4-BE49-F238E27FC236}">
                <a16:creationId xmlns:a16="http://schemas.microsoft.com/office/drawing/2014/main" id="{CDFF8640-D1A1-494F-9632-D7555A0158D4}"/>
              </a:ext>
            </a:extLst>
          </p:cNvPr>
          <p:cNvSpPr txBox="1">
            <a:spLocks/>
          </p:cNvSpPr>
          <p:nvPr/>
        </p:nvSpPr>
        <p:spPr>
          <a:xfrm>
            <a:off x="6917916" y="640793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1E722-6BDF-4DB4-82A0-D4AD8EAD157D}" type="slidenum">
              <a:rPr lang="en-US" smtClean="0"/>
              <a:pPr/>
              <a:t>22</a:t>
            </a:fld>
            <a:endParaRPr lang="en-US" dirty="0"/>
          </a:p>
        </p:txBody>
      </p:sp>
    </p:spTree>
    <p:extLst>
      <p:ext uri="{BB962C8B-B14F-4D97-AF65-F5344CB8AC3E}">
        <p14:creationId xmlns:p14="http://schemas.microsoft.com/office/powerpoint/2010/main" val="3198397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a:extLst>
              <a:ext uri="{FF2B5EF4-FFF2-40B4-BE49-F238E27FC236}">
                <a16:creationId xmlns:a16="http://schemas.microsoft.com/office/drawing/2014/main" id="{F6DC2ED1-33E2-4A81-981F-2D3D4C62B020}"/>
              </a:ext>
            </a:extLst>
          </p:cNvPr>
          <p:cNvGraphicFramePr>
            <a:graphicFrameLocks/>
          </p:cNvGraphicFramePr>
          <p:nvPr/>
        </p:nvGraphicFramePr>
        <p:xfrm>
          <a:off x="5128259" y="2943172"/>
          <a:ext cx="3849896" cy="33052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D6D2350C-664B-457F-B56D-15B9D9C85642}"/>
              </a:ext>
            </a:extLst>
          </p:cNvPr>
          <p:cNvGraphicFramePr>
            <a:graphicFrameLocks/>
          </p:cNvGraphicFramePr>
          <p:nvPr/>
        </p:nvGraphicFramePr>
        <p:xfrm>
          <a:off x="165845" y="3055698"/>
          <a:ext cx="4152523" cy="3116502"/>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0CD692D2-83C5-4116-8342-5D91062153F7}"/>
              </a:ext>
            </a:extLst>
          </p:cNvPr>
          <p:cNvSpPr txBox="1"/>
          <p:nvPr/>
        </p:nvSpPr>
        <p:spPr>
          <a:xfrm>
            <a:off x="96040" y="1232843"/>
            <a:ext cx="7577659" cy="1754326"/>
          </a:xfrm>
          <a:prstGeom prst="rect">
            <a:avLst/>
          </a:prstGeom>
          <a:noFill/>
        </p:spPr>
        <p:txBody>
          <a:bodyPr wrap="square" rtlCol="0">
            <a:spAutoFit/>
          </a:bodyPr>
          <a:lstStyle/>
          <a:p>
            <a:pPr marL="214313" indent="-214313">
              <a:buFont typeface="Arial" panose="020B0604020202020204" pitchFamily="34" charset="0"/>
              <a:buChar char="•"/>
            </a:pPr>
            <a:r>
              <a:rPr lang="en-US" sz="1350" dirty="0"/>
              <a:t>FY21 enrollment favorable to budgeted projection by approximately $9M in tuition and fee revenue</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sz="1350" dirty="0"/>
              <a:t>Fall-to-spring enrollment change consistent with previous periods and incorporated into broader enrollment, tuition, and financial planning</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sz="1350" dirty="0"/>
              <a:t>FY22 enrollment forecast indicates an additional $8M in enrollment-driven revenue increase</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endParaRPr lang="en-US" sz="1350" dirty="0"/>
          </a:p>
        </p:txBody>
      </p:sp>
      <p:sp>
        <p:nvSpPr>
          <p:cNvPr id="2" name="Slide Number Placeholder 1">
            <a:extLst>
              <a:ext uri="{FF2B5EF4-FFF2-40B4-BE49-F238E27FC236}">
                <a16:creationId xmlns:a16="http://schemas.microsoft.com/office/drawing/2014/main" id="{C0454715-4D4D-48EF-A740-35573A4255FC}"/>
              </a:ext>
            </a:extLst>
          </p:cNvPr>
          <p:cNvSpPr>
            <a:spLocks noGrp="1"/>
          </p:cNvSpPr>
          <p:nvPr>
            <p:ph type="sldNum" sz="quarter" idx="12"/>
          </p:nvPr>
        </p:nvSpPr>
        <p:spPr>
          <a:xfrm>
            <a:off x="6948974" y="5670774"/>
            <a:ext cx="2057400" cy="273844"/>
          </a:xfrm>
        </p:spPr>
        <p:txBody>
          <a:bodyPr/>
          <a:lstStyle/>
          <a:p>
            <a:fld id="{0A36B171-D61D-DD49-92BA-719C258A9A11}" type="slidenum">
              <a:rPr lang="en-US" smtClean="0">
                <a:solidFill>
                  <a:schemeClr val="bg1"/>
                </a:solidFill>
              </a:rPr>
              <a:t>23</a:t>
            </a:fld>
            <a:endParaRPr lang="en-US">
              <a:solidFill>
                <a:schemeClr val="bg1"/>
              </a:solidFill>
            </a:endParaRPr>
          </a:p>
        </p:txBody>
      </p:sp>
      <p:pic>
        <p:nvPicPr>
          <p:cNvPr id="9" name="Picture 8">
            <a:extLst>
              <a:ext uri="{FF2B5EF4-FFF2-40B4-BE49-F238E27FC236}">
                <a16:creationId xmlns:a16="http://schemas.microsoft.com/office/drawing/2014/main" id="{EFACE296-FF7B-44C2-8B37-D393F5F8CB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770" y="5691820"/>
            <a:ext cx="201118" cy="231752"/>
          </a:xfrm>
          <a:prstGeom prst="rect">
            <a:avLst/>
          </a:prstGeom>
        </p:spPr>
      </p:pic>
      <p:sp>
        <p:nvSpPr>
          <p:cNvPr id="11" name="Title 1">
            <a:extLst>
              <a:ext uri="{FF2B5EF4-FFF2-40B4-BE49-F238E27FC236}">
                <a16:creationId xmlns:a16="http://schemas.microsoft.com/office/drawing/2014/main" id="{4A87BC43-0B5A-4BA6-AB85-423CF4FAA104}"/>
              </a:ext>
            </a:extLst>
          </p:cNvPr>
          <p:cNvSpPr txBox="1">
            <a:spLocks/>
          </p:cNvSpPr>
          <p:nvPr/>
        </p:nvSpPr>
        <p:spPr>
          <a:xfrm>
            <a:off x="96040" y="798175"/>
            <a:ext cx="7385930" cy="34076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dirty="0">
                <a:solidFill>
                  <a:srgbClr val="18453B"/>
                </a:solidFill>
                <a:latin typeface="+mn-lt"/>
              </a:rPr>
              <a:t>Preliminary Enrollment Trends</a:t>
            </a:r>
          </a:p>
        </p:txBody>
      </p:sp>
      <p:sp>
        <p:nvSpPr>
          <p:cNvPr id="12" name="TextBox 11">
            <a:extLst>
              <a:ext uri="{FF2B5EF4-FFF2-40B4-BE49-F238E27FC236}">
                <a16:creationId xmlns:a16="http://schemas.microsoft.com/office/drawing/2014/main" id="{B9FF060A-24AC-45BE-B1C7-87E83321ABBD}"/>
              </a:ext>
            </a:extLst>
          </p:cNvPr>
          <p:cNvSpPr txBox="1"/>
          <p:nvPr/>
        </p:nvSpPr>
        <p:spPr>
          <a:xfrm>
            <a:off x="1055001" y="3384532"/>
            <a:ext cx="564578" cy="253916"/>
          </a:xfrm>
          <a:prstGeom prst="rect">
            <a:avLst/>
          </a:prstGeom>
          <a:noFill/>
        </p:spPr>
        <p:txBody>
          <a:bodyPr wrap="none" rtlCol="0">
            <a:spAutoFit/>
          </a:bodyPr>
          <a:lstStyle/>
          <a:p>
            <a:r>
              <a:rPr lang="en-US" sz="1050" b="1" dirty="0"/>
              <a:t>50,578</a:t>
            </a:r>
          </a:p>
        </p:txBody>
      </p:sp>
      <p:sp>
        <p:nvSpPr>
          <p:cNvPr id="14" name="TextBox 13">
            <a:extLst>
              <a:ext uri="{FF2B5EF4-FFF2-40B4-BE49-F238E27FC236}">
                <a16:creationId xmlns:a16="http://schemas.microsoft.com/office/drawing/2014/main" id="{18C6F03D-C761-4376-BAF3-E838B6F2D2EB}"/>
              </a:ext>
            </a:extLst>
          </p:cNvPr>
          <p:cNvSpPr txBox="1"/>
          <p:nvPr/>
        </p:nvSpPr>
        <p:spPr>
          <a:xfrm>
            <a:off x="2150678" y="3401949"/>
            <a:ext cx="582131" cy="253916"/>
          </a:xfrm>
          <a:prstGeom prst="rect">
            <a:avLst/>
          </a:prstGeom>
          <a:noFill/>
        </p:spPr>
        <p:txBody>
          <a:bodyPr wrap="square" rtlCol="0">
            <a:spAutoFit/>
          </a:bodyPr>
          <a:lstStyle/>
          <a:p>
            <a:r>
              <a:rPr lang="en-US" sz="1050" b="1" dirty="0"/>
              <a:t>49,695</a:t>
            </a:r>
          </a:p>
        </p:txBody>
      </p:sp>
      <p:sp>
        <p:nvSpPr>
          <p:cNvPr id="15" name="TextBox 14">
            <a:extLst>
              <a:ext uri="{FF2B5EF4-FFF2-40B4-BE49-F238E27FC236}">
                <a16:creationId xmlns:a16="http://schemas.microsoft.com/office/drawing/2014/main" id="{2B33D7BD-02A0-4EA1-95A4-015680D8F6B0}"/>
              </a:ext>
            </a:extLst>
          </p:cNvPr>
          <p:cNvSpPr txBox="1"/>
          <p:nvPr/>
        </p:nvSpPr>
        <p:spPr>
          <a:xfrm>
            <a:off x="3248950" y="3396919"/>
            <a:ext cx="954810" cy="253916"/>
          </a:xfrm>
          <a:prstGeom prst="rect">
            <a:avLst/>
          </a:prstGeom>
          <a:noFill/>
        </p:spPr>
        <p:txBody>
          <a:bodyPr wrap="square" rtlCol="0">
            <a:spAutoFit/>
          </a:bodyPr>
          <a:lstStyle/>
          <a:p>
            <a:r>
              <a:rPr lang="en-US" sz="1050" b="1" dirty="0"/>
              <a:t>49,875*</a:t>
            </a:r>
          </a:p>
        </p:txBody>
      </p:sp>
      <p:sp>
        <p:nvSpPr>
          <p:cNvPr id="20" name="TextBox 19">
            <a:extLst>
              <a:ext uri="{FF2B5EF4-FFF2-40B4-BE49-F238E27FC236}">
                <a16:creationId xmlns:a16="http://schemas.microsoft.com/office/drawing/2014/main" id="{11A2B50F-6692-4B1F-95A9-F567CBC5A06C}"/>
              </a:ext>
            </a:extLst>
          </p:cNvPr>
          <p:cNvSpPr txBox="1"/>
          <p:nvPr/>
        </p:nvSpPr>
        <p:spPr>
          <a:xfrm>
            <a:off x="1073260" y="2835119"/>
            <a:ext cx="2337691" cy="300082"/>
          </a:xfrm>
          <a:prstGeom prst="rect">
            <a:avLst/>
          </a:prstGeom>
          <a:noFill/>
        </p:spPr>
        <p:txBody>
          <a:bodyPr wrap="none" rtlCol="0">
            <a:spAutoFit/>
          </a:bodyPr>
          <a:lstStyle/>
          <a:p>
            <a:r>
              <a:rPr lang="en-US" sz="1350" b="1" u="sng" dirty="0"/>
              <a:t>Total Enrollment by Residency</a:t>
            </a:r>
          </a:p>
        </p:txBody>
      </p:sp>
      <p:sp>
        <p:nvSpPr>
          <p:cNvPr id="24" name="TextBox 23">
            <a:extLst>
              <a:ext uri="{FF2B5EF4-FFF2-40B4-BE49-F238E27FC236}">
                <a16:creationId xmlns:a16="http://schemas.microsoft.com/office/drawing/2014/main" id="{9B16C85C-57F5-4AFC-9BC3-40A6BDA3C126}"/>
              </a:ext>
            </a:extLst>
          </p:cNvPr>
          <p:cNvSpPr txBox="1"/>
          <p:nvPr/>
        </p:nvSpPr>
        <p:spPr>
          <a:xfrm>
            <a:off x="5831449" y="2835119"/>
            <a:ext cx="2538067" cy="300082"/>
          </a:xfrm>
          <a:prstGeom prst="rect">
            <a:avLst/>
          </a:prstGeom>
          <a:noFill/>
        </p:spPr>
        <p:txBody>
          <a:bodyPr wrap="none" rtlCol="0">
            <a:spAutoFit/>
          </a:bodyPr>
          <a:lstStyle/>
          <a:p>
            <a:r>
              <a:rPr lang="en-US" sz="1350" b="1" u="sng" dirty="0"/>
              <a:t>Total Entering Class by Residency</a:t>
            </a:r>
          </a:p>
        </p:txBody>
      </p:sp>
      <p:sp>
        <p:nvSpPr>
          <p:cNvPr id="4" name="TextBox 3">
            <a:extLst>
              <a:ext uri="{FF2B5EF4-FFF2-40B4-BE49-F238E27FC236}">
                <a16:creationId xmlns:a16="http://schemas.microsoft.com/office/drawing/2014/main" id="{6C53F68E-F7DC-4F6C-B28D-ED6548FF7C1D}"/>
              </a:ext>
            </a:extLst>
          </p:cNvPr>
          <p:cNvSpPr txBox="1"/>
          <p:nvPr/>
        </p:nvSpPr>
        <p:spPr>
          <a:xfrm>
            <a:off x="3110561" y="5625157"/>
            <a:ext cx="768858" cy="230832"/>
          </a:xfrm>
          <a:prstGeom prst="rect">
            <a:avLst/>
          </a:prstGeom>
          <a:noFill/>
        </p:spPr>
        <p:txBody>
          <a:bodyPr wrap="square" rtlCol="0">
            <a:spAutoFit/>
          </a:bodyPr>
          <a:lstStyle/>
          <a:p>
            <a:r>
              <a:rPr lang="en-US" sz="900" b="1" dirty="0"/>
              <a:t>*Projected</a:t>
            </a:r>
          </a:p>
        </p:txBody>
      </p:sp>
      <p:sp>
        <p:nvSpPr>
          <p:cNvPr id="29" name="TextBox 28">
            <a:extLst>
              <a:ext uri="{FF2B5EF4-FFF2-40B4-BE49-F238E27FC236}">
                <a16:creationId xmlns:a16="http://schemas.microsoft.com/office/drawing/2014/main" id="{E635357A-97C5-4670-8BA9-1D9B4D27B1DF}"/>
              </a:ext>
            </a:extLst>
          </p:cNvPr>
          <p:cNvSpPr txBox="1"/>
          <p:nvPr/>
        </p:nvSpPr>
        <p:spPr>
          <a:xfrm>
            <a:off x="2039781" y="5625157"/>
            <a:ext cx="754957" cy="230832"/>
          </a:xfrm>
          <a:prstGeom prst="rect">
            <a:avLst/>
          </a:prstGeom>
          <a:noFill/>
        </p:spPr>
        <p:txBody>
          <a:bodyPr wrap="square" rtlCol="0">
            <a:spAutoFit/>
          </a:bodyPr>
          <a:lstStyle/>
          <a:p>
            <a:r>
              <a:rPr lang="en-US" sz="900" b="1" dirty="0"/>
              <a:t>Actual</a:t>
            </a:r>
          </a:p>
        </p:txBody>
      </p:sp>
      <p:sp>
        <p:nvSpPr>
          <p:cNvPr id="30" name="TextBox 29">
            <a:extLst>
              <a:ext uri="{FF2B5EF4-FFF2-40B4-BE49-F238E27FC236}">
                <a16:creationId xmlns:a16="http://schemas.microsoft.com/office/drawing/2014/main" id="{AB5D2CD5-8C28-4A0F-B2BC-F19B3F0C2DB7}"/>
              </a:ext>
            </a:extLst>
          </p:cNvPr>
          <p:cNvSpPr txBox="1"/>
          <p:nvPr/>
        </p:nvSpPr>
        <p:spPr>
          <a:xfrm>
            <a:off x="943492" y="5628715"/>
            <a:ext cx="754957" cy="230832"/>
          </a:xfrm>
          <a:prstGeom prst="rect">
            <a:avLst/>
          </a:prstGeom>
          <a:noFill/>
        </p:spPr>
        <p:txBody>
          <a:bodyPr wrap="square" rtlCol="0">
            <a:spAutoFit/>
          </a:bodyPr>
          <a:lstStyle/>
          <a:p>
            <a:r>
              <a:rPr lang="en-US" sz="900" b="1" dirty="0"/>
              <a:t>Actual</a:t>
            </a:r>
          </a:p>
        </p:txBody>
      </p:sp>
      <p:sp>
        <p:nvSpPr>
          <p:cNvPr id="32" name="TextBox 31">
            <a:extLst>
              <a:ext uri="{FF2B5EF4-FFF2-40B4-BE49-F238E27FC236}">
                <a16:creationId xmlns:a16="http://schemas.microsoft.com/office/drawing/2014/main" id="{DF776B33-71F6-494E-9A78-93E397031EEE}"/>
              </a:ext>
            </a:extLst>
          </p:cNvPr>
          <p:cNvSpPr txBox="1"/>
          <p:nvPr/>
        </p:nvSpPr>
        <p:spPr>
          <a:xfrm>
            <a:off x="7833315" y="5696298"/>
            <a:ext cx="791446" cy="230832"/>
          </a:xfrm>
          <a:prstGeom prst="rect">
            <a:avLst/>
          </a:prstGeom>
          <a:noFill/>
        </p:spPr>
        <p:txBody>
          <a:bodyPr wrap="square" rtlCol="0">
            <a:spAutoFit/>
          </a:bodyPr>
          <a:lstStyle/>
          <a:p>
            <a:r>
              <a:rPr lang="en-US" sz="900" b="1" dirty="0"/>
              <a:t>*Projected</a:t>
            </a:r>
          </a:p>
        </p:txBody>
      </p:sp>
      <p:sp>
        <p:nvSpPr>
          <p:cNvPr id="33" name="TextBox 32">
            <a:extLst>
              <a:ext uri="{FF2B5EF4-FFF2-40B4-BE49-F238E27FC236}">
                <a16:creationId xmlns:a16="http://schemas.microsoft.com/office/drawing/2014/main" id="{BBAD7C1C-6BAD-42F5-ABDC-ADDF1500AF22}"/>
              </a:ext>
            </a:extLst>
          </p:cNvPr>
          <p:cNvSpPr txBox="1"/>
          <p:nvPr/>
        </p:nvSpPr>
        <p:spPr>
          <a:xfrm>
            <a:off x="6845576" y="5714771"/>
            <a:ext cx="777137" cy="230832"/>
          </a:xfrm>
          <a:prstGeom prst="rect">
            <a:avLst/>
          </a:prstGeom>
          <a:noFill/>
        </p:spPr>
        <p:txBody>
          <a:bodyPr wrap="square" rtlCol="0">
            <a:spAutoFit/>
          </a:bodyPr>
          <a:lstStyle/>
          <a:p>
            <a:r>
              <a:rPr lang="en-US" sz="900" b="1" dirty="0"/>
              <a:t>Actual</a:t>
            </a:r>
          </a:p>
        </p:txBody>
      </p:sp>
      <p:sp>
        <p:nvSpPr>
          <p:cNvPr id="34" name="TextBox 33">
            <a:extLst>
              <a:ext uri="{FF2B5EF4-FFF2-40B4-BE49-F238E27FC236}">
                <a16:creationId xmlns:a16="http://schemas.microsoft.com/office/drawing/2014/main" id="{02C7A431-28AE-4E8C-B6B5-7226EF6F20B9}"/>
              </a:ext>
            </a:extLst>
          </p:cNvPr>
          <p:cNvSpPr txBox="1"/>
          <p:nvPr/>
        </p:nvSpPr>
        <p:spPr>
          <a:xfrm>
            <a:off x="5831449" y="5713786"/>
            <a:ext cx="777137" cy="230832"/>
          </a:xfrm>
          <a:prstGeom prst="rect">
            <a:avLst/>
          </a:prstGeom>
          <a:noFill/>
        </p:spPr>
        <p:txBody>
          <a:bodyPr wrap="square" rtlCol="0">
            <a:spAutoFit/>
          </a:bodyPr>
          <a:lstStyle/>
          <a:p>
            <a:r>
              <a:rPr lang="en-US" sz="900" b="1" dirty="0"/>
              <a:t>Actual</a:t>
            </a:r>
          </a:p>
        </p:txBody>
      </p:sp>
      <p:sp>
        <p:nvSpPr>
          <p:cNvPr id="35" name="TextBox 34">
            <a:extLst>
              <a:ext uri="{FF2B5EF4-FFF2-40B4-BE49-F238E27FC236}">
                <a16:creationId xmlns:a16="http://schemas.microsoft.com/office/drawing/2014/main" id="{86A97639-7589-4086-8D42-E1A567603F3D}"/>
              </a:ext>
            </a:extLst>
          </p:cNvPr>
          <p:cNvSpPr txBox="1"/>
          <p:nvPr/>
        </p:nvSpPr>
        <p:spPr>
          <a:xfrm>
            <a:off x="5962269" y="3381430"/>
            <a:ext cx="495649" cy="253916"/>
          </a:xfrm>
          <a:prstGeom prst="rect">
            <a:avLst/>
          </a:prstGeom>
          <a:noFill/>
        </p:spPr>
        <p:txBody>
          <a:bodyPr wrap="none" rtlCol="0">
            <a:spAutoFit/>
          </a:bodyPr>
          <a:lstStyle/>
          <a:p>
            <a:r>
              <a:rPr lang="en-US" sz="1050" b="1" dirty="0"/>
              <a:t>8,570</a:t>
            </a:r>
          </a:p>
        </p:txBody>
      </p:sp>
      <p:sp>
        <p:nvSpPr>
          <p:cNvPr id="36" name="TextBox 35">
            <a:extLst>
              <a:ext uri="{FF2B5EF4-FFF2-40B4-BE49-F238E27FC236}">
                <a16:creationId xmlns:a16="http://schemas.microsoft.com/office/drawing/2014/main" id="{3A96F20E-C7E0-4CC5-BAC6-BAA1661F1385}"/>
              </a:ext>
            </a:extLst>
          </p:cNvPr>
          <p:cNvSpPr txBox="1"/>
          <p:nvPr/>
        </p:nvSpPr>
        <p:spPr>
          <a:xfrm>
            <a:off x="6986321" y="3463920"/>
            <a:ext cx="495649" cy="253916"/>
          </a:xfrm>
          <a:prstGeom prst="rect">
            <a:avLst/>
          </a:prstGeom>
          <a:noFill/>
        </p:spPr>
        <p:txBody>
          <a:bodyPr wrap="none" rtlCol="0">
            <a:spAutoFit/>
          </a:bodyPr>
          <a:lstStyle/>
          <a:p>
            <a:r>
              <a:rPr lang="en-US" sz="1050" b="1" dirty="0"/>
              <a:t>8,228</a:t>
            </a:r>
          </a:p>
        </p:txBody>
      </p:sp>
      <p:sp>
        <p:nvSpPr>
          <p:cNvPr id="37" name="TextBox 36">
            <a:extLst>
              <a:ext uri="{FF2B5EF4-FFF2-40B4-BE49-F238E27FC236}">
                <a16:creationId xmlns:a16="http://schemas.microsoft.com/office/drawing/2014/main" id="{E9954212-6C4B-44D5-A8FD-085D8767A754}"/>
              </a:ext>
            </a:extLst>
          </p:cNvPr>
          <p:cNvSpPr txBox="1"/>
          <p:nvPr/>
        </p:nvSpPr>
        <p:spPr>
          <a:xfrm>
            <a:off x="8010373" y="3381430"/>
            <a:ext cx="562975" cy="253916"/>
          </a:xfrm>
          <a:prstGeom prst="rect">
            <a:avLst/>
          </a:prstGeom>
          <a:noFill/>
        </p:spPr>
        <p:txBody>
          <a:bodyPr wrap="none" rtlCol="0">
            <a:spAutoFit/>
          </a:bodyPr>
          <a:lstStyle/>
          <a:p>
            <a:r>
              <a:rPr lang="en-US" sz="1050" b="1" dirty="0"/>
              <a:t>8,625*</a:t>
            </a:r>
          </a:p>
        </p:txBody>
      </p:sp>
      <p:sp>
        <p:nvSpPr>
          <p:cNvPr id="22" name="Slide Number Placeholder 3">
            <a:extLst>
              <a:ext uri="{FF2B5EF4-FFF2-40B4-BE49-F238E27FC236}">
                <a16:creationId xmlns:a16="http://schemas.microsoft.com/office/drawing/2014/main" id="{8EB747ED-3D9E-411F-BF3E-DED94D92B98E}"/>
              </a:ext>
            </a:extLst>
          </p:cNvPr>
          <p:cNvSpPr txBox="1">
            <a:spLocks/>
          </p:cNvSpPr>
          <p:nvPr/>
        </p:nvSpPr>
        <p:spPr>
          <a:xfrm>
            <a:off x="6553200" y="640080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Gotham Book"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DEBEEA-2C01-4B76-90A9-F2435854E36D}" type="slidenum">
              <a:rPr lang="en-US" smtClean="0"/>
              <a:pPr/>
              <a:t>23</a:t>
            </a:fld>
            <a:endParaRPr lang="en-US" dirty="0"/>
          </a:p>
        </p:txBody>
      </p:sp>
    </p:spTree>
    <p:extLst>
      <p:ext uri="{BB962C8B-B14F-4D97-AF65-F5344CB8AC3E}">
        <p14:creationId xmlns:p14="http://schemas.microsoft.com/office/powerpoint/2010/main" val="1465403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AC7D7C-75C1-4064-BD39-8F6E8E4BDCD5}"/>
              </a:ext>
            </a:extLst>
          </p:cNvPr>
          <p:cNvSpPr>
            <a:spLocks noGrp="1"/>
          </p:cNvSpPr>
          <p:nvPr>
            <p:ph type="sldNum" sz="quarter" idx="12"/>
          </p:nvPr>
        </p:nvSpPr>
        <p:spPr>
          <a:xfrm>
            <a:off x="6948974" y="5666452"/>
            <a:ext cx="2057400" cy="273844"/>
          </a:xfrm>
        </p:spPr>
        <p:txBody>
          <a:bodyPr/>
          <a:lstStyle/>
          <a:p>
            <a:fld id="{0A36B171-D61D-DD49-92BA-719C258A9A11}" type="slidenum">
              <a:rPr lang="en-US" smtClean="0">
                <a:solidFill>
                  <a:schemeClr val="bg1"/>
                </a:solidFill>
              </a:rPr>
              <a:t>24</a:t>
            </a:fld>
            <a:endParaRPr lang="en-US" dirty="0">
              <a:solidFill>
                <a:schemeClr val="bg1"/>
              </a:solidFill>
            </a:endParaRPr>
          </a:p>
        </p:txBody>
      </p:sp>
      <p:graphicFrame>
        <p:nvGraphicFramePr>
          <p:cNvPr id="5" name="Object 4">
            <a:extLst>
              <a:ext uri="{FF2B5EF4-FFF2-40B4-BE49-F238E27FC236}">
                <a16:creationId xmlns:a16="http://schemas.microsoft.com/office/drawing/2014/main" id="{E3DA8A73-C891-4D08-B437-94E847D8E465}"/>
              </a:ext>
            </a:extLst>
          </p:cNvPr>
          <p:cNvGraphicFramePr>
            <a:graphicFrameLocks noChangeAspect="1"/>
          </p:cNvGraphicFramePr>
          <p:nvPr/>
        </p:nvGraphicFramePr>
        <p:xfrm>
          <a:off x="230894" y="1371600"/>
          <a:ext cx="8682212" cy="3886200"/>
        </p:xfrm>
        <a:graphic>
          <a:graphicData uri="http://schemas.openxmlformats.org/presentationml/2006/ole">
            <mc:AlternateContent xmlns:mc="http://schemas.openxmlformats.org/markup-compatibility/2006">
              <mc:Choice xmlns:v="urn:schemas-microsoft-com:vml" Requires="v">
                <p:oleObj spid="_x0000_s2054" name="Worksheet" r:id="rId3" imgW="8483501" imgH="3797125" progId="Excel.Sheet.12">
                  <p:embed/>
                </p:oleObj>
              </mc:Choice>
              <mc:Fallback>
                <p:oleObj name="Worksheet" r:id="rId3" imgW="8483501" imgH="3797125" progId="Excel.Sheet.12">
                  <p:embed/>
                  <p:pic>
                    <p:nvPicPr>
                      <p:cNvPr id="5" name="Object 4">
                        <a:extLst>
                          <a:ext uri="{FF2B5EF4-FFF2-40B4-BE49-F238E27FC236}">
                            <a16:creationId xmlns:a16="http://schemas.microsoft.com/office/drawing/2014/main" id="{E3DA8A73-C891-4D08-B437-94E847D8E465}"/>
                          </a:ext>
                        </a:extLst>
                      </p:cNvPr>
                      <p:cNvPicPr/>
                      <p:nvPr/>
                    </p:nvPicPr>
                    <p:blipFill>
                      <a:blip r:embed="rId4"/>
                      <a:stretch>
                        <a:fillRect/>
                      </a:stretch>
                    </p:blipFill>
                    <p:spPr>
                      <a:xfrm>
                        <a:off x="230894" y="1371600"/>
                        <a:ext cx="8682212" cy="3886200"/>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63A2A02B-3252-4857-ADC9-096B587C01E0}"/>
              </a:ext>
            </a:extLst>
          </p:cNvPr>
          <p:cNvSpPr txBox="1">
            <a:spLocks/>
          </p:cNvSpPr>
          <p:nvPr/>
        </p:nvSpPr>
        <p:spPr>
          <a:xfrm>
            <a:off x="0" y="838200"/>
            <a:ext cx="8590760" cy="3407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4F3B"/>
                </a:solidFill>
                <a:latin typeface="+mn-lt"/>
              </a:rPr>
              <a:t>Enrollment Planning: Big Ten Comparison</a:t>
            </a:r>
          </a:p>
        </p:txBody>
      </p:sp>
      <p:sp>
        <p:nvSpPr>
          <p:cNvPr id="6" name="Slide Number Placeholder 3">
            <a:extLst>
              <a:ext uri="{FF2B5EF4-FFF2-40B4-BE49-F238E27FC236}">
                <a16:creationId xmlns:a16="http://schemas.microsoft.com/office/drawing/2014/main" id="{B7CC2973-AEAE-45D5-8A34-EDAE2575B918}"/>
              </a:ext>
            </a:extLst>
          </p:cNvPr>
          <p:cNvSpPr txBox="1">
            <a:spLocks/>
          </p:cNvSpPr>
          <p:nvPr/>
        </p:nvSpPr>
        <p:spPr>
          <a:xfrm>
            <a:off x="6917916" y="640793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Gotham Book"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1E722-6BDF-4DB4-82A0-D4AD8EAD157D}" type="slidenum">
              <a:rPr lang="en-US" smtClean="0"/>
              <a:pPr/>
              <a:t>24</a:t>
            </a:fld>
            <a:endParaRPr lang="en-US" dirty="0"/>
          </a:p>
        </p:txBody>
      </p:sp>
    </p:spTree>
    <p:extLst>
      <p:ext uri="{BB962C8B-B14F-4D97-AF65-F5344CB8AC3E}">
        <p14:creationId xmlns:p14="http://schemas.microsoft.com/office/powerpoint/2010/main" val="2092640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6FA35E-1542-4582-B87C-225D77B88D51}"/>
              </a:ext>
            </a:extLst>
          </p:cNvPr>
          <p:cNvSpPr>
            <a:spLocks noGrp="1"/>
          </p:cNvSpPr>
          <p:nvPr>
            <p:ph type="sldNum" sz="quarter" idx="12"/>
          </p:nvPr>
        </p:nvSpPr>
        <p:spPr>
          <a:xfrm>
            <a:off x="6942872" y="5666452"/>
            <a:ext cx="2057400" cy="273844"/>
          </a:xfrm>
        </p:spPr>
        <p:txBody>
          <a:bodyPr/>
          <a:lstStyle/>
          <a:p>
            <a:fld id="{0A36B171-D61D-DD49-92BA-719C258A9A11}" type="slidenum">
              <a:rPr lang="en-US" smtClean="0">
                <a:solidFill>
                  <a:schemeClr val="bg1"/>
                </a:solidFill>
              </a:rPr>
              <a:t>25</a:t>
            </a:fld>
            <a:endParaRPr lang="en-US" dirty="0">
              <a:solidFill>
                <a:schemeClr val="bg1"/>
              </a:solidFill>
            </a:endParaRPr>
          </a:p>
        </p:txBody>
      </p:sp>
      <p:sp>
        <p:nvSpPr>
          <p:cNvPr id="10" name="Title 1">
            <a:extLst>
              <a:ext uri="{FF2B5EF4-FFF2-40B4-BE49-F238E27FC236}">
                <a16:creationId xmlns:a16="http://schemas.microsoft.com/office/drawing/2014/main" id="{6DC26B27-D8BE-454B-93DC-0309F42B155D}"/>
              </a:ext>
            </a:extLst>
          </p:cNvPr>
          <p:cNvSpPr txBox="1">
            <a:spLocks/>
          </p:cNvSpPr>
          <p:nvPr/>
        </p:nvSpPr>
        <p:spPr>
          <a:xfrm>
            <a:off x="96040" y="917704"/>
            <a:ext cx="8590760" cy="3407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4F3B"/>
                </a:solidFill>
                <a:latin typeface="+mn-lt"/>
              </a:rPr>
              <a:t>Enrollment Planning: Big Ten Peer Comparison</a:t>
            </a:r>
          </a:p>
        </p:txBody>
      </p:sp>
      <p:graphicFrame>
        <p:nvGraphicFramePr>
          <p:cNvPr id="13" name="Object 12">
            <a:extLst>
              <a:ext uri="{FF2B5EF4-FFF2-40B4-BE49-F238E27FC236}">
                <a16:creationId xmlns:a16="http://schemas.microsoft.com/office/drawing/2014/main" id="{E2DCA003-06D6-478C-ABD1-8B941DC77369}"/>
              </a:ext>
            </a:extLst>
          </p:cNvPr>
          <p:cNvGraphicFramePr>
            <a:graphicFrameLocks noChangeAspect="1"/>
          </p:cNvGraphicFramePr>
          <p:nvPr/>
        </p:nvGraphicFramePr>
        <p:xfrm>
          <a:off x="119884" y="1524000"/>
          <a:ext cx="8904232" cy="3227784"/>
        </p:xfrm>
        <a:graphic>
          <a:graphicData uri="http://schemas.openxmlformats.org/presentationml/2006/ole">
            <mc:AlternateContent xmlns:mc="http://schemas.openxmlformats.org/markup-compatibility/2006">
              <mc:Choice xmlns:v="urn:schemas-microsoft-com:vml" Requires="v">
                <p:oleObj spid="_x0000_s3078" name="Worksheet" r:id="rId4" imgW="12649299" imgH="4584612" progId="Excel.Sheet.12">
                  <p:embed/>
                </p:oleObj>
              </mc:Choice>
              <mc:Fallback>
                <p:oleObj name="Worksheet" r:id="rId4" imgW="12649299" imgH="4584612" progId="Excel.Sheet.12">
                  <p:embed/>
                  <p:pic>
                    <p:nvPicPr>
                      <p:cNvPr id="13" name="Object 12">
                        <a:extLst>
                          <a:ext uri="{FF2B5EF4-FFF2-40B4-BE49-F238E27FC236}">
                            <a16:creationId xmlns:a16="http://schemas.microsoft.com/office/drawing/2014/main" id="{E2DCA003-06D6-478C-ABD1-8B941DC77369}"/>
                          </a:ext>
                        </a:extLst>
                      </p:cNvPr>
                      <p:cNvPicPr/>
                      <p:nvPr/>
                    </p:nvPicPr>
                    <p:blipFill>
                      <a:blip r:embed="rId5"/>
                      <a:stretch>
                        <a:fillRect/>
                      </a:stretch>
                    </p:blipFill>
                    <p:spPr>
                      <a:xfrm>
                        <a:off x="119884" y="1524000"/>
                        <a:ext cx="8904232" cy="3227784"/>
                      </a:xfrm>
                      <a:prstGeom prst="rect">
                        <a:avLst/>
                      </a:prstGeom>
                    </p:spPr>
                  </p:pic>
                </p:oleObj>
              </mc:Fallback>
            </mc:AlternateContent>
          </a:graphicData>
        </a:graphic>
      </p:graphicFrame>
      <p:sp>
        <p:nvSpPr>
          <p:cNvPr id="6" name="Slide Number Placeholder 3">
            <a:extLst>
              <a:ext uri="{FF2B5EF4-FFF2-40B4-BE49-F238E27FC236}">
                <a16:creationId xmlns:a16="http://schemas.microsoft.com/office/drawing/2014/main" id="{73B10707-9015-4EC3-B484-6F1A2E1E117B}"/>
              </a:ext>
            </a:extLst>
          </p:cNvPr>
          <p:cNvSpPr txBox="1">
            <a:spLocks/>
          </p:cNvSpPr>
          <p:nvPr/>
        </p:nvSpPr>
        <p:spPr>
          <a:xfrm>
            <a:off x="6917916" y="640793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1E722-6BDF-4DB4-82A0-D4AD8EAD157D}" type="slidenum">
              <a:rPr lang="en-US" smtClean="0"/>
              <a:pPr/>
              <a:t>25</a:t>
            </a:fld>
            <a:endParaRPr lang="en-US" dirty="0"/>
          </a:p>
        </p:txBody>
      </p:sp>
    </p:spTree>
    <p:extLst>
      <p:ext uri="{BB962C8B-B14F-4D97-AF65-F5344CB8AC3E}">
        <p14:creationId xmlns:p14="http://schemas.microsoft.com/office/powerpoint/2010/main" val="247660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242CE6-8EDC-456C-AA17-5A6CD5D8634C}"/>
              </a:ext>
            </a:extLst>
          </p:cNvPr>
          <p:cNvSpPr>
            <a:spLocks noGrp="1"/>
          </p:cNvSpPr>
          <p:nvPr>
            <p:ph type="sldNum" sz="quarter" idx="12"/>
          </p:nvPr>
        </p:nvSpPr>
        <p:spPr>
          <a:xfrm>
            <a:off x="6948974" y="5666452"/>
            <a:ext cx="2057400" cy="273844"/>
          </a:xfrm>
        </p:spPr>
        <p:txBody>
          <a:bodyPr/>
          <a:lstStyle/>
          <a:p>
            <a:fld id="{0A36B171-D61D-DD49-92BA-719C258A9A11}" type="slidenum">
              <a:rPr lang="en-US" smtClean="0">
                <a:solidFill>
                  <a:schemeClr val="bg1"/>
                </a:solidFill>
              </a:rPr>
              <a:t>26</a:t>
            </a:fld>
            <a:endParaRPr lang="en-US" dirty="0">
              <a:solidFill>
                <a:schemeClr val="bg1"/>
              </a:solidFill>
            </a:endParaRPr>
          </a:p>
        </p:txBody>
      </p:sp>
      <p:sp>
        <p:nvSpPr>
          <p:cNvPr id="11" name="Title 1">
            <a:extLst>
              <a:ext uri="{FF2B5EF4-FFF2-40B4-BE49-F238E27FC236}">
                <a16:creationId xmlns:a16="http://schemas.microsoft.com/office/drawing/2014/main" id="{3CB2EB1F-C6F7-4C83-ACB2-700BC43DBE70}"/>
              </a:ext>
            </a:extLst>
          </p:cNvPr>
          <p:cNvSpPr txBox="1">
            <a:spLocks/>
          </p:cNvSpPr>
          <p:nvPr/>
        </p:nvSpPr>
        <p:spPr>
          <a:xfrm>
            <a:off x="96041" y="917704"/>
            <a:ext cx="8910333" cy="3948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4F3B"/>
                </a:solidFill>
                <a:latin typeface="+mn-lt"/>
              </a:rPr>
              <a:t>Resident Tuition and Fee History</a:t>
            </a:r>
          </a:p>
        </p:txBody>
      </p:sp>
      <p:graphicFrame>
        <p:nvGraphicFramePr>
          <p:cNvPr id="2" name="Object 1">
            <a:extLst>
              <a:ext uri="{FF2B5EF4-FFF2-40B4-BE49-F238E27FC236}">
                <a16:creationId xmlns:a16="http://schemas.microsoft.com/office/drawing/2014/main" id="{2F0655E6-A36B-4795-8627-6C75268E69A3}"/>
              </a:ext>
            </a:extLst>
          </p:cNvPr>
          <p:cNvGraphicFramePr>
            <a:graphicFrameLocks noChangeAspect="1"/>
          </p:cNvGraphicFramePr>
          <p:nvPr/>
        </p:nvGraphicFramePr>
        <p:xfrm>
          <a:off x="376518" y="1447800"/>
          <a:ext cx="8390963" cy="3962400"/>
        </p:xfrm>
        <a:graphic>
          <a:graphicData uri="http://schemas.openxmlformats.org/presentationml/2006/ole">
            <mc:AlternateContent xmlns:mc="http://schemas.openxmlformats.org/markup-compatibility/2006">
              <mc:Choice xmlns:v="urn:schemas-microsoft-com:vml" Requires="v">
                <p:oleObj spid="_x0000_s4102" name="Worksheet" r:id="rId3" imgW="6857901" imgH="3238631" progId="Excel.Sheet.12">
                  <p:embed/>
                </p:oleObj>
              </mc:Choice>
              <mc:Fallback>
                <p:oleObj name="Worksheet" r:id="rId3" imgW="6857901" imgH="3238631" progId="Excel.Sheet.12">
                  <p:embed/>
                  <p:pic>
                    <p:nvPicPr>
                      <p:cNvPr id="2" name="Object 1">
                        <a:extLst>
                          <a:ext uri="{FF2B5EF4-FFF2-40B4-BE49-F238E27FC236}">
                            <a16:creationId xmlns:a16="http://schemas.microsoft.com/office/drawing/2014/main" id="{2F0655E6-A36B-4795-8627-6C75268E69A3}"/>
                          </a:ext>
                        </a:extLst>
                      </p:cNvPr>
                      <p:cNvPicPr/>
                      <p:nvPr/>
                    </p:nvPicPr>
                    <p:blipFill>
                      <a:blip r:embed="rId4"/>
                      <a:stretch>
                        <a:fillRect/>
                      </a:stretch>
                    </p:blipFill>
                    <p:spPr>
                      <a:xfrm>
                        <a:off x="376518" y="1447800"/>
                        <a:ext cx="8390963" cy="3962400"/>
                      </a:xfrm>
                      <a:prstGeom prst="rect">
                        <a:avLst/>
                      </a:prstGeom>
                    </p:spPr>
                  </p:pic>
                </p:oleObj>
              </mc:Fallback>
            </mc:AlternateContent>
          </a:graphicData>
        </a:graphic>
      </p:graphicFrame>
      <p:sp>
        <p:nvSpPr>
          <p:cNvPr id="6" name="Slide Number Placeholder 3">
            <a:extLst>
              <a:ext uri="{FF2B5EF4-FFF2-40B4-BE49-F238E27FC236}">
                <a16:creationId xmlns:a16="http://schemas.microsoft.com/office/drawing/2014/main" id="{58E5BBD2-6D40-4CEF-AF5D-E516F2F67D40}"/>
              </a:ext>
            </a:extLst>
          </p:cNvPr>
          <p:cNvSpPr txBox="1">
            <a:spLocks/>
          </p:cNvSpPr>
          <p:nvPr/>
        </p:nvSpPr>
        <p:spPr>
          <a:xfrm>
            <a:off x="6917916" y="640793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1E722-6BDF-4DB4-82A0-D4AD8EAD157D}" type="slidenum">
              <a:rPr lang="en-US" smtClean="0"/>
              <a:pPr/>
              <a:t>26</a:t>
            </a:fld>
            <a:endParaRPr lang="en-US" dirty="0"/>
          </a:p>
        </p:txBody>
      </p:sp>
    </p:spTree>
    <p:extLst>
      <p:ext uri="{BB962C8B-B14F-4D97-AF65-F5344CB8AC3E}">
        <p14:creationId xmlns:p14="http://schemas.microsoft.com/office/powerpoint/2010/main" val="2869239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242CE6-8EDC-456C-AA17-5A6CD5D8634C}"/>
              </a:ext>
            </a:extLst>
          </p:cNvPr>
          <p:cNvSpPr>
            <a:spLocks noGrp="1"/>
          </p:cNvSpPr>
          <p:nvPr>
            <p:ph type="sldNum" sz="quarter" idx="12"/>
          </p:nvPr>
        </p:nvSpPr>
        <p:spPr>
          <a:xfrm>
            <a:off x="6948974" y="5666452"/>
            <a:ext cx="2057400" cy="273844"/>
          </a:xfrm>
        </p:spPr>
        <p:txBody>
          <a:bodyPr/>
          <a:lstStyle/>
          <a:p>
            <a:fld id="{0A36B171-D61D-DD49-92BA-719C258A9A11}" type="slidenum">
              <a:rPr lang="en-US" smtClean="0">
                <a:solidFill>
                  <a:schemeClr val="bg1"/>
                </a:solidFill>
              </a:rPr>
              <a:t>27</a:t>
            </a:fld>
            <a:endParaRPr lang="en-US" dirty="0">
              <a:solidFill>
                <a:schemeClr val="bg1"/>
              </a:solidFill>
            </a:endParaRPr>
          </a:p>
        </p:txBody>
      </p:sp>
      <p:sp>
        <p:nvSpPr>
          <p:cNvPr id="11" name="Title 1">
            <a:extLst>
              <a:ext uri="{FF2B5EF4-FFF2-40B4-BE49-F238E27FC236}">
                <a16:creationId xmlns:a16="http://schemas.microsoft.com/office/drawing/2014/main" id="{3CB2EB1F-C6F7-4C83-ACB2-700BC43DBE70}"/>
              </a:ext>
            </a:extLst>
          </p:cNvPr>
          <p:cNvSpPr txBox="1">
            <a:spLocks/>
          </p:cNvSpPr>
          <p:nvPr/>
        </p:nvSpPr>
        <p:spPr>
          <a:xfrm>
            <a:off x="65561" y="917704"/>
            <a:ext cx="8910333" cy="3948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4F3B"/>
                </a:solidFill>
                <a:latin typeface="+mn-lt"/>
              </a:rPr>
              <a:t>Non-Resident Tuition and Fee History</a:t>
            </a:r>
          </a:p>
        </p:txBody>
      </p:sp>
      <p:graphicFrame>
        <p:nvGraphicFramePr>
          <p:cNvPr id="3" name="Object 2">
            <a:extLst>
              <a:ext uri="{FF2B5EF4-FFF2-40B4-BE49-F238E27FC236}">
                <a16:creationId xmlns:a16="http://schemas.microsoft.com/office/drawing/2014/main" id="{28BE9C23-4242-46EC-99A0-F778804A86CB}"/>
              </a:ext>
            </a:extLst>
          </p:cNvPr>
          <p:cNvGraphicFramePr>
            <a:graphicFrameLocks noChangeAspect="1"/>
          </p:cNvGraphicFramePr>
          <p:nvPr/>
        </p:nvGraphicFramePr>
        <p:xfrm>
          <a:off x="228600" y="1524000"/>
          <a:ext cx="8610447" cy="3962400"/>
        </p:xfrm>
        <a:graphic>
          <a:graphicData uri="http://schemas.openxmlformats.org/presentationml/2006/ole">
            <mc:AlternateContent xmlns:mc="http://schemas.openxmlformats.org/markup-compatibility/2006">
              <mc:Choice xmlns:v="urn:schemas-microsoft-com:vml" Requires="v">
                <p:oleObj spid="_x0000_s5126" name="Worksheet" r:id="rId3" imgW="6857901" imgH="3155862" progId="Excel.Sheet.12">
                  <p:embed/>
                </p:oleObj>
              </mc:Choice>
              <mc:Fallback>
                <p:oleObj name="Worksheet" r:id="rId3" imgW="6857901" imgH="3155862" progId="Excel.Sheet.12">
                  <p:embed/>
                  <p:pic>
                    <p:nvPicPr>
                      <p:cNvPr id="3" name="Object 2">
                        <a:extLst>
                          <a:ext uri="{FF2B5EF4-FFF2-40B4-BE49-F238E27FC236}">
                            <a16:creationId xmlns:a16="http://schemas.microsoft.com/office/drawing/2014/main" id="{28BE9C23-4242-46EC-99A0-F778804A86CB}"/>
                          </a:ext>
                        </a:extLst>
                      </p:cNvPr>
                      <p:cNvPicPr/>
                      <p:nvPr/>
                    </p:nvPicPr>
                    <p:blipFill>
                      <a:blip r:embed="rId4"/>
                      <a:stretch>
                        <a:fillRect/>
                      </a:stretch>
                    </p:blipFill>
                    <p:spPr>
                      <a:xfrm>
                        <a:off x="228600" y="1524000"/>
                        <a:ext cx="8610447" cy="3962400"/>
                      </a:xfrm>
                      <a:prstGeom prst="rect">
                        <a:avLst/>
                      </a:prstGeom>
                    </p:spPr>
                  </p:pic>
                </p:oleObj>
              </mc:Fallback>
            </mc:AlternateContent>
          </a:graphicData>
        </a:graphic>
      </p:graphicFrame>
      <p:sp>
        <p:nvSpPr>
          <p:cNvPr id="6" name="Slide Number Placeholder 3">
            <a:extLst>
              <a:ext uri="{FF2B5EF4-FFF2-40B4-BE49-F238E27FC236}">
                <a16:creationId xmlns:a16="http://schemas.microsoft.com/office/drawing/2014/main" id="{9802F66F-8D55-498A-9EC6-3619CA1D1614}"/>
              </a:ext>
            </a:extLst>
          </p:cNvPr>
          <p:cNvSpPr txBox="1">
            <a:spLocks/>
          </p:cNvSpPr>
          <p:nvPr/>
        </p:nvSpPr>
        <p:spPr>
          <a:xfrm>
            <a:off x="6917916" y="640793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1E722-6BDF-4DB4-82A0-D4AD8EAD157D}" type="slidenum">
              <a:rPr lang="en-US" smtClean="0"/>
              <a:pPr/>
              <a:t>27</a:t>
            </a:fld>
            <a:endParaRPr lang="en-US" dirty="0"/>
          </a:p>
        </p:txBody>
      </p:sp>
    </p:spTree>
    <p:extLst>
      <p:ext uri="{BB962C8B-B14F-4D97-AF65-F5344CB8AC3E}">
        <p14:creationId xmlns:p14="http://schemas.microsoft.com/office/powerpoint/2010/main" val="773621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535445E-DDD8-4A02-8129-FBB89FB478B2}"/>
              </a:ext>
            </a:extLst>
          </p:cNvPr>
          <p:cNvSpPr txBox="1">
            <a:spLocks/>
          </p:cNvSpPr>
          <p:nvPr/>
        </p:nvSpPr>
        <p:spPr>
          <a:xfrm>
            <a:off x="58213" y="838215"/>
            <a:ext cx="8910333" cy="3948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4F3B"/>
                </a:solidFill>
                <a:latin typeface="+mn-lt"/>
              </a:rPr>
              <a:t>Peer Standing:</a:t>
            </a:r>
            <a:r>
              <a:rPr lang="en-US" sz="2800" b="1" dirty="0">
                <a:solidFill>
                  <a:srgbClr val="004F3B"/>
                </a:solidFill>
              </a:rPr>
              <a:t> </a:t>
            </a:r>
            <a:r>
              <a:rPr lang="en-US" sz="2800" b="1" dirty="0">
                <a:solidFill>
                  <a:srgbClr val="004F3B"/>
                </a:solidFill>
                <a:latin typeface="+mn-lt"/>
              </a:rPr>
              <a:t>Tuition and Fees &amp; Costs of Attendance </a:t>
            </a:r>
            <a:r>
              <a:rPr lang="en-US" sz="1500" b="1" dirty="0">
                <a:solidFill>
                  <a:srgbClr val="004F3B"/>
                </a:solidFill>
                <a:latin typeface="+mn-lt"/>
              </a:rPr>
              <a:t>(Big Ten)</a:t>
            </a:r>
            <a:endParaRPr lang="en-US" sz="2700" b="1" dirty="0">
              <a:solidFill>
                <a:srgbClr val="004F3B"/>
              </a:solidFill>
              <a:latin typeface="+mn-lt"/>
            </a:endParaRPr>
          </a:p>
        </p:txBody>
      </p:sp>
      <p:sp>
        <p:nvSpPr>
          <p:cNvPr id="2" name="Slide Number Placeholder 1">
            <a:extLst>
              <a:ext uri="{FF2B5EF4-FFF2-40B4-BE49-F238E27FC236}">
                <a16:creationId xmlns:a16="http://schemas.microsoft.com/office/drawing/2014/main" id="{A36D3BAA-7E10-4FD5-A7E8-4438886DCF7A}"/>
              </a:ext>
            </a:extLst>
          </p:cNvPr>
          <p:cNvSpPr>
            <a:spLocks noGrp="1"/>
          </p:cNvSpPr>
          <p:nvPr>
            <p:ph type="sldNum" sz="quarter" idx="12"/>
          </p:nvPr>
        </p:nvSpPr>
        <p:spPr>
          <a:xfrm>
            <a:off x="6948974" y="5658909"/>
            <a:ext cx="2057400" cy="273844"/>
          </a:xfrm>
        </p:spPr>
        <p:txBody>
          <a:bodyPr/>
          <a:lstStyle/>
          <a:p>
            <a:fld id="{0A36B171-D61D-DD49-92BA-719C258A9A11}" type="slidenum">
              <a:rPr lang="en-US" smtClean="0">
                <a:solidFill>
                  <a:schemeClr val="bg1"/>
                </a:solidFill>
              </a:rPr>
              <a:t>28</a:t>
            </a:fld>
            <a:endParaRPr lang="en-US" dirty="0">
              <a:solidFill>
                <a:schemeClr val="bg1"/>
              </a:solidFill>
            </a:endParaRPr>
          </a:p>
        </p:txBody>
      </p:sp>
      <p:sp>
        <p:nvSpPr>
          <p:cNvPr id="9" name="Content Placeholder 2">
            <a:extLst>
              <a:ext uri="{FF2B5EF4-FFF2-40B4-BE49-F238E27FC236}">
                <a16:creationId xmlns:a16="http://schemas.microsoft.com/office/drawing/2014/main" id="{8F0648C9-42BF-49E3-8C01-1A71E19ABB8E}"/>
              </a:ext>
            </a:extLst>
          </p:cNvPr>
          <p:cNvSpPr>
            <a:spLocks noGrp="1"/>
          </p:cNvSpPr>
          <p:nvPr>
            <p:ph idx="1"/>
          </p:nvPr>
        </p:nvSpPr>
        <p:spPr>
          <a:xfrm>
            <a:off x="75248" y="1310640"/>
            <a:ext cx="8931126" cy="3394055"/>
          </a:xfrm>
        </p:spPr>
        <p:txBody>
          <a:bodyPr>
            <a:normAutofit/>
          </a:bodyPr>
          <a:lstStyle/>
          <a:p>
            <a:r>
              <a:rPr lang="en-US" sz="1800" dirty="0">
                <a:solidFill>
                  <a:schemeClr val="tx1"/>
                </a:solidFill>
              </a:rPr>
              <a:t>MSU ranks 7</a:t>
            </a:r>
            <a:r>
              <a:rPr lang="en-US" sz="1800" baseline="30000" dirty="0">
                <a:solidFill>
                  <a:schemeClr val="tx1"/>
                </a:solidFill>
              </a:rPr>
              <a:t>th</a:t>
            </a:r>
            <a:r>
              <a:rPr lang="en-US" sz="1800" dirty="0">
                <a:solidFill>
                  <a:schemeClr val="tx1"/>
                </a:solidFill>
              </a:rPr>
              <a:t> in the Big Ten for Resident tuition, 6</a:t>
            </a:r>
            <a:r>
              <a:rPr lang="en-US" sz="1800" baseline="30000" dirty="0">
                <a:solidFill>
                  <a:schemeClr val="tx1"/>
                </a:solidFill>
              </a:rPr>
              <a:t>th</a:t>
            </a:r>
            <a:r>
              <a:rPr lang="en-US" sz="1800" dirty="0">
                <a:solidFill>
                  <a:schemeClr val="tx1"/>
                </a:solidFill>
              </a:rPr>
              <a:t> for Resident cost of attendance, 3</a:t>
            </a:r>
            <a:r>
              <a:rPr lang="en-US" sz="1800" baseline="30000" dirty="0">
                <a:solidFill>
                  <a:schemeClr val="tx1"/>
                </a:solidFill>
              </a:rPr>
              <a:t>rd</a:t>
            </a:r>
            <a:r>
              <a:rPr lang="en-US" sz="1800" dirty="0">
                <a:solidFill>
                  <a:schemeClr val="tx1"/>
                </a:solidFill>
              </a:rPr>
              <a:t> for non-resident tuition, and 3</a:t>
            </a:r>
            <a:r>
              <a:rPr lang="en-US" sz="1800" baseline="30000" dirty="0">
                <a:solidFill>
                  <a:schemeClr val="tx1"/>
                </a:solidFill>
              </a:rPr>
              <a:t>rd</a:t>
            </a:r>
            <a:r>
              <a:rPr lang="en-US" sz="1800" dirty="0">
                <a:solidFill>
                  <a:schemeClr val="tx1"/>
                </a:solidFill>
              </a:rPr>
              <a:t> for non-resident cost of attendance</a:t>
            </a:r>
          </a:p>
        </p:txBody>
      </p:sp>
      <p:sp>
        <p:nvSpPr>
          <p:cNvPr id="4" name="TextBox 3">
            <a:extLst>
              <a:ext uri="{FF2B5EF4-FFF2-40B4-BE49-F238E27FC236}">
                <a16:creationId xmlns:a16="http://schemas.microsoft.com/office/drawing/2014/main" id="{128AE9FC-BA36-421A-88E2-F8A5947533A8}"/>
              </a:ext>
            </a:extLst>
          </p:cNvPr>
          <p:cNvSpPr txBox="1"/>
          <p:nvPr/>
        </p:nvSpPr>
        <p:spPr>
          <a:xfrm>
            <a:off x="914400" y="2055790"/>
            <a:ext cx="3692678" cy="338554"/>
          </a:xfrm>
          <a:prstGeom prst="rect">
            <a:avLst/>
          </a:prstGeom>
          <a:noFill/>
        </p:spPr>
        <p:txBody>
          <a:bodyPr wrap="none" rtlCol="0">
            <a:spAutoFit/>
          </a:bodyPr>
          <a:lstStyle/>
          <a:p>
            <a:r>
              <a:rPr lang="en-US" sz="1600" b="1" u="sng" dirty="0"/>
              <a:t>Big Ten Resident Tuition &amp; Fees (2020-21)</a:t>
            </a:r>
          </a:p>
        </p:txBody>
      </p:sp>
      <p:graphicFrame>
        <p:nvGraphicFramePr>
          <p:cNvPr id="5" name="Object 4">
            <a:extLst>
              <a:ext uri="{FF2B5EF4-FFF2-40B4-BE49-F238E27FC236}">
                <a16:creationId xmlns:a16="http://schemas.microsoft.com/office/drawing/2014/main" id="{AF5D5B79-011B-4A44-AE94-2910195B6AC8}"/>
              </a:ext>
            </a:extLst>
          </p:cNvPr>
          <p:cNvGraphicFramePr>
            <a:graphicFrameLocks noChangeAspect="1"/>
          </p:cNvGraphicFramePr>
          <p:nvPr/>
        </p:nvGraphicFramePr>
        <p:xfrm>
          <a:off x="1042225" y="2504554"/>
          <a:ext cx="7059549" cy="3866788"/>
        </p:xfrm>
        <a:graphic>
          <a:graphicData uri="http://schemas.openxmlformats.org/presentationml/2006/ole">
            <mc:AlternateContent xmlns:mc="http://schemas.openxmlformats.org/markup-compatibility/2006">
              <mc:Choice xmlns:v="urn:schemas-microsoft-com:vml" Requires="v">
                <p:oleObj spid="_x0000_s6150" name="Worksheet" r:id="rId4" imgW="5054748" imgH="2768425" progId="Excel.Sheet.12">
                  <p:embed/>
                </p:oleObj>
              </mc:Choice>
              <mc:Fallback>
                <p:oleObj name="Worksheet" r:id="rId4" imgW="5054748" imgH="2768425" progId="Excel.Sheet.12">
                  <p:embed/>
                  <p:pic>
                    <p:nvPicPr>
                      <p:cNvPr id="5" name="Object 4">
                        <a:extLst>
                          <a:ext uri="{FF2B5EF4-FFF2-40B4-BE49-F238E27FC236}">
                            <a16:creationId xmlns:a16="http://schemas.microsoft.com/office/drawing/2014/main" id="{AF5D5B79-011B-4A44-AE94-2910195B6AC8}"/>
                          </a:ext>
                        </a:extLst>
                      </p:cNvPr>
                      <p:cNvPicPr/>
                      <p:nvPr/>
                    </p:nvPicPr>
                    <p:blipFill>
                      <a:blip r:embed="rId5"/>
                      <a:stretch>
                        <a:fillRect/>
                      </a:stretch>
                    </p:blipFill>
                    <p:spPr>
                      <a:xfrm>
                        <a:off x="1042225" y="2504554"/>
                        <a:ext cx="7059549" cy="3866788"/>
                      </a:xfrm>
                      <a:prstGeom prst="rect">
                        <a:avLst/>
                      </a:prstGeom>
                    </p:spPr>
                  </p:pic>
                </p:oleObj>
              </mc:Fallback>
            </mc:AlternateContent>
          </a:graphicData>
        </a:graphic>
      </p:graphicFrame>
      <p:sp>
        <p:nvSpPr>
          <p:cNvPr id="8" name="Slide Number Placeholder 3">
            <a:extLst>
              <a:ext uri="{FF2B5EF4-FFF2-40B4-BE49-F238E27FC236}">
                <a16:creationId xmlns:a16="http://schemas.microsoft.com/office/drawing/2014/main" id="{C70A95DA-3020-40F9-9104-5FFD02408630}"/>
              </a:ext>
            </a:extLst>
          </p:cNvPr>
          <p:cNvSpPr txBox="1">
            <a:spLocks/>
          </p:cNvSpPr>
          <p:nvPr/>
        </p:nvSpPr>
        <p:spPr>
          <a:xfrm>
            <a:off x="6917916" y="640793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1E722-6BDF-4DB4-82A0-D4AD8EAD157D}" type="slidenum">
              <a:rPr lang="en-US" smtClean="0"/>
              <a:pPr/>
              <a:t>28</a:t>
            </a:fld>
            <a:endParaRPr lang="en-US" dirty="0"/>
          </a:p>
        </p:txBody>
      </p:sp>
    </p:spTree>
    <p:extLst>
      <p:ext uri="{BB962C8B-B14F-4D97-AF65-F5344CB8AC3E}">
        <p14:creationId xmlns:p14="http://schemas.microsoft.com/office/powerpoint/2010/main" val="125067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535445E-DDD8-4A02-8129-FBB89FB478B2}"/>
              </a:ext>
            </a:extLst>
          </p:cNvPr>
          <p:cNvSpPr txBox="1">
            <a:spLocks/>
          </p:cNvSpPr>
          <p:nvPr/>
        </p:nvSpPr>
        <p:spPr>
          <a:xfrm>
            <a:off x="76447" y="765277"/>
            <a:ext cx="8910332" cy="3407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4F3B"/>
                </a:solidFill>
                <a:latin typeface="+mn-lt"/>
              </a:rPr>
              <a:t>Peer Standing:</a:t>
            </a:r>
            <a:r>
              <a:rPr lang="en-US" sz="2800" b="1" dirty="0">
                <a:solidFill>
                  <a:srgbClr val="004F3B"/>
                </a:solidFill>
              </a:rPr>
              <a:t> </a:t>
            </a:r>
            <a:r>
              <a:rPr lang="en-US" sz="2800" b="1" dirty="0">
                <a:solidFill>
                  <a:srgbClr val="004F3B"/>
                </a:solidFill>
                <a:latin typeface="+mn-lt"/>
              </a:rPr>
              <a:t>Tuition and Fees &amp; Costs of Attendance</a:t>
            </a:r>
            <a:r>
              <a:rPr lang="en-US" sz="2700" b="1" dirty="0">
                <a:solidFill>
                  <a:srgbClr val="004F3B"/>
                </a:solidFill>
                <a:latin typeface="+mn-lt"/>
              </a:rPr>
              <a:t> </a:t>
            </a:r>
            <a:r>
              <a:rPr lang="en-US" sz="1350" b="1" dirty="0">
                <a:solidFill>
                  <a:srgbClr val="004F3B"/>
                </a:solidFill>
                <a:latin typeface="+mn-lt"/>
              </a:rPr>
              <a:t>(Big Ten)</a:t>
            </a:r>
            <a:endParaRPr lang="en-US" sz="2700" b="1" dirty="0">
              <a:solidFill>
                <a:srgbClr val="004F3B"/>
              </a:solidFill>
              <a:latin typeface="+mn-lt"/>
            </a:endParaRPr>
          </a:p>
        </p:txBody>
      </p:sp>
      <p:sp>
        <p:nvSpPr>
          <p:cNvPr id="2" name="Slide Number Placeholder 1">
            <a:extLst>
              <a:ext uri="{FF2B5EF4-FFF2-40B4-BE49-F238E27FC236}">
                <a16:creationId xmlns:a16="http://schemas.microsoft.com/office/drawing/2014/main" id="{A36D3BAA-7E10-4FD5-A7E8-4438886DCF7A}"/>
              </a:ext>
            </a:extLst>
          </p:cNvPr>
          <p:cNvSpPr>
            <a:spLocks noGrp="1"/>
          </p:cNvSpPr>
          <p:nvPr>
            <p:ph type="sldNum" sz="quarter" idx="12"/>
          </p:nvPr>
        </p:nvSpPr>
        <p:spPr>
          <a:xfrm>
            <a:off x="6948974" y="5658909"/>
            <a:ext cx="2057400" cy="273844"/>
          </a:xfrm>
        </p:spPr>
        <p:txBody>
          <a:bodyPr/>
          <a:lstStyle/>
          <a:p>
            <a:fld id="{0A36B171-D61D-DD49-92BA-719C258A9A11}" type="slidenum">
              <a:rPr lang="en-US" smtClean="0">
                <a:solidFill>
                  <a:schemeClr val="bg1"/>
                </a:solidFill>
              </a:rPr>
              <a:t>29</a:t>
            </a:fld>
            <a:endParaRPr lang="en-US" dirty="0">
              <a:solidFill>
                <a:schemeClr val="bg1"/>
              </a:solidFill>
            </a:endParaRPr>
          </a:p>
        </p:txBody>
      </p:sp>
      <p:sp>
        <p:nvSpPr>
          <p:cNvPr id="9" name="Content Placeholder 2">
            <a:extLst>
              <a:ext uri="{FF2B5EF4-FFF2-40B4-BE49-F238E27FC236}">
                <a16:creationId xmlns:a16="http://schemas.microsoft.com/office/drawing/2014/main" id="{8F0648C9-42BF-49E3-8C01-1A71E19ABB8E}"/>
              </a:ext>
            </a:extLst>
          </p:cNvPr>
          <p:cNvSpPr>
            <a:spLocks noGrp="1"/>
          </p:cNvSpPr>
          <p:nvPr>
            <p:ph idx="1"/>
          </p:nvPr>
        </p:nvSpPr>
        <p:spPr>
          <a:xfrm>
            <a:off x="106437" y="1211219"/>
            <a:ext cx="8931126" cy="3596838"/>
          </a:xfrm>
        </p:spPr>
        <p:txBody>
          <a:bodyPr>
            <a:normAutofit/>
          </a:bodyPr>
          <a:lstStyle/>
          <a:p>
            <a:r>
              <a:rPr lang="en-US" sz="1800" dirty="0">
                <a:solidFill>
                  <a:schemeClr val="tx1"/>
                </a:solidFill>
              </a:rPr>
              <a:t>MSU ranks 7</a:t>
            </a:r>
            <a:r>
              <a:rPr lang="en-US" sz="1800" baseline="30000" dirty="0">
                <a:solidFill>
                  <a:schemeClr val="tx1"/>
                </a:solidFill>
              </a:rPr>
              <a:t>th</a:t>
            </a:r>
            <a:r>
              <a:rPr lang="en-US" sz="1800" dirty="0">
                <a:solidFill>
                  <a:schemeClr val="tx1"/>
                </a:solidFill>
              </a:rPr>
              <a:t> in the Big Ten for Resident tuition, 6</a:t>
            </a:r>
            <a:r>
              <a:rPr lang="en-US" sz="1800" baseline="30000" dirty="0">
                <a:solidFill>
                  <a:schemeClr val="tx1"/>
                </a:solidFill>
              </a:rPr>
              <a:t>th</a:t>
            </a:r>
            <a:r>
              <a:rPr lang="en-US" sz="1800" dirty="0">
                <a:solidFill>
                  <a:schemeClr val="tx1"/>
                </a:solidFill>
              </a:rPr>
              <a:t> for Resident cost of attendance, 3</a:t>
            </a:r>
            <a:r>
              <a:rPr lang="en-US" sz="1800" baseline="30000" dirty="0">
                <a:solidFill>
                  <a:schemeClr val="tx1"/>
                </a:solidFill>
              </a:rPr>
              <a:t>rd</a:t>
            </a:r>
            <a:r>
              <a:rPr lang="en-US" sz="1800" dirty="0">
                <a:solidFill>
                  <a:schemeClr val="tx1"/>
                </a:solidFill>
              </a:rPr>
              <a:t> for non-resident tuition, and 3</a:t>
            </a:r>
            <a:r>
              <a:rPr lang="en-US" sz="1800" baseline="30000" dirty="0">
                <a:solidFill>
                  <a:schemeClr val="tx1"/>
                </a:solidFill>
              </a:rPr>
              <a:t>rd</a:t>
            </a:r>
            <a:r>
              <a:rPr lang="en-US" sz="1800" dirty="0">
                <a:solidFill>
                  <a:schemeClr val="tx1"/>
                </a:solidFill>
              </a:rPr>
              <a:t> for non-resident cost of attendance</a:t>
            </a:r>
          </a:p>
        </p:txBody>
      </p:sp>
      <p:sp>
        <p:nvSpPr>
          <p:cNvPr id="13" name="TextBox 12">
            <a:extLst>
              <a:ext uri="{FF2B5EF4-FFF2-40B4-BE49-F238E27FC236}">
                <a16:creationId xmlns:a16="http://schemas.microsoft.com/office/drawing/2014/main" id="{57C0B313-8B1B-4DD6-BB9F-5E1487D7CDA9}"/>
              </a:ext>
            </a:extLst>
          </p:cNvPr>
          <p:cNvSpPr txBox="1"/>
          <p:nvPr/>
        </p:nvSpPr>
        <p:spPr>
          <a:xfrm>
            <a:off x="1066800" y="1932805"/>
            <a:ext cx="4111062" cy="338554"/>
          </a:xfrm>
          <a:prstGeom prst="rect">
            <a:avLst/>
          </a:prstGeom>
          <a:noFill/>
        </p:spPr>
        <p:txBody>
          <a:bodyPr wrap="none" rtlCol="0">
            <a:spAutoFit/>
          </a:bodyPr>
          <a:lstStyle/>
          <a:p>
            <a:r>
              <a:rPr lang="en-US" sz="1600" b="1" u="sng" dirty="0"/>
              <a:t>Big Ten Non-Resident Tuition &amp; Fees (2020-21)</a:t>
            </a:r>
          </a:p>
        </p:txBody>
      </p:sp>
      <p:graphicFrame>
        <p:nvGraphicFramePr>
          <p:cNvPr id="4" name="Object 3">
            <a:extLst>
              <a:ext uri="{FF2B5EF4-FFF2-40B4-BE49-F238E27FC236}">
                <a16:creationId xmlns:a16="http://schemas.microsoft.com/office/drawing/2014/main" id="{A94496B9-6BF2-41BA-8FA3-FE6B4EC08244}"/>
              </a:ext>
            </a:extLst>
          </p:cNvPr>
          <p:cNvGraphicFramePr>
            <a:graphicFrameLocks noChangeAspect="1"/>
          </p:cNvGraphicFramePr>
          <p:nvPr/>
        </p:nvGraphicFramePr>
        <p:xfrm>
          <a:off x="1113482" y="2323949"/>
          <a:ext cx="6917036" cy="3788729"/>
        </p:xfrm>
        <a:graphic>
          <a:graphicData uri="http://schemas.openxmlformats.org/presentationml/2006/ole">
            <mc:AlternateContent xmlns:mc="http://schemas.openxmlformats.org/markup-compatibility/2006">
              <mc:Choice xmlns:v="urn:schemas-microsoft-com:vml" Requires="v">
                <p:oleObj spid="_x0000_s7174" name="Worksheet" r:id="rId4" imgW="5054748" imgH="2768425" progId="Excel.Sheet.12">
                  <p:embed/>
                </p:oleObj>
              </mc:Choice>
              <mc:Fallback>
                <p:oleObj name="Worksheet" r:id="rId4" imgW="5054748" imgH="2768425" progId="Excel.Sheet.12">
                  <p:embed/>
                  <p:pic>
                    <p:nvPicPr>
                      <p:cNvPr id="4" name="Object 3">
                        <a:extLst>
                          <a:ext uri="{FF2B5EF4-FFF2-40B4-BE49-F238E27FC236}">
                            <a16:creationId xmlns:a16="http://schemas.microsoft.com/office/drawing/2014/main" id="{A94496B9-6BF2-41BA-8FA3-FE6B4EC08244}"/>
                          </a:ext>
                        </a:extLst>
                      </p:cNvPr>
                      <p:cNvPicPr/>
                      <p:nvPr/>
                    </p:nvPicPr>
                    <p:blipFill>
                      <a:blip r:embed="rId5"/>
                      <a:stretch>
                        <a:fillRect/>
                      </a:stretch>
                    </p:blipFill>
                    <p:spPr>
                      <a:xfrm>
                        <a:off x="1113482" y="2323949"/>
                        <a:ext cx="6917036" cy="3788729"/>
                      </a:xfrm>
                      <a:prstGeom prst="rect">
                        <a:avLst/>
                      </a:prstGeom>
                    </p:spPr>
                  </p:pic>
                </p:oleObj>
              </mc:Fallback>
            </mc:AlternateContent>
          </a:graphicData>
        </a:graphic>
      </p:graphicFrame>
      <p:sp>
        <p:nvSpPr>
          <p:cNvPr id="8" name="Slide Number Placeholder 3">
            <a:extLst>
              <a:ext uri="{FF2B5EF4-FFF2-40B4-BE49-F238E27FC236}">
                <a16:creationId xmlns:a16="http://schemas.microsoft.com/office/drawing/2014/main" id="{5CF9FBD4-6AB0-4856-A60B-1E35776442FA}"/>
              </a:ext>
            </a:extLst>
          </p:cNvPr>
          <p:cNvSpPr txBox="1">
            <a:spLocks/>
          </p:cNvSpPr>
          <p:nvPr/>
        </p:nvSpPr>
        <p:spPr>
          <a:xfrm>
            <a:off x="6917916" y="640793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1E722-6BDF-4DB4-82A0-D4AD8EAD157D}" type="slidenum">
              <a:rPr lang="en-US" smtClean="0"/>
              <a:pPr/>
              <a:t>29</a:t>
            </a:fld>
            <a:endParaRPr lang="en-US" dirty="0"/>
          </a:p>
        </p:txBody>
      </p:sp>
    </p:spTree>
    <p:extLst>
      <p:ext uri="{BB962C8B-B14F-4D97-AF65-F5344CB8AC3E}">
        <p14:creationId xmlns:p14="http://schemas.microsoft.com/office/powerpoint/2010/main" val="3394066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8318F-5751-4279-8B6E-17D1AC875770}"/>
              </a:ext>
            </a:extLst>
          </p:cNvPr>
          <p:cNvSpPr>
            <a:spLocks noGrp="1"/>
          </p:cNvSpPr>
          <p:nvPr>
            <p:ph type="title"/>
          </p:nvPr>
        </p:nvSpPr>
        <p:spPr>
          <a:xfrm>
            <a:off x="228600" y="850436"/>
            <a:ext cx="8229600" cy="480233"/>
          </a:xfrm>
        </p:spPr>
        <p:txBody>
          <a:bodyPr>
            <a:normAutofit fontScale="90000"/>
          </a:bodyPr>
          <a:lstStyle/>
          <a:p>
            <a:r>
              <a:rPr lang="en-US" b="1" u="sng" dirty="0">
                <a:latin typeface="+mn-lt"/>
              </a:rPr>
              <a:t>FY21 Summary</a:t>
            </a:r>
          </a:p>
        </p:txBody>
      </p:sp>
      <p:sp>
        <p:nvSpPr>
          <p:cNvPr id="3" name="Content Placeholder 2">
            <a:extLst>
              <a:ext uri="{FF2B5EF4-FFF2-40B4-BE49-F238E27FC236}">
                <a16:creationId xmlns:a16="http://schemas.microsoft.com/office/drawing/2014/main" id="{1FEDF690-B8D0-4B2E-AF3C-4DA78C2B1FAF}"/>
              </a:ext>
            </a:extLst>
          </p:cNvPr>
          <p:cNvSpPr>
            <a:spLocks noGrp="1"/>
          </p:cNvSpPr>
          <p:nvPr>
            <p:ph idx="1"/>
          </p:nvPr>
        </p:nvSpPr>
        <p:spPr>
          <a:xfrm>
            <a:off x="228600" y="1524000"/>
            <a:ext cx="8458200" cy="4066495"/>
          </a:xfrm>
        </p:spPr>
        <p:txBody>
          <a:bodyPr/>
          <a:lstStyle/>
          <a:p>
            <a:r>
              <a:rPr lang="en-US" sz="2000" dirty="0">
                <a:solidFill>
                  <a:schemeClr val="tx1"/>
                </a:solidFill>
                <a:latin typeface="+mn-lt"/>
              </a:rPr>
              <a:t>General Fund and major auxiliaries (RHS, Athletics, Clinical) typically approximate $2.0B in annual revenue and expenditures</a:t>
            </a:r>
          </a:p>
          <a:p>
            <a:endParaRPr lang="en-US" sz="2000" dirty="0">
              <a:solidFill>
                <a:schemeClr val="tx1"/>
              </a:solidFill>
              <a:latin typeface="+mn-lt"/>
            </a:endParaRPr>
          </a:p>
          <a:p>
            <a:r>
              <a:rPr lang="en-US" sz="2000" dirty="0">
                <a:solidFill>
                  <a:schemeClr val="tx1"/>
                </a:solidFill>
                <a:latin typeface="+mn-lt"/>
              </a:rPr>
              <a:t>FY21 planning indicated $1.6B in revenues and $1.8B in expenditures, anticipating approximately $200M in reserves, one time funding, and Federal stimulus funding</a:t>
            </a:r>
          </a:p>
          <a:p>
            <a:pPr lvl="1"/>
            <a:r>
              <a:rPr lang="en-US" sz="1600" dirty="0">
                <a:solidFill>
                  <a:schemeClr val="tx1"/>
                </a:solidFill>
                <a:latin typeface="+mn-lt"/>
              </a:rPr>
              <a:t>Other significant activities (e.g. sponsored programs) not materially disrupted</a:t>
            </a:r>
          </a:p>
          <a:p>
            <a:endParaRPr lang="en-US" sz="2000" dirty="0">
              <a:solidFill>
                <a:schemeClr val="tx1"/>
              </a:solidFill>
              <a:latin typeface="+mn-lt"/>
            </a:endParaRPr>
          </a:p>
          <a:p>
            <a:r>
              <a:rPr lang="en-US" sz="2000" dirty="0">
                <a:solidFill>
                  <a:schemeClr val="tx1"/>
                </a:solidFill>
                <a:latin typeface="+mn-lt"/>
              </a:rPr>
              <a:t>YTD activity projects $163M in reserves draws for FY21, with GF activity favorable and RHS activity unfavorable to initial FY21 budget planning</a:t>
            </a:r>
          </a:p>
          <a:p>
            <a:pPr lvl="1"/>
            <a:r>
              <a:rPr lang="en-US" sz="1800" dirty="0">
                <a:solidFill>
                  <a:schemeClr val="tx1"/>
                </a:solidFill>
                <a:latin typeface="+mn-lt"/>
              </a:rPr>
              <a:t>An internal loan may be necessary for RHS at year-end (~$9M), will not have a material impact on liquidity</a:t>
            </a:r>
          </a:p>
        </p:txBody>
      </p:sp>
      <p:sp>
        <p:nvSpPr>
          <p:cNvPr id="5" name="Slide Number Placeholder 4">
            <a:extLst>
              <a:ext uri="{FF2B5EF4-FFF2-40B4-BE49-F238E27FC236}">
                <a16:creationId xmlns:a16="http://schemas.microsoft.com/office/drawing/2014/main" id="{06C156C7-DFB3-4DDA-A109-B58A145E11E7}"/>
              </a:ext>
            </a:extLst>
          </p:cNvPr>
          <p:cNvSpPr>
            <a:spLocks noGrp="1"/>
          </p:cNvSpPr>
          <p:nvPr>
            <p:ph type="sldNum" sz="quarter" idx="12"/>
          </p:nvPr>
        </p:nvSpPr>
        <p:spPr/>
        <p:txBody>
          <a:bodyPr/>
          <a:lstStyle/>
          <a:p>
            <a:endParaRPr lang="en-US" dirty="0"/>
          </a:p>
          <a:p>
            <a:fld id="{DBDEBEEA-2C01-4B76-90A9-F2435854E36D}" type="slidenum">
              <a:rPr lang="en-US" smtClean="0"/>
              <a:pPr/>
              <a:t>3</a:t>
            </a:fld>
            <a:endParaRPr lang="en-US" dirty="0"/>
          </a:p>
        </p:txBody>
      </p:sp>
    </p:spTree>
    <p:extLst>
      <p:ext uri="{BB962C8B-B14F-4D97-AF65-F5344CB8AC3E}">
        <p14:creationId xmlns:p14="http://schemas.microsoft.com/office/powerpoint/2010/main" val="817397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98848B-B0F2-4AFA-8006-FC8A8A63627C}"/>
              </a:ext>
            </a:extLst>
          </p:cNvPr>
          <p:cNvSpPr>
            <a:spLocks noGrp="1"/>
          </p:cNvSpPr>
          <p:nvPr>
            <p:ph type="sldNum" sz="quarter" idx="12"/>
          </p:nvPr>
        </p:nvSpPr>
        <p:spPr>
          <a:xfrm>
            <a:off x="6943010" y="5666452"/>
            <a:ext cx="2057400" cy="273844"/>
          </a:xfrm>
        </p:spPr>
        <p:txBody>
          <a:bodyPr/>
          <a:lstStyle/>
          <a:p>
            <a:fld id="{2D11E722-6BDF-4DB4-82A0-D4AD8EAD157D}" type="slidenum">
              <a:rPr lang="en-US" smtClean="0">
                <a:solidFill>
                  <a:schemeClr val="bg1"/>
                </a:solidFill>
              </a:rPr>
              <a:pPr/>
              <a:t>30</a:t>
            </a:fld>
            <a:endParaRPr lang="en-US" dirty="0">
              <a:solidFill>
                <a:schemeClr val="bg1"/>
              </a:solidFill>
            </a:endParaRPr>
          </a:p>
        </p:txBody>
      </p:sp>
      <p:sp>
        <p:nvSpPr>
          <p:cNvPr id="11" name="Title 1">
            <a:extLst>
              <a:ext uri="{FF2B5EF4-FFF2-40B4-BE49-F238E27FC236}">
                <a16:creationId xmlns:a16="http://schemas.microsoft.com/office/drawing/2014/main" id="{445928FF-8A17-44ED-A78D-CF9C0E08F963}"/>
              </a:ext>
            </a:extLst>
          </p:cNvPr>
          <p:cNvSpPr txBox="1">
            <a:spLocks/>
          </p:cNvSpPr>
          <p:nvPr/>
        </p:nvSpPr>
        <p:spPr>
          <a:xfrm>
            <a:off x="116834" y="920113"/>
            <a:ext cx="8910332" cy="3407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4F3B"/>
                </a:solidFill>
                <a:latin typeface="+mn-lt"/>
              </a:rPr>
              <a:t>Big Ten Resources Per Student </a:t>
            </a:r>
          </a:p>
        </p:txBody>
      </p:sp>
      <p:graphicFrame>
        <p:nvGraphicFramePr>
          <p:cNvPr id="12" name="Object 11">
            <a:extLst>
              <a:ext uri="{FF2B5EF4-FFF2-40B4-BE49-F238E27FC236}">
                <a16:creationId xmlns:a16="http://schemas.microsoft.com/office/drawing/2014/main" id="{82148205-2C22-495D-BBE0-99524D8E413B}"/>
              </a:ext>
            </a:extLst>
          </p:cNvPr>
          <p:cNvGraphicFramePr>
            <a:graphicFrameLocks noChangeAspect="1"/>
          </p:cNvGraphicFramePr>
          <p:nvPr/>
        </p:nvGraphicFramePr>
        <p:xfrm>
          <a:off x="225899" y="1600200"/>
          <a:ext cx="8692201" cy="2362200"/>
        </p:xfrm>
        <a:graphic>
          <a:graphicData uri="http://schemas.openxmlformats.org/presentationml/2006/ole">
            <mc:AlternateContent xmlns:mc="http://schemas.openxmlformats.org/markup-compatibility/2006">
              <mc:Choice xmlns:v="urn:schemas-microsoft-com:vml" Requires="v">
                <p:oleObj spid="_x0000_s8198" name="Worksheet" r:id="rId3" imgW="9556713" imgH="2596975" progId="Excel.Sheet.12">
                  <p:embed/>
                </p:oleObj>
              </mc:Choice>
              <mc:Fallback>
                <p:oleObj name="Worksheet" r:id="rId3" imgW="9556713" imgH="2596975" progId="Excel.Sheet.12">
                  <p:embed/>
                  <p:pic>
                    <p:nvPicPr>
                      <p:cNvPr id="12" name="Object 11">
                        <a:extLst>
                          <a:ext uri="{FF2B5EF4-FFF2-40B4-BE49-F238E27FC236}">
                            <a16:creationId xmlns:a16="http://schemas.microsoft.com/office/drawing/2014/main" id="{82148205-2C22-495D-BBE0-99524D8E413B}"/>
                          </a:ext>
                        </a:extLst>
                      </p:cNvPr>
                      <p:cNvPicPr/>
                      <p:nvPr/>
                    </p:nvPicPr>
                    <p:blipFill>
                      <a:blip r:embed="rId4"/>
                      <a:stretch>
                        <a:fillRect/>
                      </a:stretch>
                    </p:blipFill>
                    <p:spPr>
                      <a:xfrm>
                        <a:off x="225899" y="1600200"/>
                        <a:ext cx="8692201" cy="2362200"/>
                      </a:xfrm>
                      <a:prstGeom prst="rect">
                        <a:avLst/>
                      </a:prstGeom>
                    </p:spPr>
                  </p:pic>
                </p:oleObj>
              </mc:Fallback>
            </mc:AlternateContent>
          </a:graphicData>
        </a:graphic>
      </p:graphicFrame>
      <p:sp>
        <p:nvSpPr>
          <p:cNvPr id="6" name="Slide Number Placeholder 3">
            <a:extLst>
              <a:ext uri="{FF2B5EF4-FFF2-40B4-BE49-F238E27FC236}">
                <a16:creationId xmlns:a16="http://schemas.microsoft.com/office/drawing/2014/main" id="{B4967161-1F5D-416E-9198-9DF4AC3434FD}"/>
              </a:ext>
            </a:extLst>
          </p:cNvPr>
          <p:cNvSpPr txBox="1">
            <a:spLocks/>
          </p:cNvSpPr>
          <p:nvPr/>
        </p:nvSpPr>
        <p:spPr>
          <a:xfrm>
            <a:off x="6917916" y="640793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1E722-6BDF-4DB4-82A0-D4AD8EAD157D}" type="slidenum">
              <a:rPr lang="en-US" smtClean="0"/>
              <a:pPr/>
              <a:t>30</a:t>
            </a:fld>
            <a:endParaRPr lang="en-US" dirty="0"/>
          </a:p>
        </p:txBody>
      </p:sp>
    </p:spTree>
    <p:extLst>
      <p:ext uri="{BB962C8B-B14F-4D97-AF65-F5344CB8AC3E}">
        <p14:creationId xmlns:p14="http://schemas.microsoft.com/office/powerpoint/2010/main" val="3737018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242CE6-8EDC-456C-AA17-5A6CD5D8634C}"/>
              </a:ext>
            </a:extLst>
          </p:cNvPr>
          <p:cNvSpPr>
            <a:spLocks noGrp="1"/>
          </p:cNvSpPr>
          <p:nvPr>
            <p:ph type="sldNum" sz="quarter" idx="12"/>
          </p:nvPr>
        </p:nvSpPr>
        <p:spPr>
          <a:xfrm>
            <a:off x="6948974" y="5666452"/>
            <a:ext cx="2057400" cy="273844"/>
          </a:xfrm>
        </p:spPr>
        <p:txBody>
          <a:bodyPr/>
          <a:lstStyle/>
          <a:p>
            <a:fld id="{0A36B171-D61D-DD49-92BA-719C258A9A11}" type="slidenum">
              <a:rPr lang="en-US" smtClean="0">
                <a:solidFill>
                  <a:schemeClr val="bg1"/>
                </a:solidFill>
              </a:rPr>
              <a:t>31</a:t>
            </a:fld>
            <a:endParaRPr lang="en-US" dirty="0">
              <a:solidFill>
                <a:schemeClr val="bg1"/>
              </a:solidFill>
            </a:endParaRPr>
          </a:p>
        </p:txBody>
      </p:sp>
      <p:sp>
        <p:nvSpPr>
          <p:cNvPr id="11" name="Title 1">
            <a:extLst>
              <a:ext uri="{FF2B5EF4-FFF2-40B4-BE49-F238E27FC236}">
                <a16:creationId xmlns:a16="http://schemas.microsoft.com/office/drawing/2014/main" id="{3CB2EB1F-C6F7-4C83-ACB2-700BC43DBE70}"/>
              </a:ext>
            </a:extLst>
          </p:cNvPr>
          <p:cNvSpPr txBox="1">
            <a:spLocks/>
          </p:cNvSpPr>
          <p:nvPr/>
        </p:nvSpPr>
        <p:spPr>
          <a:xfrm>
            <a:off x="96041" y="814592"/>
            <a:ext cx="8910333" cy="39487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4F3B"/>
                </a:solidFill>
                <a:latin typeface="+mn-lt"/>
              </a:rPr>
              <a:t>Faculty Salary History</a:t>
            </a:r>
          </a:p>
        </p:txBody>
      </p:sp>
      <p:graphicFrame>
        <p:nvGraphicFramePr>
          <p:cNvPr id="13" name="Object 12">
            <a:extLst>
              <a:ext uri="{FF2B5EF4-FFF2-40B4-BE49-F238E27FC236}">
                <a16:creationId xmlns:a16="http://schemas.microsoft.com/office/drawing/2014/main" id="{E8AE172E-14B5-43B0-B6EF-C6879B92750B}"/>
              </a:ext>
            </a:extLst>
          </p:cNvPr>
          <p:cNvGraphicFramePr>
            <a:graphicFrameLocks noChangeAspect="1"/>
          </p:cNvGraphicFramePr>
          <p:nvPr/>
        </p:nvGraphicFramePr>
        <p:xfrm>
          <a:off x="117812" y="1524000"/>
          <a:ext cx="8837147" cy="3071636"/>
        </p:xfrm>
        <a:graphic>
          <a:graphicData uri="http://schemas.openxmlformats.org/presentationml/2006/ole">
            <mc:AlternateContent xmlns:mc="http://schemas.openxmlformats.org/markup-compatibility/2006">
              <mc:Choice xmlns:v="urn:schemas-microsoft-com:vml" Requires="v">
                <p:oleObj spid="_x0000_s9222" name="Worksheet" r:id="rId3" imgW="9061536" imgH="3149556" progId="Excel.Sheet.12">
                  <p:embed/>
                </p:oleObj>
              </mc:Choice>
              <mc:Fallback>
                <p:oleObj name="Worksheet" r:id="rId3" imgW="9061536" imgH="3149556" progId="Excel.Sheet.12">
                  <p:embed/>
                  <p:pic>
                    <p:nvPicPr>
                      <p:cNvPr id="13" name="Object 12">
                        <a:extLst>
                          <a:ext uri="{FF2B5EF4-FFF2-40B4-BE49-F238E27FC236}">
                            <a16:creationId xmlns:a16="http://schemas.microsoft.com/office/drawing/2014/main" id="{E8AE172E-14B5-43B0-B6EF-C6879B92750B}"/>
                          </a:ext>
                        </a:extLst>
                      </p:cNvPr>
                      <p:cNvPicPr/>
                      <p:nvPr/>
                    </p:nvPicPr>
                    <p:blipFill>
                      <a:blip r:embed="rId4"/>
                      <a:stretch>
                        <a:fillRect/>
                      </a:stretch>
                    </p:blipFill>
                    <p:spPr>
                      <a:xfrm>
                        <a:off x="117812" y="1524000"/>
                        <a:ext cx="8837147" cy="3071636"/>
                      </a:xfrm>
                      <a:prstGeom prst="rect">
                        <a:avLst/>
                      </a:prstGeom>
                    </p:spPr>
                  </p:pic>
                </p:oleObj>
              </mc:Fallback>
            </mc:AlternateContent>
          </a:graphicData>
        </a:graphic>
      </p:graphicFrame>
      <p:sp>
        <p:nvSpPr>
          <p:cNvPr id="6" name="Slide Number Placeholder 3">
            <a:extLst>
              <a:ext uri="{FF2B5EF4-FFF2-40B4-BE49-F238E27FC236}">
                <a16:creationId xmlns:a16="http://schemas.microsoft.com/office/drawing/2014/main" id="{DC90C137-85BF-43E2-A4CC-F78891A1B76A}"/>
              </a:ext>
            </a:extLst>
          </p:cNvPr>
          <p:cNvSpPr txBox="1">
            <a:spLocks/>
          </p:cNvSpPr>
          <p:nvPr/>
        </p:nvSpPr>
        <p:spPr>
          <a:xfrm>
            <a:off x="6917916" y="640793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1E722-6BDF-4DB4-82A0-D4AD8EAD157D}" type="slidenum">
              <a:rPr lang="en-US" smtClean="0"/>
              <a:pPr/>
              <a:t>31</a:t>
            </a:fld>
            <a:endParaRPr lang="en-US" dirty="0"/>
          </a:p>
        </p:txBody>
      </p:sp>
    </p:spTree>
    <p:extLst>
      <p:ext uri="{BB962C8B-B14F-4D97-AF65-F5344CB8AC3E}">
        <p14:creationId xmlns:p14="http://schemas.microsoft.com/office/powerpoint/2010/main" val="2285863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535445E-DDD8-4A02-8129-FBB89FB478B2}"/>
              </a:ext>
            </a:extLst>
          </p:cNvPr>
          <p:cNvSpPr txBox="1">
            <a:spLocks/>
          </p:cNvSpPr>
          <p:nvPr/>
        </p:nvSpPr>
        <p:spPr>
          <a:xfrm>
            <a:off x="80801" y="768518"/>
            <a:ext cx="8590760" cy="3407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4F3B"/>
                </a:solidFill>
                <a:latin typeface="+mn-lt"/>
              </a:rPr>
              <a:t>Peer Standing: Faculty Salary </a:t>
            </a:r>
            <a:r>
              <a:rPr lang="en-US" sz="2400" b="1" dirty="0">
                <a:solidFill>
                  <a:srgbClr val="004F3B"/>
                </a:solidFill>
                <a:latin typeface="+mn-lt"/>
              </a:rPr>
              <a:t>(Fall 2019)</a:t>
            </a:r>
            <a:endParaRPr lang="en-US" sz="3200" b="1" dirty="0">
              <a:solidFill>
                <a:srgbClr val="004F3B"/>
              </a:solidFill>
              <a:latin typeface="+mn-lt"/>
            </a:endParaRPr>
          </a:p>
        </p:txBody>
      </p:sp>
      <p:sp>
        <p:nvSpPr>
          <p:cNvPr id="2" name="Slide Number Placeholder 1">
            <a:extLst>
              <a:ext uri="{FF2B5EF4-FFF2-40B4-BE49-F238E27FC236}">
                <a16:creationId xmlns:a16="http://schemas.microsoft.com/office/drawing/2014/main" id="{A36D3BAA-7E10-4FD5-A7E8-4438886DCF7A}"/>
              </a:ext>
            </a:extLst>
          </p:cNvPr>
          <p:cNvSpPr>
            <a:spLocks noGrp="1"/>
          </p:cNvSpPr>
          <p:nvPr>
            <p:ph type="sldNum" sz="quarter" idx="12"/>
          </p:nvPr>
        </p:nvSpPr>
        <p:spPr>
          <a:xfrm>
            <a:off x="6948974" y="5658909"/>
            <a:ext cx="2057400" cy="273844"/>
          </a:xfrm>
        </p:spPr>
        <p:txBody>
          <a:bodyPr/>
          <a:lstStyle/>
          <a:p>
            <a:fld id="{0A36B171-D61D-DD49-92BA-719C258A9A11}" type="slidenum">
              <a:rPr lang="en-US" smtClean="0">
                <a:solidFill>
                  <a:schemeClr val="bg1"/>
                </a:solidFill>
              </a:rPr>
              <a:t>32</a:t>
            </a:fld>
            <a:endParaRPr lang="en-US" dirty="0">
              <a:solidFill>
                <a:schemeClr val="bg1"/>
              </a:solidFill>
            </a:endParaRPr>
          </a:p>
        </p:txBody>
      </p:sp>
      <p:sp>
        <p:nvSpPr>
          <p:cNvPr id="9" name="Content Placeholder 2">
            <a:extLst>
              <a:ext uri="{FF2B5EF4-FFF2-40B4-BE49-F238E27FC236}">
                <a16:creationId xmlns:a16="http://schemas.microsoft.com/office/drawing/2014/main" id="{8F0648C9-42BF-49E3-8C01-1A71E19ABB8E}"/>
              </a:ext>
            </a:extLst>
          </p:cNvPr>
          <p:cNvSpPr>
            <a:spLocks noGrp="1"/>
          </p:cNvSpPr>
          <p:nvPr>
            <p:ph idx="1"/>
          </p:nvPr>
        </p:nvSpPr>
        <p:spPr>
          <a:xfrm>
            <a:off x="106437" y="1204585"/>
            <a:ext cx="8931126" cy="3596838"/>
          </a:xfrm>
        </p:spPr>
        <p:txBody>
          <a:bodyPr>
            <a:normAutofit/>
          </a:bodyPr>
          <a:lstStyle/>
          <a:p>
            <a:r>
              <a:rPr lang="en-US" sz="1800" dirty="0">
                <a:solidFill>
                  <a:schemeClr val="tx1"/>
                </a:solidFill>
              </a:rPr>
              <a:t>MSU ranks 11</a:t>
            </a:r>
            <a:r>
              <a:rPr lang="en-US" sz="1800" baseline="30000" dirty="0">
                <a:solidFill>
                  <a:schemeClr val="tx1"/>
                </a:solidFill>
              </a:rPr>
              <a:t>th</a:t>
            </a:r>
            <a:r>
              <a:rPr lang="en-US" sz="1800" dirty="0">
                <a:solidFill>
                  <a:schemeClr val="tx1"/>
                </a:solidFill>
              </a:rPr>
              <a:t> of 14 in the Big Ten for average faculty salary</a:t>
            </a:r>
          </a:p>
          <a:p>
            <a:r>
              <a:rPr lang="en-US" sz="1800" dirty="0">
                <a:solidFill>
                  <a:schemeClr val="tx1"/>
                </a:solidFill>
              </a:rPr>
              <a:t>When adjusted for Cost of Living factors, MSU approximates Big Ten median</a:t>
            </a:r>
          </a:p>
        </p:txBody>
      </p:sp>
      <p:graphicFrame>
        <p:nvGraphicFramePr>
          <p:cNvPr id="13" name="Chart 12">
            <a:extLst>
              <a:ext uri="{FF2B5EF4-FFF2-40B4-BE49-F238E27FC236}">
                <a16:creationId xmlns:a16="http://schemas.microsoft.com/office/drawing/2014/main" id="{1BFCB586-9403-4DD0-9360-01C27858ED80}"/>
              </a:ext>
            </a:extLst>
          </p:cNvPr>
          <p:cNvGraphicFramePr>
            <a:graphicFrameLocks/>
          </p:cNvGraphicFramePr>
          <p:nvPr/>
        </p:nvGraphicFramePr>
        <p:xfrm>
          <a:off x="80801" y="2392038"/>
          <a:ext cx="8910333" cy="3529829"/>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a:extLst>
              <a:ext uri="{FF2B5EF4-FFF2-40B4-BE49-F238E27FC236}">
                <a16:creationId xmlns:a16="http://schemas.microsoft.com/office/drawing/2014/main" id="{D5D1F5AC-7221-429E-8CC9-29AEDBF87220}"/>
              </a:ext>
            </a:extLst>
          </p:cNvPr>
          <p:cNvCxnSpPr/>
          <p:nvPr/>
        </p:nvCxnSpPr>
        <p:spPr>
          <a:xfrm>
            <a:off x="641624" y="3276600"/>
            <a:ext cx="80299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2">
            <a:extLst>
              <a:ext uri="{FF2B5EF4-FFF2-40B4-BE49-F238E27FC236}">
                <a16:creationId xmlns:a16="http://schemas.microsoft.com/office/drawing/2014/main" id="{42C02E9F-FFA3-47E3-AD39-FB85D2C5E2A1}"/>
              </a:ext>
            </a:extLst>
          </p:cNvPr>
          <p:cNvSpPr txBox="1"/>
          <p:nvPr/>
        </p:nvSpPr>
        <p:spPr>
          <a:xfrm>
            <a:off x="6324600" y="3003004"/>
            <a:ext cx="1947440" cy="22787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t>Big Ten Average: $129,238</a:t>
            </a:r>
          </a:p>
        </p:txBody>
      </p:sp>
      <p:sp>
        <p:nvSpPr>
          <p:cNvPr id="10" name="Slide Number Placeholder 3">
            <a:extLst>
              <a:ext uri="{FF2B5EF4-FFF2-40B4-BE49-F238E27FC236}">
                <a16:creationId xmlns:a16="http://schemas.microsoft.com/office/drawing/2014/main" id="{FD4FAA6D-739E-4B62-BB30-E8306FC5C3AB}"/>
              </a:ext>
            </a:extLst>
          </p:cNvPr>
          <p:cNvSpPr txBox="1">
            <a:spLocks/>
          </p:cNvSpPr>
          <p:nvPr/>
        </p:nvSpPr>
        <p:spPr>
          <a:xfrm>
            <a:off x="6917916" y="640793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1E722-6BDF-4DB4-82A0-D4AD8EAD157D}" type="slidenum">
              <a:rPr lang="en-US" smtClean="0"/>
              <a:pPr/>
              <a:t>32</a:t>
            </a:fld>
            <a:endParaRPr lang="en-US" dirty="0"/>
          </a:p>
        </p:txBody>
      </p:sp>
    </p:spTree>
    <p:extLst>
      <p:ext uri="{BB962C8B-B14F-4D97-AF65-F5344CB8AC3E}">
        <p14:creationId xmlns:p14="http://schemas.microsoft.com/office/powerpoint/2010/main" val="2463315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535445E-DDD8-4A02-8129-FBB89FB478B2}"/>
              </a:ext>
            </a:extLst>
          </p:cNvPr>
          <p:cNvSpPr txBox="1">
            <a:spLocks/>
          </p:cNvSpPr>
          <p:nvPr/>
        </p:nvSpPr>
        <p:spPr>
          <a:xfrm>
            <a:off x="85644" y="834341"/>
            <a:ext cx="8590760" cy="3407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4F3B"/>
                </a:solidFill>
                <a:latin typeface="+mn-lt"/>
              </a:rPr>
              <a:t>Peer Standing: Faculty Compensation </a:t>
            </a:r>
            <a:r>
              <a:rPr lang="en-US" sz="2400" b="1" dirty="0">
                <a:solidFill>
                  <a:srgbClr val="004F3B"/>
                </a:solidFill>
                <a:latin typeface="+mn-lt"/>
              </a:rPr>
              <a:t>(Fall 2019)</a:t>
            </a:r>
            <a:endParaRPr lang="en-US" sz="2700" b="1" dirty="0">
              <a:solidFill>
                <a:srgbClr val="004F3B"/>
              </a:solidFill>
              <a:latin typeface="+mn-lt"/>
            </a:endParaRPr>
          </a:p>
        </p:txBody>
      </p:sp>
      <p:sp>
        <p:nvSpPr>
          <p:cNvPr id="2" name="Slide Number Placeholder 1">
            <a:extLst>
              <a:ext uri="{FF2B5EF4-FFF2-40B4-BE49-F238E27FC236}">
                <a16:creationId xmlns:a16="http://schemas.microsoft.com/office/drawing/2014/main" id="{A36D3BAA-7E10-4FD5-A7E8-4438886DCF7A}"/>
              </a:ext>
            </a:extLst>
          </p:cNvPr>
          <p:cNvSpPr>
            <a:spLocks noGrp="1"/>
          </p:cNvSpPr>
          <p:nvPr>
            <p:ph type="sldNum" sz="quarter" idx="12"/>
          </p:nvPr>
        </p:nvSpPr>
        <p:spPr>
          <a:xfrm>
            <a:off x="6948974" y="5658909"/>
            <a:ext cx="2057400" cy="273844"/>
          </a:xfrm>
        </p:spPr>
        <p:txBody>
          <a:bodyPr/>
          <a:lstStyle/>
          <a:p>
            <a:fld id="{0A36B171-D61D-DD49-92BA-719C258A9A11}" type="slidenum">
              <a:rPr lang="en-US" smtClean="0">
                <a:solidFill>
                  <a:schemeClr val="bg1"/>
                </a:solidFill>
              </a:rPr>
              <a:t>33</a:t>
            </a:fld>
            <a:endParaRPr lang="en-US" dirty="0">
              <a:solidFill>
                <a:schemeClr val="bg1"/>
              </a:solidFill>
            </a:endParaRPr>
          </a:p>
        </p:txBody>
      </p:sp>
      <p:sp>
        <p:nvSpPr>
          <p:cNvPr id="9" name="Content Placeholder 2">
            <a:extLst>
              <a:ext uri="{FF2B5EF4-FFF2-40B4-BE49-F238E27FC236}">
                <a16:creationId xmlns:a16="http://schemas.microsoft.com/office/drawing/2014/main" id="{8F0648C9-42BF-49E3-8C01-1A71E19ABB8E}"/>
              </a:ext>
            </a:extLst>
          </p:cNvPr>
          <p:cNvSpPr>
            <a:spLocks noGrp="1"/>
          </p:cNvSpPr>
          <p:nvPr>
            <p:ph idx="1"/>
          </p:nvPr>
        </p:nvSpPr>
        <p:spPr>
          <a:xfrm>
            <a:off x="85644" y="1380677"/>
            <a:ext cx="8931126" cy="3596838"/>
          </a:xfrm>
        </p:spPr>
        <p:txBody>
          <a:bodyPr>
            <a:normAutofit/>
          </a:bodyPr>
          <a:lstStyle/>
          <a:p>
            <a:r>
              <a:rPr lang="en-US" sz="1800" dirty="0">
                <a:solidFill>
                  <a:schemeClr val="tx1"/>
                </a:solidFill>
              </a:rPr>
              <a:t>MSU ranks 9</a:t>
            </a:r>
            <a:r>
              <a:rPr lang="en-US" sz="1800" baseline="30000" dirty="0">
                <a:solidFill>
                  <a:schemeClr val="tx1"/>
                </a:solidFill>
              </a:rPr>
              <a:t>th</a:t>
            </a:r>
            <a:r>
              <a:rPr lang="en-US" sz="1800" dirty="0">
                <a:solidFill>
                  <a:schemeClr val="tx1"/>
                </a:solidFill>
              </a:rPr>
              <a:t> of 14 in the Big Ten for average faculty compensation</a:t>
            </a:r>
          </a:p>
        </p:txBody>
      </p:sp>
      <p:graphicFrame>
        <p:nvGraphicFramePr>
          <p:cNvPr id="16" name="Chart 15">
            <a:extLst>
              <a:ext uri="{FF2B5EF4-FFF2-40B4-BE49-F238E27FC236}">
                <a16:creationId xmlns:a16="http://schemas.microsoft.com/office/drawing/2014/main" id="{D1FDAB8A-256B-4FDD-87C9-43BED550A49D}"/>
              </a:ext>
            </a:extLst>
          </p:cNvPr>
          <p:cNvGraphicFramePr>
            <a:graphicFrameLocks/>
          </p:cNvGraphicFramePr>
          <p:nvPr/>
        </p:nvGraphicFramePr>
        <p:xfrm>
          <a:off x="59518" y="2045590"/>
          <a:ext cx="8910333" cy="3405607"/>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3">
            <a:extLst>
              <a:ext uri="{FF2B5EF4-FFF2-40B4-BE49-F238E27FC236}">
                <a16:creationId xmlns:a16="http://schemas.microsoft.com/office/drawing/2014/main" id="{095E9ECA-C38D-45E5-8149-D197FC401BF1}"/>
              </a:ext>
            </a:extLst>
          </p:cNvPr>
          <p:cNvSpPr txBox="1">
            <a:spLocks/>
          </p:cNvSpPr>
          <p:nvPr/>
        </p:nvSpPr>
        <p:spPr>
          <a:xfrm>
            <a:off x="6917916" y="640793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1E722-6BDF-4DB4-82A0-D4AD8EAD157D}" type="slidenum">
              <a:rPr lang="en-US" smtClean="0"/>
              <a:pPr/>
              <a:t>33</a:t>
            </a:fld>
            <a:endParaRPr lang="en-US" dirty="0"/>
          </a:p>
        </p:txBody>
      </p:sp>
    </p:spTree>
    <p:extLst>
      <p:ext uri="{BB962C8B-B14F-4D97-AF65-F5344CB8AC3E}">
        <p14:creationId xmlns:p14="http://schemas.microsoft.com/office/powerpoint/2010/main" val="553099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823E91-FA64-43F0-9930-2B956F66A4F0}"/>
              </a:ext>
            </a:extLst>
          </p:cNvPr>
          <p:cNvSpPr>
            <a:spLocks noGrp="1"/>
          </p:cNvSpPr>
          <p:nvPr>
            <p:ph type="sldNum" sz="quarter" idx="12"/>
          </p:nvPr>
        </p:nvSpPr>
        <p:spPr>
          <a:xfrm>
            <a:off x="6948974" y="5656563"/>
            <a:ext cx="2057400" cy="273844"/>
          </a:xfrm>
        </p:spPr>
        <p:txBody>
          <a:bodyPr/>
          <a:lstStyle/>
          <a:p>
            <a:fld id="{2D11E722-6BDF-4DB4-82A0-D4AD8EAD157D}" type="slidenum">
              <a:rPr lang="en-US" smtClean="0">
                <a:solidFill>
                  <a:schemeClr val="bg1"/>
                </a:solidFill>
              </a:rPr>
              <a:pPr/>
              <a:t>34</a:t>
            </a:fld>
            <a:endParaRPr lang="en-US" dirty="0">
              <a:solidFill>
                <a:schemeClr val="bg1"/>
              </a:solidFill>
            </a:endParaRPr>
          </a:p>
        </p:txBody>
      </p:sp>
      <p:sp>
        <p:nvSpPr>
          <p:cNvPr id="9" name="Title 1">
            <a:extLst>
              <a:ext uri="{FF2B5EF4-FFF2-40B4-BE49-F238E27FC236}">
                <a16:creationId xmlns:a16="http://schemas.microsoft.com/office/drawing/2014/main" id="{F9C0C614-DC23-4366-9C95-024EC443E5F3}"/>
              </a:ext>
            </a:extLst>
          </p:cNvPr>
          <p:cNvSpPr txBox="1">
            <a:spLocks/>
          </p:cNvSpPr>
          <p:nvPr/>
        </p:nvSpPr>
        <p:spPr>
          <a:xfrm>
            <a:off x="76200" y="757212"/>
            <a:ext cx="8590760" cy="3407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4F3B"/>
                </a:solidFill>
                <a:latin typeface="+mn-lt"/>
              </a:rPr>
              <a:t>Peer Retirement Plans</a:t>
            </a:r>
          </a:p>
        </p:txBody>
      </p:sp>
      <p:graphicFrame>
        <p:nvGraphicFramePr>
          <p:cNvPr id="10" name="Table 10">
            <a:extLst>
              <a:ext uri="{FF2B5EF4-FFF2-40B4-BE49-F238E27FC236}">
                <a16:creationId xmlns:a16="http://schemas.microsoft.com/office/drawing/2014/main" id="{9D2E66DF-8938-4270-967B-42F64C01FE04}"/>
              </a:ext>
            </a:extLst>
          </p:cNvPr>
          <p:cNvGraphicFramePr>
            <a:graphicFrameLocks noGrp="1"/>
          </p:cNvGraphicFramePr>
          <p:nvPr/>
        </p:nvGraphicFramePr>
        <p:xfrm>
          <a:off x="207807" y="1278047"/>
          <a:ext cx="8798567" cy="4652360"/>
        </p:xfrm>
        <a:graphic>
          <a:graphicData uri="http://schemas.openxmlformats.org/drawingml/2006/table">
            <a:tbl>
              <a:tblPr firstRow="1" bandRow="1">
                <a:tableStyleId>{5C22544A-7EE6-4342-B048-85BDC9FD1C3A}</a:tableStyleId>
              </a:tblPr>
              <a:tblGrid>
                <a:gridCol w="2383492">
                  <a:extLst>
                    <a:ext uri="{9D8B030D-6E8A-4147-A177-3AD203B41FA5}">
                      <a16:colId xmlns:a16="http://schemas.microsoft.com/office/drawing/2014/main" val="37522852"/>
                    </a:ext>
                  </a:extLst>
                </a:gridCol>
                <a:gridCol w="1171552">
                  <a:extLst>
                    <a:ext uri="{9D8B030D-6E8A-4147-A177-3AD203B41FA5}">
                      <a16:colId xmlns:a16="http://schemas.microsoft.com/office/drawing/2014/main" val="2122547524"/>
                    </a:ext>
                  </a:extLst>
                </a:gridCol>
                <a:gridCol w="1320535">
                  <a:extLst>
                    <a:ext uri="{9D8B030D-6E8A-4147-A177-3AD203B41FA5}">
                      <a16:colId xmlns:a16="http://schemas.microsoft.com/office/drawing/2014/main" val="4117457009"/>
                    </a:ext>
                  </a:extLst>
                </a:gridCol>
                <a:gridCol w="1428888">
                  <a:extLst>
                    <a:ext uri="{9D8B030D-6E8A-4147-A177-3AD203B41FA5}">
                      <a16:colId xmlns:a16="http://schemas.microsoft.com/office/drawing/2014/main" val="826570641"/>
                    </a:ext>
                  </a:extLst>
                </a:gridCol>
                <a:gridCol w="2494100">
                  <a:extLst>
                    <a:ext uri="{9D8B030D-6E8A-4147-A177-3AD203B41FA5}">
                      <a16:colId xmlns:a16="http://schemas.microsoft.com/office/drawing/2014/main" val="3077939866"/>
                    </a:ext>
                  </a:extLst>
                </a:gridCol>
              </a:tblGrid>
              <a:tr h="451763">
                <a:tc>
                  <a:txBody>
                    <a:bodyPr/>
                    <a:lstStyle/>
                    <a:p>
                      <a:endParaRPr lang="en-US" sz="1400" u="sng"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200" u="none" dirty="0">
                          <a:solidFill>
                            <a:schemeClr val="tx1"/>
                          </a:solidFill>
                        </a:rPr>
                        <a:t>Defined </a:t>
                      </a:r>
                    </a:p>
                    <a:p>
                      <a:pPr algn="ctr"/>
                      <a:r>
                        <a:rPr lang="en-US" sz="1200" u="none" dirty="0">
                          <a:solidFill>
                            <a:schemeClr val="tx1"/>
                          </a:solidFill>
                        </a:rPr>
                        <a:t>Benefit Plan</a:t>
                      </a:r>
                    </a:p>
                  </a:txBody>
                  <a:tcPr marL="68580" marR="68580" marT="34290" marB="3429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200" u="none" dirty="0">
                          <a:solidFill>
                            <a:schemeClr val="tx1"/>
                          </a:solidFill>
                        </a:rPr>
                        <a:t>Employee Contribution</a:t>
                      </a:r>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200" u="none" dirty="0">
                          <a:solidFill>
                            <a:schemeClr val="tx1"/>
                          </a:solidFill>
                        </a:rPr>
                        <a:t>University Contribution</a:t>
                      </a:r>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200" u="none" dirty="0">
                        <a:solidFill>
                          <a:schemeClr val="tx1"/>
                        </a:solidFill>
                      </a:endParaRPr>
                    </a:p>
                    <a:p>
                      <a:r>
                        <a:rPr lang="en-US" sz="1200" u="none" dirty="0">
                          <a:solidFill>
                            <a:schemeClr val="tx1"/>
                          </a:solidFill>
                        </a:rPr>
                        <a:t>Notes</a:t>
                      </a: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74651525"/>
                  </a:ext>
                </a:extLst>
              </a:tr>
              <a:tr h="293249">
                <a:tc>
                  <a:txBody>
                    <a:bodyPr/>
                    <a:lstStyle/>
                    <a:p>
                      <a:r>
                        <a:rPr lang="en-US" sz="1400" dirty="0"/>
                        <a:t>Michigan State University</a:t>
                      </a:r>
                    </a:p>
                  </a:txBody>
                  <a:tcPr marL="68580" marR="68580" marT="34290" marB="3429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t>No</a:t>
                      </a:r>
                    </a:p>
                  </a:txBody>
                  <a:tcPr marL="68580" marR="68580" marT="34290" marB="3429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dirty="0"/>
                        <a:t>5%</a:t>
                      </a:r>
                    </a:p>
                  </a:txBody>
                  <a:tcPr marL="68580" marR="68580" marT="34290" marB="3429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dirty="0"/>
                        <a:t>10% </a:t>
                      </a:r>
                    </a:p>
                  </a:txBody>
                  <a:tcPr marL="68580" marR="68580" marT="34290" marB="3429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1200" dirty="0"/>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220177"/>
                  </a:ext>
                </a:extLst>
              </a:tr>
              <a:tr h="293249">
                <a:tc>
                  <a:txBody>
                    <a:bodyPr/>
                    <a:lstStyle/>
                    <a:p>
                      <a:r>
                        <a:rPr lang="en-US" sz="1400" dirty="0"/>
                        <a:t>Northwestern</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t>No</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0-5%</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5% + 0-5%</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900" dirty="0"/>
                        <a:t>Additional match based on employee</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78249052"/>
                  </a:ext>
                </a:extLst>
              </a:tr>
              <a:tr h="420060">
                <a:tc>
                  <a:txBody>
                    <a:bodyPr/>
                    <a:lstStyle/>
                    <a:p>
                      <a:r>
                        <a:rPr lang="en-US" sz="1400" dirty="0"/>
                        <a:t>University of Illinois</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t>Yes, unless opt out</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dirty="0"/>
                        <a:t>7.6%</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dirty="0"/>
                        <a:t>8.0%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900" dirty="0"/>
                        <a:t>State-managed defined benefit also available</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5187075"/>
                  </a:ext>
                </a:extLst>
              </a:tr>
              <a:tr h="293249">
                <a:tc>
                  <a:txBody>
                    <a:bodyPr/>
                    <a:lstStyle/>
                    <a:p>
                      <a:r>
                        <a:rPr lang="en-US" sz="1400" dirty="0"/>
                        <a:t>Indiana University</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t>No </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10%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900" dirty="0"/>
                        <a:t>Contribution for new employees</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9569726"/>
                  </a:ext>
                </a:extLst>
              </a:tr>
              <a:tr h="293249">
                <a:tc>
                  <a:txBody>
                    <a:bodyPr/>
                    <a:lstStyle/>
                    <a:p>
                      <a:r>
                        <a:rPr lang="en-US" sz="1400" dirty="0"/>
                        <a:t>Purdue University</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t>No</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4% / 0-4%</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10% / 4%+4%</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900" dirty="0"/>
                        <a:t>Exempt / non-exempt employees</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3446359"/>
                  </a:ext>
                </a:extLst>
              </a:tr>
              <a:tr h="594425">
                <a:tc>
                  <a:txBody>
                    <a:bodyPr/>
                    <a:lstStyle/>
                    <a:p>
                      <a:endParaRPr lang="en-US" sz="800" dirty="0"/>
                    </a:p>
                    <a:p>
                      <a:r>
                        <a:rPr lang="en-US" sz="1400" dirty="0"/>
                        <a:t>University of Iowa</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Yes, unless opt out</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3.33% </a:t>
                      </a:r>
                      <a:r>
                        <a:rPr lang="en-US" sz="900" dirty="0"/>
                        <a:t>(&lt;=$4,800)</a:t>
                      </a:r>
                      <a:endParaRPr lang="en-US" sz="1200" dirty="0"/>
                    </a:p>
                    <a:p>
                      <a:pPr algn="ctr"/>
                      <a:r>
                        <a:rPr lang="en-US" sz="1200" dirty="0"/>
                        <a:t>5% </a:t>
                      </a:r>
                      <a:r>
                        <a:rPr lang="en-US" sz="900" dirty="0"/>
                        <a:t>(&gt;$4,800)</a:t>
                      </a:r>
                      <a:endParaRPr lang="en-US" sz="12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6.66% </a:t>
                      </a:r>
                      <a:r>
                        <a:rPr lang="en-US" sz="900" dirty="0"/>
                        <a:t>(&lt;=$4,800)</a:t>
                      </a: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10% </a:t>
                      </a:r>
                      <a:r>
                        <a:rPr lang="en-US" sz="900" dirty="0"/>
                        <a:t>(&gt;$4,800)</a:t>
                      </a:r>
                      <a:endParaRPr lang="en-US" sz="1200" dirty="0"/>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900" dirty="0"/>
                        <a:t>Differential contributions for initial $4,800 in earnings, earnings greater than $4,800</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92410524"/>
                  </a:ext>
                </a:extLst>
              </a:tr>
              <a:tr h="420060">
                <a:tc>
                  <a:txBody>
                    <a:bodyPr/>
                    <a:lstStyle/>
                    <a:p>
                      <a:r>
                        <a:rPr lang="en-US" sz="1400" dirty="0"/>
                        <a:t>University of Maryland</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Yes, unless opt out</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dirty="0"/>
                        <a:t>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7.25%</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100" dirty="0"/>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501542"/>
                  </a:ext>
                </a:extLst>
              </a:tr>
              <a:tr h="293249">
                <a:tc>
                  <a:txBody>
                    <a:bodyPr/>
                    <a:lstStyle/>
                    <a:p>
                      <a:r>
                        <a:rPr lang="en-US" sz="1400" dirty="0"/>
                        <a:t>University of Michigan</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t>No</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5%</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10%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900" dirty="0"/>
                        <a:t>Can be 0%/5% – 5%/10% for non-voluntary </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08284183"/>
                  </a:ext>
                </a:extLst>
              </a:tr>
              <a:tr h="293249">
                <a:tc>
                  <a:txBody>
                    <a:bodyPr/>
                    <a:lstStyle/>
                    <a:p>
                      <a:r>
                        <a:rPr lang="en-US" sz="1400" dirty="0"/>
                        <a:t>University of Minnesota</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t>Yes (for some)</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dirty="0"/>
                        <a:t>5.5%</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10%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900" dirty="0"/>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3955315"/>
                  </a:ext>
                </a:extLst>
              </a:tr>
              <a:tr h="293249">
                <a:tc>
                  <a:txBody>
                    <a:bodyPr/>
                    <a:lstStyle/>
                    <a:p>
                      <a:r>
                        <a:rPr lang="en-US" sz="1400" dirty="0"/>
                        <a:t>University of Nebraska</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t>NA</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3.5%-5.5%</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6.5%-8.0%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900" dirty="0"/>
                        <a:t>Tier 1/Tier 2 employment types</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72512768"/>
                  </a:ext>
                </a:extLst>
              </a:tr>
              <a:tr h="293249">
                <a:tc>
                  <a:txBody>
                    <a:bodyPr/>
                    <a:lstStyle/>
                    <a:p>
                      <a:r>
                        <a:rPr lang="en-US" sz="1400" dirty="0"/>
                        <a:t>Rutgers University</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t>Yes</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dirty="0"/>
                        <a:t>5%</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8%</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900" dirty="0"/>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69885608"/>
                  </a:ext>
                </a:extLst>
              </a:tr>
              <a:tr h="420060">
                <a:tc>
                  <a:txBody>
                    <a:bodyPr/>
                    <a:lstStyle/>
                    <a:p>
                      <a:r>
                        <a:rPr lang="en-US" sz="1400" dirty="0"/>
                        <a:t>Ohio State University</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Yes, unless opt out</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10%/14%</a:t>
                      </a:r>
                    </a:p>
                  </a:txBody>
                  <a:tcPr marL="68580" marR="68580" marT="34290" marB="3429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14%</a:t>
                      </a:r>
                    </a:p>
                  </a:txBody>
                  <a:tcPr marL="68580" marR="68580" marT="34290" marB="3429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900" dirty="0"/>
                        <a:t>Staff/faculty contribution</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87649779"/>
                  </a:ext>
                </a:extLst>
              </a:tr>
            </a:tbl>
          </a:graphicData>
        </a:graphic>
      </p:graphicFrame>
      <p:sp>
        <p:nvSpPr>
          <p:cNvPr id="6" name="Slide Number Placeholder 3">
            <a:extLst>
              <a:ext uri="{FF2B5EF4-FFF2-40B4-BE49-F238E27FC236}">
                <a16:creationId xmlns:a16="http://schemas.microsoft.com/office/drawing/2014/main" id="{204B1FCA-36C0-48F6-B3D9-F3C38BACCBCE}"/>
              </a:ext>
            </a:extLst>
          </p:cNvPr>
          <p:cNvSpPr txBox="1">
            <a:spLocks/>
          </p:cNvSpPr>
          <p:nvPr/>
        </p:nvSpPr>
        <p:spPr>
          <a:xfrm>
            <a:off x="6917916" y="640793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1E722-6BDF-4DB4-82A0-D4AD8EAD157D}" type="slidenum">
              <a:rPr lang="en-US" smtClean="0"/>
              <a:pPr/>
              <a:t>34</a:t>
            </a:fld>
            <a:endParaRPr lang="en-US" dirty="0"/>
          </a:p>
        </p:txBody>
      </p:sp>
    </p:spTree>
    <p:extLst>
      <p:ext uri="{BB962C8B-B14F-4D97-AF65-F5344CB8AC3E}">
        <p14:creationId xmlns:p14="http://schemas.microsoft.com/office/powerpoint/2010/main" val="1599452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823E91-FA64-43F0-9930-2B956F66A4F0}"/>
              </a:ext>
            </a:extLst>
          </p:cNvPr>
          <p:cNvSpPr>
            <a:spLocks noGrp="1"/>
          </p:cNvSpPr>
          <p:nvPr>
            <p:ph type="sldNum" sz="quarter" idx="12"/>
          </p:nvPr>
        </p:nvSpPr>
        <p:spPr>
          <a:xfrm>
            <a:off x="6948974" y="5657176"/>
            <a:ext cx="2057400" cy="273844"/>
          </a:xfrm>
        </p:spPr>
        <p:txBody>
          <a:bodyPr/>
          <a:lstStyle/>
          <a:p>
            <a:fld id="{2D11E722-6BDF-4DB4-82A0-D4AD8EAD157D}" type="slidenum">
              <a:rPr lang="en-US" smtClean="0">
                <a:solidFill>
                  <a:schemeClr val="bg1"/>
                </a:solidFill>
              </a:rPr>
              <a:pPr/>
              <a:t>35</a:t>
            </a:fld>
            <a:endParaRPr lang="en-US" dirty="0">
              <a:solidFill>
                <a:schemeClr val="bg1"/>
              </a:solidFill>
            </a:endParaRPr>
          </a:p>
        </p:txBody>
      </p:sp>
      <p:sp>
        <p:nvSpPr>
          <p:cNvPr id="9" name="Title 1">
            <a:extLst>
              <a:ext uri="{FF2B5EF4-FFF2-40B4-BE49-F238E27FC236}">
                <a16:creationId xmlns:a16="http://schemas.microsoft.com/office/drawing/2014/main" id="{F9C0C614-DC23-4366-9C95-024EC443E5F3}"/>
              </a:ext>
            </a:extLst>
          </p:cNvPr>
          <p:cNvSpPr txBox="1">
            <a:spLocks/>
          </p:cNvSpPr>
          <p:nvPr/>
        </p:nvSpPr>
        <p:spPr>
          <a:xfrm>
            <a:off x="108125" y="838200"/>
            <a:ext cx="8590760" cy="3407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4F3B"/>
                </a:solidFill>
                <a:latin typeface="+mn-lt"/>
              </a:rPr>
              <a:t>Peer Retirement Plans</a:t>
            </a:r>
          </a:p>
        </p:txBody>
      </p:sp>
      <p:graphicFrame>
        <p:nvGraphicFramePr>
          <p:cNvPr id="10" name="Table 10">
            <a:extLst>
              <a:ext uri="{FF2B5EF4-FFF2-40B4-BE49-F238E27FC236}">
                <a16:creationId xmlns:a16="http://schemas.microsoft.com/office/drawing/2014/main" id="{9D2E66DF-8938-4270-967B-42F64C01FE04}"/>
              </a:ext>
            </a:extLst>
          </p:cNvPr>
          <p:cNvGraphicFramePr>
            <a:graphicFrameLocks noGrp="1"/>
          </p:cNvGraphicFramePr>
          <p:nvPr/>
        </p:nvGraphicFramePr>
        <p:xfrm>
          <a:off x="116833" y="1447800"/>
          <a:ext cx="8910333" cy="3822028"/>
        </p:xfrm>
        <a:graphic>
          <a:graphicData uri="http://schemas.openxmlformats.org/drawingml/2006/table">
            <a:tbl>
              <a:tblPr firstRow="1" bandRow="1">
                <a:tableStyleId>{5C22544A-7EE6-4342-B048-85BDC9FD1C3A}</a:tableStyleId>
              </a:tblPr>
              <a:tblGrid>
                <a:gridCol w="2342101">
                  <a:extLst>
                    <a:ext uri="{9D8B030D-6E8A-4147-A177-3AD203B41FA5}">
                      <a16:colId xmlns:a16="http://schemas.microsoft.com/office/drawing/2014/main" val="37522852"/>
                    </a:ext>
                  </a:extLst>
                </a:gridCol>
                <a:gridCol w="1433009">
                  <a:extLst>
                    <a:ext uri="{9D8B030D-6E8A-4147-A177-3AD203B41FA5}">
                      <a16:colId xmlns:a16="http://schemas.microsoft.com/office/drawing/2014/main" val="3751926899"/>
                    </a:ext>
                  </a:extLst>
                </a:gridCol>
                <a:gridCol w="1433009">
                  <a:extLst>
                    <a:ext uri="{9D8B030D-6E8A-4147-A177-3AD203B41FA5}">
                      <a16:colId xmlns:a16="http://schemas.microsoft.com/office/drawing/2014/main" val="4117457009"/>
                    </a:ext>
                  </a:extLst>
                </a:gridCol>
                <a:gridCol w="1456214">
                  <a:extLst>
                    <a:ext uri="{9D8B030D-6E8A-4147-A177-3AD203B41FA5}">
                      <a16:colId xmlns:a16="http://schemas.microsoft.com/office/drawing/2014/main" val="826570641"/>
                    </a:ext>
                  </a:extLst>
                </a:gridCol>
                <a:gridCol w="2246000">
                  <a:extLst>
                    <a:ext uri="{9D8B030D-6E8A-4147-A177-3AD203B41FA5}">
                      <a16:colId xmlns:a16="http://schemas.microsoft.com/office/drawing/2014/main" val="3077939866"/>
                    </a:ext>
                  </a:extLst>
                </a:gridCol>
              </a:tblGrid>
              <a:tr h="480060">
                <a:tc>
                  <a:txBody>
                    <a:bodyPr/>
                    <a:lstStyle/>
                    <a:p>
                      <a:endParaRPr lang="en-US" sz="1400" u="sng"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dirty="0">
                          <a:solidFill>
                            <a:schemeClr val="tx1"/>
                          </a:solidFill>
                        </a:rPr>
                        <a:t>Defined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dirty="0">
                          <a:solidFill>
                            <a:schemeClr val="tx1"/>
                          </a:solidFill>
                        </a:rPr>
                        <a:t>Benefit Plan</a:t>
                      </a:r>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400" u="none" dirty="0">
                          <a:solidFill>
                            <a:schemeClr val="tx1"/>
                          </a:solidFill>
                        </a:rPr>
                        <a:t>Employee Contribution</a:t>
                      </a:r>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400" u="none" dirty="0">
                          <a:solidFill>
                            <a:schemeClr val="tx1"/>
                          </a:solidFill>
                        </a:rPr>
                        <a:t>University Contribution</a:t>
                      </a:r>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400" u="none" dirty="0">
                        <a:solidFill>
                          <a:schemeClr val="tx1"/>
                        </a:solidFill>
                      </a:endParaRPr>
                    </a:p>
                    <a:p>
                      <a:r>
                        <a:rPr lang="en-US" sz="1400" u="none" dirty="0">
                          <a:solidFill>
                            <a:schemeClr val="tx1"/>
                          </a:solidFill>
                        </a:rPr>
                        <a:t>Notes</a:t>
                      </a: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74651525"/>
                  </a:ext>
                </a:extLst>
              </a:tr>
              <a:tr h="278130">
                <a:tc>
                  <a:txBody>
                    <a:bodyPr/>
                    <a:lstStyle/>
                    <a:p>
                      <a:r>
                        <a:rPr lang="en-US" sz="1200" dirty="0"/>
                        <a:t>Penn State University</a:t>
                      </a:r>
                    </a:p>
                  </a:txBody>
                  <a:tcPr marL="68580" marR="68580" marT="34290" marB="3429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dirty="0"/>
                        <a:t>Yes, unless opt out</a:t>
                      </a:r>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dirty="0"/>
                        <a:t>5%</a:t>
                      </a:r>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dirty="0"/>
                        <a:t>9.29%</a:t>
                      </a:r>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1200" dirty="0"/>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220177"/>
                  </a:ext>
                </a:extLst>
              </a:tr>
              <a:tr h="267298">
                <a:tc>
                  <a:txBody>
                    <a:bodyPr/>
                    <a:lstStyle/>
                    <a:p>
                      <a:r>
                        <a:rPr lang="en-US" sz="1200" dirty="0"/>
                        <a:t>University of Wisconsin</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Yes</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Na</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Na</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900" dirty="0"/>
                        <a:t>State defined benefit plan</a:t>
                      </a:r>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78249052"/>
                  </a:ext>
                </a:extLst>
              </a:tr>
              <a:tr h="278130">
                <a:tc>
                  <a:txBody>
                    <a:bodyPr/>
                    <a:lstStyle/>
                    <a:p>
                      <a:endParaRPr lang="en-US" sz="1200" b="1" u="sng" dirty="0"/>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900" dirty="0"/>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7061745"/>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Selected Michigan Peers</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900" dirty="0"/>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6925114"/>
                  </a:ext>
                </a:extLst>
              </a:tr>
              <a:tr h="278130">
                <a:tc>
                  <a:txBody>
                    <a:bodyPr/>
                    <a:lstStyle/>
                    <a:p>
                      <a:r>
                        <a:rPr lang="en-US" sz="1200" dirty="0"/>
                        <a:t>Wayne State University </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endParaRPr lang="en-US" sz="12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0%-5%</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0-10%</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900" dirty="0"/>
                        <a:t>2-1 match based on employee election</a:t>
                      </a:r>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36815567"/>
                  </a:ext>
                </a:extLst>
              </a:tr>
              <a:tr h="278130">
                <a:tc>
                  <a:txBody>
                    <a:bodyPr/>
                    <a:lstStyle/>
                    <a:p>
                      <a:r>
                        <a:rPr lang="en-US" sz="1200" dirty="0"/>
                        <a:t>Central Michigan</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dirty="0"/>
                        <a:t>0%</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dirty="0"/>
                        <a:t>10%</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900" dirty="0"/>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7222646"/>
                  </a:ext>
                </a:extLst>
              </a:tr>
              <a:tr h="278130">
                <a:tc>
                  <a:txBody>
                    <a:bodyPr/>
                    <a:lstStyle/>
                    <a:p>
                      <a:r>
                        <a:rPr lang="en-US" sz="1200" dirty="0"/>
                        <a:t>Grand Valley State</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endParaRPr lang="en-US" sz="12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0%</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10%-12%</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900" dirty="0"/>
                        <a:t>Varies by employee type, 12% most common</a:t>
                      </a:r>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87861847"/>
                  </a:ext>
                </a:extLst>
              </a:tr>
              <a:tr h="278130">
                <a:tc>
                  <a:txBody>
                    <a:bodyPr/>
                    <a:lstStyle/>
                    <a:p>
                      <a:r>
                        <a:rPr lang="en-US" sz="1200" dirty="0"/>
                        <a:t>Western Michigan</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dirty="0"/>
                        <a:t>0%-2%</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9%-11%</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900" dirty="0"/>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4902819"/>
                  </a:ext>
                </a:extLst>
              </a:tr>
              <a:tr h="278130">
                <a:tc>
                  <a:txBody>
                    <a:bodyPr/>
                    <a:lstStyle/>
                    <a:p>
                      <a:r>
                        <a:rPr lang="en-US" sz="1200" dirty="0"/>
                        <a:t>Oakland University </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endParaRPr lang="en-US" sz="12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0%</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14%-17%</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900" dirty="0"/>
                        <a:t>Some labor groups lower, limited in number</a:t>
                      </a:r>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83692254"/>
                  </a:ext>
                </a:extLst>
              </a:tr>
              <a:tr h="278130">
                <a:tc>
                  <a:txBody>
                    <a:bodyPr/>
                    <a:lstStyle/>
                    <a:p>
                      <a:r>
                        <a:rPr lang="en-US" sz="1200" dirty="0"/>
                        <a:t>Michigan Tech</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2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dirty="0"/>
                        <a:t>7.5%</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200" dirty="0"/>
                        <a:t>7.5%</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900" dirty="0"/>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4294629"/>
                  </a:ext>
                </a:extLst>
              </a:tr>
              <a:tr h="278130">
                <a:tc>
                  <a:txBody>
                    <a:bodyPr/>
                    <a:lstStyle/>
                    <a:p>
                      <a:r>
                        <a:rPr lang="en-US" sz="1200" dirty="0"/>
                        <a:t>Northern Michigan</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sz="1200" dirty="0"/>
                    </a:p>
                  </a:txBody>
                  <a:tcPr marL="68580" marR="68580" marT="34290" marB="3429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0%</a:t>
                      </a:r>
                    </a:p>
                  </a:txBody>
                  <a:tcPr marL="68580" marR="68580" marT="34290" marB="3429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7.25%/15.64%</a:t>
                      </a:r>
                    </a:p>
                  </a:txBody>
                  <a:tcPr marL="68580" marR="68580" marT="34290" marB="3429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900" dirty="0"/>
                        <a:t>Support staff/faculty</a:t>
                      </a:r>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84586907"/>
                  </a:ext>
                </a:extLst>
              </a:tr>
              <a:tr h="278130">
                <a:tc>
                  <a:txBody>
                    <a:bodyPr/>
                    <a:lstStyle/>
                    <a:p>
                      <a:r>
                        <a:rPr lang="en-US" sz="1200" dirty="0"/>
                        <a:t>Saginaw Valley State</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dirty="0"/>
                    </a:p>
                  </a:txBody>
                  <a:tcPr marL="68580" marR="68580" marT="34290" marB="3429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t>4%</a:t>
                      </a:r>
                    </a:p>
                  </a:txBody>
                  <a:tcPr marL="68580" marR="68580" marT="34290" marB="3429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12%</a:t>
                      </a:r>
                    </a:p>
                  </a:txBody>
                  <a:tcPr marL="68580" marR="68580" marT="34290" marB="3429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dirty="0"/>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5351738"/>
                  </a:ext>
                </a:extLst>
              </a:tr>
            </a:tbl>
          </a:graphicData>
        </a:graphic>
      </p:graphicFrame>
      <p:sp>
        <p:nvSpPr>
          <p:cNvPr id="6" name="Slide Number Placeholder 3">
            <a:extLst>
              <a:ext uri="{FF2B5EF4-FFF2-40B4-BE49-F238E27FC236}">
                <a16:creationId xmlns:a16="http://schemas.microsoft.com/office/drawing/2014/main" id="{5C9A91EC-4D1A-4D48-8F26-CBBBE08B704F}"/>
              </a:ext>
            </a:extLst>
          </p:cNvPr>
          <p:cNvSpPr txBox="1">
            <a:spLocks/>
          </p:cNvSpPr>
          <p:nvPr/>
        </p:nvSpPr>
        <p:spPr>
          <a:xfrm>
            <a:off x="6917916" y="640793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1E722-6BDF-4DB4-82A0-D4AD8EAD157D}" type="slidenum">
              <a:rPr lang="en-US" smtClean="0"/>
              <a:pPr/>
              <a:t>35</a:t>
            </a:fld>
            <a:endParaRPr lang="en-US" dirty="0"/>
          </a:p>
        </p:txBody>
      </p:sp>
    </p:spTree>
    <p:extLst>
      <p:ext uri="{BB962C8B-B14F-4D97-AF65-F5344CB8AC3E}">
        <p14:creationId xmlns:p14="http://schemas.microsoft.com/office/powerpoint/2010/main" val="892746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823E91-FA64-43F0-9930-2B956F66A4F0}"/>
              </a:ext>
            </a:extLst>
          </p:cNvPr>
          <p:cNvSpPr>
            <a:spLocks noGrp="1"/>
          </p:cNvSpPr>
          <p:nvPr>
            <p:ph type="sldNum" sz="quarter" idx="12"/>
          </p:nvPr>
        </p:nvSpPr>
        <p:spPr>
          <a:xfrm>
            <a:off x="6948974" y="5673596"/>
            <a:ext cx="2057400" cy="273844"/>
          </a:xfrm>
        </p:spPr>
        <p:txBody>
          <a:bodyPr/>
          <a:lstStyle/>
          <a:p>
            <a:fld id="{2D11E722-6BDF-4DB4-82A0-D4AD8EAD157D}" type="slidenum">
              <a:rPr lang="en-US" smtClean="0">
                <a:solidFill>
                  <a:schemeClr val="bg1"/>
                </a:solidFill>
              </a:rPr>
              <a:pPr/>
              <a:t>36</a:t>
            </a:fld>
            <a:endParaRPr lang="en-US" dirty="0">
              <a:solidFill>
                <a:schemeClr val="bg1"/>
              </a:solidFill>
            </a:endParaRPr>
          </a:p>
        </p:txBody>
      </p:sp>
      <p:sp>
        <p:nvSpPr>
          <p:cNvPr id="9" name="Title 1">
            <a:extLst>
              <a:ext uri="{FF2B5EF4-FFF2-40B4-BE49-F238E27FC236}">
                <a16:creationId xmlns:a16="http://schemas.microsoft.com/office/drawing/2014/main" id="{F9C0C614-DC23-4366-9C95-024EC443E5F3}"/>
              </a:ext>
            </a:extLst>
          </p:cNvPr>
          <p:cNvSpPr txBox="1">
            <a:spLocks/>
          </p:cNvSpPr>
          <p:nvPr/>
        </p:nvSpPr>
        <p:spPr>
          <a:xfrm>
            <a:off x="114657" y="847723"/>
            <a:ext cx="8590760" cy="3407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4F3B"/>
                </a:solidFill>
                <a:latin typeface="+mn-lt"/>
              </a:rPr>
              <a:t>Peer Health Plans – Big Ten</a:t>
            </a:r>
          </a:p>
        </p:txBody>
      </p:sp>
      <p:graphicFrame>
        <p:nvGraphicFramePr>
          <p:cNvPr id="10" name="Table 10">
            <a:extLst>
              <a:ext uri="{FF2B5EF4-FFF2-40B4-BE49-F238E27FC236}">
                <a16:creationId xmlns:a16="http://schemas.microsoft.com/office/drawing/2014/main" id="{9D2E66DF-8938-4270-967B-42F64C01FE04}"/>
              </a:ext>
            </a:extLst>
          </p:cNvPr>
          <p:cNvGraphicFramePr>
            <a:graphicFrameLocks noGrp="1"/>
          </p:cNvGraphicFramePr>
          <p:nvPr/>
        </p:nvGraphicFramePr>
        <p:xfrm>
          <a:off x="143448" y="1449446"/>
          <a:ext cx="8910333" cy="3959107"/>
        </p:xfrm>
        <a:graphic>
          <a:graphicData uri="http://schemas.openxmlformats.org/drawingml/2006/table">
            <a:tbl>
              <a:tblPr firstRow="1" bandRow="1">
                <a:tableStyleId>{5C22544A-7EE6-4342-B048-85BDC9FD1C3A}</a:tableStyleId>
              </a:tblPr>
              <a:tblGrid>
                <a:gridCol w="2413769">
                  <a:extLst>
                    <a:ext uri="{9D8B030D-6E8A-4147-A177-3AD203B41FA5}">
                      <a16:colId xmlns:a16="http://schemas.microsoft.com/office/drawing/2014/main" val="37522852"/>
                    </a:ext>
                  </a:extLst>
                </a:gridCol>
                <a:gridCol w="1687068">
                  <a:extLst>
                    <a:ext uri="{9D8B030D-6E8A-4147-A177-3AD203B41FA5}">
                      <a16:colId xmlns:a16="http://schemas.microsoft.com/office/drawing/2014/main" val="2122547524"/>
                    </a:ext>
                  </a:extLst>
                </a:gridCol>
                <a:gridCol w="1611630">
                  <a:extLst>
                    <a:ext uri="{9D8B030D-6E8A-4147-A177-3AD203B41FA5}">
                      <a16:colId xmlns:a16="http://schemas.microsoft.com/office/drawing/2014/main" val="4117457009"/>
                    </a:ext>
                  </a:extLst>
                </a:gridCol>
                <a:gridCol w="1488186">
                  <a:extLst>
                    <a:ext uri="{9D8B030D-6E8A-4147-A177-3AD203B41FA5}">
                      <a16:colId xmlns:a16="http://schemas.microsoft.com/office/drawing/2014/main" val="826570641"/>
                    </a:ext>
                  </a:extLst>
                </a:gridCol>
                <a:gridCol w="1709680">
                  <a:extLst>
                    <a:ext uri="{9D8B030D-6E8A-4147-A177-3AD203B41FA5}">
                      <a16:colId xmlns:a16="http://schemas.microsoft.com/office/drawing/2014/main" val="3077939866"/>
                    </a:ext>
                  </a:extLst>
                </a:gridCol>
              </a:tblGrid>
              <a:tr h="274320">
                <a:tc>
                  <a:txBody>
                    <a:bodyPr/>
                    <a:lstStyle/>
                    <a:p>
                      <a:endParaRPr lang="en-US" sz="1400" u="sng"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200" u="none" dirty="0">
                          <a:solidFill>
                            <a:schemeClr val="tx1"/>
                          </a:solidFill>
                        </a:rPr>
                        <a:t>Premium Share? Tiers?</a:t>
                      </a:r>
                    </a:p>
                  </a:txBody>
                  <a:tcPr marL="68580" marR="68580" marT="34290" marB="3429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200" u="none" dirty="0">
                          <a:solidFill>
                            <a:schemeClr val="tx1"/>
                          </a:solidFill>
                        </a:rPr>
                        <a:t>Single</a:t>
                      </a:r>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200" dirty="0">
                          <a:solidFill>
                            <a:schemeClr val="tx1"/>
                          </a:solidFill>
                        </a:rPr>
                        <a:t>2 Person</a:t>
                      </a:r>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200" u="none" dirty="0">
                          <a:solidFill>
                            <a:schemeClr val="tx1"/>
                          </a:solidFill>
                        </a:rPr>
                        <a:t>Family</a:t>
                      </a: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74651525"/>
                  </a:ext>
                </a:extLst>
              </a:tr>
              <a:tr h="274320">
                <a:tc>
                  <a:txBody>
                    <a:bodyPr/>
                    <a:lstStyle/>
                    <a:p>
                      <a:r>
                        <a:rPr lang="en-US" sz="1400" dirty="0"/>
                        <a:t>Michigan State University</a:t>
                      </a:r>
                    </a:p>
                  </a:txBody>
                  <a:tcPr marL="68580" marR="68580" marT="34290" marB="3429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FAS only, no tiers</a:t>
                      </a:r>
                    </a:p>
                  </a:txBody>
                  <a:tcPr marL="68580" marR="68580" marT="34290" marB="3429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11%*</a:t>
                      </a:r>
                    </a:p>
                  </a:txBody>
                  <a:tcPr marL="68580" marR="68580" marT="34290" marB="3429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11%*</a:t>
                      </a:r>
                    </a:p>
                  </a:txBody>
                  <a:tcPr marL="68580" marR="68580" marT="34290" marB="3429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11%*</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220177"/>
                  </a:ext>
                </a:extLst>
              </a:tr>
              <a:tr h="274320">
                <a:tc>
                  <a:txBody>
                    <a:bodyPr/>
                    <a:lstStyle/>
                    <a:p>
                      <a:r>
                        <a:rPr lang="en-US" sz="1400" dirty="0"/>
                        <a:t>Northwestern</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Yes, 5</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100" b="0" i="0" u="none" strike="noStrike" dirty="0">
                          <a:solidFill>
                            <a:srgbClr val="000000"/>
                          </a:solidFill>
                          <a:effectLst/>
                          <a:latin typeface="+mn-lt"/>
                        </a:rPr>
                        <a:t>8-48%</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100" b="0" i="0" u="none" strike="noStrike" dirty="0">
                          <a:solidFill>
                            <a:srgbClr val="000000"/>
                          </a:solidFill>
                          <a:effectLst/>
                          <a:latin typeface="+mn-lt"/>
                        </a:rPr>
                        <a:t>8-48%</a:t>
                      </a:r>
                    </a:p>
                  </a:txBody>
                  <a:tcPr marL="4763" marR="4763" marT="476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100" b="0" i="0" u="none" strike="noStrike" dirty="0">
                          <a:solidFill>
                            <a:srgbClr val="000000"/>
                          </a:solidFill>
                          <a:effectLst/>
                          <a:latin typeface="+mn-lt"/>
                        </a:rPr>
                        <a:t>8-48%</a:t>
                      </a:r>
                    </a:p>
                  </a:txBody>
                  <a:tcPr marL="4763" marR="4763" marT="4763"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78249052"/>
                  </a:ext>
                </a:extLst>
              </a:tr>
              <a:tr h="274320">
                <a:tc>
                  <a:txBody>
                    <a:bodyPr/>
                    <a:lstStyle/>
                    <a:p>
                      <a:r>
                        <a:rPr lang="en-US" sz="1400" dirty="0"/>
                        <a:t>University of Illinois</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Yes, 6</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11-14%</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19-25%</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19-25%</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5187075"/>
                  </a:ext>
                </a:extLst>
              </a:tr>
              <a:tr h="293887">
                <a:tc>
                  <a:txBody>
                    <a:bodyPr/>
                    <a:lstStyle/>
                    <a:p>
                      <a:r>
                        <a:rPr lang="en-US" sz="1400" dirty="0"/>
                        <a:t>Indiana University</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Yes, 7</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17-47%</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17-47%</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18-50%</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9569726"/>
                  </a:ext>
                </a:extLst>
              </a:tr>
              <a:tr h="274320">
                <a:tc>
                  <a:txBody>
                    <a:bodyPr/>
                    <a:lstStyle/>
                    <a:p>
                      <a:r>
                        <a:rPr lang="en-US" sz="1400" dirty="0"/>
                        <a:t>Purdue University</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Yes, 2</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4-12%</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8-14%</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8-14%</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3446359"/>
                  </a:ext>
                </a:extLst>
              </a:tr>
              <a:tr h="274320">
                <a:tc>
                  <a:txBody>
                    <a:bodyPr/>
                    <a:lstStyle/>
                    <a:p>
                      <a:r>
                        <a:rPr lang="en-US" sz="1400" dirty="0"/>
                        <a:t>University of Iowa</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Yes, no tiers</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10%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20%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20%</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92410524"/>
                  </a:ext>
                </a:extLst>
              </a:tr>
              <a:tr h="274320">
                <a:tc>
                  <a:txBody>
                    <a:bodyPr/>
                    <a:lstStyle/>
                    <a:p>
                      <a:r>
                        <a:rPr lang="en-US" sz="1400" dirty="0"/>
                        <a:t>University of Maryland</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Yes, no tiers</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29%</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29%</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29%</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501542"/>
                  </a:ext>
                </a:extLst>
              </a:tr>
              <a:tr h="274320">
                <a:tc>
                  <a:txBody>
                    <a:bodyPr/>
                    <a:lstStyle/>
                    <a:p>
                      <a:r>
                        <a:rPr lang="en-US" sz="1400" dirty="0"/>
                        <a:t>University of Michigan</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Yes, 3</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21-24%</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32-37%</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33-38%</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08284183"/>
                  </a:ext>
                </a:extLst>
              </a:tr>
              <a:tr h="274320">
                <a:tc>
                  <a:txBody>
                    <a:bodyPr/>
                    <a:lstStyle/>
                    <a:p>
                      <a:r>
                        <a:rPr lang="en-US" sz="1400" dirty="0"/>
                        <a:t>University of Minnesota</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Yes, no tiers</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25%</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32%</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32%</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3955315"/>
                  </a:ext>
                </a:extLst>
              </a:tr>
              <a:tr h="274320">
                <a:tc>
                  <a:txBody>
                    <a:bodyPr/>
                    <a:lstStyle/>
                    <a:p>
                      <a:r>
                        <a:rPr lang="en-US" sz="1400" dirty="0"/>
                        <a:t>University of Nebraska</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Yes, no tiers</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30%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30%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30%</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72512768"/>
                  </a:ext>
                </a:extLst>
              </a:tr>
              <a:tr h="274320">
                <a:tc>
                  <a:txBody>
                    <a:bodyPr/>
                    <a:lstStyle/>
                    <a:p>
                      <a:r>
                        <a:rPr lang="en-US" sz="1400" dirty="0"/>
                        <a:t>Rutgers University</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Yes, multiple</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6-30%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6-30%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6-30%</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69885608"/>
                  </a:ext>
                </a:extLst>
              </a:tr>
              <a:tr h="274320">
                <a:tc>
                  <a:txBody>
                    <a:bodyPr/>
                    <a:lstStyle/>
                    <a:p>
                      <a:r>
                        <a:rPr lang="en-US" sz="1400" dirty="0"/>
                        <a:t>Ohio State University</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Yes, 6</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8-18%</a:t>
                      </a:r>
                    </a:p>
                  </a:txBody>
                  <a:tcPr marL="68580" marR="68580" marT="34290" marB="3429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14-23%</a:t>
                      </a:r>
                    </a:p>
                  </a:txBody>
                  <a:tcPr marL="68580" marR="68580" marT="34290" marB="3429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14-23%</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87649779"/>
                  </a:ext>
                </a:extLst>
              </a:tr>
              <a:tr h="274320">
                <a:tc>
                  <a:txBody>
                    <a:bodyPr/>
                    <a:lstStyle/>
                    <a:p>
                      <a:r>
                        <a:rPr lang="en-US" sz="1400" dirty="0"/>
                        <a:t>University of Wisconsin</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Yes, no tiers</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17%</a:t>
                      </a:r>
                    </a:p>
                  </a:txBody>
                  <a:tcPr marL="68580" marR="68580" marT="34290" marB="3429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err="1">
                          <a:latin typeface="+mn-lt"/>
                        </a:rPr>
                        <a:t>n.a.</a:t>
                      </a:r>
                      <a:endParaRPr lang="en-US" sz="1100" dirty="0">
                        <a:latin typeface="+mn-lt"/>
                      </a:endParaRPr>
                    </a:p>
                  </a:txBody>
                  <a:tcPr marL="68580" marR="68580" marT="34290" marB="3429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17%</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732731"/>
                  </a:ext>
                </a:extLst>
              </a:tr>
            </a:tbl>
          </a:graphicData>
        </a:graphic>
      </p:graphicFrame>
      <p:sp>
        <p:nvSpPr>
          <p:cNvPr id="2" name="TextBox 1">
            <a:extLst>
              <a:ext uri="{FF2B5EF4-FFF2-40B4-BE49-F238E27FC236}">
                <a16:creationId xmlns:a16="http://schemas.microsoft.com/office/drawing/2014/main" id="{60ED5A3F-EDCD-4306-A909-68110018A7A5}"/>
              </a:ext>
            </a:extLst>
          </p:cNvPr>
          <p:cNvSpPr txBox="1"/>
          <p:nvPr/>
        </p:nvSpPr>
        <p:spPr>
          <a:xfrm>
            <a:off x="137626" y="5578368"/>
            <a:ext cx="3606949" cy="338554"/>
          </a:xfrm>
          <a:prstGeom prst="rect">
            <a:avLst/>
          </a:prstGeom>
          <a:noFill/>
        </p:spPr>
        <p:txBody>
          <a:bodyPr wrap="none" rtlCol="0">
            <a:spAutoFit/>
          </a:bodyPr>
          <a:lstStyle/>
          <a:p>
            <a:r>
              <a:rPr lang="en-US" sz="1600" dirty="0"/>
              <a:t>*Blend of 14% on medical plan, 0% on Rx</a:t>
            </a:r>
          </a:p>
        </p:txBody>
      </p:sp>
      <p:sp>
        <p:nvSpPr>
          <p:cNvPr id="7" name="Slide Number Placeholder 3">
            <a:extLst>
              <a:ext uri="{FF2B5EF4-FFF2-40B4-BE49-F238E27FC236}">
                <a16:creationId xmlns:a16="http://schemas.microsoft.com/office/drawing/2014/main" id="{BE762716-1D65-4105-A52E-E4196CB605C2}"/>
              </a:ext>
            </a:extLst>
          </p:cNvPr>
          <p:cNvSpPr txBox="1">
            <a:spLocks/>
          </p:cNvSpPr>
          <p:nvPr/>
        </p:nvSpPr>
        <p:spPr>
          <a:xfrm>
            <a:off x="6917916" y="640793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1E722-6BDF-4DB4-82A0-D4AD8EAD157D}" type="slidenum">
              <a:rPr lang="en-US" smtClean="0"/>
              <a:pPr/>
              <a:t>36</a:t>
            </a:fld>
            <a:endParaRPr lang="en-US" dirty="0"/>
          </a:p>
        </p:txBody>
      </p:sp>
    </p:spTree>
    <p:extLst>
      <p:ext uri="{BB962C8B-B14F-4D97-AF65-F5344CB8AC3E}">
        <p14:creationId xmlns:p14="http://schemas.microsoft.com/office/powerpoint/2010/main" val="3739185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823E91-FA64-43F0-9930-2B956F66A4F0}"/>
              </a:ext>
            </a:extLst>
          </p:cNvPr>
          <p:cNvSpPr>
            <a:spLocks noGrp="1"/>
          </p:cNvSpPr>
          <p:nvPr>
            <p:ph type="sldNum" sz="quarter" idx="12"/>
          </p:nvPr>
        </p:nvSpPr>
        <p:spPr>
          <a:xfrm>
            <a:off x="6948974" y="5673596"/>
            <a:ext cx="2057400" cy="273844"/>
          </a:xfrm>
        </p:spPr>
        <p:txBody>
          <a:bodyPr/>
          <a:lstStyle/>
          <a:p>
            <a:fld id="{2D11E722-6BDF-4DB4-82A0-D4AD8EAD157D}" type="slidenum">
              <a:rPr lang="en-US" smtClean="0">
                <a:solidFill>
                  <a:schemeClr val="bg1"/>
                </a:solidFill>
              </a:rPr>
              <a:pPr/>
              <a:t>37</a:t>
            </a:fld>
            <a:endParaRPr lang="en-US" dirty="0">
              <a:solidFill>
                <a:schemeClr val="bg1"/>
              </a:solidFill>
            </a:endParaRPr>
          </a:p>
        </p:txBody>
      </p:sp>
      <p:sp>
        <p:nvSpPr>
          <p:cNvPr id="9" name="Title 1">
            <a:extLst>
              <a:ext uri="{FF2B5EF4-FFF2-40B4-BE49-F238E27FC236}">
                <a16:creationId xmlns:a16="http://schemas.microsoft.com/office/drawing/2014/main" id="{F9C0C614-DC23-4366-9C95-024EC443E5F3}"/>
              </a:ext>
            </a:extLst>
          </p:cNvPr>
          <p:cNvSpPr txBox="1">
            <a:spLocks/>
          </p:cNvSpPr>
          <p:nvPr/>
        </p:nvSpPr>
        <p:spPr>
          <a:xfrm>
            <a:off x="124563" y="838200"/>
            <a:ext cx="8590760" cy="3407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4F3B"/>
                </a:solidFill>
                <a:latin typeface="+mn-lt"/>
              </a:rPr>
              <a:t>Peer Health Plans – Selected State of Michigan</a:t>
            </a:r>
          </a:p>
        </p:txBody>
      </p:sp>
      <p:graphicFrame>
        <p:nvGraphicFramePr>
          <p:cNvPr id="10" name="Table 10">
            <a:extLst>
              <a:ext uri="{FF2B5EF4-FFF2-40B4-BE49-F238E27FC236}">
                <a16:creationId xmlns:a16="http://schemas.microsoft.com/office/drawing/2014/main" id="{9D2E66DF-8938-4270-967B-42F64C01FE04}"/>
              </a:ext>
            </a:extLst>
          </p:cNvPr>
          <p:cNvGraphicFramePr>
            <a:graphicFrameLocks noGrp="1"/>
          </p:cNvGraphicFramePr>
          <p:nvPr/>
        </p:nvGraphicFramePr>
        <p:xfrm>
          <a:off x="137626" y="1600200"/>
          <a:ext cx="8910333" cy="2350291"/>
        </p:xfrm>
        <a:graphic>
          <a:graphicData uri="http://schemas.openxmlformats.org/drawingml/2006/table">
            <a:tbl>
              <a:tblPr firstRow="1" bandRow="1">
                <a:tableStyleId>{5C22544A-7EE6-4342-B048-85BDC9FD1C3A}</a:tableStyleId>
              </a:tblPr>
              <a:tblGrid>
                <a:gridCol w="2413769">
                  <a:extLst>
                    <a:ext uri="{9D8B030D-6E8A-4147-A177-3AD203B41FA5}">
                      <a16:colId xmlns:a16="http://schemas.microsoft.com/office/drawing/2014/main" val="37522852"/>
                    </a:ext>
                  </a:extLst>
                </a:gridCol>
                <a:gridCol w="1687068">
                  <a:extLst>
                    <a:ext uri="{9D8B030D-6E8A-4147-A177-3AD203B41FA5}">
                      <a16:colId xmlns:a16="http://schemas.microsoft.com/office/drawing/2014/main" val="2122547524"/>
                    </a:ext>
                  </a:extLst>
                </a:gridCol>
                <a:gridCol w="1611630">
                  <a:extLst>
                    <a:ext uri="{9D8B030D-6E8A-4147-A177-3AD203B41FA5}">
                      <a16:colId xmlns:a16="http://schemas.microsoft.com/office/drawing/2014/main" val="4117457009"/>
                    </a:ext>
                  </a:extLst>
                </a:gridCol>
                <a:gridCol w="1488186">
                  <a:extLst>
                    <a:ext uri="{9D8B030D-6E8A-4147-A177-3AD203B41FA5}">
                      <a16:colId xmlns:a16="http://schemas.microsoft.com/office/drawing/2014/main" val="826570641"/>
                    </a:ext>
                  </a:extLst>
                </a:gridCol>
                <a:gridCol w="1709680">
                  <a:extLst>
                    <a:ext uri="{9D8B030D-6E8A-4147-A177-3AD203B41FA5}">
                      <a16:colId xmlns:a16="http://schemas.microsoft.com/office/drawing/2014/main" val="3077939866"/>
                    </a:ext>
                  </a:extLst>
                </a:gridCol>
              </a:tblGrid>
              <a:tr h="274320">
                <a:tc>
                  <a:txBody>
                    <a:bodyPr/>
                    <a:lstStyle/>
                    <a:p>
                      <a:endParaRPr lang="en-US" sz="1400" u="sng"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200" u="none" dirty="0">
                          <a:solidFill>
                            <a:schemeClr val="tx1"/>
                          </a:solidFill>
                        </a:rPr>
                        <a:t>Premium Share? Tiers?</a:t>
                      </a:r>
                    </a:p>
                  </a:txBody>
                  <a:tcPr marL="68580" marR="68580" marT="34290" marB="3429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200" u="none" dirty="0">
                          <a:solidFill>
                            <a:schemeClr val="tx1"/>
                          </a:solidFill>
                        </a:rPr>
                        <a:t>Single</a:t>
                      </a:r>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200" dirty="0">
                          <a:solidFill>
                            <a:schemeClr val="tx1"/>
                          </a:solidFill>
                        </a:rPr>
                        <a:t>2 Person</a:t>
                      </a:r>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200" u="none" dirty="0">
                          <a:solidFill>
                            <a:schemeClr val="tx1"/>
                          </a:solidFill>
                        </a:rPr>
                        <a:t>Family</a:t>
                      </a: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74651525"/>
                  </a:ext>
                </a:extLst>
              </a:tr>
              <a:tr h="251460">
                <a:tc>
                  <a:txBody>
                    <a:bodyPr/>
                    <a:lstStyle/>
                    <a:p>
                      <a:r>
                        <a:rPr lang="en-US" sz="1200" dirty="0"/>
                        <a:t>Wayne State University </a:t>
                      </a:r>
                    </a:p>
                  </a:txBody>
                  <a:tcPr marL="68580" marR="68580" marT="34290" marB="3429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Yes</a:t>
                      </a:r>
                    </a:p>
                  </a:txBody>
                  <a:tcPr marL="68580" marR="68580" marT="34290" marB="3429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23%</a:t>
                      </a:r>
                    </a:p>
                  </a:txBody>
                  <a:tcPr marL="68580" marR="68580" marT="34290" marB="3429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21%</a:t>
                      </a:r>
                    </a:p>
                  </a:txBody>
                  <a:tcPr marL="68580" marR="68580" marT="34290" marB="3429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22%</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5187075"/>
                  </a:ext>
                </a:extLst>
              </a:tr>
              <a:tr h="293887">
                <a:tc>
                  <a:txBody>
                    <a:bodyPr/>
                    <a:lstStyle/>
                    <a:p>
                      <a:r>
                        <a:rPr lang="en-US" sz="1200" dirty="0"/>
                        <a:t>Central Michigan</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Yes</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8%</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8%</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8%</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9569726"/>
                  </a:ext>
                </a:extLst>
              </a:tr>
              <a:tr h="251460">
                <a:tc>
                  <a:txBody>
                    <a:bodyPr/>
                    <a:lstStyle/>
                    <a:p>
                      <a:r>
                        <a:rPr lang="en-US" sz="1200" dirty="0"/>
                        <a:t>Grand Valley State</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No</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0%</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3446359"/>
                  </a:ext>
                </a:extLst>
              </a:tr>
              <a:tr h="265704">
                <a:tc>
                  <a:txBody>
                    <a:bodyPr/>
                    <a:lstStyle/>
                    <a:p>
                      <a:r>
                        <a:rPr lang="en-US" sz="1200" dirty="0"/>
                        <a:t>Western Michigan</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Yes</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19%</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25%</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29%</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92410524"/>
                  </a:ext>
                </a:extLst>
              </a:tr>
              <a:tr h="251460">
                <a:tc>
                  <a:txBody>
                    <a:bodyPr/>
                    <a:lstStyle/>
                    <a:p>
                      <a:r>
                        <a:rPr lang="en-US" sz="1200" dirty="0"/>
                        <a:t>Oakland University </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Yes</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25%</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28%</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25%</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501542"/>
                  </a:ext>
                </a:extLst>
              </a:tr>
              <a:tr h="251460">
                <a:tc>
                  <a:txBody>
                    <a:bodyPr/>
                    <a:lstStyle/>
                    <a:p>
                      <a:r>
                        <a:rPr lang="en-US" sz="1200" dirty="0"/>
                        <a:t>Michigan Tech</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Yes</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1%</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1%</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08284183"/>
                  </a:ext>
                </a:extLst>
              </a:tr>
              <a:tr h="251460">
                <a:tc>
                  <a:txBody>
                    <a:bodyPr/>
                    <a:lstStyle/>
                    <a:p>
                      <a:r>
                        <a:rPr lang="en-US" sz="1200" dirty="0"/>
                        <a:t>Northern Michigan</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Yes</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20%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20%</a:t>
                      </a: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100" dirty="0">
                          <a:latin typeface="+mn-lt"/>
                        </a:rPr>
                        <a:t>20%</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3955315"/>
                  </a:ext>
                </a:extLst>
              </a:tr>
              <a:tr h="251460">
                <a:tc>
                  <a:txBody>
                    <a:bodyPr/>
                    <a:lstStyle/>
                    <a:p>
                      <a:r>
                        <a:rPr lang="en-US" sz="1200" dirty="0"/>
                        <a:t>Saginaw Valley State</a:t>
                      </a: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No</a:t>
                      </a:r>
                    </a:p>
                  </a:txBody>
                  <a:tcPr marL="68580" marR="68580" marT="34290" marB="34290"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0%</a:t>
                      </a:r>
                    </a:p>
                  </a:txBody>
                  <a:tcPr marL="68580" marR="68580" marT="34290" marB="3429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rPr>
                        <a:t>0%</a:t>
                      </a:r>
                    </a:p>
                  </a:txBody>
                  <a:tcPr marL="68580" marR="68580" marT="34290" marB="3429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100" dirty="0">
                          <a:latin typeface="+mn-lt"/>
                        </a:rPr>
                        <a:t>0%</a:t>
                      </a: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72512768"/>
                  </a:ext>
                </a:extLst>
              </a:tr>
            </a:tbl>
          </a:graphicData>
        </a:graphic>
      </p:graphicFrame>
      <p:sp>
        <p:nvSpPr>
          <p:cNvPr id="11" name="TextBox 10">
            <a:extLst>
              <a:ext uri="{FF2B5EF4-FFF2-40B4-BE49-F238E27FC236}">
                <a16:creationId xmlns:a16="http://schemas.microsoft.com/office/drawing/2014/main" id="{7F2E3979-929D-4ACC-8F07-F7A3C28D76D6}"/>
              </a:ext>
            </a:extLst>
          </p:cNvPr>
          <p:cNvSpPr txBox="1"/>
          <p:nvPr/>
        </p:nvSpPr>
        <p:spPr>
          <a:xfrm>
            <a:off x="137626" y="4121531"/>
            <a:ext cx="3180807" cy="307777"/>
          </a:xfrm>
          <a:prstGeom prst="rect">
            <a:avLst/>
          </a:prstGeom>
          <a:noFill/>
        </p:spPr>
        <p:txBody>
          <a:bodyPr wrap="none" rtlCol="0">
            <a:spAutoFit/>
          </a:bodyPr>
          <a:lstStyle/>
          <a:p>
            <a:r>
              <a:rPr lang="en-US" sz="1400" dirty="0"/>
              <a:t>*Blend of 14% on medical plan, 0% on Rx</a:t>
            </a:r>
          </a:p>
        </p:txBody>
      </p:sp>
      <p:sp>
        <p:nvSpPr>
          <p:cNvPr id="7" name="Slide Number Placeholder 3">
            <a:extLst>
              <a:ext uri="{FF2B5EF4-FFF2-40B4-BE49-F238E27FC236}">
                <a16:creationId xmlns:a16="http://schemas.microsoft.com/office/drawing/2014/main" id="{CB0E8681-EAD5-49F5-B9C9-7AB568E249BD}"/>
              </a:ext>
            </a:extLst>
          </p:cNvPr>
          <p:cNvSpPr txBox="1">
            <a:spLocks/>
          </p:cNvSpPr>
          <p:nvPr/>
        </p:nvSpPr>
        <p:spPr>
          <a:xfrm>
            <a:off x="6917916" y="640793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1E722-6BDF-4DB4-82A0-D4AD8EAD157D}" type="slidenum">
              <a:rPr lang="en-US" smtClean="0"/>
              <a:pPr/>
              <a:t>37</a:t>
            </a:fld>
            <a:endParaRPr lang="en-US" dirty="0"/>
          </a:p>
        </p:txBody>
      </p:sp>
    </p:spTree>
    <p:extLst>
      <p:ext uri="{BB962C8B-B14F-4D97-AF65-F5344CB8AC3E}">
        <p14:creationId xmlns:p14="http://schemas.microsoft.com/office/powerpoint/2010/main" val="3398189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535445E-DDD8-4A02-8129-FBB89FB478B2}"/>
              </a:ext>
            </a:extLst>
          </p:cNvPr>
          <p:cNvSpPr txBox="1">
            <a:spLocks/>
          </p:cNvSpPr>
          <p:nvPr/>
        </p:nvSpPr>
        <p:spPr>
          <a:xfrm>
            <a:off x="96039" y="838200"/>
            <a:ext cx="8590760" cy="3407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b="1" dirty="0">
                <a:solidFill>
                  <a:srgbClr val="004F3B"/>
                </a:solidFill>
                <a:latin typeface="+mn-lt"/>
              </a:rPr>
              <a:t>Budgeted One Time Resources</a:t>
            </a:r>
          </a:p>
        </p:txBody>
      </p:sp>
      <p:sp>
        <p:nvSpPr>
          <p:cNvPr id="2" name="Slide Number Placeholder 1">
            <a:extLst>
              <a:ext uri="{FF2B5EF4-FFF2-40B4-BE49-F238E27FC236}">
                <a16:creationId xmlns:a16="http://schemas.microsoft.com/office/drawing/2014/main" id="{A36D3BAA-7E10-4FD5-A7E8-4438886DCF7A}"/>
              </a:ext>
            </a:extLst>
          </p:cNvPr>
          <p:cNvSpPr>
            <a:spLocks noGrp="1"/>
          </p:cNvSpPr>
          <p:nvPr>
            <p:ph type="sldNum" sz="quarter" idx="12"/>
          </p:nvPr>
        </p:nvSpPr>
        <p:spPr>
          <a:xfrm>
            <a:off x="6948974" y="5658909"/>
            <a:ext cx="2057400" cy="273844"/>
          </a:xfrm>
        </p:spPr>
        <p:txBody>
          <a:bodyPr/>
          <a:lstStyle/>
          <a:p>
            <a:fld id="{0A36B171-D61D-DD49-92BA-719C258A9A11}" type="slidenum">
              <a:rPr lang="en-US" smtClean="0">
                <a:solidFill>
                  <a:schemeClr val="bg1"/>
                </a:solidFill>
              </a:rPr>
              <a:t>38</a:t>
            </a:fld>
            <a:endParaRPr lang="en-US" dirty="0">
              <a:solidFill>
                <a:schemeClr val="bg1"/>
              </a:solidFill>
            </a:endParaRPr>
          </a:p>
        </p:txBody>
      </p:sp>
      <p:graphicFrame>
        <p:nvGraphicFramePr>
          <p:cNvPr id="14" name="Table 2">
            <a:extLst>
              <a:ext uri="{FF2B5EF4-FFF2-40B4-BE49-F238E27FC236}">
                <a16:creationId xmlns:a16="http://schemas.microsoft.com/office/drawing/2014/main" id="{6702716A-99F0-4398-98D9-C072A21CB80B}"/>
              </a:ext>
            </a:extLst>
          </p:cNvPr>
          <p:cNvGraphicFramePr>
            <a:graphicFrameLocks noGrp="1"/>
          </p:cNvGraphicFramePr>
          <p:nvPr/>
        </p:nvGraphicFramePr>
        <p:xfrm>
          <a:off x="533400" y="1681034"/>
          <a:ext cx="8077200" cy="4114797"/>
        </p:xfrm>
        <a:graphic>
          <a:graphicData uri="http://schemas.openxmlformats.org/drawingml/2006/table">
            <a:tbl>
              <a:tblPr firstRow="1" bandRow="1">
                <a:tableStyleId>{5C22544A-7EE6-4342-B048-85BDC9FD1C3A}</a:tableStyleId>
              </a:tblPr>
              <a:tblGrid>
                <a:gridCol w="6070156">
                  <a:extLst>
                    <a:ext uri="{9D8B030D-6E8A-4147-A177-3AD203B41FA5}">
                      <a16:colId xmlns:a16="http://schemas.microsoft.com/office/drawing/2014/main" val="3044256239"/>
                    </a:ext>
                  </a:extLst>
                </a:gridCol>
                <a:gridCol w="2007044">
                  <a:extLst>
                    <a:ext uri="{9D8B030D-6E8A-4147-A177-3AD203B41FA5}">
                      <a16:colId xmlns:a16="http://schemas.microsoft.com/office/drawing/2014/main" val="2847699211"/>
                    </a:ext>
                  </a:extLst>
                </a:gridCol>
              </a:tblGrid>
              <a:tr h="337059">
                <a:tc>
                  <a:txBody>
                    <a:bodyPr/>
                    <a:lstStyle/>
                    <a:p>
                      <a:r>
                        <a:rPr lang="en-US" sz="1400" dirty="0"/>
                        <a:t>Item</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F3B"/>
                    </a:solidFill>
                  </a:tcPr>
                </a:tc>
                <a:tc>
                  <a:txBody>
                    <a:bodyPr/>
                    <a:lstStyle/>
                    <a:p>
                      <a:pPr algn="ctr"/>
                      <a:r>
                        <a:rPr lang="en-US" sz="1400" dirty="0"/>
                        <a:t>Amount</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F3B"/>
                    </a:solidFill>
                  </a:tcPr>
                </a:tc>
                <a:extLst>
                  <a:ext uri="{0D108BD9-81ED-4DB2-BD59-A6C34878D82A}">
                    <a16:rowId xmlns:a16="http://schemas.microsoft.com/office/drawing/2014/main" val="1404931750"/>
                  </a:ext>
                </a:extLst>
              </a:tr>
              <a:tr h="380181">
                <a:tc>
                  <a:txBody>
                    <a:bodyPr/>
                    <a:lstStyle/>
                    <a:p>
                      <a:endParaRPr lang="en-US" sz="14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US" sz="14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8620083"/>
                  </a:ext>
                </a:extLst>
              </a:tr>
              <a:tr h="392547">
                <a:tc>
                  <a:txBody>
                    <a:bodyPr/>
                    <a:lstStyle/>
                    <a:p>
                      <a:r>
                        <a:rPr lang="en-US" sz="1400" dirty="0"/>
                        <a:t>CRF FY21 Institutional Portion</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400" dirty="0"/>
                        <a:t>$31.0M</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9084243"/>
                  </a:ext>
                </a:extLst>
              </a:tr>
              <a:tr h="333890">
                <a:tc>
                  <a:txBody>
                    <a:bodyPr/>
                    <a:lstStyle/>
                    <a:p>
                      <a:r>
                        <a:rPr lang="en-US" sz="1400" dirty="0"/>
                        <a:t>CRF FY21 Financial Aid</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400" dirty="0"/>
                        <a:t>$15.0M</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5589577"/>
                  </a:ext>
                </a:extLst>
              </a:tr>
              <a:tr h="333890">
                <a:tc>
                  <a:txBody>
                    <a:bodyPr/>
                    <a:lstStyle/>
                    <a:p>
                      <a:endParaRPr lang="en-US" sz="14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US" sz="1400" u="sng"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4597900"/>
                  </a:ext>
                </a:extLst>
              </a:tr>
              <a:tr h="333890">
                <a:tc>
                  <a:txBody>
                    <a:bodyPr/>
                    <a:lstStyle/>
                    <a:p>
                      <a:pPr algn="r"/>
                      <a:r>
                        <a:rPr lang="en-US" sz="1400" b="1" dirty="0"/>
                        <a:t>Total One Time Sources</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t>$46.0M</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95238817"/>
                  </a:ext>
                </a:extLst>
              </a:tr>
              <a:tr h="333890">
                <a:tc>
                  <a:txBody>
                    <a:bodyPr/>
                    <a:lstStyle/>
                    <a:p>
                      <a:pPr algn="l"/>
                      <a:endParaRPr lang="en-US" sz="1400" b="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US" sz="1400" b="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6962088"/>
                  </a:ext>
                </a:extLst>
              </a:tr>
              <a:tr h="333890">
                <a:tc>
                  <a:txBody>
                    <a:bodyPr/>
                    <a:lstStyle/>
                    <a:p>
                      <a:pPr algn="l"/>
                      <a:r>
                        <a:rPr lang="en-US" sz="1400" b="0" dirty="0"/>
                        <a:t>FY22 Budgeted One Time Resources</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400" b="0" dirty="0"/>
                        <a:t>Biden Proposals</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020466"/>
                  </a:ext>
                </a:extLst>
              </a:tr>
              <a:tr h="333890">
                <a:tc>
                  <a:txBody>
                    <a:bodyPr/>
                    <a:lstStyle/>
                    <a:p>
                      <a:pPr algn="l"/>
                      <a:endParaRPr lang="en-US" sz="1400" b="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US" sz="1400" b="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7562698"/>
                  </a:ext>
                </a:extLst>
              </a:tr>
              <a:tr h="333890">
                <a:tc>
                  <a:txBody>
                    <a:bodyPr/>
                    <a:lstStyle/>
                    <a:p>
                      <a:pPr algn="l"/>
                      <a:endParaRPr lang="en-US" sz="1400" b="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US" sz="1400" b="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3434771"/>
                  </a:ext>
                </a:extLst>
              </a:tr>
              <a:tr h="333890">
                <a:tc>
                  <a:txBody>
                    <a:bodyPr/>
                    <a:lstStyle/>
                    <a:p>
                      <a:pPr algn="l"/>
                      <a:endParaRPr lang="en-US" sz="1400" b="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US" sz="1400" b="0" u="sng"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3232064"/>
                  </a:ext>
                </a:extLst>
              </a:tr>
              <a:tr h="333890">
                <a:tc>
                  <a:txBody>
                    <a:bodyPr/>
                    <a:lstStyle/>
                    <a:p>
                      <a:pPr algn="r"/>
                      <a:endParaRPr lang="en-US" sz="1400" b="1"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tc>
                  <a:txBody>
                    <a:bodyPr/>
                    <a:lstStyle/>
                    <a:p>
                      <a:pPr algn="ctr"/>
                      <a:endParaRPr lang="en-US" sz="1400" b="1"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08596801"/>
                  </a:ext>
                </a:extLst>
              </a:tr>
            </a:tbl>
          </a:graphicData>
        </a:graphic>
      </p:graphicFrame>
      <p:sp>
        <p:nvSpPr>
          <p:cNvPr id="5" name="Slide Number Placeholder 3">
            <a:extLst>
              <a:ext uri="{FF2B5EF4-FFF2-40B4-BE49-F238E27FC236}">
                <a16:creationId xmlns:a16="http://schemas.microsoft.com/office/drawing/2014/main" id="{132B9698-37C3-458F-A221-E566EC094D63}"/>
              </a:ext>
            </a:extLst>
          </p:cNvPr>
          <p:cNvSpPr txBox="1">
            <a:spLocks/>
          </p:cNvSpPr>
          <p:nvPr/>
        </p:nvSpPr>
        <p:spPr>
          <a:xfrm>
            <a:off x="6553200" y="640080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DEBEEA-2C01-4B76-90A9-F2435854E36D}" type="slidenum">
              <a:rPr lang="en-US" smtClean="0"/>
              <a:pPr/>
              <a:t>38</a:t>
            </a:fld>
            <a:endParaRPr lang="en-US" dirty="0"/>
          </a:p>
        </p:txBody>
      </p:sp>
    </p:spTree>
    <p:extLst>
      <p:ext uri="{BB962C8B-B14F-4D97-AF65-F5344CB8AC3E}">
        <p14:creationId xmlns:p14="http://schemas.microsoft.com/office/powerpoint/2010/main" val="960595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2">
            <a:extLst>
              <a:ext uri="{FF2B5EF4-FFF2-40B4-BE49-F238E27FC236}">
                <a16:creationId xmlns:a16="http://schemas.microsoft.com/office/drawing/2014/main" id="{FA4CB459-EBA0-48C9-A5FC-96E9BCCEB93D}"/>
              </a:ext>
            </a:extLst>
          </p:cNvPr>
          <p:cNvGraphicFramePr>
            <a:graphicFrameLocks noGrp="1"/>
          </p:cNvGraphicFramePr>
          <p:nvPr/>
        </p:nvGraphicFramePr>
        <p:xfrm>
          <a:off x="1257300" y="1752600"/>
          <a:ext cx="6629400" cy="4361082"/>
        </p:xfrm>
        <a:graphic>
          <a:graphicData uri="http://schemas.openxmlformats.org/drawingml/2006/table">
            <a:tbl>
              <a:tblPr firstRow="1" bandRow="1">
                <a:tableStyleId>{5C22544A-7EE6-4342-B048-85BDC9FD1C3A}</a:tableStyleId>
              </a:tblPr>
              <a:tblGrid>
                <a:gridCol w="4779893">
                  <a:extLst>
                    <a:ext uri="{9D8B030D-6E8A-4147-A177-3AD203B41FA5}">
                      <a16:colId xmlns:a16="http://schemas.microsoft.com/office/drawing/2014/main" val="3044256239"/>
                    </a:ext>
                  </a:extLst>
                </a:gridCol>
                <a:gridCol w="1849507">
                  <a:extLst>
                    <a:ext uri="{9D8B030D-6E8A-4147-A177-3AD203B41FA5}">
                      <a16:colId xmlns:a16="http://schemas.microsoft.com/office/drawing/2014/main" val="2987308712"/>
                    </a:ext>
                  </a:extLst>
                </a:gridCol>
              </a:tblGrid>
              <a:tr h="124321">
                <a:tc>
                  <a:txBody>
                    <a:bodyPr/>
                    <a:lstStyle/>
                    <a:p>
                      <a:r>
                        <a:rPr lang="en-US" sz="1800" dirty="0"/>
                        <a:t>Revenue Component</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F3B"/>
                    </a:solidFill>
                  </a:tcPr>
                </a:tc>
                <a:tc>
                  <a:txBody>
                    <a:bodyPr/>
                    <a:lstStyle/>
                    <a:p>
                      <a:pPr algn="ctr"/>
                      <a:r>
                        <a:rPr lang="en-US" sz="1500" u="sng" dirty="0"/>
                        <a:t>Amount</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F3B"/>
                    </a:solidFill>
                  </a:tcPr>
                </a:tc>
                <a:extLst>
                  <a:ext uri="{0D108BD9-81ED-4DB2-BD59-A6C34878D82A}">
                    <a16:rowId xmlns:a16="http://schemas.microsoft.com/office/drawing/2014/main" val="1404931750"/>
                  </a:ext>
                </a:extLst>
              </a:tr>
              <a:tr h="380503">
                <a:tc>
                  <a:txBody>
                    <a:bodyPr/>
                    <a:lstStyle/>
                    <a:p>
                      <a:r>
                        <a:rPr lang="en-US" sz="1600" b="0" dirty="0"/>
                        <a:t>1% Resident UG Tuition</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dirty="0"/>
                        <a:t>$5.0M</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5546198"/>
                  </a:ext>
                </a:extLst>
              </a:tr>
              <a:tr h="380503">
                <a:tc>
                  <a:txBody>
                    <a:bodyPr/>
                    <a:lstStyle/>
                    <a:p>
                      <a:r>
                        <a:rPr lang="en-US" sz="1600" b="0" dirty="0"/>
                        <a:t>1% DOS Resident UG Tuition</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dirty="0"/>
                        <a:t>$1.4M</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7513428"/>
                  </a:ext>
                </a:extLst>
              </a:tr>
              <a:tr h="380503">
                <a:tc>
                  <a:txBody>
                    <a:bodyPr/>
                    <a:lstStyle/>
                    <a:p>
                      <a:r>
                        <a:rPr lang="en-US" sz="1600" b="0" dirty="0"/>
                        <a:t>1% International UG Tuition</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dirty="0"/>
                        <a:t>$1.3M</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033320"/>
                  </a:ext>
                </a:extLst>
              </a:tr>
              <a:tr h="380503">
                <a:tc>
                  <a:txBody>
                    <a:bodyPr/>
                    <a:lstStyle/>
                    <a:p>
                      <a:r>
                        <a:rPr lang="en-US" sz="1600" b="0" dirty="0">
                          <a:solidFill>
                            <a:schemeClr val="tx1"/>
                          </a:solidFill>
                        </a:rPr>
                        <a:t>1% Graduate Tuition</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dirty="0">
                          <a:solidFill>
                            <a:schemeClr val="tx1"/>
                          </a:solidFill>
                        </a:rPr>
                        <a:t>$1.0M</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1831057"/>
                  </a:ext>
                </a:extLst>
              </a:tr>
              <a:tr h="380503">
                <a:tc>
                  <a:txBody>
                    <a:bodyPr/>
                    <a:lstStyle/>
                    <a:p>
                      <a:r>
                        <a:rPr lang="en-US" sz="1600" b="0" dirty="0">
                          <a:solidFill>
                            <a:schemeClr val="tx1"/>
                          </a:solidFill>
                        </a:rPr>
                        <a:t>1% Grad Prof Tuition</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dirty="0">
                          <a:solidFill>
                            <a:schemeClr val="tx1"/>
                          </a:solidFill>
                        </a:rPr>
                        <a:t>$1.1M</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7726569"/>
                  </a:ext>
                </a:extLst>
              </a:tr>
              <a:tr h="397415">
                <a:tc>
                  <a:txBody>
                    <a:bodyPr/>
                    <a:lstStyle/>
                    <a:p>
                      <a:r>
                        <a:rPr lang="en-US" sz="1600" b="0" dirty="0"/>
                        <a:t>1% Appropriation</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dirty="0">
                          <a:solidFill>
                            <a:schemeClr val="tx1"/>
                          </a:solidFill>
                        </a:rPr>
                        <a:t>$2.9M</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5291861"/>
                  </a:ext>
                </a:extLst>
              </a:tr>
              <a:tr h="414861">
                <a:tc>
                  <a:txBody>
                    <a:bodyPr/>
                    <a:lstStyle/>
                    <a:p>
                      <a:r>
                        <a:rPr lang="en-US" sz="1600" b="0" dirty="0"/>
                        <a:t>1% IDC/Research Facilitation</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dirty="0"/>
                        <a:t>$0.8M</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8136266"/>
                  </a:ext>
                </a:extLst>
              </a:tr>
              <a:tr h="447509">
                <a:tc>
                  <a:txBody>
                    <a:bodyPr/>
                    <a:lstStyle/>
                    <a:p>
                      <a:r>
                        <a:rPr lang="en-US" sz="1600" b="0" dirty="0"/>
                        <a:t>1% one-time resources/investment income</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u="sng" dirty="0">
                          <a:solidFill>
                            <a:schemeClr val="tx1"/>
                          </a:solidFill>
                        </a:rPr>
                        <a:t>$1.0M</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4804202"/>
                  </a:ext>
                </a:extLst>
              </a:tr>
              <a:tr h="427941">
                <a:tc>
                  <a:txBody>
                    <a:bodyPr/>
                    <a:lstStyle/>
                    <a:p>
                      <a:pPr algn="r"/>
                      <a:r>
                        <a:rPr lang="en-US" sz="1600" b="1" dirty="0"/>
                        <a:t>1% Total Revenue</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dirty="0"/>
                        <a:t>$14.5M</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15308394"/>
                  </a:ext>
                </a:extLst>
              </a:tr>
              <a:tr h="427941">
                <a:tc>
                  <a:txBody>
                    <a:bodyPr/>
                    <a:lstStyle/>
                    <a:p>
                      <a:endParaRPr lang="en-US" sz="1100" b="0" dirty="0"/>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1100" b="1" dirty="0"/>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6878498"/>
                  </a:ext>
                </a:extLst>
              </a:tr>
            </a:tbl>
          </a:graphicData>
        </a:graphic>
      </p:graphicFrame>
      <p:sp>
        <p:nvSpPr>
          <p:cNvPr id="18" name="Title 1">
            <a:extLst>
              <a:ext uri="{FF2B5EF4-FFF2-40B4-BE49-F238E27FC236}">
                <a16:creationId xmlns:a16="http://schemas.microsoft.com/office/drawing/2014/main" id="{E535445E-DDD8-4A02-8129-FBB89FB478B2}"/>
              </a:ext>
            </a:extLst>
          </p:cNvPr>
          <p:cNvSpPr txBox="1">
            <a:spLocks/>
          </p:cNvSpPr>
          <p:nvPr/>
        </p:nvSpPr>
        <p:spPr>
          <a:xfrm>
            <a:off x="113677" y="902119"/>
            <a:ext cx="8590760" cy="3407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4F3B"/>
                </a:solidFill>
                <a:latin typeface="+mn-lt"/>
              </a:rPr>
              <a:t>FY22 Planning: 1% Revenue</a:t>
            </a:r>
          </a:p>
        </p:txBody>
      </p:sp>
      <p:sp>
        <p:nvSpPr>
          <p:cNvPr id="2" name="Slide Number Placeholder 1">
            <a:extLst>
              <a:ext uri="{FF2B5EF4-FFF2-40B4-BE49-F238E27FC236}">
                <a16:creationId xmlns:a16="http://schemas.microsoft.com/office/drawing/2014/main" id="{C2A48B60-5846-40B3-8CB3-9EB7D8049B4F}"/>
              </a:ext>
            </a:extLst>
          </p:cNvPr>
          <p:cNvSpPr>
            <a:spLocks noGrp="1"/>
          </p:cNvSpPr>
          <p:nvPr>
            <p:ph type="sldNum" sz="quarter" idx="12"/>
          </p:nvPr>
        </p:nvSpPr>
        <p:spPr>
          <a:xfrm>
            <a:off x="6950344" y="5662895"/>
            <a:ext cx="2057400" cy="273844"/>
          </a:xfrm>
        </p:spPr>
        <p:txBody>
          <a:bodyPr/>
          <a:lstStyle/>
          <a:p>
            <a:fld id="{0A36B171-D61D-DD49-92BA-719C258A9A11}" type="slidenum">
              <a:rPr lang="en-US" smtClean="0">
                <a:solidFill>
                  <a:schemeClr val="bg1"/>
                </a:solidFill>
              </a:rPr>
              <a:t>39</a:t>
            </a:fld>
            <a:endParaRPr lang="en-US" dirty="0">
              <a:solidFill>
                <a:schemeClr val="bg1"/>
              </a:solidFill>
            </a:endParaRPr>
          </a:p>
        </p:txBody>
      </p:sp>
      <p:sp>
        <p:nvSpPr>
          <p:cNvPr id="6" name="Slide Number Placeholder 3">
            <a:extLst>
              <a:ext uri="{FF2B5EF4-FFF2-40B4-BE49-F238E27FC236}">
                <a16:creationId xmlns:a16="http://schemas.microsoft.com/office/drawing/2014/main" id="{CA9DA5B5-77E3-43FF-BE77-64271B0EBE30}"/>
              </a:ext>
            </a:extLst>
          </p:cNvPr>
          <p:cNvSpPr txBox="1">
            <a:spLocks/>
          </p:cNvSpPr>
          <p:nvPr/>
        </p:nvSpPr>
        <p:spPr>
          <a:xfrm>
            <a:off x="6917916" y="640793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1E722-6BDF-4DB4-82A0-D4AD8EAD157D}" type="slidenum">
              <a:rPr lang="en-US" smtClean="0"/>
              <a:pPr/>
              <a:t>39</a:t>
            </a:fld>
            <a:endParaRPr lang="en-US" dirty="0"/>
          </a:p>
        </p:txBody>
      </p:sp>
    </p:spTree>
    <p:extLst>
      <p:ext uri="{BB962C8B-B14F-4D97-AF65-F5344CB8AC3E}">
        <p14:creationId xmlns:p14="http://schemas.microsoft.com/office/powerpoint/2010/main" val="3143897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C58A1-5611-4A87-83C3-866ADDF14B64}"/>
              </a:ext>
            </a:extLst>
          </p:cNvPr>
          <p:cNvSpPr>
            <a:spLocks noGrp="1"/>
          </p:cNvSpPr>
          <p:nvPr>
            <p:ph type="title"/>
          </p:nvPr>
        </p:nvSpPr>
        <p:spPr>
          <a:xfrm>
            <a:off x="152400" y="1090667"/>
            <a:ext cx="8991600" cy="480233"/>
          </a:xfrm>
        </p:spPr>
        <p:txBody>
          <a:bodyPr>
            <a:noAutofit/>
          </a:bodyPr>
          <a:lstStyle/>
          <a:p>
            <a:r>
              <a:rPr lang="en-US" sz="3200" dirty="0"/>
              <a:t>Scenario Planning for FY 2021 Budget and Cash Flows </a:t>
            </a:r>
          </a:p>
        </p:txBody>
      </p:sp>
      <p:sp>
        <p:nvSpPr>
          <p:cNvPr id="3" name="Content Placeholder 2">
            <a:extLst>
              <a:ext uri="{FF2B5EF4-FFF2-40B4-BE49-F238E27FC236}">
                <a16:creationId xmlns:a16="http://schemas.microsoft.com/office/drawing/2014/main" id="{919DE6A0-F106-4EF4-97F1-C3EBFAC7E9E9}"/>
              </a:ext>
            </a:extLst>
          </p:cNvPr>
          <p:cNvSpPr>
            <a:spLocks noGrp="1"/>
          </p:cNvSpPr>
          <p:nvPr>
            <p:ph idx="1"/>
          </p:nvPr>
        </p:nvSpPr>
        <p:spPr>
          <a:xfrm>
            <a:off x="457199" y="1985446"/>
            <a:ext cx="8229600" cy="4066495"/>
          </a:xfrm>
        </p:spPr>
        <p:txBody>
          <a:bodyPr/>
          <a:lstStyle/>
          <a:p>
            <a:r>
              <a:rPr lang="en-US" sz="2400" dirty="0">
                <a:solidFill>
                  <a:schemeClr val="tx1"/>
                </a:solidFill>
              </a:rPr>
              <a:t>Historical seasonal trends modeled using past 10 years of daily data</a:t>
            </a:r>
          </a:p>
          <a:p>
            <a:r>
              <a:rPr lang="en-US" sz="2400" dirty="0">
                <a:solidFill>
                  <a:schemeClr val="tx1"/>
                </a:solidFill>
              </a:rPr>
              <a:t>COVID-19 continues to create great uncertainty</a:t>
            </a:r>
          </a:p>
          <a:p>
            <a:r>
              <a:rPr lang="en-US" sz="2400" dirty="0">
                <a:solidFill>
                  <a:schemeClr val="tx1"/>
                </a:solidFill>
              </a:rPr>
              <a:t>Several hundred economic and budget scenarios analyzed since March 2020</a:t>
            </a:r>
          </a:p>
          <a:p>
            <a:r>
              <a:rPr lang="en-US" sz="2400" dirty="0">
                <a:solidFill>
                  <a:schemeClr val="tx1"/>
                </a:solidFill>
              </a:rPr>
              <a:t>Key assumptions continually change as impact of coronavirus evolves with students staying home for remote learning</a:t>
            </a:r>
          </a:p>
          <a:p>
            <a:r>
              <a:rPr lang="en-US" sz="2400" dirty="0">
                <a:solidFill>
                  <a:schemeClr val="tx1"/>
                </a:solidFill>
              </a:rPr>
              <a:t>Impacts only for FY 20 and FY 21 while impacts will likely carry over to FY 22 and beyond</a:t>
            </a:r>
          </a:p>
        </p:txBody>
      </p:sp>
      <p:sp>
        <p:nvSpPr>
          <p:cNvPr id="4" name="Slide Number Placeholder 3">
            <a:extLst>
              <a:ext uri="{FF2B5EF4-FFF2-40B4-BE49-F238E27FC236}">
                <a16:creationId xmlns:a16="http://schemas.microsoft.com/office/drawing/2014/main" id="{CB567DD1-0C15-4DC7-AB26-D17E5B202528}"/>
              </a:ext>
            </a:extLst>
          </p:cNvPr>
          <p:cNvSpPr>
            <a:spLocks noGrp="1"/>
          </p:cNvSpPr>
          <p:nvPr>
            <p:ph type="sldNum" sz="quarter" idx="12"/>
          </p:nvPr>
        </p:nvSpPr>
        <p:spPr/>
        <p:txBody>
          <a:bodyPr/>
          <a:lstStyle/>
          <a:p>
            <a:pPr>
              <a:defRPr/>
            </a:pPr>
            <a:fld id="{48B9457F-9719-47B9-82B1-CAD3CF4D492C}" type="slidenum">
              <a:rPr lang="en-US" smtClean="0"/>
              <a:pPr>
                <a:defRPr/>
              </a:pPr>
              <a:t>4</a:t>
            </a:fld>
            <a:endParaRPr lang="en-US" dirty="0"/>
          </a:p>
        </p:txBody>
      </p:sp>
    </p:spTree>
    <p:extLst>
      <p:ext uri="{BB962C8B-B14F-4D97-AF65-F5344CB8AC3E}">
        <p14:creationId xmlns:p14="http://schemas.microsoft.com/office/powerpoint/2010/main" val="4211136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2">
            <a:extLst>
              <a:ext uri="{FF2B5EF4-FFF2-40B4-BE49-F238E27FC236}">
                <a16:creationId xmlns:a16="http://schemas.microsoft.com/office/drawing/2014/main" id="{FA4CB459-EBA0-48C9-A5FC-96E9BCCEB93D}"/>
              </a:ext>
            </a:extLst>
          </p:cNvPr>
          <p:cNvGraphicFramePr>
            <a:graphicFrameLocks noGrp="1"/>
          </p:cNvGraphicFramePr>
          <p:nvPr/>
        </p:nvGraphicFramePr>
        <p:xfrm>
          <a:off x="1524000" y="1752600"/>
          <a:ext cx="6096000" cy="3724493"/>
        </p:xfrm>
        <a:graphic>
          <a:graphicData uri="http://schemas.openxmlformats.org/drawingml/2006/table">
            <a:tbl>
              <a:tblPr firstRow="1" bandRow="1">
                <a:tableStyleId>{5C22544A-7EE6-4342-B048-85BDC9FD1C3A}</a:tableStyleId>
              </a:tblPr>
              <a:tblGrid>
                <a:gridCol w="4100336">
                  <a:extLst>
                    <a:ext uri="{9D8B030D-6E8A-4147-A177-3AD203B41FA5}">
                      <a16:colId xmlns:a16="http://schemas.microsoft.com/office/drawing/2014/main" val="3044256239"/>
                    </a:ext>
                  </a:extLst>
                </a:gridCol>
                <a:gridCol w="1995664">
                  <a:extLst>
                    <a:ext uri="{9D8B030D-6E8A-4147-A177-3AD203B41FA5}">
                      <a16:colId xmlns:a16="http://schemas.microsoft.com/office/drawing/2014/main" val="2987308712"/>
                    </a:ext>
                  </a:extLst>
                </a:gridCol>
              </a:tblGrid>
              <a:tr h="345821">
                <a:tc>
                  <a:txBody>
                    <a:bodyPr/>
                    <a:lstStyle/>
                    <a:p>
                      <a:r>
                        <a:rPr lang="en-US" sz="1600" dirty="0"/>
                        <a:t>Expense Component</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F3B"/>
                    </a:solidFill>
                  </a:tcPr>
                </a:tc>
                <a:tc>
                  <a:txBody>
                    <a:bodyPr/>
                    <a:lstStyle/>
                    <a:p>
                      <a:pPr algn="ctr"/>
                      <a:r>
                        <a:rPr lang="en-US" sz="1600" u="sng" dirty="0"/>
                        <a:t>Amount</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F3B"/>
                    </a:solidFill>
                  </a:tcPr>
                </a:tc>
                <a:extLst>
                  <a:ext uri="{0D108BD9-81ED-4DB2-BD59-A6C34878D82A}">
                    <a16:rowId xmlns:a16="http://schemas.microsoft.com/office/drawing/2014/main" val="1404931750"/>
                  </a:ext>
                </a:extLst>
              </a:tr>
              <a:tr h="353816">
                <a:tc>
                  <a:txBody>
                    <a:bodyPr/>
                    <a:lstStyle/>
                    <a:p>
                      <a:r>
                        <a:rPr lang="en-US" sz="1600" b="0" dirty="0"/>
                        <a:t>Financial Aid</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dirty="0"/>
                        <a:t>$1.9M</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5546198"/>
                  </a:ext>
                </a:extLst>
              </a:tr>
              <a:tr h="353816">
                <a:tc>
                  <a:txBody>
                    <a:bodyPr/>
                    <a:lstStyle/>
                    <a:p>
                      <a:r>
                        <a:rPr lang="en-US" sz="1600" b="0" dirty="0"/>
                        <a:t>Faculty &amp; Academic Staff Salary</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dirty="0"/>
                        <a:t>$4.4M</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7513428"/>
                  </a:ext>
                </a:extLst>
              </a:tr>
              <a:tr h="353816">
                <a:tc>
                  <a:txBody>
                    <a:bodyPr/>
                    <a:lstStyle/>
                    <a:p>
                      <a:r>
                        <a:rPr lang="en-US" sz="1600" b="0" dirty="0"/>
                        <a:t>Graduate Assistants</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dirty="0"/>
                        <a:t>$0.6M</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033320"/>
                  </a:ext>
                </a:extLst>
              </a:tr>
              <a:tr h="353816">
                <a:tc>
                  <a:txBody>
                    <a:bodyPr/>
                    <a:lstStyle/>
                    <a:p>
                      <a:r>
                        <a:rPr lang="en-US" sz="1600" b="0" dirty="0"/>
                        <a:t>Support Staff Salary</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dirty="0"/>
                        <a:t>$2.3M</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1831057"/>
                  </a:ext>
                </a:extLst>
              </a:tr>
              <a:tr h="369542">
                <a:tc>
                  <a:txBody>
                    <a:bodyPr/>
                    <a:lstStyle/>
                    <a:p>
                      <a:r>
                        <a:rPr lang="en-US" sz="1600" b="0" dirty="0"/>
                        <a:t>Health Care</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dirty="0">
                          <a:solidFill>
                            <a:schemeClr val="tx1"/>
                          </a:solidFill>
                        </a:rPr>
                        <a:t>$1.0M</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5291861"/>
                  </a:ext>
                </a:extLst>
              </a:tr>
              <a:tr h="385764">
                <a:tc>
                  <a:txBody>
                    <a:bodyPr/>
                    <a:lstStyle/>
                    <a:p>
                      <a:r>
                        <a:rPr lang="en-US" sz="1600" b="0" dirty="0"/>
                        <a:t>Other Fringe</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dirty="0"/>
                        <a:t>$1.3M</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8136266"/>
                  </a:ext>
                </a:extLst>
              </a:tr>
              <a:tr h="345821">
                <a:tc>
                  <a:txBody>
                    <a:bodyPr/>
                    <a:lstStyle/>
                    <a:p>
                      <a:r>
                        <a:rPr lang="en-US" sz="1600" b="0" dirty="0"/>
                        <a:t>Utilities</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u="none" dirty="0">
                          <a:solidFill>
                            <a:schemeClr val="tx1"/>
                          </a:solidFill>
                        </a:rPr>
                        <a:t>$0.5M</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4804202"/>
                  </a:ext>
                </a:extLst>
              </a:tr>
              <a:tr h="549861">
                <a:tc>
                  <a:txBody>
                    <a:bodyPr/>
                    <a:lstStyle/>
                    <a:p>
                      <a:pPr algn="l"/>
                      <a:r>
                        <a:rPr lang="en-US" sz="1600" b="0" dirty="0"/>
                        <a:t>SS&amp;E/University Operations</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0" u="sng" dirty="0"/>
                        <a:t>$2.5M</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5308394"/>
                  </a:ext>
                </a:extLst>
              </a:tr>
              <a:tr h="245527">
                <a:tc>
                  <a:txBody>
                    <a:bodyPr/>
                    <a:lstStyle/>
                    <a:p>
                      <a:pPr algn="r"/>
                      <a:r>
                        <a:rPr lang="en-US" sz="1600" b="1" dirty="0"/>
                        <a:t>1% Total</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dirty="0"/>
                        <a:t>$14.5M</a:t>
                      </a:r>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76878498"/>
                  </a:ext>
                </a:extLst>
              </a:tr>
            </a:tbl>
          </a:graphicData>
        </a:graphic>
      </p:graphicFrame>
      <p:sp>
        <p:nvSpPr>
          <p:cNvPr id="18" name="Title 1">
            <a:extLst>
              <a:ext uri="{FF2B5EF4-FFF2-40B4-BE49-F238E27FC236}">
                <a16:creationId xmlns:a16="http://schemas.microsoft.com/office/drawing/2014/main" id="{E535445E-DDD8-4A02-8129-FBB89FB478B2}"/>
              </a:ext>
            </a:extLst>
          </p:cNvPr>
          <p:cNvSpPr txBox="1">
            <a:spLocks/>
          </p:cNvSpPr>
          <p:nvPr/>
        </p:nvSpPr>
        <p:spPr>
          <a:xfrm>
            <a:off x="72092" y="837748"/>
            <a:ext cx="8590760" cy="3407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4F3B"/>
                </a:solidFill>
                <a:latin typeface="+mn-lt"/>
              </a:rPr>
              <a:t>FY22 Planning: 1% Expense</a:t>
            </a:r>
          </a:p>
        </p:txBody>
      </p:sp>
      <p:sp>
        <p:nvSpPr>
          <p:cNvPr id="2" name="Slide Number Placeholder 1">
            <a:extLst>
              <a:ext uri="{FF2B5EF4-FFF2-40B4-BE49-F238E27FC236}">
                <a16:creationId xmlns:a16="http://schemas.microsoft.com/office/drawing/2014/main" id="{C2A48B60-5846-40B3-8CB3-9EB7D8049B4F}"/>
              </a:ext>
            </a:extLst>
          </p:cNvPr>
          <p:cNvSpPr>
            <a:spLocks noGrp="1"/>
          </p:cNvSpPr>
          <p:nvPr>
            <p:ph type="sldNum" sz="quarter" idx="12"/>
          </p:nvPr>
        </p:nvSpPr>
        <p:spPr>
          <a:xfrm>
            <a:off x="6950344" y="5662895"/>
            <a:ext cx="2057400" cy="273844"/>
          </a:xfrm>
        </p:spPr>
        <p:txBody>
          <a:bodyPr/>
          <a:lstStyle/>
          <a:p>
            <a:fld id="{0A36B171-D61D-DD49-92BA-719C258A9A11}" type="slidenum">
              <a:rPr lang="en-US" smtClean="0">
                <a:solidFill>
                  <a:schemeClr val="bg1"/>
                </a:solidFill>
              </a:rPr>
              <a:t>40</a:t>
            </a:fld>
            <a:endParaRPr lang="en-US" dirty="0">
              <a:solidFill>
                <a:schemeClr val="bg1"/>
              </a:solidFill>
            </a:endParaRPr>
          </a:p>
        </p:txBody>
      </p:sp>
      <p:sp>
        <p:nvSpPr>
          <p:cNvPr id="6" name="Slide Number Placeholder 3">
            <a:extLst>
              <a:ext uri="{FF2B5EF4-FFF2-40B4-BE49-F238E27FC236}">
                <a16:creationId xmlns:a16="http://schemas.microsoft.com/office/drawing/2014/main" id="{FD8AF663-181B-4189-B352-1D5F003AEDB5}"/>
              </a:ext>
            </a:extLst>
          </p:cNvPr>
          <p:cNvSpPr txBox="1">
            <a:spLocks/>
          </p:cNvSpPr>
          <p:nvPr/>
        </p:nvSpPr>
        <p:spPr>
          <a:xfrm>
            <a:off x="6917916" y="640793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1E722-6BDF-4DB4-82A0-D4AD8EAD157D}" type="slidenum">
              <a:rPr lang="en-US" smtClean="0"/>
              <a:pPr/>
              <a:t>40</a:t>
            </a:fld>
            <a:endParaRPr lang="en-US" dirty="0"/>
          </a:p>
        </p:txBody>
      </p:sp>
    </p:spTree>
    <p:extLst>
      <p:ext uri="{BB962C8B-B14F-4D97-AF65-F5344CB8AC3E}">
        <p14:creationId xmlns:p14="http://schemas.microsoft.com/office/powerpoint/2010/main" val="288614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535445E-DDD8-4A02-8129-FBB89FB478B2}"/>
              </a:ext>
            </a:extLst>
          </p:cNvPr>
          <p:cNvSpPr txBox="1">
            <a:spLocks/>
          </p:cNvSpPr>
          <p:nvPr/>
        </p:nvSpPr>
        <p:spPr>
          <a:xfrm>
            <a:off x="0" y="817133"/>
            <a:ext cx="9006374" cy="3407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4F3B"/>
                </a:solidFill>
                <a:latin typeface="+mn-lt"/>
              </a:rPr>
              <a:t>FY22 Planning: Potential Programmatic Investments</a:t>
            </a:r>
          </a:p>
        </p:txBody>
      </p:sp>
      <p:sp>
        <p:nvSpPr>
          <p:cNvPr id="2" name="Slide Number Placeholder 1">
            <a:extLst>
              <a:ext uri="{FF2B5EF4-FFF2-40B4-BE49-F238E27FC236}">
                <a16:creationId xmlns:a16="http://schemas.microsoft.com/office/drawing/2014/main" id="{C2A48B60-5846-40B3-8CB3-9EB7D8049B4F}"/>
              </a:ext>
            </a:extLst>
          </p:cNvPr>
          <p:cNvSpPr>
            <a:spLocks noGrp="1"/>
          </p:cNvSpPr>
          <p:nvPr>
            <p:ph type="sldNum" sz="quarter" idx="12"/>
          </p:nvPr>
        </p:nvSpPr>
        <p:spPr>
          <a:xfrm>
            <a:off x="6950344" y="5662895"/>
            <a:ext cx="2057400" cy="273844"/>
          </a:xfrm>
        </p:spPr>
        <p:txBody>
          <a:bodyPr/>
          <a:lstStyle/>
          <a:p>
            <a:fld id="{0A36B171-D61D-DD49-92BA-719C258A9A11}" type="slidenum">
              <a:rPr lang="en-US" smtClean="0">
                <a:solidFill>
                  <a:schemeClr val="bg1"/>
                </a:solidFill>
              </a:rPr>
              <a:t>41</a:t>
            </a:fld>
            <a:endParaRPr lang="en-US" dirty="0">
              <a:solidFill>
                <a:schemeClr val="bg1"/>
              </a:solidFill>
            </a:endParaRPr>
          </a:p>
        </p:txBody>
      </p:sp>
      <p:graphicFrame>
        <p:nvGraphicFramePr>
          <p:cNvPr id="13" name="Table 2">
            <a:extLst>
              <a:ext uri="{FF2B5EF4-FFF2-40B4-BE49-F238E27FC236}">
                <a16:creationId xmlns:a16="http://schemas.microsoft.com/office/drawing/2014/main" id="{A2473399-6A50-4B6F-BB60-7A3E50BCA64D}"/>
              </a:ext>
            </a:extLst>
          </p:cNvPr>
          <p:cNvGraphicFramePr>
            <a:graphicFrameLocks noGrp="1"/>
          </p:cNvGraphicFramePr>
          <p:nvPr>
            <p:extLst>
              <p:ext uri="{D42A27DB-BD31-4B8C-83A1-F6EECF244321}">
                <p14:modId xmlns:p14="http://schemas.microsoft.com/office/powerpoint/2010/main" val="4202362390"/>
              </p:ext>
            </p:extLst>
          </p:nvPr>
        </p:nvGraphicFramePr>
        <p:xfrm>
          <a:off x="116833" y="1480306"/>
          <a:ext cx="8910333" cy="3527464"/>
        </p:xfrm>
        <a:graphic>
          <a:graphicData uri="http://schemas.openxmlformats.org/drawingml/2006/table">
            <a:tbl>
              <a:tblPr firstRow="1" bandRow="1">
                <a:tableStyleId>{5C22544A-7EE6-4342-B048-85BDC9FD1C3A}</a:tableStyleId>
              </a:tblPr>
              <a:tblGrid>
                <a:gridCol w="2606542">
                  <a:extLst>
                    <a:ext uri="{9D8B030D-6E8A-4147-A177-3AD203B41FA5}">
                      <a16:colId xmlns:a16="http://schemas.microsoft.com/office/drawing/2014/main" val="3044256239"/>
                    </a:ext>
                  </a:extLst>
                </a:gridCol>
                <a:gridCol w="1259633">
                  <a:extLst>
                    <a:ext uri="{9D8B030D-6E8A-4147-A177-3AD203B41FA5}">
                      <a16:colId xmlns:a16="http://schemas.microsoft.com/office/drawing/2014/main" val="2987308712"/>
                    </a:ext>
                  </a:extLst>
                </a:gridCol>
                <a:gridCol w="5044158">
                  <a:extLst>
                    <a:ext uri="{9D8B030D-6E8A-4147-A177-3AD203B41FA5}">
                      <a16:colId xmlns:a16="http://schemas.microsoft.com/office/drawing/2014/main" val="996075701"/>
                    </a:ext>
                  </a:extLst>
                </a:gridCol>
              </a:tblGrid>
              <a:tr h="251460">
                <a:tc>
                  <a:txBody>
                    <a:bodyPr/>
                    <a:lstStyle/>
                    <a:p>
                      <a:endParaRPr lang="en-US" sz="1600" dirty="0"/>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F3B"/>
                    </a:solidFill>
                  </a:tcPr>
                </a:tc>
                <a:tc>
                  <a:txBody>
                    <a:bodyPr/>
                    <a:lstStyle/>
                    <a:p>
                      <a:pPr algn="ctr"/>
                      <a:r>
                        <a:rPr lang="en-US" sz="1400" u="sng" dirty="0"/>
                        <a:t>Amount</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F3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sng" dirty="0"/>
                        <a:t>Next Steps</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F3B"/>
                    </a:solidFill>
                  </a:tcPr>
                </a:tc>
                <a:extLst>
                  <a:ext uri="{0D108BD9-81ED-4DB2-BD59-A6C34878D82A}">
                    <a16:rowId xmlns:a16="http://schemas.microsoft.com/office/drawing/2014/main" val="1404931750"/>
                  </a:ext>
                </a:extLst>
              </a:tr>
              <a:tr h="319590">
                <a:tc>
                  <a:txBody>
                    <a:bodyPr/>
                    <a:lstStyle/>
                    <a:p>
                      <a:pPr algn="l"/>
                      <a:r>
                        <a:rPr lang="en-US" sz="1600" b="0" dirty="0"/>
                        <a:t>ITS</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a:t>$3.0M</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50" dirty="0"/>
                        <a:t>Completes $27M recurring funding commitment </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3988658"/>
                  </a:ext>
                </a:extLst>
              </a:tr>
              <a:tr h="342900">
                <a:tc>
                  <a:txBody>
                    <a:bodyPr/>
                    <a:lstStyle/>
                    <a:p>
                      <a:pPr algn="l"/>
                      <a:r>
                        <a:rPr lang="en-US" sz="1600" b="0" dirty="0"/>
                        <a:t>EVPHS</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a:t>$1.5M</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Complete recurring funding need bridged in FY21</a:t>
                      </a:r>
                    </a:p>
                    <a:p>
                      <a:endParaRPr lang="en-US" sz="105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2586777"/>
                  </a:ext>
                </a:extLst>
              </a:tr>
              <a:tr h="341338">
                <a:tc>
                  <a:txBody>
                    <a:bodyPr/>
                    <a:lstStyle/>
                    <a:p>
                      <a:pPr algn="l"/>
                      <a:r>
                        <a:rPr lang="en-US" sz="1600" b="0" dirty="0"/>
                        <a:t>Academic Competitiveness</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a:t>Variable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lvl="2">
                        <a:spcBef>
                          <a:spcPts val="300"/>
                        </a:spcBef>
                      </a:pPr>
                      <a:r>
                        <a:rPr lang="en-US" sz="1050" dirty="0"/>
                        <a:t>Backfills FY21 request; additional resources as determined by President, Provost, and VPRGS</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1894734"/>
                  </a:ext>
                </a:extLst>
              </a:tr>
              <a:tr h="439086">
                <a:tc>
                  <a:txBody>
                    <a:bodyPr/>
                    <a:lstStyle/>
                    <a:p>
                      <a:pPr algn="l"/>
                      <a:r>
                        <a:rPr lang="en-US" sz="1600" b="0" dirty="0"/>
                        <a:t>College of Law</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a:t>Variable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Approximate FY21 operating deficit to be covered by College reserves, FY22 supplement to be determined through college planning with the Provost  </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75952436"/>
                  </a:ext>
                </a:extLst>
              </a:tr>
              <a:tr h="398968">
                <a:tc>
                  <a:txBody>
                    <a:bodyPr/>
                    <a:lstStyle/>
                    <a:p>
                      <a:pPr algn="l"/>
                      <a:r>
                        <a:rPr lang="en-US" sz="1600" b="0" dirty="0"/>
                        <a:t>Henry Ford Health System</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t>Variable</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Determine potential resource needs for emerging partnership with the Henry Ford Health System</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0835331"/>
                  </a:ext>
                </a:extLst>
              </a:tr>
              <a:tr h="369812">
                <a:tc>
                  <a:txBody>
                    <a:bodyPr/>
                    <a:lstStyle/>
                    <a:p>
                      <a:pPr algn="l"/>
                      <a:r>
                        <a:rPr lang="en-US" sz="1600" b="0" dirty="0"/>
                        <a:t>Financial Aid</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dirty="0"/>
                        <a:t>$5.0M</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50" dirty="0"/>
                        <a:t>Additional resources necessary to assure student targets and academic profile; CRF stimulus defers need to FY23</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5526882"/>
                  </a:ext>
                </a:extLst>
              </a:tr>
              <a:tr h="342900">
                <a:tc>
                  <a:txBody>
                    <a:bodyPr/>
                    <a:lstStyle/>
                    <a:p>
                      <a:pPr algn="l"/>
                      <a:endParaRPr lang="en-US" sz="1600" b="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600" b="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05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2018273"/>
                  </a:ext>
                </a:extLst>
              </a:tr>
              <a:tr h="481889">
                <a:tc>
                  <a:txBody>
                    <a:bodyPr/>
                    <a:lstStyle/>
                    <a:p>
                      <a:pPr algn="l"/>
                      <a:r>
                        <a:rPr lang="en-US" sz="1600" b="0" dirty="0"/>
                        <a:t>Olin Student Health</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u="none" dirty="0"/>
                        <a:t>Up to $9M</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lvl="2">
                        <a:spcBef>
                          <a:spcPts val="0"/>
                        </a:spcBef>
                      </a:pPr>
                      <a:r>
                        <a:rPr lang="en-US" sz="1050" dirty="0"/>
                        <a:t>Up to $9M, restore baseline funding for Olin Student Health Services; service review and bridge funding options evaluation ongoing; currently funded outside of budget through reserves</a:t>
                      </a: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2789510"/>
                  </a:ext>
                </a:extLst>
              </a:tr>
            </a:tbl>
          </a:graphicData>
        </a:graphic>
      </p:graphicFrame>
      <p:sp>
        <p:nvSpPr>
          <p:cNvPr id="7" name="Slide Number Placeholder 3">
            <a:extLst>
              <a:ext uri="{FF2B5EF4-FFF2-40B4-BE49-F238E27FC236}">
                <a16:creationId xmlns:a16="http://schemas.microsoft.com/office/drawing/2014/main" id="{270A85A4-8F21-4E4E-8A72-0284D37C3929}"/>
              </a:ext>
            </a:extLst>
          </p:cNvPr>
          <p:cNvSpPr txBox="1">
            <a:spLocks/>
          </p:cNvSpPr>
          <p:nvPr/>
        </p:nvSpPr>
        <p:spPr>
          <a:xfrm>
            <a:off x="6917916" y="640793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smtClean="0">
                <a:solidFill>
                  <a:srgbClr val="595959"/>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11E722-6BDF-4DB4-82A0-D4AD8EAD157D}" type="slidenum">
              <a:rPr lang="en-US" smtClean="0"/>
              <a:pPr/>
              <a:t>41</a:t>
            </a:fld>
            <a:endParaRPr lang="en-US" dirty="0"/>
          </a:p>
        </p:txBody>
      </p:sp>
    </p:spTree>
    <p:extLst>
      <p:ext uri="{BB962C8B-B14F-4D97-AF65-F5344CB8AC3E}">
        <p14:creationId xmlns:p14="http://schemas.microsoft.com/office/powerpoint/2010/main" val="3403558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9044"/>
            <a:ext cx="8229600" cy="1132181"/>
          </a:xfrm>
        </p:spPr>
        <p:txBody>
          <a:bodyPr>
            <a:normAutofit/>
          </a:bodyPr>
          <a:lstStyle/>
          <a:p>
            <a:r>
              <a:rPr lang="en-US" sz="3200" dirty="0"/>
              <a:t>Budget Assumptions Used for</a:t>
            </a:r>
            <a:br>
              <a:rPr lang="en-US" sz="3200" dirty="0"/>
            </a:br>
            <a:r>
              <a:rPr lang="en-US" sz="3200" i="1" dirty="0">
                <a:solidFill>
                  <a:srgbClr val="FFC000"/>
                </a:solidFill>
              </a:rPr>
              <a:t>Case 2 Cash Flow Projections Updated</a:t>
            </a:r>
          </a:p>
        </p:txBody>
      </p:sp>
      <p:sp>
        <p:nvSpPr>
          <p:cNvPr id="4" name="Slide Number Placeholder 3"/>
          <p:cNvSpPr>
            <a:spLocks noGrp="1"/>
          </p:cNvSpPr>
          <p:nvPr>
            <p:ph type="sldNum" sz="quarter" idx="12"/>
          </p:nvPr>
        </p:nvSpPr>
        <p:spPr/>
        <p:txBody>
          <a:bodyPr/>
          <a:lstStyle/>
          <a:p>
            <a:pPr>
              <a:defRPr/>
            </a:pPr>
            <a:fld id="{48B9457F-9719-47B9-82B1-CAD3CF4D492C}" type="slidenum">
              <a:rPr lang="en-US" smtClean="0"/>
              <a:pPr>
                <a:defRPr/>
              </a:pPr>
              <a:t>5</a:t>
            </a:fld>
            <a:endParaRPr lang="en-US" dirty="0"/>
          </a:p>
        </p:txBody>
      </p:sp>
      <p:sp>
        <p:nvSpPr>
          <p:cNvPr id="13" name="Oval 12"/>
          <p:cNvSpPr/>
          <p:nvPr/>
        </p:nvSpPr>
        <p:spPr>
          <a:xfrm>
            <a:off x="7543800" y="3352800"/>
            <a:ext cx="692209" cy="304800"/>
          </a:xfrm>
          <a:prstGeom prst="ellipse">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Object 8">
            <a:extLst>
              <a:ext uri="{FF2B5EF4-FFF2-40B4-BE49-F238E27FC236}">
                <a16:creationId xmlns:a16="http://schemas.microsoft.com/office/drawing/2014/main" id="{7FA2E7C0-EB1E-41E5-B403-3BF675990305}"/>
              </a:ext>
            </a:extLst>
          </p:cNvPr>
          <p:cNvGraphicFramePr>
            <a:graphicFrameLocks noChangeAspect="1"/>
          </p:cNvGraphicFramePr>
          <p:nvPr>
            <p:extLst>
              <p:ext uri="{D42A27DB-BD31-4B8C-83A1-F6EECF244321}">
                <p14:modId xmlns:p14="http://schemas.microsoft.com/office/powerpoint/2010/main" val="2722758025"/>
              </p:ext>
            </p:extLst>
          </p:nvPr>
        </p:nvGraphicFramePr>
        <p:xfrm>
          <a:off x="886220" y="1921225"/>
          <a:ext cx="7267180" cy="4569489"/>
        </p:xfrm>
        <a:graphic>
          <a:graphicData uri="http://schemas.openxmlformats.org/presentationml/2006/ole">
            <mc:AlternateContent xmlns:mc="http://schemas.openxmlformats.org/markup-compatibility/2006">
              <mc:Choice xmlns:v="urn:schemas-microsoft-com:vml" Requires="v">
                <p:oleObj spid="_x0000_s15366" name="Worksheet" r:id="rId3" imgW="5781715" imgH="3810013" progId="Excel.Sheet.12">
                  <p:embed/>
                </p:oleObj>
              </mc:Choice>
              <mc:Fallback>
                <p:oleObj name="Worksheet" r:id="rId3" imgW="5781715" imgH="3810013" progId="Excel.Sheet.12">
                  <p:embed/>
                  <p:pic>
                    <p:nvPicPr>
                      <p:cNvPr id="0" name=""/>
                      <p:cNvPicPr/>
                      <p:nvPr/>
                    </p:nvPicPr>
                    <p:blipFill>
                      <a:blip r:embed="rId4"/>
                      <a:stretch>
                        <a:fillRect/>
                      </a:stretch>
                    </p:blipFill>
                    <p:spPr>
                      <a:xfrm>
                        <a:off x="886220" y="1921225"/>
                        <a:ext cx="7267180" cy="4569489"/>
                      </a:xfrm>
                      <a:prstGeom prst="rect">
                        <a:avLst/>
                      </a:prstGeom>
                    </p:spPr>
                  </p:pic>
                </p:oleObj>
              </mc:Fallback>
            </mc:AlternateContent>
          </a:graphicData>
        </a:graphic>
      </p:graphicFrame>
      <p:sp>
        <p:nvSpPr>
          <p:cNvPr id="14" name="Oval 13"/>
          <p:cNvSpPr/>
          <p:nvPr/>
        </p:nvSpPr>
        <p:spPr>
          <a:xfrm>
            <a:off x="7543800" y="5715000"/>
            <a:ext cx="692210"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7845"/>
            <a:ext cx="8229600" cy="830996"/>
          </a:xfrm>
        </p:spPr>
        <p:txBody>
          <a:bodyPr>
            <a:normAutofit fontScale="90000"/>
          </a:bodyPr>
          <a:lstStyle/>
          <a:p>
            <a:r>
              <a:rPr lang="en-US" sz="3200" dirty="0">
                <a:solidFill>
                  <a:srgbClr val="00B0F0"/>
                </a:solidFill>
              </a:rPr>
              <a:t>Budget Change Assumptions</a:t>
            </a:r>
            <a:br>
              <a:rPr lang="en-US" sz="3200" dirty="0">
                <a:solidFill>
                  <a:srgbClr val="00B0F0"/>
                </a:solidFill>
              </a:rPr>
            </a:br>
            <a:r>
              <a:rPr lang="en-US" sz="3200" dirty="0">
                <a:solidFill>
                  <a:srgbClr val="00B0F0"/>
                </a:solidFill>
              </a:rPr>
              <a:t>Case 2 Compared to “</a:t>
            </a:r>
            <a:r>
              <a:rPr lang="en-US" sz="3200" i="1" dirty="0">
                <a:solidFill>
                  <a:srgbClr val="00B0F0"/>
                </a:solidFill>
              </a:rPr>
              <a:t>Typical Year</a:t>
            </a:r>
            <a:r>
              <a:rPr lang="en-US" sz="3200" dirty="0">
                <a:solidFill>
                  <a:srgbClr val="00B0F0"/>
                </a:solidFill>
              </a:rPr>
              <a:t>”</a:t>
            </a:r>
          </a:p>
        </p:txBody>
      </p:sp>
      <p:sp>
        <p:nvSpPr>
          <p:cNvPr id="4" name="Slide Number Placeholder 3"/>
          <p:cNvSpPr>
            <a:spLocks noGrp="1"/>
          </p:cNvSpPr>
          <p:nvPr>
            <p:ph type="sldNum" sz="quarter" idx="12"/>
          </p:nvPr>
        </p:nvSpPr>
        <p:spPr/>
        <p:txBody>
          <a:bodyPr/>
          <a:lstStyle/>
          <a:p>
            <a:pPr>
              <a:defRPr/>
            </a:pPr>
            <a:fld id="{48B9457F-9719-47B9-82B1-CAD3CF4D492C}" type="slidenum">
              <a:rPr lang="en-US" smtClean="0"/>
              <a:pPr>
                <a:defRPr/>
              </a:pPr>
              <a:t>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154144059"/>
              </p:ext>
            </p:extLst>
          </p:nvPr>
        </p:nvGraphicFramePr>
        <p:xfrm>
          <a:off x="609600" y="1981201"/>
          <a:ext cx="7696201" cy="4495788"/>
        </p:xfrm>
        <a:graphic>
          <a:graphicData uri="http://schemas.openxmlformats.org/drawingml/2006/table">
            <a:tbl>
              <a:tblPr/>
              <a:tblGrid>
                <a:gridCol w="819457">
                  <a:extLst>
                    <a:ext uri="{9D8B030D-6E8A-4147-A177-3AD203B41FA5}">
                      <a16:colId xmlns:a16="http://schemas.microsoft.com/office/drawing/2014/main" val="20000"/>
                    </a:ext>
                  </a:extLst>
                </a:gridCol>
                <a:gridCol w="876965">
                  <a:extLst>
                    <a:ext uri="{9D8B030D-6E8A-4147-A177-3AD203B41FA5}">
                      <a16:colId xmlns:a16="http://schemas.microsoft.com/office/drawing/2014/main" val="20001"/>
                    </a:ext>
                  </a:extLst>
                </a:gridCol>
                <a:gridCol w="920094">
                  <a:extLst>
                    <a:ext uri="{9D8B030D-6E8A-4147-A177-3AD203B41FA5}">
                      <a16:colId xmlns:a16="http://schemas.microsoft.com/office/drawing/2014/main" val="20002"/>
                    </a:ext>
                  </a:extLst>
                </a:gridCol>
                <a:gridCol w="963224">
                  <a:extLst>
                    <a:ext uri="{9D8B030D-6E8A-4147-A177-3AD203B41FA5}">
                      <a16:colId xmlns:a16="http://schemas.microsoft.com/office/drawing/2014/main" val="20003"/>
                    </a:ext>
                  </a:extLst>
                </a:gridCol>
                <a:gridCol w="805082">
                  <a:extLst>
                    <a:ext uri="{9D8B030D-6E8A-4147-A177-3AD203B41FA5}">
                      <a16:colId xmlns:a16="http://schemas.microsoft.com/office/drawing/2014/main" val="20004"/>
                    </a:ext>
                  </a:extLst>
                </a:gridCol>
                <a:gridCol w="704446">
                  <a:extLst>
                    <a:ext uri="{9D8B030D-6E8A-4147-A177-3AD203B41FA5}">
                      <a16:colId xmlns:a16="http://schemas.microsoft.com/office/drawing/2014/main" val="20005"/>
                    </a:ext>
                  </a:extLst>
                </a:gridCol>
                <a:gridCol w="862588">
                  <a:extLst>
                    <a:ext uri="{9D8B030D-6E8A-4147-A177-3AD203B41FA5}">
                      <a16:colId xmlns:a16="http://schemas.microsoft.com/office/drawing/2014/main" val="20006"/>
                    </a:ext>
                  </a:extLst>
                </a:gridCol>
                <a:gridCol w="939263">
                  <a:extLst>
                    <a:ext uri="{9D8B030D-6E8A-4147-A177-3AD203B41FA5}">
                      <a16:colId xmlns:a16="http://schemas.microsoft.com/office/drawing/2014/main" val="20007"/>
                    </a:ext>
                  </a:extLst>
                </a:gridCol>
                <a:gridCol w="805082">
                  <a:extLst>
                    <a:ext uri="{9D8B030D-6E8A-4147-A177-3AD203B41FA5}">
                      <a16:colId xmlns:a16="http://schemas.microsoft.com/office/drawing/2014/main" val="20008"/>
                    </a:ext>
                  </a:extLst>
                </a:gridCol>
              </a:tblGrid>
              <a:tr h="266292">
                <a:tc gridSpan="6">
                  <a:txBody>
                    <a:bodyPr/>
                    <a:lstStyle/>
                    <a:p>
                      <a:pPr algn="l" fontAlgn="b"/>
                      <a:r>
                        <a:rPr lang="en-US" sz="1400" b="1" i="0" u="none" strike="noStrike" dirty="0">
                          <a:solidFill>
                            <a:srgbClr val="000000"/>
                          </a:solidFill>
                          <a:latin typeface="Calibri"/>
                        </a:rPr>
                        <a:t>Historical Perspective for Case 2 Scenario</a:t>
                      </a:r>
                    </a:p>
                  </a:txBody>
                  <a:tcPr marL="9525" marR="9525" marT="9525" marB="0" anchor="b">
                    <a:lnL>
                      <a:noFill/>
                    </a:lnL>
                    <a:lnR>
                      <a:noFill/>
                    </a:lnR>
                    <a:lnT>
                      <a:noFill/>
                    </a:lnT>
                    <a:lnB>
                      <a:noFill/>
                    </a:lnB>
                    <a:solidFill>
                      <a:srgbClr val="BCD6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b="1" i="0" u="none" strike="noStrike" dirty="0">
                          <a:solidFill>
                            <a:srgbClr val="000000"/>
                          </a:solidFill>
                          <a:latin typeface="Calibri"/>
                        </a:rPr>
                        <a:t> </a:t>
                      </a:r>
                    </a:p>
                  </a:txBody>
                  <a:tcPr marL="9525" marR="9525" marT="9525" marB="0" anchor="b">
                    <a:lnL>
                      <a:noFill/>
                    </a:lnL>
                    <a:lnR>
                      <a:noFill/>
                    </a:lnR>
                    <a:lnT>
                      <a:noFill/>
                    </a:lnT>
                    <a:lnB>
                      <a:noFill/>
                    </a:lnB>
                    <a:solidFill>
                      <a:srgbClr val="BCD6EE"/>
                    </a:solidFill>
                  </a:tcPr>
                </a:tc>
                <a:tc>
                  <a:txBody>
                    <a:bodyPr/>
                    <a:lstStyle/>
                    <a:p>
                      <a:pPr algn="l" fontAlgn="b"/>
                      <a:r>
                        <a:rPr lang="en-US" sz="1200" b="1" i="0" u="none" strike="noStrike">
                          <a:solidFill>
                            <a:srgbClr val="000000"/>
                          </a:solidFill>
                          <a:latin typeface="Calibri"/>
                        </a:rPr>
                        <a:t> </a:t>
                      </a:r>
                    </a:p>
                  </a:txBody>
                  <a:tcPr marL="9525" marR="9525" marT="9525" marB="0" anchor="b">
                    <a:lnL>
                      <a:noFill/>
                    </a:lnL>
                    <a:lnR>
                      <a:noFill/>
                    </a:lnR>
                    <a:lnT>
                      <a:noFill/>
                    </a:lnT>
                    <a:lnB>
                      <a:noFill/>
                    </a:lnB>
                    <a:solidFill>
                      <a:srgbClr val="BCD6EE"/>
                    </a:solidFill>
                  </a:tcPr>
                </a:tc>
                <a:tc>
                  <a:txBody>
                    <a:bodyPr/>
                    <a:lstStyle/>
                    <a:p>
                      <a:pPr algn="l" fontAlgn="b"/>
                      <a:r>
                        <a:rPr lang="en-US" sz="1200" b="1" i="0" u="none" strike="noStrike">
                          <a:solidFill>
                            <a:srgbClr val="000000"/>
                          </a:solidFill>
                          <a:latin typeface="Calibri"/>
                        </a:rPr>
                        <a:t> </a:t>
                      </a:r>
                    </a:p>
                  </a:txBody>
                  <a:tcPr marL="9525" marR="9525" marT="9525" marB="0" anchor="b">
                    <a:lnL>
                      <a:noFill/>
                    </a:lnL>
                    <a:lnR>
                      <a:noFill/>
                    </a:lnR>
                    <a:lnT>
                      <a:noFill/>
                    </a:lnT>
                    <a:lnB>
                      <a:noFill/>
                    </a:lnB>
                    <a:solidFill>
                      <a:srgbClr val="BCD6EE"/>
                    </a:solidFill>
                  </a:tcPr>
                </a:tc>
                <a:extLst>
                  <a:ext uri="{0D108BD9-81ED-4DB2-BD59-A6C34878D82A}">
                    <a16:rowId xmlns:a16="http://schemas.microsoft.com/office/drawing/2014/main" val="10000"/>
                  </a:ext>
                </a:extLst>
              </a:tr>
              <a:tr h="234972">
                <a:tc>
                  <a:txBody>
                    <a:bodyPr/>
                    <a:lstStyle/>
                    <a:p>
                      <a:pPr algn="l" fontAlgn="b"/>
                      <a:endParaRPr lang="en-US" sz="12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234972">
                <a:tc gridSpan="5">
                  <a:txBody>
                    <a:bodyPr/>
                    <a:lstStyle/>
                    <a:p>
                      <a:pPr algn="l" fontAlgn="b"/>
                      <a:r>
                        <a:rPr lang="en-US" sz="1200" b="1" i="0" u="none" strike="noStrike">
                          <a:solidFill>
                            <a:srgbClr val="000000"/>
                          </a:solidFill>
                          <a:latin typeface="Calibri"/>
                        </a:rPr>
                        <a:t>Typical Year Pre-COVID Pandemic  Budget</a:t>
                      </a:r>
                    </a:p>
                  </a:txBody>
                  <a:tcPr marL="9525" marR="9525" marT="9525" marB="0" anchor="b">
                    <a:lnL>
                      <a:noFill/>
                    </a:lnL>
                    <a:lnR>
                      <a:noFill/>
                    </a:lnR>
                    <a:lnT>
                      <a:noFill/>
                    </a:lnT>
                    <a:lnB>
                      <a:noFill/>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b="1" i="0" u="none" strike="noStrike">
                          <a:solidFill>
                            <a:srgbClr val="000000"/>
                          </a:solidFill>
                          <a:latin typeface="Calibri"/>
                        </a:rPr>
                        <a:t> </a:t>
                      </a:r>
                    </a:p>
                  </a:txBody>
                  <a:tcPr marL="9525" marR="9525" marT="9525" marB="0" anchor="b">
                    <a:lnL>
                      <a:noFill/>
                    </a:lnL>
                    <a:lnR>
                      <a:noFill/>
                    </a:lnR>
                    <a:lnT>
                      <a:noFill/>
                    </a:lnT>
                    <a:lnB>
                      <a:noFill/>
                    </a:lnB>
                    <a:solidFill>
                      <a:srgbClr val="D8D8D8"/>
                    </a:solidFill>
                  </a:tcPr>
                </a:tc>
                <a:tc>
                  <a:txBody>
                    <a:bodyPr/>
                    <a:lstStyle/>
                    <a:p>
                      <a:pPr algn="l" fontAlgn="b"/>
                      <a:r>
                        <a:rPr lang="en-US" sz="1200" b="0" i="0" u="none" strike="noStrike" dirty="0">
                          <a:solidFill>
                            <a:srgbClr val="000000"/>
                          </a:solidFill>
                          <a:latin typeface="Calibri"/>
                        </a:rPr>
                        <a:t> </a:t>
                      </a:r>
                    </a:p>
                  </a:txBody>
                  <a:tcPr marL="9525" marR="9525" marT="9525" marB="0" anchor="b">
                    <a:lnL>
                      <a:noFill/>
                    </a:lnL>
                    <a:lnR>
                      <a:noFill/>
                    </a:lnR>
                    <a:lnT>
                      <a:noFill/>
                    </a:lnT>
                    <a:lnB>
                      <a:noFill/>
                    </a:lnB>
                    <a:solidFill>
                      <a:srgbClr val="D8D8D8"/>
                    </a:solidFill>
                  </a:tcPr>
                </a:tc>
                <a:tc>
                  <a:txBody>
                    <a:bodyPr/>
                    <a:lstStyle/>
                    <a:p>
                      <a:pPr algn="l" fontAlgn="b"/>
                      <a:r>
                        <a:rPr lang="en-US" sz="1200" b="0" i="0" u="none" strike="noStrike">
                          <a:solidFill>
                            <a:srgbClr val="000000"/>
                          </a:solidFill>
                          <a:latin typeface="Calibri"/>
                        </a:rPr>
                        <a:t> </a:t>
                      </a:r>
                    </a:p>
                  </a:txBody>
                  <a:tcPr marL="9525" marR="9525" marT="9525" marB="0" anchor="b">
                    <a:lnL>
                      <a:noFill/>
                    </a:lnL>
                    <a:lnR>
                      <a:noFill/>
                    </a:lnR>
                    <a:lnT>
                      <a:noFill/>
                    </a:lnT>
                    <a:lnB>
                      <a:noFill/>
                    </a:lnB>
                    <a:solidFill>
                      <a:srgbClr val="D8D8D8"/>
                    </a:solidFill>
                  </a:tcPr>
                </a:tc>
                <a:tc>
                  <a:txBody>
                    <a:bodyPr/>
                    <a:lstStyle/>
                    <a:p>
                      <a:pPr algn="l" fontAlgn="b"/>
                      <a:r>
                        <a:rPr lang="en-US" sz="1200" b="0" i="0" u="none" strike="noStrike">
                          <a:solidFill>
                            <a:srgbClr val="000000"/>
                          </a:solidFill>
                          <a:latin typeface="Calibri"/>
                        </a:rPr>
                        <a:t> </a:t>
                      </a:r>
                    </a:p>
                  </a:txBody>
                  <a:tcPr marL="9525" marR="9525" marT="9525" marB="0" anchor="b">
                    <a:lnL>
                      <a:noFill/>
                    </a:lnL>
                    <a:lnR>
                      <a:noFill/>
                    </a:lnR>
                    <a:lnT>
                      <a:noFill/>
                    </a:lnT>
                    <a:lnB>
                      <a:noFill/>
                    </a:lnB>
                    <a:solidFill>
                      <a:srgbClr val="D8D8D8"/>
                    </a:solidFill>
                  </a:tcPr>
                </a:tc>
                <a:extLst>
                  <a:ext uri="{0D108BD9-81ED-4DB2-BD59-A6C34878D82A}">
                    <a16:rowId xmlns:a16="http://schemas.microsoft.com/office/drawing/2014/main" val="10002"/>
                  </a:ext>
                </a:extLst>
              </a:tr>
              <a:tr h="234972">
                <a:tc>
                  <a:txBody>
                    <a:bodyPr/>
                    <a:lstStyle/>
                    <a:p>
                      <a:pPr algn="l" fontAlgn="b"/>
                      <a:r>
                        <a:rPr lang="en-US" sz="1200" b="1" i="0" u="none" strike="noStrike">
                          <a:solidFill>
                            <a:srgbClr val="000000"/>
                          </a:solidFill>
                          <a:latin typeface="Calibri"/>
                        </a:rPr>
                        <a:t> </a:t>
                      </a:r>
                    </a:p>
                  </a:txBody>
                  <a:tcPr marL="9525" marR="9525" marT="9525" marB="0" anchor="b">
                    <a:lnL>
                      <a:noFill/>
                    </a:lnL>
                    <a:lnR>
                      <a:noFill/>
                    </a:lnR>
                    <a:lnT>
                      <a:noFill/>
                    </a:lnT>
                    <a:lnB>
                      <a:noFill/>
                    </a:lnB>
                    <a:solidFill>
                      <a:srgbClr val="D8D8D8"/>
                    </a:solidFill>
                  </a:tcPr>
                </a:tc>
                <a:tc>
                  <a:txBody>
                    <a:bodyPr/>
                    <a:lstStyle/>
                    <a:p>
                      <a:pPr algn="l" fontAlgn="b"/>
                      <a:r>
                        <a:rPr lang="en-US" sz="1200" b="1" i="0" u="none" strike="noStrike">
                          <a:solidFill>
                            <a:srgbClr val="000000"/>
                          </a:solidFill>
                          <a:latin typeface="Calibri"/>
                        </a:rPr>
                        <a:t> </a:t>
                      </a:r>
                    </a:p>
                  </a:txBody>
                  <a:tcPr marL="9525" marR="9525" marT="9525" marB="0" anchor="b">
                    <a:lnL>
                      <a:noFill/>
                    </a:lnL>
                    <a:lnR>
                      <a:noFill/>
                    </a:lnR>
                    <a:lnT>
                      <a:noFill/>
                    </a:lnT>
                    <a:lnB>
                      <a:noFill/>
                    </a:lnB>
                    <a:solidFill>
                      <a:srgbClr val="D8D8D8"/>
                    </a:solidFill>
                  </a:tcPr>
                </a:tc>
                <a:tc>
                  <a:txBody>
                    <a:bodyPr/>
                    <a:lstStyle/>
                    <a:p>
                      <a:pPr algn="l" fontAlgn="b"/>
                      <a:r>
                        <a:rPr lang="en-US" sz="1200" b="0" i="0" u="none" strike="noStrike">
                          <a:solidFill>
                            <a:srgbClr val="000000"/>
                          </a:solidFill>
                          <a:latin typeface="Calibri"/>
                        </a:rPr>
                        <a:t> </a:t>
                      </a:r>
                    </a:p>
                  </a:txBody>
                  <a:tcPr marL="9525" marR="9525" marT="9525" marB="0" anchor="b">
                    <a:lnL>
                      <a:noFill/>
                    </a:lnL>
                    <a:lnR>
                      <a:noFill/>
                    </a:lnR>
                    <a:lnT>
                      <a:noFill/>
                    </a:lnT>
                    <a:lnB>
                      <a:noFill/>
                    </a:lnB>
                    <a:solidFill>
                      <a:srgbClr val="D8D8D8"/>
                    </a:solidFill>
                  </a:tcPr>
                </a:tc>
                <a:tc>
                  <a:txBody>
                    <a:bodyPr/>
                    <a:lstStyle/>
                    <a:p>
                      <a:pPr algn="l" fontAlgn="b"/>
                      <a:r>
                        <a:rPr lang="en-US" sz="1200" b="0" i="0" u="none" strike="noStrike">
                          <a:solidFill>
                            <a:srgbClr val="000000"/>
                          </a:solidFill>
                          <a:latin typeface="Calibri"/>
                        </a:rPr>
                        <a:t> </a:t>
                      </a:r>
                    </a:p>
                  </a:txBody>
                  <a:tcPr marL="9525" marR="9525" marT="9525" marB="0" anchor="b">
                    <a:lnL>
                      <a:noFill/>
                    </a:lnL>
                    <a:lnR>
                      <a:noFill/>
                    </a:lnR>
                    <a:lnT>
                      <a:noFill/>
                    </a:lnT>
                    <a:lnB>
                      <a:noFill/>
                    </a:lnB>
                    <a:solidFill>
                      <a:srgbClr val="D8D8D8"/>
                    </a:solidFill>
                  </a:tcPr>
                </a:tc>
                <a:tc>
                  <a:txBody>
                    <a:bodyPr/>
                    <a:lstStyle/>
                    <a:p>
                      <a:pPr algn="ctr" fontAlgn="b"/>
                      <a:r>
                        <a:rPr lang="en-US" sz="1200" b="1" i="0" u="none" strike="noStrike">
                          <a:solidFill>
                            <a:srgbClr val="000000"/>
                          </a:solidFill>
                          <a:latin typeface="Calibri"/>
                        </a:rPr>
                        <a:t>Clinical</a:t>
                      </a:r>
                    </a:p>
                  </a:txBody>
                  <a:tcPr marL="9525" marR="9525" marT="9525" marB="0" anchor="b">
                    <a:lnL>
                      <a:noFill/>
                    </a:lnL>
                    <a:lnR>
                      <a:noFill/>
                    </a:lnR>
                    <a:lnT>
                      <a:noFill/>
                    </a:lnT>
                    <a:lnB>
                      <a:noFill/>
                    </a:lnB>
                    <a:solidFill>
                      <a:srgbClr val="D8D8D8"/>
                    </a:solidFill>
                  </a:tcPr>
                </a:tc>
                <a:tc>
                  <a:txBody>
                    <a:bodyPr/>
                    <a:lstStyle/>
                    <a:p>
                      <a:pPr algn="l" fontAlgn="b"/>
                      <a:r>
                        <a:rPr lang="en-US" sz="1200" b="0" i="0" u="none" strike="noStrike">
                          <a:solidFill>
                            <a:srgbClr val="000000"/>
                          </a:solidFill>
                          <a:latin typeface="Calibri"/>
                        </a:rPr>
                        <a:t> </a:t>
                      </a:r>
                    </a:p>
                  </a:txBody>
                  <a:tcPr marL="9525" marR="9525" marT="9525" marB="0" anchor="b">
                    <a:lnL>
                      <a:noFill/>
                    </a:lnL>
                    <a:lnR>
                      <a:noFill/>
                    </a:lnR>
                    <a:lnT>
                      <a:noFill/>
                    </a:lnT>
                    <a:lnB>
                      <a:noFill/>
                    </a:lnB>
                    <a:solidFill>
                      <a:srgbClr val="D8D8D8"/>
                    </a:solidFill>
                  </a:tcPr>
                </a:tc>
                <a:tc>
                  <a:txBody>
                    <a:bodyPr/>
                    <a:lstStyle/>
                    <a:p>
                      <a:pPr algn="ctr" fontAlgn="b"/>
                      <a:r>
                        <a:rPr lang="en-US" sz="1200" b="1" i="0" u="none" strike="noStrike" dirty="0">
                          <a:solidFill>
                            <a:srgbClr val="000000"/>
                          </a:solidFill>
                          <a:latin typeface="Calibri"/>
                        </a:rPr>
                        <a:t>General</a:t>
                      </a:r>
                    </a:p>
                  </a:txBody>
                  <a:tcPr marL="9525" marR="9525" marT="9525" marB="0" anchor="b">
                    <a:lnL>
                      <a:noFill/>
                    </a:lnL>
                    <a:lnR>
                      <a:noFill/>
                    </a:lnR>
                    <a:lnT>
                      <a:noFill/>
                    </a:lnT>
                    <a:lnB>
                      <a:noFill/>
                    </a:lnB>
                    <a:solidFill>
                      <a:srgbClr val="D8D8D8"/>
                    </a:solidFill>
                  </a:tcPr>
                </a:tc>
                <a:tc>
                  <a:txBody>
                    <a:bodyPr/>
                    <a:lstStyle/>
                    <a:p>
                      <a:pPr algn="l" fontAlgn="b"/>
                      <a:r>
                        <a:rPr lang="en-US" sz="1200" b="0" i="0" u="none" strike="noStrike">
                          <a:solidFill>
                            <a:srgbClr val="000000"/>
                          </a:solidFill>
                          <a:latin typeface="Calibri"/>
                        </a:rPr>
                        <a:t> </a:t>
                      </a:r>
                    </a:p>
                  </a:txBody>
                  <a:tcPr marL="9525" marR="9525" marT="9525" marB="0" anchor="b">
                    <a:lnL>
                      <a:noFill/>
                    </a:lnL>
                    <a:lnR>
                      <a:noFill/>
                    </a:lnR>
                    <a:lnT>
                      <a:noFill/>
                    </a:lnT>
                    <a:lnB>
                      <a:noFill/>
                    </a:lnB>
                    <a:solidFill>
                      <a:srgbClr val="D8D8D8"/>
                    </a:solidFill>
                  </a:tcPr>
                </a:tc>
                <a:tc>
                  <a:txBody>
                    <a:bodyPr/>
                    <a:lstStyle/>
                    <a:p>
                      <a:pPr algn="l" fontAlgn="b"/>
                      <a:r>
                        <a:rPr lang="en-US" sz="1200" b="0" i="0" u="none" strike="noStrike">
                          <a:solidFill>
                            <a:srgbClr val="000000"/>
                          </a:solidFill>
                          <a:latin typeface="Calibri"/>
                        </a:rPr>
                        <a:t> </a:t>
                      </a:r>
                    </a:p>
                  </a:txBody>
                  <a:tcPr marL="9525" marR="9525" marT="9525" marB="0" anchor="b">
                    <a:lnL>
                      <a:noFill/>
                    </a:lnL>
                    <a:lnR>
                      <a:noFill/>
                    </a:lnR>
                    <a:lnT>
                      <a:noFill/>
                    </a:lnT>
                    <a:lnB>
                      <a:noFill/>
                    </a:lnB>
                    <a:solidFill>
                      <a:srgbClr val="D8D8D8"/>
                    </a:solidFill>
                  </a:tcPr>
                </a:tc>
                <a:extLst>
                  <a:ext uri="{0D108BD9-81ED-4DB2-BD59-A6C34878D82A}">
                    <a16:rowId xmlns:a16="http://schemas.microsoft.com/office/drawing/2014/main" val="10003"/>
                  </a:ext>
                </a:extLst>
              </a:tr>
              <a:tr h="234972">
                <a:tc>
                  <a:txBody>
                    <a:bodyPr/>
                    <a:lstStyle/>
                    <a:p>
                      <a:pPr algn="l" fontAlgn="b"/>
                      <a:r>
                        <a:rPr lang="en-US" sz="1200" b="1" i="0" u="none" strike="noStrike">
                          <a:solidFill>
                            <a:srgbClr val="000000"/>
                          </a:solidFill>
                          <a:latin typeface="Calibri"/>
                        </a:rPr>
                        <a:t> </a:t>
                      </a:r>
                    </a:p>
                  </a:txBody>
                  <a:tcPr marL="9525" marR="9525" marT="9525" marB="0" anchor="b">
                    <a:lnL>
                      <a:noFill/>
                    </a:lnL>
                    <a:lnR>
                      <a:noFill/>
                    </a:lnR>
                    <a:lnT>
                      <a:noFill/>
                    </a:lnT>
                    <a:lnB>
                      <a:noFill/>
                    </a:lnB>
                    <a:solidFill>
                      <a:srgbClr val="D8D8D8"/>
                    </a:solidFill>
                  </a:tcPr>
                </a:tc>
                <a:tc>
                  <a:txBody>
                    <a:bodyPr/>
                    <a:lstStyle/>
                    <a:p>
                      <a:pPr algn="l" fontAlgn="b"/>
                      <a:r>
                        <a:rPr lang="en-US" sz="1200" b="1" i="0" u="none" strike="noStrike">
                          <a:solidFill>
                            <a:srgbClr val="000000"/>
                          </a:solidFill>
                          <a:latin typeface="Calibri"/>
                        </a:rPr>
                        <a:t> </a:t>
                      </a:r>
                    </a:p>
                  </a:txBody>
                  <a:tcPr marL="9525" marR="9525" marT="9525" marB="0" anchor="b">
                    <a:lnL>
                      <a:noFill/>
                    </a:lnL>
                    <a:lnR>
                      <a:noFill/>
                    </a:lnR>
                    <a:lnT>
                      <a:noFill/>
                    </a:lnT>
                    <a:lnB>
                      <a:noFill/>
                    </a:lnB>
                    <a:solidFill>
                      <a:srgbClr val="D8D8D8"/>
                    </a:solidFill>
                  </a:tcPr>
                </a:tc>
                <a:tc>
                  <a:txBody>
                    <a:bodyPr/>
                    <a:lstStyle/>
                    <a:p>
                      <a:pPr algn="l" fontAlgn="b"/>
                      <a:r>
                        <a:rPr lang="en-US" sz="1200" b="0" i="0" u="none" strike="noStrike">
                          <a:solidFill>
                            <a:srgbClr val="000000"/>
                          </a:solidFill>
                          <a:latin typeface="Calibri"/>
                        </a:rPr>
                        <a:t> </a:t>
                      </a:r>
                    </a:p>
                  </a:txBody>
                  <a:tcPr marL="9525" marR="9525" marT="9525" marB="0" anchor="b">
                    <a:lnL>
                      <a:noFill/>
                    </a:lnL>
                    <a:lnR>
                      <a:noFill/>
                    </a:lnR>
                    <a:lnT>
                      <a:noFill/>
                    </a:lnT>
                    <a:lnB>
                      <a:noFill/>
                    </a:lnB>
                    <a:solidFill>
                      <a:srgbClr val="D8D8D8"/>
                    </a:solidFill>
                  </a:tcPr>
                </a:tc>
                <a:tc>
                  <a:txBody>
                    <a:bodyPr/>
                    <a:lstStyle/>
                    <a:p>
                      <a:pPr algn="ctr" fontAlgn="b"/>
                      <a:r>
                        <a:rPr lang="en-US" sz="1200" b="1" i="0" u="sng" strike="noStrike">
                          <a:solidFill>
                            <a:srgbClr val="000000"/>
                          </a:solidFill>
                          <a:latin typeface="Calibri"/>
                        </a:rPr>
                        <a:t>Athletics</a:t>
                      </a:r>
                    </a:p>
                  </a:txBody>
                  <a:tcPr marL="9525" marR="9525" marT="9525" marB="0" anchor="b">
                    <a:lnL>
                      <a:noFill/>
                    </a:lnL>
                    <a:lnR>
                      <a:noFill/>
                    </a:lnR>
                    <a:lnT>
                      <a:noFill/>
                    </a:lnT>
                    <a:lnB>
                      <a:noFill/>
                    </a:lnB>
                    <a:solidFill>
                      <a:srgbClr val="D8D8D8"/>
                    </a:solidFill>
                  </a:tcPr>
                </a:tc>
                <a:tc>
                  <a:txBody>
                    <a:bodyPr/>
                    <a:lstStyle/>
                    <a:p>
                      <a:pPr algn="ctr" fontAlgn="b"/>
                      <a:r>
                        <a:rPr lang="en-US" sz="1200" b="1" i="0" u="sng" strike="noStrike">
                          <a:solidFill>
                            <a:srgbClr val="000000"/>
                          </a:solidFill>
                          <a:latin typeface="Calibri"/>
                        </a:rPr>
                        <a:t>Health</a:t>
                      </a:r>
                    </a:p>
                  </a:txBody>
                  <a:tcPr marL="9525" marR="9525" marT="9525" marB="0" anchor="b">
                    <a:lnL>
                      <a:noFill/>
                    </a:lnL>
                    <a:lnR>
                      <a:noFill/>
                    </a:lnR>
                    <a:lnT>
                      <a:noFill/>
                    </a:lnT>
                    <a:lnB>
                      <a:noFill/>
                    </a:lnB>
                    <a:solidFill>
                      <a:srgbClr val="D8D8D8"/>
                    </a:solidFill>
                  </a:tcPr>
                </a:tc>
                <a:tc>
                  <a:txBody>
                    <a:bodyPr/>
                    <a:lstStyle/>
                    <a:p>
                      <a:pPr algn="ctr" fontAlgn="b"/>
                      <a:r>
                        <a:rPr lang="en-US" sz="1200" b="1" i="0" u="sng" strike="noStrike">
                          <a:solidFill>
                            <a:srgbClr val="000000"/>
                          </a:solidFill>
                          <a:latin typeface="Calibri"/>
                        </a:rPr>
                        <a:t>RHS</a:t>
                      </a:r>
                    </a:p>
                  </a:txBody>
                  <a:tcPr marL="9525" marR="9525" marT="9525" marB="0" anchor="b">
                    <a:lnL>
                      <a:noFill/>
                    </a:lnL>
                    <a:lnR>
                      <a:noFill/>
                    </a:lnR>
                    <a:lnT>
                      <a:noFill/>
                    </a:lnT>
                    <a:lnB>
                      <a:noFill/>
                    </a:lnB>
                    <a:solidFill>
                      <a:srgbClr val="D8D8D8"/>
                    </a:solidFill>
                  </a:tcPr>
                </a:tc>
                <a:tc>
                  <a:txBody>
                    <a:bodyPr/>
                    <a:lstStyle/>
                    <a:p>
                      <a:pPr algn="ctr" fontAlgn="b"/>
                      <a:r>
                        <a:rPr lang="en-US" sz="1200" b="1" i="0" u="sng" strike="noStrike" dirty="0">
                          <a:solidFill>
                            <a:srgbClr val="000000"/>
                          </a:solidFill>
                          <a:latin typeface="Calibri"/>
                        </a:rPr>
                        <a:t>Fund</a:t>
                      </a:r>
                    </a:p>
                  </a:txBody>
                  <a:tcPr marL="9525" marR="9525" marT="9525" marB="0" anchor="b">
                    <a:lnL>
                      <a:noFill/>
                    </a:lnL>
                    <a:lnR>
                      <a:noFill/>
                    </a:lnR>
                    <a:lnT>
                      <a:noFill/>
                    </a:lnT>
                    <a:lnB>
                      <a:noFill/>
                    </a:lnB>
                    <a:solidFill>
                      <a:srgbClr val="D8D8D8"/>
                    </a:solidFill>
                  </a:tcPr>
                </a:tc>
                <a:tc>
                  <a:txBody>
                    <a:bodyPr/>
                    <a:lstStyle/>
                    <a:p>
                      <a:pPr algn="ctr" fontAlgn="b"/>
                      <a:r>
                        <a:rPr lang="en-US" sz="1200" b="1" i="0" u="sng" strike="noStrike">
                          <a:solidFill>
                            <a:srgbClr val="000000"/>
                          </a:solidFill>
                          <a:latin typeface="Calibri"/>
                        </a:rPr>
                        <a:t>Wharton</a:t>
                      </a:r>
                    </a:p>
                  </a:txBody>
                  <a:tcPr marL="9525" marR="9525" marT="9525" marB="0" anchor="b">
                    <a:lnL>
                      <a:noFill/>
                    </a:lnL>
                    <a:lnR>
                      <a:noFill/>
                    </a:lnR>
                    <a:lnT>
                      <a:noFill/>
                    </a:lnT>
                    <a:lnB>
                      <a:noFill/>
                    </a:lnB>
                    <a:solidFill>
                      <a:srgbClr val="D8D8D8"/>
                    </a:solidFill>
                  </a:tcPr>
                </a:tc>
                <a:tc>
                  <a:txBody>
                    <a:bodyPr/>
                    <a:lstStyle/>
                    <a:p>
                      <a:pPr algn="ctr" fontAlgn="b"/>
                      <a:r>
                        <a:rPr lang="en-US" sz="1200" b="1" i="0" u="sng" strike="noStrike">
                          <a:solidFill>
                            <a:srgbClr val="000000"/>
                          </a:solidFill>
                          <a:latin typeface="Calibri"/>
                        </a:rPr>
                        <a:t>Total</a:t>
                      </a:r>
                    </a:p>
                  </a:txBody>
                  <a:tcPr marL="9525" marR="9525" marT="9525" marB="0" anchor="b">
                    <a:lnL>
                      <a:noFill/>
                    </a:lnL>
                    <a:lnR>
                      <a:noFill/>
                    </a:lnR>
                    <a:lnT>
                      <a:noFill/>
                    </a:lnT>
                    <a:lnB>
                      <a:noFill/>
                    </a:lnB>
                    <a:solidFill>
                      <a:srgbClr val="D8D8D8"/>
                    </a:solidFill>
                  </a:tcPr>
                </a:tc>
                <a:extLst>
                  <a:ext uri="{0D108BD9-81ED-4DB2-BD59-A6C34878D82A}">
                    <a16:rowId xmlns:a16="http://schemas.microsoft.com/office/drawing/2014/main" val="10004"/>
                  </a:ext>
                </a:extLst>
              </a:tr>
              <a:tr h="234972">
                <a:tc gridSpan="2">
                  <a:txBody>
                    <a:bodyPr/>
                    <a:lstStyle/>
                    <a:p>
                      <a:pPr algn="l" fontAlgn="b"/>
                      <a:r>
                        <a:rPr lang="en-US" sz="1200" b="1" i="0" u="none" strike="noStrike">
                          <a:solidFill>
                            <a:srgbClr val="000000"/>
                          </a:solidFill>
                          <a:latin typeface="Calibri"/>
                        </a:rPr>
                        <a:t>Revenue</a:t>
                      </a:r>
                    </a:p>
                  </a:txBody>
                  <a:tcPr marL="9525" marR="9525" marT="9525" marB="0" anchor="b">
                    <a:lnL>
                      <a:noFill/>
                    </a:lnL>
                    <a:lnR>
                      <a:noFill/>
                    </a:lnR>
                    <a:lnT>
                      <a:noFill/>
                    </a:lnT>
                    <a:lnB>
                      <a:noFill/>
                    </a:lnB>
                    <a:solidFill>
                      <a:srgbClr val="D8D8D8"/>
                    </a:solidFill>
                  </a:tcPr>
                </a:tc>
                <a:tc hMerge="1">
                  <a:txBody>
                    <a:bodyPr/>
                    <a:lstStyle/>
                    <a:p>
                      <a:endParaRPr lang="en-US"/>
                    </a:p>
                  </a:txBody>
                  <a:tcPr/>
                </a:tc>
                <a:tc>
                  <a:txBody>
                    <a:bodyPr/>
                    <a:lstStyle/>
                    <a:p>
                      <a:pPr algn="l" fontAlgn="b"/>
                      <a:r>
                        <a:rPr lang="en-US" sz="1200" b="0" i="0" u="none" strike="noStrike">
                          <a:solidFill>
                            <a:srgbClr val="000000"/>
                          </a:solidFill>
                          <a:latin typeface="Calibri"/>
                        </a:rPr>
                        <a:t> </a:t>
                      </a:r>
                    </a:p>
                  </a:txBody>
                  <a:tcPr marL="9525" marR="9525" marT="9525" marB="0" anchor="b">
                    <a:lnL>
                      <a:noFill/>
                    </a:lnL>
                    <a:lnR>
                      <a:noFill/>
                    </a:lnR>
                    <a:lnT>
                      <a:noFill/>
                    </a:lnT>
                    <a:lnB>
                      <a:noFill/>
                    </a:lnB>
                    <a:solidFill>
                      <a:srgbClr val="D8D8D8"/>
                    </a:solidFill>
                  </a:tcPr>
                </a:tc>
                <a:tc>
                  <a:txBody>
                    <a:bodyPr/>
                    <a:lstStyle/>
                    <a:p>
                      <a:pPr algn="r" fontAlgn="b"/>
                      <a:r>
                        <a:rPr lang="en-US" sz="1200" b="0" i="0" u="none" strike="noStrike">
                          <a:solidFill>
                            <a:srgbClr val="000000"/>
                          </a:solidFill>
                          <a:latin typeface="Calibri"/>
                        </a:rPr>
                        <a:t>$146 </a:t>
                      </a:r>
                    </a:p>
                  </a:txBody>
                  <a:tcPr marL="9525" marR="9525" marT="9525" marB="0" anchor="b">
                    <a:lnL>
                      <a:noFill/>
                    </a:lnL>
                    <a:lnR>
                      <a:noFill/>
                    </a:lnR>
                    <a:lnT>
                      <a:noFill/>
                    </a:lnT>
                    <a:lnB>
                      <a:noFill/>
                    </a:lnB>
                    <a:solidFill>
                      <a:srgbClr val="D8D8D8"/>
                    </a:solidFill>
                  </a:tcPr>
                </a:tc>
                <a:tc>
                  <a:txBody>
                    <a:bodyPr/>
                    <a:lstStyle/>
                    <a:p>
                      <a:pPr algn="r" fontAlgn="b"/>
                      <a:r>
                        <a:rPr lang="en-US" sz="1200" b="0" i="0" u="none" strike="noStrike">
                          <a:solidFill>
                            <a:srgbClr val="000000"/>
                          </a:solidFill>
                          <a:latin typeface="Calibri"/>
                        </a:rPr>
                        <a:t>$107 </a:t>
                      </a:r>
                    </a:p>
                  </a:txBody>
                  <a:tcPr marL="9525" marR="9525" marT="9525" marB="0" anchor="b">
                    <a:lnL>
                      <a:noFill/>
                    </a:lnL>
                    <a:lnR>
                      <a:noFill/>
                    </a:lnR>
                    <a:lnT>
                      <a:noFill/>
                    </a:lnT>
                    <a:lnB>
                      <a:noFill/>
                    </a:lnB>
                    <a:solidFill>
                      <a:srgbClr val="D8D8D8"/>
                    </a:solidFill>
                  </a:tcPr>
                </a:tc>
                <a:tc>
                  <a:txBody>
                    <a:bodyPr/>
                    <a:lstStyle/>
                    <a:p>
                      <a:pPr algn="r" fontAlgn="b"/>
                      <a:r>
                        <a:rPr lang="en-US" sz="1200" b="0" i="0" u="none" strike="noStrike">
                          <a:solidFill>
                            <a:srgbClr val="000000"/>
                          </a:solidFill>
                          <a:latin typeface="Calibri"/>
                        </a:rPr>
                        <a:t>$267 </a:t>
                      </a:r>
                    </a:p>
                  </a:txBody>
                  <a:tcPr marL="9525" marR="9525" marT="9525" marB="0" anchor="b">
                    <a:lnL>
                      <a:noFill/>
                    </a:lnL>
                    <a:lnR>
                      <a:noFill/>
                    </a:lnR>
                    <a:lnT>
                      <a:noFill/>
                    </a:lnT>
                    <a:lnB>
                      <a:noFill/>
                    </a:lnB>
                    <a:solidFill>
                      <a:srgbClr val="D8D8D8"/>
                    </a:solidFill>
                  </a:tcPr>
                </a:tc>
                <a:tc>
                  <a:txBody>
                    <a:bodyPr/>
                    <a:lstStyle/>
                    <a:p>
                      <a:pPr algn="r" fontAlgn="b"/>
                      <a:r>
                        <a:rPr lang="en-US" sz="1200" b="0" i="0" u="none" strike="noStrike">
                          <a:solidFill>
                            <a:srgbClr val="000000"/>
                          </a:solidFill>
                          <a:latin typeface="Calibri"/>
                        </a:rPr>
                        <a:t>$1,516 </a:t>
                      </a:r>
                    </a:p>
                  </a:txBody>
                  <a:tcPr marL="9525" marR="9525" marT="9525" marB="0" anchor="b">
                    <a:lnL>
                      <a:noFill/>
                    </a:lnL>
                    <a:lnR>
                      <a:noFill/>
                    </a:lnR>
                    <a:lnT>
                      <a:noFill/>
                    </a:lnT>
                    <a:lnB>
                      <a:noFill/>
                    </a:lnB>
                    <a:solidFill>
                      <a:srgbClr val="D8D8D8"/>
                    </a:solidFill>
                  </a:tcPr>
                </a:tc>
                <a:tc>
                  <a:txBody>
                    <a:bodyPr/>
                    <a:lstStyle/>
                    <a:p>
                      <a:pPr algn="r" fontAlgn="b"/>
                      <a:r>
                        <a:rPr lang="en-US" sz="1200" b="0" i="0" u="none" strike="noStrike">
                          <a:solidFill>
                            <a:srgbClr val="000000"/>
                          </a:solidFill>
                          <a:latin typeface="Calibri"/>
                        </a:rPr>
                        <a:t>$13 </a:t>
                      </a:r>
                    </a:p>
                  </a:txBody>
                  <a:tcPr marL="9525" marR="9525" marT="9525" marB="0" anchor="b">
                    <a:lnL>
                      <a:noFill/>
                    </a:lnL>
                    <a:lnR>
                      <a:noFill/>
                    </a:lnR>
                    <a:lnT>
                      <a:noFill/>
                    </a:lnT>
                    <a:lnB>
                      <a:noFill/>
                    </a:lnB>
                    <a:solidFill>
                      <a:srgbClr val="D8D8D8"/>
                    </a:solidFill>
                  </a:tcPr>
                </a:tc>
                <a:tc>
                  <a:txBody>
                    <a:bodyPr/>
                    <a:lstStyle/>
                    <a:p>
                      <a:pPr algn="r" fontAlgn="b"/>
                      <a:r>
                        <a:rPr lang="en-US" sz="1200" b="0" i="0" u="none" strike="noStrike">
                          <a:solidFill>
                            <a:srgbClr val="000000"/>
                          </a:solidFill>
                          <a:latin typeface="Calibri"/>
                        </a:rPr>
                        <a:t>$2,049 </a:t>
                      </a:r>
                    </a:p>
                  </a:txBody>
                  <a:tcPr marL="9525" marR="9525" marT="9525" marB="0" anchor="b">
                    <a:lnL>
                      <a:noFill/>
                    </a:lnL>
                    <a:lnR>
                      <a:noFill/>
                    </a:lnR>
                    <a:lnT>
                      <a:noFill/>
                    </a:lnT>
                    <a:lnB>
                      <a:noFill/>
                    </a:lnB>
                    <a:solidFill>
                      <a:srgbClr val="D8D8D8"/>
                    </a:solidFill>
                  </a:tcPr>
                </a:tc>
                <a:extLst>
                  <a:ext uri="{0D108BD9-81ED-4DB2-BD59-A6C34878D82A}">
                    <a16:rowId xmlns:a16="http://schemas.microsoft.com/office/drawing/2014/main" val="10005"/>
                  </a:ext>
                </a:extLst>
              </a:tr>
              <a:tr h="234972">
                <a:tc gridSpan="2">
                  <a:txBody>
                    <a:bodyPr/>
                    <a:lstStyle/>
                    <a:p>
                      <a:pPr algn="l" fontAlgn="b"/>
                      <a:r>
                        <a:rPr lang="en-US" sz="1200" b="1" i="0" u="none" strike="noStrike">
                          <a:solidFill>
                            <a:srgbClr val="000000"/>
                          </a:solidFill>
                          <a:latin typeface="Calibri"/>
                        </a:rPr>
                        <a:t>Expenditures</a:t>
                      </a:r>
                    </a:p>
                  </a:txBody>
                  <a:tcPr marL="9525" marR="9525" marT="9525" marB="0" anchor="b">
                    <a:lnL>
                      <a:noFill/>
                    </a:lnL>
                    <a:lnR>
                      <a:noFill/>
                    </a:lnR>
                    <a:lnT>
                      <a:noFill/>
                    </a:lnT>
                    <a:lnB>
                      <a:noFill/>
                    </a:lnB>
                    <a:solidFill>
                      <a:srgbClr val="D8D8D8"/>
                    </a:solidFill>
                  </a:tcPr>
                </a:tc>
                <a:tc hMerge="1">
                  <a:txBody>
                    <a:bodyPr/>
                    <a:lstStyle/>
                    <a:p>
                      <a:endParaRPr lang="en-US"/>
                    </a:p>
                  </a:txBody>
                  <a:tcPr/>
                </a:tc>
                <a:tc>
                  <a:txBody>
                    <a:bodyPr/>
                    <a:lstStyle/>
                    <a:p>
                      <a:pPr algn="l" fontAlgn="b"/>
                      <a:r>
                        <a:rPr lang="en-US" sz="1200" b="0" i="0" u="none" strike="noStrike">
                          <a:solidFill>
                            <a:srgbClr val="000000"/>
                          </a:solidFill>
                          <a:latin typeface="Calibri"/>
                        </a:rPr>
                        <a:t> </a:t>
                      </a:r>
                    </a:p>
                  </a:txBody>
                  <a:tcPr marL="9525" marR="9525" marT="9525" marB="0" anchor="b">
                    <a:lnL>
                      <a:noFill/>
                    </a:lnL>
                    <a:lnR>
                      <a:noFill/>
                    </a:lnR>
                    <a:lnT>
                      <a:noFill/>
                    </a:lnT>
                    <a:lnB>
                      <a:noFill/>
                    </a:lnB>
                    <a:solidFill>
                      <a:srgbClr val="D8D8D8"/>
                    </a:solidFill>
                  </a:tcPr>
                </a:tc>
                <a:tc>
                  <a:txBody>
                    <a:bodyPr/>
                    <a:lstStyle/>
                    <a:p>
                      <a:pPr algn="r" fontAlgn="b"/>
                      <a:r>
                        <a:rPr lang="en-US" sz="1200" b="0" i="0" u="none" strike="noStrike">
                          <a:solidFill>
                            <a:srgbClr val="000000"/>
                          </a:solidFill>
                          <a:latin typeface="Calibri"/>
                        </a:rPr>
                        <a:t>$146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200" b="0" i="0" u="none" strike="noStrike">
                          <a:solidFill>
                            <a:srgbClr val="000000"/>
                          </a:solidFill>
                          <a:latin typeface="Calibri"/>
                        </a:rPr>
                        <a:t>$107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200" b="0" i="0" u="none" strike="noStrike">
                          <a:solidFill>
                            <a:srgbClr val="000000"/>
                          </a:solidFill>
                          <a:latin typeface="Calibri"/>
                        </a:rPr>
                        <a:t>$267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200" b="0" i="0" u="none" strike="noStrike">
                          <a:solidFill>
                            <a:srgbClr val="000000"/>
                          </a:solidFill>
                          <a:latin typeface="Calibri"/>
                        </a:rPr>
                        <a:t>$1,516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200" b="0" i="0" u="none" strike="noStrike">
                          <a:solidFill>
                            <a:srgbClr val="000000"/>
                          </a:solidFill>
                          <a:latin typeface="Calibri"/>
                        </a:rPr>
                        <a:t>$13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200" b="0" i="0" u="none" strike="noStrike">
                          <a:solidFill>
                            <a:srgbClr val="000000"/>
                          </a:solidFill>
                          <a:latin typeface="Calibri"/>
                        </a:rPr>
                        <a:t>$2,049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6"/>
                  </a:ext>
                </a:extLst>
              </a:tr>
              <a:tr h="234972">
                <a:tc>
                  <a:txBody>
                    <a:bodyPr/>
                    <a:lstStyle/>
                    <a:p>
                      <a:pPr algn="l" fontAlgn="b"/>
                      <a:r>
                        <a:rPr lang="en-US" sz="1200" b="1" i="0" u="none" strike="noStrike">
                          <a:solidFill>
                            <a:srgbClr val="000000"/>
                          </a:solidFill>
                          <a:latin typeface="Calibri"/>
                        </a:rPr>
                        <a:t> </a:t>
                      </a:r>
                    </a:p>
                  </a:txBody>
                  <a:tcPr marL="9525" marR="9525" marT="9525" marB="0" anchor="b">
                    <a:lnL>
                      <a:noFill/>
                    </a:lnL>
                    <a:lnR>
                      <a:noFill/>
                    </a:lnR>
                    <a:lnT>
                      <a:noFill/>
                    </a:lnT>
                    <a:lnB>
                      <a:noFill/>
                    </a:lnB>
                    <a:solidFill>
                      <a:srgbClr val="D8D8D8"/>
                    </a:solidFill>
                  </a:tcPr>
                </a:tc>
                <a:tc gridSpan="2">
                  <a:txBody>
                    <a:bodyPr/>
                    <a:lstStyle/>
                    <a:p>
                      <a:pPr algn="l" fontAlgn="b"/>
                      <a:r>
                        <a:rPr lang="en-US" sz="1200" b="1" i="0" u="none" strike="noStrike">
                          <a:solidFill>
                            <a:srgbClr val="000000"/>
                          </a:solidFill>
                          <a:latin typeface="Calibri"/>
                        </a:rPr>
                        <a:t>Surplus (Deficit)</a:t>
                      </a:r>
                    </a:p>
                  </a:txBody>
                  <a:tcPr marL="9525" marR="9525" marT="9525" marB="0" anchor="b">
                    <a:lnL>
                      <a:noFill/>
                    </a:lnL>
                    <a:lnR>
                      <a:noFill/>
                    </a:lnR>
                    <a:lnT>
                      <a:noFill/>
                    </a:lnT>
                    <a:lnB>
                      <a:noFill/>
                    </a:lnB>
                    <a:solidFill>
                      <a:srgbClr val="D8D8D8"/>
                    </a:solidFill>
                  </a:tcPr>
                </a:tc>
                <a:tc hMerge="1">
                  <a:txBody>
                    <a:bodyPr/>
                    <a:lstStyle/>
                    <a:p>
                      <a:endParaRPr lang="en-US"/>
                    </a:p>
                  </a:txBody>
                  <a:tcPr/>
                </a:tc>
                <a:tc>
                  <a:txBody>
                    <a:bodyPr/>
                    <a:lstStyle/>
                    <a:p>
                      <a:pPr algn="r" fontAlgn="b"/>
                      <a:r>
                        <a:rPr lang="en-US" sz="1200" b="0" i="0" u="none" strike="noStrike" dirty="0">
                          <a:solidFill>
                            <a:srgbClr val="000000"/>
                          </a:solidFill>
                          <a:latin typeface="Calibri"/>
                        </a:rPr>
                        <a:t>$0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fontAlgn="b"/>
                      <a:r>
                        <a:rPr lang="en-US" sz="1200" b="0" i="0" u="none" strike="noStrike">
                          <a:solidFill>
                            <a:srgbClr val="000000"/>
                          </a:solidFill>
                          <a:latin typeface="Calibri"/>
                        </a:rPr>
                        <a:t>$0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fontAlgn="b"/>
                      <a:r>
                        <a:rPr lang="en-US" sz="1200" b="0" i="0" u="none" strike="noStrike">
                          <a:solidFill>
                            <a:srgbClr val="000000"/>
                          </a:solidFill>
                          <a:latin typeface="Calibri"/>
                        </a:rPr>
                        <a:t>$0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fontAlgn="b"/>
                      <a:r>
                        <a:rPr lang="en-US" sz="1200" b="0" i="0" u="none" strike="noStrike">
                          <a:solidFill>
                            <a:srgbClr val="000000"/>
                          </a:solidFill>
                          <a:latin typeface="Calibri"/>
                        </a:rPr>
                        <a:t>$0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fontAlgn="b"/>
                      <a:r>
                        <a:rPr lang="en-US" sz="1200" b="0" i="0" u="none" strike="noStrike">
                          <a:solidFill>
                            <a:srgbClr val="000000"/>
                          </a:solidFill>
                          <a:latin typeface="Calibri"/>
                        </a:rPr>
                        <a:t>$0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fontAlgn="b"/>
                      <a:r>
                        <a:rPr lang="en-US" sz="1200" b="0" i="0" u="none" strike="noStrike">
                          <a:solidFill>
                            <a:srgbClr val="000000"/>
                          </a:solidFill>
                          <a:latin typeface="Calibri"/>
                        </a:rPr>
                        <a:t>$0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8D8D8"/>
                    </a:solidFill>
                  </a:tcPr>
                </a:tc>
                <a:extLst>
                  <a:ext uri="{0D108BD9-81ED-4DB2-BD59-A6C34878D82A}">
                    <a16:rowId xmlns:a16="http://schemas.microsoft.com/office/drawing/2014/main" val="10007"/>
                  </a:ext>
                </a:extLst>
              </a:tr>
              <a:tr h="234972">
                <a:tc gridSpan="3">
                  <a:txBody>
                    <a:bodyPr/>
                    <a:lstStyle/>
                    <a:p>
                      <a:pPr algn="l" fontAlgn="b"/>
                      <a:r>
                        <a:rPr lang="en-US" sz="1200" b="1" i="0" u="none" strike="noStrike">
                          <a:solidFill>
                            <a:srgbClr val="000000"/>
                          </a:solidFill>
                          <a:latin typeface="Calibri"/>
                        </a:rPr>
                        <a:t>Draw from Reserves/Units</a:t>
                      </a:r>
                    </a:p>
                  </a:txBody>
                  <a:tcPr marL="9525" marR="9525" marT="9525" marB="0" anchor="b">
                    <a:lnL>
                      <a:noFill/>
                    </a:lnL>
                    <a:lnR>
                      <a:noFill/>
                    </a:lnR>
                    <a:lnT>
                      <a:noFill/>
                    </a:lnT>
                    <a:lnB>
                      <a:noFill/>
                    </a:lnB>
                    <a:solidFill>
                      <a:srgbClr val="D8D8D8"/>
                    </a:solidFill>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a:solidFill>
                            <a:srgbClr val="000000"/>
                          </a:solidFill>
                          <a:latin typeface="Calibri"/>
                        </a:rPr>
                        <a:t>$0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200" b="0" i="0" u="none" strike="noStrike">
                          <a:solidFill>
                            <a:srgbClr val="000000"/>
                          </a:solidFill>
                          <a:latin typeface="Calibri"/>
                        </a:rPr>
                        <a:t>$0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200" b="0" i="0" u="none" strike="noStrike">
                          <a:solidFill>
                            <a:srgbClr val="000000"/>
                          </a:solidFill>
                          <a:latin typeface="Calibri"/>
                        </a:rPr>
                        <a:t>$0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200" b="0" i="0" u="none" strike="noStrike">
                          <a:solidFill>
                            <a:srgbClr val="000000"/>
                          </a:solidFill>
                          <a:latin typeface="Calibri"/>
                        </a:rPr>
                        <a:t>$0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200" b="0" i="0" u="none" strike="noStrike">
                          <a:solidFill>
                            <a:srgbClr val="000000"/>
                          </a:solidFill>
                          <a:latin typeface="Calibri"/>
                        </a:rPr>
                        <a:t>$0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8D8D8"/>
                    </a:solidFill>
                  </a:tcPr>
                </a:tc>
                <a:tc>
                  <a:txBody>
                    <a:bodyPr/>
                    <a:lstStyle/>
                    <a:p>
                      <a:pPr algn="r" fontAlgn="b"/>
                      <a:r>
                        <a:rPr lang="en-US" sz="1200" b="0" i="0" u="none" strike="noStrike">
                          <a:solidFill>
                            <a:srgbClr val="000000"/>
                          </a:solidFill>
                          <a:latin typeface="Calibri"/>
                        </a:rPr>
                        <a:t>$0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8"/>
                  </a:ext>
                </a:extLst>
              </a:tr>
              <a:tr h="234972">
                <a:tc>
                  <a:txBody>
                    <a:bodyPr/>
                    <a:lstStyle/>
                    <a:p>
                      <a:pPr algn="l" fontAlgn="b"/>
                      <a:r>
                        <a:rPr lang="en-US" sz="1200" b="1" i="0" u="none" strike="noStrike">
                          <a:solidFill>
                            <a:srgbClr val="000000"/>
                          </a:solidFill>
                          <a:latin typeface="Calibri"/>
                        </a:rPr>
                        <a:t> </a:t>
                      </a:r>
                    </a:p>
                  </a:txBody>
                  <a:tcPr marL="9525" marR="9525" marT="9525" marB="0" anchor="b">
                    <a:lnL>
                      <a:noFill/>
                    </a:lnL>
                    <a:lnR>
                      <a:noFill/>
                    </a:lnR>
                    <a:lnT>
                      <a:noFill/>
                    </a:lnT>
                    <a:lnB>
                      <a:noFill/>
                    </a:lnB>
                    <a:solidFill>
                      <a:srgbClr val="D8D8D8"/>
                    </a:solidFill>
                  </a:tcPr>
                </a:tc>
                <a:tc>
                  <a:txBody>
                    <a:bodyPr/>
                    <a:lstStyle/>
                    <a:p>
                      <a:pPr algn="l" fontAlgn="b"/>
                      <a:r>
                        <a:rPr lang="en-US" sz="1200" b="1" i="0" u="none" strike="noStrike">
                          <a:solidFill>
                            <a:srgbClr val="000000"/>
                          </a:solidFill>
                          <a:latin typeface="Calibri"/>
                        </a:rPr>
                        <a:t>Net</a:t>
                      </a:r>
                    </a:p>
                  </a:txBody>
                  <a:tcPr marL="9525" marR="9525" marT="9525" marB="0" anchor="b">
                    <a:lnL>
                      <a:noFill/>
                    </a:lnL>
                    <a:lnR>
                      <a:noFill/>
                    </a:lnR>
                    <a:lnT>
                      <a:noFill/>
                    </a:lnT>
                    <a:lnB>
                      <a:noFill/>
                    </a:lnB>
                    <a:solidFill>
                      <a:srgbClr val="D8D8D8"/>
                    </a:solidFill>
                  </a:tcPr>
                </a:tc>
                <a:tc>
                  <a:txBody>
                    <a:bodyPr/>
                    <a:lstStyle/>
                    <a:p>
                      <a:pPr algn="l" fontAlgn="b"/>
                      <a:r>
                        <a:rPr lang="en-US" sz="1200" b="0" i="0" u="none" strike="noStrike">
                          <a:solidFill>
                            <a:srgbClr val="000000"/>
                          </a:solidFill>
                          <a:latin typeface="Calibri"/>
                        </a:rPr>
                        <a:t> </a:t>
                      </a:r>
                    </a:p>
                  </a:txBody>
                  <a:tcPr marL="9525" marR="9525" marT="9525" marB="0" anchor="b">
                    <a:lnL>
                      <a:noFill/>
                    </a:lnL>
                    <a:lnR>
                      <a:noFill/>
                    </a:lnR>
                    <a:lnT>
                      <a:noFill/>
                    </a:lnT>
                    <a:lnB>
                      <a:noFill/>
                    </a:lnB>
                    <a:solidFill>
                      <a:srgbClr val="D8D8D8"/>
                    </a:solidFill>
                  </a:tcPr>
                </a:tc>
                <a:tc>
                  <a:txBody>
                    <a:bodyPr/>
                    <a:lstStyle/>
                    <a:p>
                      <a:pPr algn="r" fontAlgn="b"/>
                      <a:r>
                        <a:rPr lang="en-US" sz="1200" b="0" i="0" u="none" strike="noStrike">
                          <a:solidFill>
                            <a:srgbClr val="000000"/>
                          </a:solidFill>
                          <a:latin typeface="Calibri"/>
                        </a:rPr>
                        <a:t>$0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fontAlgn="b"/>
                      <a:r>
                        <a:rPr lang="en-US" sz="1200" b="0" i="0" u="none" strike="noStrike">
                          <a:solidFill>
                            <a:srgbClr val="000000"/>
                          </a:solidFill>
                          <a:latin typeface="Calibri"/>
                        </a:rPr>
                        <a:t>$0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fontAlgn="b"/>
                      <a:r>
                        <a:rPr lang="en-US" sz="1200" b="0" i="0" u="none" strike="noStrike">
                          <a:solidFill>
                            <a:srgbClr val="000000"/>
                          </a:solidFill>
                          <a:latin typeface="Calibri"/>
                        </a:rPr>
                        <a:t>$0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fontAlgn="b"/>
                      <a:r>
                        <a:rPr lang="en-US" sz="1200" b="0" i="0" u="none" strike="noStrike">
                          <a:solidFill>
                            <a:srgbClr val="000000"/>
                          </a:solidFill>
                          <a:latin typeface="Calibri"/>
                        </a:rPr>
                        <a:t>$0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fontAlgn="b"/>
                      <a:r>
                        <a:rPr lang="en-US" sz="1200" b="0" i="0" u="none" strike="noStrike">
                          <a:solidFill>
                            <a:srgbClr val="000000"/>
                          </a:solidFill>
                          <a:latin typeface="Calibri"/>
                        </a:rPr>
                        <a:t>$0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fontAlgn="b"/>
                      <a:r>
                        <a:rPr lang="en-US" sz="1200" b="0" i="0" u="none" strike="noStrike">
                          <a:solidFill>
                            <a:srgbClr val="000000"/>
                          </a:solidFill>
                          <a:latin typeface="Calibri"/>
                        </a:rPr>
                        <a:t>$0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8D8D8"/>
                    </a:solidFill>
                  </a:tcPr>
                </a:tc>
                <a:extLst>
                  <a:ext uri="{0D108BD9-81ED-4DB2-BD59-A6C34878D82A}">
                    <a16:rowId xmlns:a16="http://schemas.microsoft.com/office/drawing/2014/main" val="10009"/>
                  </a:ext>
                </a:extLst>
              </a:tr>
              <a:tr h="234972">
                <a:tc>
                  <a:txBody>
                    <a:bodyPr/>
                    <a:lstStyle/>
                    <a:p>
                      <a:pPr algn="l" fontAlgn="b"/>
                      <a:endParaRPr lang="en-US" sz="12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234972">
                <a:tc gridSpan="7">
                  <a:txBody>
                    <a:bodyPr/>
                    <a:lstStyle/>
                    <a:p>
                      <a:pPr algn="l" fontAlgn="b"/>
                      <a:r>
                        <a:rPr lang="en-US" sz="1200" b="1" i="0" u="none" strike="noStrike" dirty="0">
                          <a:solidFill>
                            <a:srgbClr val="000000"/>
                          </a:solidFill>
                          <a:latin typeface="Calibri"/>
                        </a:rPr>
                        <a:t>Case 2 FY 2021 Budget Assumptions February 1, 2021 Updates</a:t>
                      </a:r>
                    </a:p>
                  </a:txBody>
                  <a:tcPr marL="9525" marR="9525" marT="9525" marB="0" anchor="b">
                    <a:lnL>
                      <a:noFill/>
                    </a:lnL>
                    <a:lnR>
                      <a:noFill/>
                    </a:lnR>
                    <a:lnT>
                      <a:noFill/>
                    </a:lnT>
                    <a:lnB>
                      <a:noFill/>
                    </a:lnB>
                    <a:solidFill>
                      <a:srgbClr val="BCD6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a:solidFill>
                            <a:srgbClr val="000000"/>
                          </a:solidFill>
                          <a:latin typeface="Calibri"/>
                        </a:rPr>
                        <a:t> </a:t>
                      </a:r>
                    </a:p>
                  </a:txBody>
                  <a:tcPr marL="9525" marR="9525" marT="9525" marB="0" anchor="b">
                    <a:lnL>
                      <a:noFill/>
                    </a:lnL>
                    <a:lnR>
                      <a:noFill/>
                    </a:lnR>
                    <a:lnT>
                      <a:noFill/>
                    </a:lnT>
                    <a:lnB>
                      <a:noFill/>
                    </a:lnB>
                    <a:solidFill>
                      <a:srgbClr val="BCD6EE"/>
                    </a:solidFill>
                  </a:tcPr>
                </a:tc>
                <a:tc>
                  <a:txBody>
                    <a:bodyPr/>
                    <a:lstStyle/>
                    <a:p>
                      <a:pPr algn="l" fontAlgn="b"/>
                      <a:r>
                        <a:rPr lang="en-US" sz="1200" b="0" i="0" u="none" strike="noStrike">
                          <a:solidFill>
                            <a:srgbClr val="000000"/>
                          </a:solidFill>
                          <a:latin typeface="Calibri"/>
                        </a:rPr>
                        <a:t> </a:t>
                      </a:r>
                    </a:p>
                  </a:txBody>
                  <a:tcPr marL="9525" marR="9525" marT="9525" marB="0" anchor="b">
                    <a:lnL>
                      <a:noFill/>
                    </a:lnL>
                    <a:lnR>
                      <a:noFill/>
                    </a:lnR>
                    <a:lnT>
                      <a:noFill/>
                    </a:lnT>
                    <a:lnB>
                      <a:noFill/>
                    </a:lnB>
                    <a:solidFill>
                      <a:srgbClr val="BCD6EE"/>
                    </a:solidFill>
                  </a:tcPr>
                </a:tc>
                <a:extLst>
                  <a:ext uri="{0D108BD9-81ED-4DB2-BD59-A6C34878D82A}">
                    <a16:rowId xmlns:a16="http://schemas.microsoft.com/office/drawing/2014/main" val="10011"/>
                  </a:ext>
                </a:extLst>
              </a:tr>
              <a:tr h="234972">
                <a:tc>
                  <a:txBody>
                    <a:bodyPr/>
                    <a:lstStyle/>
                    <a:p>
                      <a:pPr algn="l" fontAlgn="b"/>
                      <a:r>
                        <a:rPr lang="en-US" sz="1200" b="1" i="0" u="none" strike="noStrike">
                          <a:solidFill>
                            <a:srgbClr val="000000"/>
                          </a:solidFill>
                          <a:latin typeface="Calibri"/>
                        </a:rPr>
                        <a:t> </a:t>
                      </a:r>
                    </a:p>
                  </a:txBody>
                  <a:tcPr marL="9525" marR="9525" marT="9525" marB="0" anchor="b">
                    <a:lnL>
                      <a:noFill/>
                    </a:lnL>
                    <a:lnR>
                      <a:noFill/>
                    </a:lnR>
                    <a:lnT>
                      <a:noFill/>
                    </a:lnT>
                    <a:lnB>
                      <a:noFill/>
                    </a:lnB>
                    <a:solidFill>
                      <a:srgbClr val="BCD6EE"/>
                    </a:solidFill>
                  </a:tcPr>
                </a:tc>
                <a:tc>
                  <a:txBody>
                    <a:bodyPr/>
                    <a:lstStyle/>
                    <a:p>
                      <a:pPr algn="l" fontAlgn="b"/>
                      <a:r>
                        <a:rPr lang="en-US" sz="1200" b="1" i="0" u="none" strike="noStrike">
                          <a:solidFill>
                            <a:srgbClr val="000000"/>
                          </a:solidFill>
                          <a:latin typeface="Calibri"/>
                        </a:rPr>
                        <a:t> </a:t>
                      </a:r>
                    </a:p>
                  </a:txBody>
                  <a:tcPr marL="9525" marR="9525" marT="9525" marB="0" anchor="b">
                    <a:lnL>
                      <a:noFill/>
                    </a:lnL>
                    <a:lnR>
                      <a:noFill/>
                    </a:lnR>
                    <a:lnT>
                      <a:noFill/>
                    </a:lnT>
                    <a:lnB>
                      <a:noFill/>
                    </a:lnB>
                    <a:solidFill>
                      <a:srgbClr val="BCD6EE"/>
                    </a:solidFill>
                  </a:tcPr>
                </a:tc>
                <a:tc>
                  <a:txBody>
                    <a:bodyPr/>
                    <a:lstStyle/>
                    <a:p>
                      <a:pPr algn="l" fontAlgn="b"/>
                      <a:r>
                        <a:rPr lang="en-US" sz="1200" b="0" i="0" u="none" strike="noStrike">
                          <a:solidFill>
                            <a:srgbClr val="000000"/>
                          </a:solidFill>
                          <a:latin typeface="Calibri"/>
                        </a:rPr>
                        <a:t> </a:t>
                      </a:r>
                    </a:p>
                  </a:txBody>
                  <a:tcPr marL="9525" marR="9525" marT="9525" marB="0" anchor="b">
                    <a:lnL>
                      <a:noFill/>
                    </a:lnL>
                    <a:lnR>
                      <a:noFill/>
                    </a:lnR>
                    <a:lnT>
                      <a:noFill/>
                    </a:lnT>
                    <a:lnB>
                      <a:noFill/>
                    </a:lnB>
                    <a:solidFill>
                      <a:srgbClr val="BCD6EE"/>
                    </a:solidFill>
                  </a:tcPr>
                </a:tc>
                <a:tc>
                  <a:txBody>
                    <a:bodyPr/>
                    <a:lstStyle/>
                    <a:p>
                      <a:pPr algn="l" fontAlgn="b"/>
                      <a:r>
                        <a:rPr lang="en-US" sz="1200" b="0" i="0" u="none" strike="noStrike">
                          <a:solidFill>
                            <a:srgbClr val="000000"/>
                          </a:solidFill>
                          <a:latin typeface="Calibri"/>
                        </a:rPr>
                        <a:t> </a:t>
                      </a:r>
                    </a:p>
                  </a:txBody>
                  <a:tcPr marL="9525" marR="9525" marT="9525" marB="0" anchor="b">
                    <a:lnL>
                      <a:noFill/>
                    </a:lnL>
                    <a:lnR>
                      <a:noFill/>
                    </a:lnR>
                    <a:lnT>
                      <a:noFill/>
                    </a:lnT>
                    <a:lnB>
                      <a:noFill/>
                    </a:lnB>
                    <a:solidFill>
                      <a:srgbClr val="BCD6EE"/>
                    </a:solidFill>
                  </a:tcPr>
                </a:tc>
                <a:tc>
                  <a:txBody>
                    <a:bodyPr/>
                    <a:lstStyle/>
                    <a:p>
                      <a:pPr algn="ctr" fontAlgn="b"/>
                      <a:r>
                        <a:rPr lang="en-US" sz="1200" b="1" i="0" u="none" strike="noStrike">
                          <a:solidFill>
                            <a:srgbClr val="000000"/>
                          </a:solidFill>
                          <a:latin typeface="Calibri"/>
                        </a:rPr>
                        <a:t>Clinical</a:t>
                      </a:r>
                    </a:p>
                  </a:txBody>
                  <a:tcPr marL="9525" marR="9525" marT="9525" marB="0" anchor="b">
                    <a:lnL>
                      <a:noFill/>
                    </a:lnL>
                    <a:lnR>
                      <a:noFill/>
                    </a:lnR>
                    <a:lnT>
                      <a:noFill/>
                    </a:lnT>
                    <a:lnB>
                      <a:noFill/>
                    </a:lnB>
                    <a:solidFill>
                      <a:srgbClr val="BCD6EE"/>
                    </a:solidFill>
                  </a:tcPr>
                </a:tc>
                <a:tc>
                  <a:txBody>
                    <a:bodyPr/>
                    <a:lstStyle/>
                    <a:p>
                      <a:pPr algn="l" fontAlgn="b"/>
                      <a:r>
                        <a:rPr lang="en-US" sz="1200" b="0" i="0" u="none" strike="noStrike">
                          <a:solidFill>
                            <a:srgbClr val="000000"/>
                          </a:solidFill>
                          <a:latin typeface="Calibri"/>
                        </a:rPr>
                        <a:t> </a:t>
                      </a:r>
                    </a:p>
                  </a:txBody>
                  <a:tcPr marL="9525" marR="9525" marT="9525" marB="0" anchor="b">
                    <a:lnL>
                      <a:noFill/>
                    </a:lnL>
                    <a:lnR>
                      <a:noFill/>
                    </a:lnR>
                    <a:lnT>
                      <a:noFill/>
                    </a:lnT>
                    <a:lnB>
                      <a:noFill/>
                    </a:lnB>
                    <a:solidFill>
                      <a:srgbClr val="BCD6EE"/>
                    </a:solidFill>
                  </a:tcPr>
                </a:tc>
                <a:tc>
                  <a:txBody>
                    <a:bodyPr/>
                    <a:lstStyle/>
                    <a:p>
                      <a:pPr algn="ctr" fontAlgn="b"/>
                      <a:r>
                        <a:rPr lang="en-US" sz="1200" b="1" i="0" u="none" strike="noStrike">
                          <a:solidFill>
                            <a:srgbClr val="000000"/>
                          </a:solidFill>
                          <a:latin typeface="Calibri"/>
                        </a:rPr>
                        <a:t>General</a:t>
                      </a:r>
                    </a:p>
                  </a:txBody>
                  <a:tcPr marL="9525" marR="9525" marT="9525" marB="0" anchor="b">
                    <a:lnL>
                      <a:noFill/>
                    </a:lnL>
                    <a:lnR>
                      <a:noFill/>
                    </a:lnR>
                    <a:lnT>
                      <a:noFill/>
                    </a:lnT>
                    <a:lnB>
                      <a:noFill/>
                    </a:lnB>
                    <a:solidFill>
                      <a:srgbClr val="BCD6EE"/>
                    </a:solidFill>
                  </a:tcPr>
                </a:tc>
                <a:tc>
                  <a:txBody>
                    <a:bodyPr/>
                    <a:lstStyle/>
                    <a:p>
                      <a:pPr algn="l" fontAlgn="b"/>
                      <a:r>
                        <a:rPr lang="en-US" sz="1200" b="0" i="0" u="none" strike="noStrike">
                          <a:solidFill>
                            <a:srgbClr val="000000"/>
                          </a:solidFill>
                          <a:latin typeface="Calibri"/>
                        </a:rPr>
                        <a:t> </a:t>
                      </a:r>
                    </a:p>
                  </a:txBody>
                  <a:tcPr marL="9525" marR="9525" marT="9525" marB="0" anchor="b">
                    <a:lnL>
                      <a:noFill/>
                    </a:lnL>
                    <a:lnR>
                      <a:noFill/>
                    </a:lnR>
                    <a:lnT>
                      <a:noFill/>
                    </a:lnT>
                    <a:lnB>
                      <a:noFill/>
                    </a:lnB>
                    <a:solidFill>
                      <a:srgbClr val="BCD6EE"/>
                    </a:solidFill>
                  </a:tcPr>
                </a:tc>
                <a:tc>
                  <a:txBody>
                    <a:bodyPr/>
                    <a:lstStyle/>
                    <a:p>
                      <a:pPr algn="l" fontAlgn="b"/>
                      <a:r>
                        <a:rPr lang="en-US" sz="1200" b="0" i="0" u="none" strike="noStrike">
                          <a:solidFill>
                            <a:srgbClr val="000000"/>
                          </a:solidFill>
                          <a:latin typeface="Calibri"/>
                        </a:rPr>
                        <a:t> </a:t>
                      </a:r>
                    </a:p>
                  </a:txBody>
                  <a:tcPr marL="9525" marR="9525" marT="9525" marB="0" anchor="b">
                    <a:lnL>
                      <a:noFill/>
                    </a:lnL>
                    <a:lnR>
                      <a:noFill/>
                    </a:lnR>
                    <a:lnT>
                      <a:noFill/>
                    </a:lnT>
                    <a:lnB>
                      <a:noFill/>
                    </a:lnB>
                    <a:solidFill>
                      <a:srgbClr val="BCD6EE"/>
                    </a:solidFill>
                  </a:tcPr>
                </a:tc>
                <a:extLst>
                  <a:ext uri="{0D108BD9-81ED-4DB2-BD59-A6C34878D82A}">
                    <a16:rowId xmlns:a16="http://schemas.microsoft.com/office/drawing/2014/main" val="10012"/>
                  </a:ext>
                </a:extLst>
              </a:tr>
              <a:tr h="234972">
                <a:tc>
                  <a:txBody>
                    <a:bodyPr/>
                    <a:lstStyle/>
                    <a:p>
                      <a:pPr algn="l" fontAlgn="b"/>
                      <a:r>
                        <a:rPr lang="en-US" sz="1200" b="1" i="0" u="none" strike="noStrike">
                          <a:solidFill>
                            <a:srgbClr val="000000"/>
                          </a:solidFill>
                          <a:latin typeface="Calibri"/>
                        </a:rPr>
                        <a:t> </a:t>
                      </a:r>
                    </a:p>
                  </a:txBody>
                  <a:tcPr marL="9525" marR="9525" marT="9525" marB="0" anchor="b">
                    <a:lnL>
                      <a:noFill/>
                    </a:lnL>
                    <a:lnR>
                      <a:noFill/>
                    </a:lnR>
                    <a:lnT>
                      <a:noFill/>
                    </a:lnT>
                    <a:lnB>
                      <a:noFill/>
                    </a:lnB>
                    <a:solidFill>
                      <a:srgbClr val="BCD6EE"/>
                    </a:solidFill>
                  </a:tcPr>
                </a:tc>
                <a:tc>
                  <a:txBody>
                    <a:bodyPr/>
                    <a:lstStyle/>
                    <a:p>
                      <a:pPr algn="l" fontAlgn="b"/>
                      <a:r>
                        <a:rPr lang="en-US" sz="1200" b="1" i="0" u="none" strike="noStrike">
                          <a:solidFill>
                            <a:srgbClr val="000000"/>
                          </a:solidFill>
                          <a:latin typeface="Calibri"/>
                        </a:rPr>
                        <a:t> </a:t>
                      </a:r>
                    </a:p>
                  </a:txBody>
                  <a:tcPr marL="9525" marR="9525" marT="9525" marB="0" anchor="b">
                    <a:lnL>
                      <a:noFill/>
                    </a:lnL>
                    <a:lnR>
                      <a:noFill/>
                    </a:lnR>
                    <a:lnT>
                      <a:noFill/>
                    </a:lnT>
                    <a:lnB>
                      <a:noFill/>
                    </a:lnB>
                    <a:solidFill>
                      <a:srgbClr val="BCD6EE"/>
                    </a:solidFill>
                  </a:tcPr>
                </a:tc>
                <a:tc>
                  <a:txBody>
                    <a:bodyPr/>
                    <a:lstStyle/>
                    <a:p>
                      <a:pPr algn="l" fontAlgn="b"/>
                      <a:r>
                        <a:rPr lang="en-US" sz="1200" b="0" i="0" u="none" strike="noStrike">
                          <a:solidFill>
                            <a:srgbClr val="000000"/>
                          </a:solidFill>
                          <a:latin typeface="Calibri"/>
                        </a:rPr>
                        <a:t> </a:t>
                      </a:r>
                    </a:p>
                  </a:txBody>
                  <a:tcPr marL="9525" marR="9525" marT="9525" marB="0" anchor="b">
                    <a:lnL>
                      <a:noFill/>
                    </a:lnL>
                    <a:lnR>
                      <a:noFill/>
                    </a:lnR>
                    <a:lnT>
                      <a:noFill/>
                    </a:lnT>
                    <a:lnB>
                      <a:noFill/>
                    </a:lnB>
                    <a:solidFill>
                      <a:srgbClr val="BCD6EE"/>
                    </a:solidFill>
                  </a:tcPr>
                </a:tc>
                <a:tc>
                  <a:txBody>
                    <a:bodyPr/>
                    <a:lstStyle/>
                    <a:p>
                      <a:pPr algn="ctr" fontAlgn="b"/>
                      <a:r>
                        <a:rPr lang="en-US" sz="1200" b="1" i="0" u="sng" strike="noStrike">
                          <a:solidFill>
                            <a:srgbClr val="000000"/>
                          </a:solidFill>
                          <a:latin typeface="Calibri"/>
                        </a:rPr>
                        <a:t>Athletics</a:t>
                      </a:r>
                    </a:p>
                  </a:txBody>
                  <a:tcPr marL="9525" marR="9525" marT="9525" marB="0" anchor="b">
                    <a:lnL>
                      <a:noFill/>
                    </a:lnL>
                    <a:lnR>
                      <a:noFill/>
                    </a:lnR>
                    <a:lnT>
                      <a:noFill/>
                    </a:lnT>
                    <a:lnB>
                      <a:noFill/>
                    </a:lnB>
                    <a:solidFill>
                      <a:srgbClr val="BCD6EE"/>
                    </a:solidFill>
                  </a:tcPr>
                </a:tc>
                <a:tc>
                  <a:txBody>
                    <a:bodyPr/>
                    <a:lstStyle/>
                    <a:p>
                      <a:pPr algn="ctr" fontAlgn="b"/>
                      <a:r>
                        <a:rPr lang="en-US" sz="1200" b="1" i="0" u="sng" strike="noStrike">
                          <a:solidFill>
                            <a:srgbClr val="000000"/>
                          </a:solidFill>
                          <a:latin typeface="Calibri"/>
                        </a:rPr>
                        <a:t>Health</a:t>
                      </a:r>
                    </a:p>
                  </a:txBody>
                  <a:tcPr marL="9525" marR="9525" marT="9525" marB="0" anchor="b">
                    <a:lnL>
                      <a:noFill/>
                    </a:lnL>
                    <a:lnR>
                      <a:noFill/>
                    </a:lnR>
                    <a:lnT>
                      <a:noFill/>
                    </a:lnT>
                    <a:lnB>
                      <a:noFill/>
                    </a:lnB>
                    <a:solidFill>
                      <a:srgbClr val="BCD6EE"/>
                    </a:solidFill>
                  </a:tcPr>
                </a:tc>
                <a:tc>
                  <a:txBody>
                    <a:bodyPr/>
                    <a:lstStyle/>
                    <a:p>
                      <a:pPr algn="ctr" fontAlgn="b"/>
                      <a:r>
                        <a:rPr lang="en-US" sz="1200" b="1" i="0" u="sng" strike="noStrike" dirty="0">
                          <a:solidFill>
                            <a:srgbClr val="000000"/>
                          </a:solidFill>
                          <a:latin typeface="Calibri"/>
                        </a:rPr>
                        <a:t>RHS</a:t>
                      </a:r>
                    </a:p>
                  </a:txBody>
                  <a:tcPr marL="9525" marR="9525" marT="9525" marB="0" anchor="b">
                    <a:lnL>
                      <a:noFill/>
                    </a:lnL>
                    <a:lnR>
                      <a:noFill/>
                    </a:lnR>
                    <a:lnT>
                      <a:noFill/>
                    </a:lnT>
                    <a:lnB>
                      <a:noFill/>
                    </a:lnB>
                    <a:solidFill>
                      <a:srgbClr val="BCD6EE"/>
                    </a:solidFill>
                  </a:tcPr>
                </a:tc>
                <a:tc>
                  <a:txBody>
                    <a:bodyPr/>
                    <a:lstStyle/>
                    <a:p>
                      <a:pPr algn="ctr" fontAlgn="b"/>
                      <a:r>
                        <a:rPr lang="en-US" sz="1200" b="1" i="0" u="sng" strike="noStrike">
                          <a:solidFill>
                            <a:srgbClr val="000000"/>
                          </a:solidFill>
                          <a:latin typeface="Calibri"/>
                        </a:rPr>
                        <a:t>Fund</a:t>
                      </a:r>
                    </a:p>
                  </a:txBody>
                  <a:tcPr marL="9525" marR="9525" marT="9525" marB="0" anchor="b">
                    <a:lnL>
                      <a:noFill/>
                    </a:lnL>
                    <a:lnR>
                      <a:noFill/>
                    </a:lnR>
                    <a:lnT>
                      <a:noFill/>
                    </a:lnT>
                    <a:lnB>
                      <a:noFill/>
                    </a:lnB>
                    <a:solidFill>
                      <a:srgbClr val="BCD6EE"/>
                    </a:solidFill>
                  </a:tcPr>
                </a:tc>
                <a:tc>
                  <a:txBody>
                    <a:bodyPr/>
                    <a:lstStyle/>
                    <a:p>
                      <a:pPr algn="ctr" fontAlgn="b"/>
                      <a:r>
                        <a:rPr lang="en-US" sz="1200" b="1" i="0" u="sng" strike="noStrike">
                          <a:solidFill>
                            <a:srgbClr val="000000"/>
                          </a:solidFill>
                          <a:latin typeface="Calibri"/>
                        </a:rPr>
                        <a:t>Wharton</a:t>
                      </a:r>
                    </a:p>
                  </a:txBody>
                  <a:tcPr marL="9525" marR="9525" marT="9525" marB="0" anchor="b">
                    <a:lnL>
                      <a:noFill/>
                    </a:lnL>
                    <a:lnR>
                      <a:noFill/>
                    </a:lnR>
                    <a:lnT>
                      <a:noFill/>
                    </a:lnT>
                    <a:lnB>
                      <a:noFill/>
                    </a:lnB>
                    <a:solidFill>
                      <a:srgbClr val="BCD6EE"/>
                    </a:solidFill>
                  </a:tcPr>
                </a:tc>
                <a:tc>
                  <a:txBody>
                    <a:bodyPr/>
                    <a:lstStyle/>
                    <a:p>
                      <a:pPr algn="ctr" fontAlgn="b"/>
                      <a:r>
                        <a:rPr lang="en-US" sz="1200" b="1" i="0" u="sng" strike="noStrike">
                          <a:solidFill>
                            <a:srgbClr val="000000"/>
                          </a:solidFill>
                          <a:latin typeface="Calibri"/>
                        </a:rPr>
                        <a:t>Total</a:t>
                      </a:r>
                    </a:p>
                  </a:txBody>
                  <a:tcPr marL="9525" marR="9525" marT="9525" marB="0" anchor="b">
                    <a:lnL>
                      <a:noFill/>
                    </a:lnL>
                    <a:lnR>
                      <a:noFill/>
                    </a:lnR>
                    <a:lnT>
                      <a:noFill/>
                    </a:lnT>
                    <a:lnB>
                      <a:noFill/>
                    </a:lnB>
                    <a:solidFill>
                      <a:srgbClr val="BCD6EE"/>
                    </a:solidFill>
                  </a:tcPr>
                </a:tc>
                <a:extLst>
                  <a:ext uri="{0D108BD9-81ED-4DB2-BD59-A6C34878D82A}">
                    <a16:rowId xmlns:a16="http://schemas.microsoft.com/office/drawing/2014/main" val="10013"/>
                  </a:ext>
                </a:extLst>
              </a:tr>
              <a:tr h="234972">
                <a:tc gridSpan="2">
                  <a:txBody>
                    <a:bodyPr/>
                    <a:lstStyle/>
                    <a:p>
                      <a:pPr algn="l" fontAlgn="b"/>
                      <a:r>
                        <a:rPr lang="en-US" sz="1200" b="1" i="0" u="none" strike="noStrike">
                          <a:solidFill>
                            <a:srgbClr val="000000"/>
                          </a:solidFill>
                          <a:latin typeface="Calibri"/>
                        </a:rPr>
                        <a:t>Revenue</a:t>
                      </a:r>
                    </a:p>
                  </a:txBody>
                  <a:tcPr marL="9525" marR="9525" marT="9525" marB="0" anchor="b">
                    <a:lnL>
                      <a:noFill/>
                    </a:lnL>
                    <a:lnR>
                      <a:noFill/>
                    </a:lnR>
                    <a:lnT>
                      <a:noFill/>
                    </a:lnT>
                    <a:lnB>
                      <a:noFill/>
                    </a:lnB>
                    <a:solidFill>
                      <a:srgbClr val="BCD6EE"/>
                    </a:solidFill>
                  </a:tcPr>
                </a:tc>
                <a:tc hMerge="1">
                  <a:txBody>
                    <a:bodyPr/>
                    <a:lstStyle/>
                    <a:p>
                      <a:endParaRPr lang="en-US"/>
                    </a:p>
                  </a:txBody>
                  <a:tcPr/>
                </a:tc>
                <a:tc>
                  <a:txBody>
                    <a:bodyPr/>
                    <a:lstStyle/>
                    <a:p>
                      <a:pPr algn="l" fontAlgn="b"/>
                      <a:r>
                        <a:rPr lang="en-US" sz="1200" b="0" i="0" u="none" strike="noStrike" dirty="0">
                          <a:solidFill>
                            <a:srgbClr val="000000"/>
                          </a:solidFill>
                          <a:latin typeface="Calibri"/>
                        </a:rPr>
                        <a:t> </a:t>
                      </a:r>
                    </a:p>
                  </a:txBody>
                  <a:tcPr marL="9525" marR="9525" marT="9525" marB="0" anchor="b">
                    <a:lnL>
                      <a:noFill/>
                    </a:lnL>
                    <a:lnR>
                      <a:noFill/>
                    </a:lnR>
                    <a:lnT>
                      <a:noFill/>
                    </a:lnT>
                    <a:lnB>
                      <a:noFill/>
                    </a:lnB>
                    <a:solidFill>
                      <a:srgbClr val="BCD6EE"/>
                    </a:solidFill>
                  </a:tcPr>
                </a:tc>
                <a:tc>
                  <a:txBody>
                    <a:bodyPr/>
                    <a:lstStyle/>
                    <a:p>
                      <a:pPr algn="r" fontAlgn="b"/>
                      <a:r>
                        <a:rPr lang="en-US" sz="1200" b="0" i="0" u="none" strike="noStrike" dirty="0">
                          <a:solidFill>
                            <a:srgbClr val="000000"/>
                          </a:solidFill>
                          <a:latin typeface="Calibri"/>
                        </a:rPr>
                        <a:t>$84 </a:t>
                      </a:r>
                    </a:p>
                  </a:txBody>
                  <a:tcPr marL="9525" marR="9525" marT="9525" marB="0" anchor="b">
                    <a:lnL>
                      <a:noFill/>
                    </a:lnL>
                    <a:lnR>
                      <a:noFill/>
                    </a:lnR>
                    <a:lnT>
                      <a:noFill/>
                    </a:lnT>
                    <a:lnB>
                      <a:noFill/>
                    </a:lnB>
                    <a:solidFill>
                      <a:srgbClr val="BCD6EE"/>
                    </a:solidFill>
                  </a:tcPr>
                </a:tc>
                <a:tc>
                  <a:txBody>
                    <a:bodyPr/>
                    <a:lstStyle/>
                    <a:p>
                      <a:pPr algn="r" fontAlgn="b"/>
                      <a:r>
                        <a:rPr lang="en-US" sz="1200" b="0" i="0" u="none" strike="noStrike" dirty="0">
                          <a:solidFill>
                            <a:srgbClr val="000000"/>
                          </a:solidFill>
                          <a:latin typeface="Calibri"/>
                        </a:rPr>
                        <a:t>$103</a:t>
                      </a:r>
                    </a:p>
                  </a:txBody>
                  <a:tcPr marL="9525" marR="9525" marT="9525" marB="0" anchor="b">
                    <a:lnL>
                      <a:noFill/>
                    </a:lnL>
                    <a:lnR>
                      <a:noFill/>
                    </a:lnR>
                    <a:lnT>
                      <a:noFill/>
                    </a:lnT>
                    <a:lnB>
                      <a:noFill/>
                    </a:lnB>
                    <a:solidFill>
                      <a:srgbClr val="BCD6EE"/>
                    </a:solidFill>
                  </a:tcPr>
                </a:tc>
                <a:tc>
                  <a:txBody>
                    <a:bodyPr/>
                    <a:lstStyle/>
                    <a:p>
                      <a:pPr algn="r" fontAlgn="b"/>
                      <a:r>
                        <a:rPr lang="en-US" sz="1200" b="0" i="0" u="none" strike="noStrike" dirty="0">
                          <a:solidFill>
                            <a:srgbClr val="000000"/>
                          </a:solidFill>
                          <a:latin typeface="Calibri"/>
                        </a:rPr>
                        <a:t>$33</a:t>
                      </a:r>
                    </a:p>
                  </a:txBody>
                  <a:tcPr marL="9525" marR="9525" marT="9525" marB="0" anchor="b">
                    <a:lnL>
                      <a:noFill/>
                    </a:lnL>
                    <a:lnR>
                      <a:noFill/>
                    </a:lnR>
                    <a:lnT>
                      <a:noFill/>
                    </a:lnT>
                    <a:lnB>
                      <a:noFill/>
                    </a:lnB>
                    <a:solidFill>
                      <a:srgbClr val="BCD6EE"/>
                    </a:solidFill>
                  </a:tcPr>
                </a:tc>
                <a:tc>
                  <a:txBody>
                    <a:bodyPr/>
                    <a:lstStyle/>
                    <a:p>
                      <a:pPr algn="r" fontAlgn="b"/>
                      <a:r>
                        <a:rPr lang="en-US" sz="1200" b="0" i="0" u="none" strike="noStrike" dirty="0">
                          <a:solidFill>
                            <a:srgbClr val="000000"/>
                          </a:solidFill>
                          <a:latin typeface="Calibri"/>
                        </a:rPr>
                        <a:t>$1,408</a:t>
                      </a:r>
                    </a:p>
                  </a:txBody>
                  <a:tcPr marL="9525" marR="9525" marT="9525" marB="0" anchor="b">
                    <a:lnL>
                      <a:noFill/>
                    </a:lnL>
                    <a:lnR>
                      <a:noFill/>
                    </a:lnR>
                    <a:lnT>
                      <a:noFill/>
                    </a:lnT>
                    <a:lnB>
                      <a:noFill/>
                    </a:lnB>
                    <a:solidFill>
                      <a:srgbClr val="BCD6EE"/>
                    </a:solidFill>
                  </a:tcPr>
                </a:tc>
                <a:tc>
                  <a:txBody>
                    <a:bodyPr/>
                    <a:lstStyle/>
                    <a:p>
                      <a:pPr algn="r" fontAlgn="b"/>
                      <a:r>
                        <a:rPr lang="en-US" sz="1200" b="0" i="0" u="none" strike="noStrike" dirty="0">
                          <a:solidFill>
                            <a:srgbClr val="000000"/>
                          </a:solidFill>
                          <a:latin typeface="Calibri"/>
                        </a:rPr>
                        <a:t>$3</a:t>
                      </a:r>
                    </a:p>
                  </a:txBody>
                  <a:tcPr marL="9525" marR="9525" marT="9525" marB="0" anchor="b">
                    <a:lnL>
                      <a:noFill/>
                    </a:lnL>
                    <a:lnR>
                      <a:noFill/>
                    </a:lnR>
                    <a:lnT>
                      <a:noFill/>
                    </a:lnT>
                    <a:lnB>
                      <a:noFill/>
                    </a:lnB>
                    <a:solidFill>
                      <a:srgbClr val="BCD6EE"/>
                    </a:solidFill>
                  </a:tcPr>
                </a:tc>
                <a:tc>
                  <a:txBody>
                    <a:bodyPr/>
                    <a:lstStyle/>
                    <a:p>
                      <a:pPr algn="r" fontAlgn="b"/>
                      <a:r>
                        <a:rPr lang="en-US" sz="1200" b="0" i="0" u="none" strike="noStrike" dirty="0">
                          <a:solidFill>
                            <a:srgbClr val="000000"/>
                          </a:solidFill>
                          <a:latin typeface="Calibri"/>
                        </a:rPr>
                        <a:t>$1,631</a:t>
                      </a:r>
                    </a:p>
                  </a:txBody>
                  <a:tcPr marL="9525" marR="9525" marT="9525" marB="0" anchor="b">
                    <a:lnL>
                      <a:noFill/>
                    </a:lnL>
                    <a:lnR>
                      <a:noFill/>
                    </a:lnR>
                    <a:lnT>
                      <a:noFill/>
                    </a:lnT>
                    <a:lnB>
                      <a:noFill/>
                    </a:lnB>
                    <a:solidFill>
                      <a:srgbClr val="BCD6EE"/>
                    </a:solidFill>
                  </a:tcPr>
                </a:tc>
                <a:extLst>
                  <a:ext uri="{0D108BD9-81ED-4DB2-BD59-A6C34878D82A}">
                    <a16:rowId xmlns:a16="http://schemas.microsoft.com/office/drawing/2014/main" val="10014"/>
                  </a:ext>
                </a:extLst>
              </a:tr>
              <a:tr h="234972">
                <a:tc gridSpan="2">
                  <a:txBody>
                    <a:bodyPr/>
                    <a:lstStyle/>
                    <a:p>
                      <a:pPr algn="l" fontAlgn="b"/>
                      <a:r>
                        <a:rPr lang="en-US" sz="1200" b="1" i="0" u="none" strike="noStrike">
                          <a:solidFill>
                            <a:srgbClr val="000000"/>
                          </a:solidFill>
                          <a:latin typeface="Calibri"/>
                        </a:rPr>
                        <a:t>Expenditures</a:t>
                      </a:r>
                    </a:p>
                  </a:txBody>
                  <a:tcPr marL="9525" marR="9525" marT="9525" marB="0" anchor="b">
                    <a:lnL>
                      <a:noFill/>
                    </a:lnL>
                    <a:lnR>
                      <a:noFill/>
                    </a:lnR>
                    <a:lnT>
                      <a:noFill/>
                    </a:lnT>
                    <a:lnB>
                      <a:noFill/>
                    </a:lnB>
                    <a:solidFill>
                      <a:srgbClr val="BCD6EE"/>
                    </a:solidFill>
                  </a:tcPr>
                </a:tc>
                <a:tc hMerge="1">
                  <a:txBody>
                    <a:bodyPr/>
                    <a:lstStyle/>
                    <a:p>
                      <a:endParaRPr lang="en-US"/>
                    </a:p>
                  </a:txBody>
                  <a:tcPr/>
                </a:tc>
                <a:tc>
                  <a:txBody>
                    <a:bodyPr/>
                    <a:lstStyle/>
                    <a:p>
                      <a:pPr algn="l" fontAlgn="b"/>
                      <a:r>
                        <a:rPr lang="en-US" sz="1200" b="0" i="0" u="none" strike="noStrike">
                          <a:solidFill>
                            <a:srgbClr val="000000"/>
                          </a:solidFill>
                          <a:latin typeface="Calibri"/>
                        </a:rPr>
                        <a:t> </a:t>
                      </a:r>
                    </a:p>
                  </a:txBody>
                  <a:tcPr marL="9525" marR="9525" marT="9525" marB="0" anchor="b">
                    <a:lnL>
                      <a:noFill/>
                    </a:lnL>
                    <a:lnR>
                      <a:noFill/>
                    </a:lnR>
                    <a:lnT>
                      <a:noFill/>
                    </a:lnT>
                    <a:lnB>
                      <a:noFill/>
                    </a:lnB>
                    <a:solidFill>
                      <a:srgbClr val="BCD6EE"/>
                    </a:solidFill>
                  </a:tcPr>
                </a:tc>
                <a:tc>
                  <a:txBody>
                    <a:bodyPr/>
                    <a:lstStyle/>
                    <a:p>
                      <a:pPr algn="r" fontAlgn="b"/>
                      <a:r>
                        <a:rPr lang="en-US" sz="1200" b="0" i="0" u="none" strike="noStrike" dirty="0">
                          <a:solidFill>
                            <a:srgbClr val="000000"/>
                          </a:solidFill>
                          <a:latin typeface="Calibri"/>
                        </a:rPr>
                        <a:t>$109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CD6EE"/>
                    </a:solidFill>
                  </a:tcPr>
                </a:tc>
                <a:tc>
                  <a:txBody>
                    <a:bodyPr/>
                    <a:lstStyle/>
                    <a:p>
                      <a:pPr algn="r" fontAlgn="b"/>
                      <a:r>
                        <a:rPr lang="en-US" sz="1200" b="0" i="0" u="none" strike="noStrike" dirty="0">
                          <a:solidFill>
                            <a:srgbClr val="000000"/>
                          </a:solidFill>
                          <a:latin typeface="Calibri"/>
                        </a:rPr>
                        <a:t>$106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CD6EE"/>
                    </a:solidFill>
                  </a:tcPr>
                </a:tc>
                <a:tc>
                  <a:txBody>
                    <a:bodyPr/>
                    <a:lstStyle/>
                    <a:p>
                      <a:pPr algn="r" fontAlgn="b"/>
                      <a:r>
                        <a:rPr lang="en-US" sz="1200" b="0" i="0" u="none" strike="noStrike" dirty="0">
                          <a:solidFill>
                            <a:srgbClr val="000000"/>
                          </a:solidFill>
                          <a:latin typeface="Calibri"/>
                        </a:rPr>
                        <a:t>$112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CD6EE"/>
                    </a:solidFill>
                  </a:tcPr>
                </a:tc>
                <a:tc>
                  <a:txBody>
                    <a:bodyPr/>
                    <a:lstStyle/>
                    <a:p>
                      <a:pPr algn="r" fontAlgn="b"/>
                      <a:r>
                        <a:rPr lang="en-US" sz="1200" b="0" i="0" u="none" strike="noStrike" dirty="0">
                          <a:solidFill>
                            <a:srgbClr val="000000"/>
                          </a:solidFill>
                          <a:latin typeface="Calibri"/>
                        </a:rPr>
                        <a:t>$1,461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CD6EE"/>
                    </a:solidFill>
                  </a:tcPr>
                </a:tc>
                <a:tc>
                  <a:txBody>
                    <a:bodyPr/>
                    <a:lstStyle/>
                    <a:p>
                      <a:pPr algn="r" fontAlgn="b"/>
                      <a:r>
                        <a:rPr lang="en-US" sz="1200" b="0" i="0" u="none" strike="noStrike" dirty="0">
                          <a:solidFill>
                            <a:srgbClr val="000000"/>
                          </a:solidFill>
                          <a:latin typeface="Calibri"/>
                        </a:rPr>
                        <a:t>$6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CD6EE"/>
                    </a:solidFill>
                  </a:tcPr>
                </a:tc>
                <a:tc>
                  <a:txBody>
                    <a:bodyPr/>
                    <a:lstStyle/>
                    <a:p>
                      <a:pPr algn="r" fontAlgn="b"/>
                      <a:r>
                        <a:rPr lang="en-US" sz="1200" b="0" i="0" u="none" strike="noStrike" dirty="0">
                          <a:solidFill>
                            <a:srgbClr val="000000"/>
                          </a:solidFill>
                          <a:latin typeface="Calibri"/>
                        </a:rPr>
                        <a:t>$1,794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CD6EE"/>
                    </a:solidFill>
                  </a:tcPr>
                </a:tc>
                <a:extLst>
                  <a:ext uri="{0D108BD9-81ED-4DB2-BD59-A6C34878D82A}">
                    <a16:rowId xmlns:a16="http://schemas.microsoft.com/office/drawing/2014/main" val="10015"/>
                  </a:ext>
                </a:extLst>
              </a:tr>
              <a:tr h="234972">
                <a:tc>
                  <a:txBody>
                    <a:bodyPr/>
                    <a:lstStyle/>
                    <a:p>
                      <a:pPr algn="l" fontAlgn="b"/>
                      <a:r>
                        <a:rPr lang="en-US" sz="1200" b="1" i="0" u="none" strike="noStrike" dirty="0">
                          <a:solidFill>
                            <a:srgbClr val="000000"/>
                          </a:solidFill>
                          <a:latin typeface="Calibri"/>
                        </a:rPr>
                        <a:t> </a:t>
                      </a:r>
                    </a:p>
                  </a:txBody>
                  <a:tcPr marL="9525" marR="9525" marT="9525" marB="0" anchor="b">
                    <a:lnL>
                      <a:noFill/>
                    </a:lnL>
                    <a:lnR>
                      <a:noFill/>
                    </a:lnR>
                    <a:lnT>
                      <a:noFill/>
                    </a:lnT>
                    <a:lnB>
                      <a:noFill/>
                    </a:lnB>
                    <a:solidFill>
                      <a:srgbClr val="BCD6EE"/>
                    </a:solidFill>
                  </a:tcPr>
                </a:tc>
                <a:tc gridSpan="2">
                  <a:txBody>
                    <a:bodyPr/>
                    <a:lstStyle/>
                    <a:p>
                      <a:pPr algn="l" fontAlgn="b"/>
                      <a:r>
                        <a:rPr lang="en-US" sz="1200" b="1" i="0" u="none" strike="noStrike" dirty="0">
                          <a:solidFill>
                            <a:srgbClr val="000000"/>
                          </a:solidFill>
                          <a:latin typeface="Calibri"/>
                        </a:rPr>
                        <a:t>Surplus (Deficit)</a:t>
                      </a:r>
                    </a:p>
                  </a:txBody>
                  <a:tcPr marL="9525" marR="9525" marT="9525" marB="0" anchor="b">
                    <a:lnL>
                      <a:noFill/>
                    </a:lnL>
                    <a:lnR>
                      <a:noFill/>
                    </a:lnR>
                    <a:lnT>
                      <a:noFill/>
                    </a:lnT>
                    <a:lnB>
                      <a:noFill/>
                    </a:lnB>
                    <a:solidFill>
                      <a:srgbClr val="BCD6EE"/>
                    </a:solidFill>
                  </a:tcPr>
                </a:tc>
                <a:tc hMerge="1">
                  <a:txBody>
                    <a:bodyPr/>
                    <a:lstStyle/>
                    <a:p>
                      <a:endParaRPr lang="en-US"/>
                    </a:p>
                  </a:txBody>
                  <a:tcPr/>
                </a:tc>
                <a:tc>
                  <a:txBody>
                    <a:bodyPr/>
                    <a:lstStyle/>
                    <a:p>
                      <a:pPr algn="r" fontAlgn="b"/>
                      <a:r>
                        <a:rPr lang="en-US" sz="1200" b="0" i="0" u="none" strike="noStrike" dirty="0">
                          <a:solidFill>
                            <a:srgbClr val="000000"/>
                          </a:solidFill>
                          <a:latin typeface="Calibri"/>
                        </a:rPr>
                        <a:t>($25)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BCD6EE"/>
                    </a:solidFill>
                  </a:tcPr>
                </a:tc>
                <a:tc>
                  <a:txBody>
                    <a:bodyPr/>
                    <a:lstStyle/>
                    <a:p>
                      <a:pPr algn="r" fontAlgn="b"/>
                      <a:r>
                        <a:rPr lang="en-US" sz="1200" b="0" i="0" u="none" strike="noStrike" dirty="0">
                          <a:solidFill>
                            <a:srgbClr val="000000"/>
                          </a:solidFill>
                          <a:latin typeface="Calibri"/>
                        </a:rPr>
                        <a:t>($3)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BCD6EE"/>
                    </a:solidFill>
                  </a:tcPr>
                </a:tc>
                <a:tc>
                  <a:txBody>
                    <a:bodyPr/>
                    <a:lstStyle/>
                    <a:p>
                      <a:pPr algn="r" fontAlgn="b"/>
                      <a:r>
                        <a:rPr lang="en-US" sz="1200" b="0" i="0" u="none" strike="noStrike" dirty="0">
                          <a:solidFill>
                            <a:srgbClr val="000000"/>
                          </a:solidFill>
                          <a:latin typeface="Calibri"/>
                        </a:rPr>
                        <a:t>($79)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BCD6EE"/>
                    </a:solidFill>
                  </a:tcPr>
                </a:tc>
                <a:tc>
                  <a:txBody>
                    <a:bodyPr/>
                    <a:lstStyle/>
                    <a:p>
                      <a:pPr algn="r" fontAlgn="b"/>
                      <a:r>
                        <a:rPr lang="en-US" sz="1200" b="0" i="0" u="none" strike="noStrike" dirty="0">
                          <a:solidFill>
                            <a:srgbClr val="000000"/>
                          </a:solidFill>
                          <a:latin typeface="Calibri"/>
                        </a:rPr>
                        <a:t>($53)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BCD6EE"/>
                    </a:solidFill>
                  </a:tcPr>
                </a:tc>
                <a:tc>
                  <a:txBody>
                    <a:bodyPr/>
                    <a:lstStyle/>
                    <a:p>
                      <a:pPr algn="r" fontAlgn="b"/>
                      <a:r>
                        <a:rPr lang="en-US" sz="1200" b="0" i="0" u="none" strike="noStrike" dirty="0">
                          <a:solidFill>
                            <a:srgbClr val="000000"/>
                          </a:solidFill>
                          <a:latin typeface="Calibri"/>
                        </a:rPr>
                        <a:t>($3)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BCD6EE"/>
                    </a:solidFill>
                  </a:tcPr>
                </a:tc>
                <a:tc>
                  <a:txBody>
                    <a:bodyPr/>
                    <a:lstStyle/>
                    <a:p>
                      <a:pPr algn="r" fontAlgn="b"/>
                      <a:r>
                        <a:rPr lang="en-US" sz="1200" b="0" i="0" u="none" strike="noStrike" dirty="0">
                          <a:solidFill>
                            <a:srgbClr val="000000"/>
                          </a:solidFill>
                          <a:latin typeface="Calibri"/>
                        </a:rPr>
                        <a:t>($163)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BCD6EE"/>
                    </a:solidFill>
                  </a:tcPr>
                </a:tc>
                <a:extLst>
                  <a:ext uri="{0D108BD9-81ED-4DB2-BD59-A6C34878D82A}">
                    <a16:rowId xmlns:a16="http://schemas.microsoft.com/office/drawing/2014/main" val="10016"/>
                  </a:ext>
                </a:extLst>
              </a:tr>
              <a:tr h="234972">
                <a:tc gridSpan="3">
                  <a:txBody>
                    <a:bodyPr/>
                    <a:lstStyle/>
                    <a:p>
                      <a:pPr algn="l" fontAlgn="b"/>
                      <a:r>
                        <a:rPr lang="en-US" sz="1200" b="1" i="0" u="none" strike="noStrike">
                          <a:solidFill>
                            <a:srgbClr val="000000"/>
                          </a:solidFill>
                          <a:latin typeface="Calibri"/>
                        </a:rPr>
                        <a:t>Draw from Reserves/Units</a:t>
                      </a:r>
                    </a:p>
                  </a:txBody>
                  <a:tcPr marL="9525" marR="9525" marT="9525" marB="0" anchor="b">
                    <a:lnL>
                      <a:noFill/>
                    </a:lnL>
                    <a:lnR>
                      <a:noFill/>
                    </a:lnR>
                    <a:lnT>
                      <a:noFill/>
                    </a:lnT>
                    <a:lnB>
                      <a:noFill/>
                    </a:lnB>
                    <a:solidFill>
                      <a:srgbClr val="BCD6EE"/>
                    </a:solidFill>
                  </a:tcPr>
                </a:tc>
                <a:tc hMerge="1">
                  <a:txBody>
                    <a:bodyPr/>
                    <a:lstStyle/>
                    <a:p>
                      <a:endParaRPr lang="en-US"/>
                    </a:p>
                  </a:txBody>
                  <a:tcPr/>
                </a:tc>
                <a:tc hMerge="1">
                  <a:txBody>
                    <a:bodyPr/>
                    <a:lstStyle/>
                    <a:p>
                      <a:endParaRPr lang="en-US"/>
                    </a:p>
                  </a:txBody>
                  <a:tcPr/>
                </a:tc>
                <a:tc>
                  <a:txBody>
                    <a:bodyPr/>
                    <a:lstStyle/>
                    <a:p>
                      <a:pPr algn="r" fontAlgn="b"/>
                      <a:r>
                        <a:rPr lang="en-US" sz="1200" b="0" i="0" u="none" strike="noStrike" dirty="0">
                          <a:solidFill>
                            <a:srgbClr val="000000"/>
                          </a:solidFill>
                          <a:latin typeface="Calibri"/>
                        </a:rPr>
                        <a:t>$25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CD6EE"/>
                    </a:solidFill>
                  </a:tcPr>
                </a:tc>
                <a:tc>
                  <a:txBody>
                    <a:bodyPr/>
                    <a:lstStyle/>
                    <a:p>
                      <a:pPr algn="r" fontAlgn="b"/>
                      <a:r>
                        <a:rPr lang="en-US" sz="1200" b="0" i="0" u="none" strike="noStrike" dirty="0">
                          <a:solidFill>
                            <a:srgbClr val="000000"/>
                          </a:solidFill>
                          <a:latin typeface="Calibri"/>
                        </a:rPr>
                        <a:t>$3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CD6EE"/>
                    </a:solidFill>
                  </a:tcPr>
                </a:tc>
                <a:tc>
                  <a:txBody>
                    <a:bodyPr/>
                    <a:lstStyle/>
                    <a:p>
                      <a:pPr algn="r" fontAlgn="b"/>
                      <a:r>
                        <a:rPr lang="en-US" sz="1200" b="0" i="0" u="none" strike="noStrike" dirty="0">
                          <a:solidFill>
                            <a:srgbClr val="000000"/>
                          </a:solidFill>
                          <a:latin typeface="Calibri"/>
                        </a:rPr>
                        <a:t>$70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CD6EE"/>
                    </a:solidFill>
                  </a:tcPr>
                </a:tc>
                <a:tc>
                  <a:txBody>
                    <a:bodyPr/>
                    <a:lstStyle/>
                    <a:p>
                      <a:pPr algn="r" fontAlgn="b"/>
                      <a:r>
                        <a:rPr lang="en-US" sz="1200" b="0" i="0" u="none" strike="noStrike" dirty="0">
                          <a:solidFill>
                            <a:srgbClr val="000000"/>
                          </a:solidFill>
                          <a:latin typeface="Calibri"/>
                        </a:rPr>
                        <a:t>$53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CD6EE"/>
                    </a:solidFill>
                  </a:tcPr>
                </a:tc>
                <a:tc>
                  <a:txBody>
                    <a:bodyPr/>
                    <a:lstStyle/>
                    <a:p>
                      <a:pPr algn="r" fontAlgn="b"/>
                      <a:r>
                        <a:rPr lang="en-US" sz="1200" b="0" i="0" u="none" strike="noStrike" dirty="0">
                          <a:solidFill>
                            <a:srgbClr val="000000"/>
                          </a:solidFill>
                          <a:latin typeface="Calibri"/>
                        </a:rPr>
                        <a:t>$3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CD6EE"/>
                    </a:solidFill>
                  </a:tcPr>
                </a:tc>
                <a:tc>
                  <a:txBody>
                    <a:bodyPr/>
                    <a:lstStyle/>
                    <a:p>
                      <a:pPr algn="r" fontAlgn="b"/>
                      <a:r>
                        <a:rPr lang="en-US" sz="1200" b="0" i="0" u="none" strike="noStrike" dirty="0">
                          <a:solidFill>
                            <a:srgbClr val="000000"/>
                          </a:solidFill>
                          <a:latin typeface="Calibri"/>
                        </a:rPr>
                        <a:t>$154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CD6EE"/>
                    </a:solidFill>
                  </a:tcPr>
                </a:tc>
                <a:extLst>
                  <a:ext uri="{0D108BD9-81ED-4DB2-BD59-A6C34878D82A}">
                    <a16:rowId xmlns:a16="http://schemas.microsoft.com/office/drawing/2014/main" val="10017"/>
                  </a:ext>
                </a:extLst>
              </a:tr>
              <a:tr h="234972">
                <a:tc>
                  <a:txBody>
                    <a:bodyPr/>
                    <a:lstStyle/>
                    <a:p>
                      <a:pPr algn="l" fontAlgn="b"/>
                      <a:r>
                        <a:rPr lang="en-US" sz="1200" b="1" i="0" u="none" strike="noStrike" dirty="0">
                          <a:solidFill>
                            <a:srgbClr val="000000"/>
                          </a:solidFill>
                          <a:latin typeface="Calibri"/>
                        </a:rPr>
                        <a:t> </a:t>
                      </a:r>
                    </a:p>
                  </a:txBody>
                  <a:tcPr marL="9525" marR="9525" marT="9525" marB="0" anchor="b">
                    <a:lnL>
                      <a:noFill/>
                    </a:lnL>
                    <a:lnR>
                      <a:noFill/>
                    </a:lnR>
                    <a:lnT>
                      <a:noFill/>
                    </a:lnT>
                    <a:lnB>
                      <a:noFill/>
                    </a:lnB>
                    <a:solidFill>
                      <a:srgbClr val="BCD6EE"/>
                    </a:solidFill>
                  </a:tcPr>
                </a:tc>
                <a:tc>
                  <a:txBody>
                    <a:bodyPr/>
                    <a:lstStyle/>
                    <a:p>
                      <a:pPr algn="l" fontAlgn="b"/>
                      <a:r>
                        <a:rPr lang="en-US" sz="1200" b="1" i="0" u="none" strike="noStrike" dirty="0">
                          <a:solidFill>
                            <a:srgbClr val="000000"/>
                          </a:solidFill>
                          <a:latin typeface="Calibri"/>
                        </a:rPr>
                        <a:t>Net</a:t>
                      </a:r>
                    </a:p>
                  </a:txBody>
                  <a:tcPr marL="9525" marR="9525" marT="9525" marB="0" anchor="b">
                    <a:lnL>
                      <a:noFill/>
                    </a:lnL>
                    <a:lnR>
                      <a:noFill/>
                    </a:lnR>
                    <a:lnT>
                      <a:noFill/>
                    </a:lnT>
                    <a:lnB>
                      <a:noFill/>
                    </a:lnB>
                    <a:solidFill>
                      <a:srgbClr val="BCD6EE"/>
                    </a:solidFill>
                  </a:tcPr>
                </a:tc>
                <a:tc>
                  <a:txBody>
                    <a:bodyPr/>
                    <a:lstStyle/>
                    <a:p>
                      <a:pPr algn="l" fontAlgn="b"/>
                      <a:r>
                        <a:rPr lang="en-US" sz="1200" b="0" i="0" u="none" strike="noStrike" dirty="0">
                          <a:solidFill>
                            <a:srgbClr val="000000"/>
                          </a:solidFill>
                          <a:latin typeface="Calibri"/>
                        </a:rPr>
                        <a:t> </a:t>
                      </a:r>
                    </a:p>
                  </a:txBody>
                  <a:tcPr marL="9525" marR="9525" marT="9525" marB="0" anchor="b">
                    <a:lnL>
                      <a:noFill/>
                    </a:lnL>
                    <a:lnR>
                      <a:noFill/>
                    </a:lnR>
                    <a:lnT>
                      <a:noFill/>
                    </a:lnT>
                    <a:lnB>
                      <a:noFill/>
                    </a:lnB>
                    <a:solidFill>
                      <a:srgbClr val="BCD6EE"/>
                    </a:solidFill>
                  </a:tcPr>
                </a:tc>
                <a:tc>
                  <a:txBody>
                    <a:bodyPr/>
                    <a:lstStyle/>
                    <a:p>
                      <a:pPr algn="r" fontAlgn="b"/>
                      <a:r>
                        <a:rPr lang="en-US" sz="1200" b="0" i="0" u="none" strike="noStrike" dirty="0">
                          <a:solidFill>
                            <a:srgbClr val="000000"/>
                          </a:solidFill>
                          <a:latin typeface="Calibri"/>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BCD6EE"/>
                    </a:solidFill>
                  </a:tcPr>
                </a:tc>
                <a:tc>
                  <a:txBody>
                    <a:bodyPr/>
                    <a:lstStyle/>
                    <a:p>
                      <a:pPr algn="r" fontAlgn="b"/>
                      <a:r>
                        <a:rPr lang="en-US" sz="1200" b="0" i="0" u="none" strike="noStrike" dirty="0">
                          <a:solidFill>
                            <a:srgbClr val="000000"/>
                          </a:solidFill>
                          <a:latin typeface="Calibri"/>
                        </a:rPr>
                        <a:t>$0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BCD6EE"/>
                    </a:solidFill>
                  </a:tcPr>
                </a:tc>
                <a:tc>
                  <a:txBody>
                    <a:bodyPr/>
                    <a:lstStyle/>
                    <a:p>
                      <a:pPr algn="r" fontAlgn="b"/>
                      <a:r>
                        <a:rPr lang="en-US" sz="1200" b="0" i="0" u="none" strike="noStrike" dirty="0">
                          <a:solidFill>
                            <a:srgbClr val="000000"/>
                          </a:solidFill>
                          <a:latin typeface="Calibri"/>
                        </a:rPr>
                        <a:t>($9)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BCD6EE"/>
                    </a:solidFill>
                  </a:tcPr>
                </a:tc>
                <a:tc>
                  <a:txBody>
                    <a:bodyPr/>
                    <a:lstStyle/>
                    <a:p>
                      <a:pPr algn="r" fontAlgn="b"/>
                      <a:r>
                        <a:rPr lang="en-US" sz="1200" b="0" i="0" u="none" strike="noStrike" dirty="0">
                          <a:solidFill>
                            <a:srgbClr val="000000"/>
                          </a:solidFill>
                          <a:latin typeface="Calibri"/>
                        </a:rPr>
                        <a:t>$0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BCD6EE"/>
                    </a:solidFill>
                  </a:tcPr>
                </a:tc>
                <a:tc>
                  <a:txBody>
                    <a:bodyPr/>
                    <a:lstStyle/>
                    <a:p>
                      <a:pPr algn="r" fontAlgn="b"/>
                      <a:r>
                        <a:rPr lang="en-US" sz="1200" b="0" i="0" u="none" strike="noStrike" dirty="0">
                          <a:solidFill>
                            <a:srgbClr val="000000"/>
                          </a:solidFill>
                          <a:latin typeface="Calibri"/>
                        </a:rPr>
                        <a:t>$0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BCD6EE"/>
                    </a:solidFill>
                  </a:tcPr>
                </a:tc>
                <a:tc>
                  <a:txBody>
                    <a:bodyPr/>
                    <a:lstStyle/>
                    <a:p>
                      <a:pPr algn="r" fontAlgn="b"/>
                      <a:r>
                        <a:rPr lang="en-US" sz="1200" b="0" i="0" u="none" strike="noStrike" dirty="0">
                          <a:solidFill>
                            <a:srgbClr val="000000"/>
                          </a:solidFill>
                          <a:latin typeface="Calibri"/>
                        </a:rPr>
                        <a:t>($9)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BCD6EE"/>
                    </a:solidFill>
                  </a:tcPr>
                </a:tc>
                <a:extLst>
                  <a:ext uri="{0D108BD9-81ED-4DB2-BD59-A6C34878D82A}">
                    <a16:rowId xmlns:a16="http://schemas.microsoft.com/office/drawing/2014/main" val="10018"/>
                  </a:ext>
                </a:extLst>
              </a:tr>
            </a:tbl>
          </a:graphicData>
        </a:graphic>
      </p:graphicFrame>
      <p:sp>
        <p:nvSpPr>
          <p:cNvPr id="6" name="TextBox 5">
            <a:extLst>
              <a:ext uri="{FF2B5EF4-FFF2-40B4-BE49-F238E27FC236}">
                <a16:creationId xmlns:a16="http://schemas.microsoft.com/office/drawing/2014/main" id="{369E083C-9AE2-42D9-B340-BE84FD1E83F3}"/>
              </a:ext>
            </a:extLst>
          </p:cNvPr>
          <p:cNvSpPr txBox="1"/>
          <p:nvPr/>
        </p:nvSpPr>
        <p:spPr>
          <a:xfrm>
            <a:off x="8390965" y="3420533"/>
            <a:ext cx="821267" cy="2123658"/>
          </a:xfrm>
          <a:prstGeom prst="rect">
            <a:avLst/>
          </a:prstGeom>
          <a:noFill/>
        </p:spPr>
        <p:txBody>
          <a:bodyPr wrap="square" rtlCol="0">
            <a:spAutoFit/>
          </a:bodyPr>
          <a:lstStyle/>
          <a:p>
            <a:r>
              <a:rPr lang="en-US" sz="1200" dirty="0">
                <a:solidFill>
                  <a:srgbClr val="FF0000"/>
                </a:solidFill>
              </a:rPr>
              <a:t>Revenue $418 million lower than “typical” year and </a:t>
            </a:r>
            <a:r>
              <a:rPr lang="en-US" sz="1200" dirty="0">
                <a:solidFill>
                  <a:srgbClr val="00B050"/>
                </a:solidFill>
              </a:rPr>
              <a:t>Spending $254 million lower</a:t>
            </a:r>
          </a:p>
        </p:txBody>
      </p:sp>
      <p:sp>
        <p:nvSpPr>
          <p:cNvPr id="5" name="Oval 4">
            <a:extLst>
              <a:ext uri="{FF2B5EF4-FFF2-40B4-BE49-F238E27FC236}">
                <a16:creationId xmlns:a16="http://schemas.microsoft.com/office/drawing/2014/main" id="{AAEE5871-5008-48B6-A654-202BDDE07C14}"/>
              </a:ext>
            </a:extLst>
          </p:cNvPr>
          <p:cNvSpPr/>
          <p:nvPr/>
        </p:nvSpPr>
        <p:spPr>
          <a:xfrm>
            <a:off x="7772400" y="3191933"/>
            <a:ext cx="609600" cy="23706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423FF43-52C0-47E4-8CC6-FB4B29AD98AF}"/>
              </a:ext>
            </a:extLst>
          </p:cNvPr>
          <p:cNvSpPr/>
          <p:nvPr/>
        </p:nvSpPr>
        <p:spPr>
          <a:xfrm>
            <a:off x="7772400" y="5310190"/>
            <a:ext cx="609600" cy="26585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6B4EB57-C56B-4A75-82B4-A258590E8620}"/>
              </a:ext>
            </a:extLst>
          </p:cNvPr>
          <p:cNvSpPr/>
          <p:nvPr/>
        </p:nvSpPr>
        <p:spPr>
          <a:xfrm>
            <a:off x="7772400" y="5525343"/>
            <a:ext cx="609600" cy="265857"/>
          </a:xfrm>
          <a:prstGeom prst="ellipse">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297D833-715A-4042-BDD5-B6862AEB9A2E}"/>
              </a:ext>
            </a:extLst>
          </p:cNvPr>
          <p:cNvSpPr/>
          <p:nvPr/>
        </p:nvSpPr>
        <p:spPr>
          <a:xfrm>
            <a:off x="7772400" y="3420533"/>
            <a:ext cx="609600" cy="237067"/>
          </a:xfrm>
          <a:prstGeom prst="ellipse">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444DA-324B-45B3-9370-AA16A9C96A40}"/>
              </a:ext>
            </a:extLst>
          </p:cNvPr>
          <p:cNvSpPr>
            <a:spLocks noGrp="1"/>
          </p:cNvSpPr>
          <p:nvPr>
            <p:ph type="title"/>
          </p:nvPr>
        </p:nvSpPr>
        <p:spPr>
          <a:xfrm>
            <a:off x="164592" y="776178"/>
            <a:ext cx="8979408" cy="1283490"/>
          </a:xfrm>
        </p:spPr>
        <p:txBody>
          <a:bodyPr>
            <a:normAutofit fontScale="90000"/>
          </a:bodyPr>
          <a:lstStyle/>
          <a:p>
            <a:r>
              <a:rPr lang="en-US" sz="3300" dirty="0"/>
              <a:t>Cash Balances Maintained after $240 million Moved</a:t>
            </a:r>
            <a:br>
              <a:rPr lang="en-US" sz="3300" dirty="0"/>
            </a:br>
            <a:r>
              <a:rPr lang="en-US" sz="3300" dirty="0"/>
              <a:t>from Long-Term Investments: Three Scenarios</a:t>
            </a:r>
            <a:r>
              <a:rPr lang="en-US" sz="3300" dirty="0">
                <a:solidFill>
                  <a:srgbClr val="92D050"/>
                </a:solidFill>
              </a:rPr>
              <a:t> </a:t>
            </a:r>
            <a:r>
              <a:rPr lang="en-US" sz="2000" dirty="0">
                <a:solidFill>
                  <a:srgbClr val="FF0000"/>
                </a:solidFill>
              </a:rPr>
              <a:t>(02/01/2021) </a:t>
            </a:r>
            <a:r>
              <a:rPr lang="en-US" sz="2000" dirty="0">
                <a:solidFill>
                  <a:srgbClr val="92D050"/>
                </a:solidFill>
              </a:rPr>
              <a:t>	</a:t>
            </a:r>
            <a:r>
              <a:rPr lang="en-US" sz="2200" dirty="0">
                <a:solidFill>
                  <a:srgbClr val="92D050"/>
                </a:solidFill>
              </a:rPr>
              <a:t>					</a:t>
            </a:r>
            <a:endParaRPr lang="en-US" sz="2200" dirty="0">
              <a:solidFill>
                <a:srgbClr val="92D050"/>
              </a:solidFill>
              <a:highlight>
                <a:srgbClr val="FFFF00"/>
              </a:highlight>
            </a:endParaRPr>
          </a:p>
        </p:txBody>
      </p:sp>
      <p:sp>
        <p:nvSpPr>
          <p:cNvPr id="4" name="Slide Number Placeholder 3">
            <a:extLst>
              <a:ext uri="{FF2B5EF4-FFF2-40B4-BE49-F238E27FC236}">
                <a16:creationId xmlns:a16="http://schemas.microsoft.com/office/drawing/2014/main" id="{46B8B472-99FA-4541-8247-8886A6D372D7}"/>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595959"/>
                </a:solidFill>
                <a:latin typeface="Arial" panose="020B0604020202020204" pitchFamily="34" charset="0"/>
                <a:ea typeface="ＭＳ Ｐゴシック" pitchFamily="49" charset="-128"/>
                <a:cs typeface="Arial" panose="020B0604020202020204" pitchFamily="34" charset="0"/>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fld id="{48B9457F-9719-47B9-82B1-CAD3CF4D492C}" type="slidenum">
              <a:rPr lang="en-US" smtClean="0"/>
              <a:pPr>
                <a:defRPr/>
              </a:pPr>
              <a:t>7</a:t>
            </a:fld>
            <a:endParaRPr lang="en-US" dirty="0"/>
          </a:p>
        </p:txBody>
      </p:sp>
      <p:sp>
        <p:nvSpPr>
          <p:cNvPr id="9" name="TextBox 8">
            <a:extLst>
              <a:ext uri="{FF2B5EF4-FFF2-40B4-BE49-F238E27FC236}">
                <a16:creationId xmlns:a16="http://schemas.microsoft.com/office/drawing/2014/main" id="{53E9F414-F377-4F22-86D3-79F3B602F015}"/>
              </a:ext>
            </a:extLst>
          </p:cNvPr>
          <p:cNvSpPr txBox="1"/>
          <p:nvPr/>
        </p:nvSpPr>
        <p:spPr>
          <a:xfrm>
            <a:off x="7879015" y="4038600"/>
            <a:ext cx="1114339" cy="430887"/>
          </a:xfrm>
          <a:prstGeom prst="rect">
            <a:avLst/>
          </a:prstGeom>
          <a:noFill/>
        </p:spPr>
        <p:txBody>
          <a:bodyPr wrap="square" rtlCol="0">
            <a:spAutoFit/>
          </a:bodyPr>
          <a:lstStyle/>
          <a:p>
            <a:r>
              <a:rPr lang="en-US" sz="1100" b="1" dirty="0">
                <a:solidFill>
                  <a:srgbClr val="C00000"/>
                </a:solidFill>
              </a:rPr>
              <a:t>Post-COVID</a:t>
            </a:r>
          </a:p>
          <a:p>
            <a:r>
              <a:rPr lang="en-US" sz="1100" b="1" dirty="0">
                <a:solidFill>
                  <a:srgbClr val="C00000"/>
                </a:solidFill>
              </a:rPr>
              <a:t>Worst Case 3</a:t>
            </a:r>
          </a:p>
        </p:txBody>
      </p:sp>
      <p:sp>
        <p:nvSpPr>
          <p:cNvPr id="11" name="TextBox 10">
            <a:extLst>
              <a:ext uri="{FF2B5EF4-FFF2-40B4-BE49-F238E27FC236}">
                <a16:creationId xmlns:a16="http://schemas.microsoft.com/office/drawing/2014/main" id="{53E9F414-F377-4F22-86D3-79F3B602F015}"/>
              </a:ext>
            </a:extLst>
          </p:cNvPr>
          <p:cNvSpPr txBox="1"/>
          <p:nvPr/>
        </p:nvSpPr>
        <p:spPr>
          <a:xfrm>
            <a:off x="7872741" y="3657600"/>
            <a:ext cx="1114339" cy="430887"/>
          </a:xfrm>
          <a:prstGeom prst="rect">
            <a:avLst/>
          </a:prstGeom>
          <a:noFill/>
        </p:spPr>
        <p:txBody>
          <a:bodyPr wrap="square" rtlCol="0">
            <a:spAutoFit/>
          </a:bodyPr>
          <a:lstStyle/>
          <a:p>
            <a:r>
              <a:rPr lang="en-US" sz="1100" b="1" dirty="0"/>
              <a:t>Post-COVID</a:t>
            </a:r>
          </a:p>
          <a:p>
            <a:r>
              <a:rPr lang="en-US" sz="1100" b="1" dirty="0"/>
              <a:t>Middle Case 2</a:t>
            </a:r>
          </a:p>
        </p:txBody>
      </p:sp>
      <p:sp>
        <p:nvSpPr>
          <p:cNvPr id="10" name="TextBox 9">
            <a:extLst>
              <a:ext uri="{FF2B5EF4-FFF2-40B4-BE49-F238E27FC236}">
                <a16:creationId xmlns:a16="http://schemas.microsoft.com/office/drawing/2014/main" id="{870875EE-A567-4F0D-AA13-8311A1DFCD6F}"/>
              </a:ext>
            </a:extLst>
          </p:cNvPr>
          <p:cNvSpPr txBox="1"/>
          <p:nvPr/>
        </p:nvSpPr>
        <p:spPr>
          <a:xfrm>
            <a:off x="7842988" y="3276600"/>
            <a:ext cx="964735" cy="430887"/>
          </a:xfrm>
          <a:prstGeom prst="rect">
            <a:avLst/>
          </a:prstGeom>
          <a:noFill/>
        </p:spPr>
        <p:txBody>
          <a:bodyPr wrap="square" rtlCol="0">
            <a:spAutoFit/>
          </a:bodyPr>
          <a:lstStyle/>
          <a:p>
            <a:r>
              <a:rPr lang="en-US" sz="1100" b="1" dirty="0">
                <a:solidFill>
                  <a:srgbClr val="09E7DC"/>
                </a:solidFill>
              </a:rPr>
              <a:t>Pre-COVID</a:t>
            </a:r>
          </a:p>
          <a:p>
            <a:r>
              <a:rPr lang="en-US" sz="1100" b="1" dirty="0">
                <a:solidFill>
                  <a:srgbClr val="09E7DC"/>
                </a:solidFill>
              </a:rPr>
              <a:t>Base Case </a:t>
            </a:r>
          </a:p>
        </p:txBody>
      </p:sp>
      <p:sp>
        <p:nvSpPr>
          <p:cNvPr id="13" name="TextBox 12">
            <a:extLst>
              <a:ext uri="{FF2B5EF4-FFF2-40B4-BE49-F238E27FC236}">
                <a16:creationId xmlns:a16="http://schemas.microsoft.com/office/drawing/2014/main" id="{7D9CFAE8-38CF-4409-BBA0-727AE887F75F}"/>
              </a:ext>
            </a:extLst>
          </p:cNvPr>
          <p:cNvSpPr txBox="1"/>
          <p:nvPr/>
        </p:nvSpPr>
        <p:spPr>
          <a:xfrm>
            <a:off x="7855925" y="2895600"/>
            <a:ext cx="1114339" cy="430887"/>
          </a:xfrm>
          <a:prstGeom prst="rect">
            <a:avLst/>
          </a:prstGeom>
          <a:noFill/>
        </p:spPr>
        <p:txBody>
          <a:bodyPr wrap="square" rtlCol="0">
            <a:spAutoFit/>
          </a:bodyPr>
          <a:lstStyle/>
          <a:p>
            <a:r>
              <a:rPr lang="en-US" sz="1100" b="1" dirty="0">
                <a:solidFill>
                  <a:srgbClr val="00B050"/>
                </a:solidFill>
              </a:rPr>
              <a:t>Post-COVID</a:t>
            </a:r>
          </a:p>
          <a:p>
            <a:r>
              <a:rPr lang="en-US" sz="1100" b="1" dirty="0">
                <a:solidFill>
                  <a:srgbClr val="00B050"/>
                </a:solidFill>
              </a:rPr>
              <a:t>Best Case 1</a:t>
            </a:r>
          </a:p>
        </p:txBody>
      </p:sp>
      <p:graphicFrame>
        <p:nvGraphicFramePr>
          <p:cNvPr id="15" name="Chart 14">
            <a:extLst>
              <a:ext uri="{FF2B5EF4-FFF2-40B4-BE49-F238E27FC236}">
                <a16:creationId xmlns:a16="http://schemas.microsoft.com/office/drawing/2014/main" id="{00000000-0008-0000-0800-000002000000}"/>
              </a:ext>
            </a:extLst>
          </p:cNvPr>
          <p:cNvGraphicFramePr>
            <a:graphicFrameLocks noGrp="1"/>
          </p:cNvGraphicFramePr>
          <p:nvPr/>
        </p:nvGraphicFramePr>
        <p:xfrm>
          <a:off x="336278" y="1981200"/>
          <a:ext cx="7519648"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1674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909D-0867-4A64-9D0E-C22FCFA28BB3}"/>
              </a:ext>
            </a:extLst>
          </p:cNvPr>
          <p:cNvSpPr>
            <a:spLocks noGrp="1"/>
          </p:cNvSpPr>
          <p:nvPr>
            <p:ph type="title"/>
          </p:nvPr>
        </p:nvSpPr>
        <p:spPr>
          <a:xfrm>
            <a:off x="461818" y="838200"/>
            <a:ext cx="8534400" cy="821732"/>
          </a:xfrm>
        </p:spPr>
        <p:txBody>
          <a:bodyPr>
            <a:normAutofit fontScale="90000"/>
          </a:bodyPr>
          <a:lstStyle/>
          <a:p>
            <a:r>
              <a:rPr lang="en-US" sz="3200" dirty="0"/>
              <a:t>Actual Revenues and Spending Lower in 1</a:t>
            </a:r>
            <a:r>
              <a:rPr lang="en-US" sz="3200" baseline="30000" dirty="0"/>
              <a:t>st</a:t>
            </a:r>
            <a:r>
              <a:rPr lang="en-US" sz="3200" dirty="0"/>
              <a:t> Half of FY 21</a:t>
            </a:r>
          </a:p>
        </p:txBody>
      </p:sp>
      <p:sp>
        <p:nvSpPr>
          <p:cNvPr id="3" name="Content Placeholder 2">
            <a:extLst>
              <a:ext uri="{FF2B5EF4-FFF2-40B4-BE49-F238E27FC236}">
                <a16:creationId xmlns:a16="http://schemas.microsoft.com/office/drawing/2014/main" id="{FBE70458-D4B6-43CE-95EC-00EC9BE064E8}"/>
              </a:ext>
            </a:extLst>
          </p:cNvPr>
          <p:cNvSpPr>
            <a:spLocks noGrp="1"/>
          </p:cNvSpPr>
          <p:nvPr>
            <p:ph idx="1"/>
          </p:nvPr>
        </p:nvSpPr>
        <p:spPr>
          <a:xfrm>
            <a:off x="461818" y="1524000"/>
            <a:ext cx="8229600" cy="4495800"/>
          </a:xfrm>
        </p:spPr>
        <p:txBody>
          <a:bodyPr/>
          <a:lstStyle/>
          <a:p>
            <a:pPr marL="342900" indent="-342900">
              <a:buFont typeface="Arial" panose="020B0604020202020204" pitchFamily="34" charset="0"/>
              <a:buChar char="•"/>
            </a:pPr>
            <a:r>
              <a:rPr lang="en-US" dirty="0"/>
              <a:t>Total revenue $</a:t>
            </a:r>
            <a:r>
              <a:rPr lang="en-US" dirty="0">
                <a:solidFill>
                  <a:schemeClr val="tx1"/>
                </a:solidFill>
              </a:rPr>
              <a:t>228</a:t>
            </a:r>
            <a:r>
              <a:rPr lang="en-US" dirty="0"/>
              <a:t> million lower the first half of fiscal year 2021 compared to the first half of fiscal year 2020</a:t>
            </a:r>
          </a:p>
          <a:p>
            <a:pPr marL="342900" indent="-342900">
              <a:buFont typeface="Arial" panose="020B0604020202020204" pitchFamily="34" charset="0"/>
              <a:buChar char="•"/>
            </a:pPr>
            <a:r>
              <a:rPr lang="en-US" dirty="0"/>
              <a:t>Total spending cut by $</a:t>
            </a:r>
            <a:r>
              <a:rPr lang="en-US" dirty="0">
                <a:solidFill>
                  <a:schemeClr val="tx1"/>
                </a:solidFill>
              </a:rPr>
              <a:t>139 </a:t>
            </a:r>
            <a:r>
              <a:rPr lang="en-US" dirty="0"/>
              <a:t>million during the first half of fiscal year 2021 compared to the first half of fiscal year 2020</a:t>
            </a:r>
          </a:p>
          <a:p>
            <a:pPr marL="342900" indent="-342900">
              <a:buFont typeface="Arial" panose="020B0604020202020204" pitchFamily="34" charset="0"/>
              <a:buChar char="•"/>
            </a:pPr>
            <a:r>
              <a:rPr lang="en-US" dirty="0"/>
              <a:t>Most of the revenue losses are in Athletics and Housing as are most of the reductions in spending</a:t>
            </a:r>
          </a:p>
          <a:p>
            <a:pPr marL="342900" indent="-342900">
              <a:buFont typeface="Arial" panose="020B0604020202020204" pitchFamily="34" charset="0"/>
              <a:buChar char="•"/>
            </a:pPr>
            <a:r>
              <a:rPr lang="en-US" dirty="0"/>
              <a:t>Units may exceed or underspend their budgets in any given year by using funds not spent in previous years or holding funds for future expenses not completed in the budget year</a:t>
            </a:r>
          </a:p>
          <a:p>
            <a:pPr marL="342900" indent="-342900">
              <a:buFont typeface="Arial" panose="020B0604020202020204" pitchFamily="34" charset="0"/>
              <a:buChar char="•"/>
            </a:pPr>
            <a:r>
              <a:rPr lang="en-US" dirty="0"/>
              <a:t>Information excludes capital grants, Nassar lawsuit, half of investment income</a:t>
            </a:r>
          </a:p>
          <a:p>
            <a:pPr marL="342900" indent="-34290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165F9673-8C59-4A74-B215-0473FBA612BB}"/>
              </a:ext>
            </a:extLst>
          </p:cNvPr>
          <p:cNvSpPr>
            <a:spLocks noGrp="1"/>
          </p:cNvSpPr>
          <p:nvPr>
            <p:ph type="sldNum" sz="quarter" idx="12"/>
          </p:nvPr>
        </p:nvSpPr>
        <p:spPr/>
        <p:txBody>
          <a:bodyPr/>
          <a:lstStyle/>
          <a:p>
            <a:fld id="{DBDEBEEA-2C01-4B76-90A9-F2435854E36D}" type="slidenum">
              <a:rPr lang="en-US" smtClean="0"/>
              <a:pPr/>
              <a:t>8</a:t>
            </a:fld>
            <a:endParaRPr lang="en-US" dirty="0"/>
          </a:p>
        </p:txBody>
      </p:sp>
    </p:spTree>
    <p:extLst>
      <p:ext uri="{BB962C8B-B14F-4D97-AF65-F5344CB8AC3E}">
        <p14:creationId xmlns:p14="http://schemas.microsoft.com/office/powerpoint/2010/main" val="1170602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791B9-11CC-4179-A461-A4FC75E5945B}"/>
              </a:ext>
            </a:extLst>
          </p:cNvPr>
          <p:cNvSpPr>
            <a:spLocks noGrp="1"/>
          </p:cNvSpPr>
          <p:nvPr>
            <p:ph type="title"/>
          </p:nvPr>
        </p:nvSpPr>
        <p:spPr>
          <a:xfrm>
            <a:off x="124292" y="752937"/>
            <a:ext cx="8791107" cy="490326"/>
          </a:xfrm>
        </p:spPr>
        <p:txBody>
          <a:bodyPr>
            <a:normAutofit fontScale="90000"/>
          </a:bodyPr>
          <a:lstStyle/>
          <a:p>
            <a:r>
              <a:rPr lang="en-US" b="1" dirty="0">
                <a:latin typeface="+mj-lt"/>
              </a:rPr>
              <a:t>Total Revenue and Spending Lower 1</a:t>
            </a:r>
            <a:r>
              <a:rPr lang="en-US" b="1" baseline="30000" dirty="0">
                <a:latin typeface="+mj-lt"/>
              </a:rPr>
              <a:t>st</a:t>
            </a:r>
            <a:r>
              <a:rPr lang="en-US" b="1" dirty="0">
                <a:latin typeface="+mj-lt"/>
              </a:rPr>
              <a:t> half of FY21 </a:t>
            </a:r>
          </a:p>
        </p:txBody>
      </p:sp>
      <p:sp>
        <p:nvSpPr>
          <p:cNvPr id="5" name="Slide Number Placeholder 4">
            <a:extLst>
              <a:ext uri="{FF2B5EF4-FFF2-40B4-BE49-F238E27FC236}">
                <a16:creationId xmlns:a16="http://schemas.microsoft.com/office/drawing/2014/main" id="{33D5E2A4-AA54-449E-9D0F-BC38E40E0557}"/>
              </a:ext>
            </a:extLst>
          </p:cNvPr>
          <p:cNvSpPr>
            <a:spLocks noGrp="1"/>
          </p:cNvSpPr>
          <p:nvPr>
            <p:ph type="sldNum" sz="quarter" idx="12"/>
          </p:nvPr>
        </p:nvSpPr>
        <p:spPr/>
        <p:txBody>
          <a:bodyPr/>
          <a:lstStyle/>
          <a:p>
            <a:fld id="{DBDEBEEA-2C01-4B76-90A9-F2435854E36D}" type="slidenum">
              <a:rPr lang="en-US" smtClean="0"/>
              <a:pPr/>
              <a:t>9</a:t>
            </a:fld>
            <a:endParaRPr lang="en-US" dirty="0"/>
          </a:p>
        </p:txBody>
      </p:sp>
      <p:graphicFrame>
        <p:nvGraphicFramePr>
          <p:cNvPr id="22" name="Table 21">
            <a:extLst>
              <a:ext uri="{FF2B5EF4-FFF2-40B4-BE49-F238E27FC236}">
                <a16:creationId xmlns:a16="http://schemas.microsoft.com/office/drawing/2014/main" id="{93DE89B9-29F5-4853-97DD-5225BEE8D522}"/>
              </a:ext>
            </a:extLst>
          </p:cNvPr>
          <p:cNvGraphicFramePr>
            <a:graphicFrameLocks noGrp="1"/>
          </p:cNvGraphicFramePr>
          <p:nvPr/>
        </p:nvGraphicFramePr>
        <p:xfrm>
          <a:off x="381001" y="1524000"/>
          <a:ext cx="8020985" cy="5043129"/>
        </p:xfrm>
        <a:graphic>
          <a:graphicData uri="http://schemas.openxmlformats.org/drawingml/2006/table">
            <a:tbl>
              <a:tblPr/>
              <a:tblGrid>
                <a:gridCol w="894875">
                  <a:extLst>
                    <a:ext uri="{9D8B030D-6E8A-4147-A177-3AD203B41FA5}">
                      <a16:colId xmlns:a16="http://schemas.microsoft.com/office/drawing/2014/main" val="1429338073"/>
                    </a:ext>
                  </a:extLst>
                </a:gridCol>
                <a:gridCol w="888296">
                  <a:extLst>
                    <a:ext uri="{9D8B030D-6E8A-4147-A177-3AD203B41FA5}">
                      <a16:colId xmlns:a16="http://schemas.microsoft.com/office/drawing/2014/main" val="1957652342"/>
                    </a:ext>
                  </a:extLst>
                </a:gridCol>
                <a:gridCol w="1243614">
                  <a:extLst>
                    <a:ext uri="{9D8B030D-6E8A-4147-A177-3AD203B41FA5}">
                      <a16:colId xmlns:a16="http://schemas.microsoft.com/office/drawing/2014/main" val="3019562902"/>
                    </a:ext>
                  </a:extLst>
                </a:gridCol>
                <a:gridCol w="1371925">
                  <a:extLst>
                    <a:ext uri="{9D8B030D-6E8A-4147-A177-3AD203B41FA5}">
                      <a16:colId xmlns:a16="http://schemas.microsoft.com/office/drawing/2014/main" val="3383927668"/>
                    </a:ext>
                  </a:extLst>
                </a:gridCol>
                <a:gridCol w="1371925">
                  <a:extLst>
                    <a:ext uri="{9D8B030D-6E8A-4147-A177-3AD203B41FA5}">
                      <a16:colId xmlns:a16="http://schemas.microsoft.com/office/drawing/2014/main" val="2366060535"/>
                    </a:ext>
                  </a:extLst>
                </a:gridCol>
                <a:gridCol w="171078">
                  <a:extLst>
                    <a:ext uri="{9D8B030D-6E8A-4147-A177-3AD203B41FA5}">
                      <a16:colId xmlns:a16="http://schemas.microsoft.com/office/drawing/2014/main" val="2435344897"/>
                    </a:ext>
                  </a:extLst>
                </a:gridCol>
                <a:gridCol w="1276515">
                  <a:extLst>
                    <a:ext uri="{9D8B030D-6E8A-4147-A177-3AD203B41FA5}">
                      <a16:colId xmlns:a16="http://schemas.microsoft.com/office/drawing/2014/main" val="962543772"/>
                    </a:ext>
                  </a:extLst>
                </a:gridCol>
                <a:gridCol w="802757">
                  <a:extLst>
                    <a:ext uri="{9D8B030D-6E8A-4147-A177-3AD203B41FA5}">
                      <a16:colId xmlns:a16="http://schemas.microsoft.com/office/drawing/2014/main" val="463585334"/>
                    </a:ext>
                  </a:extLst>
                </a:gridCol>
              </a:tblGrid>
              <a:tr h="134739">
                <a:tc gridSpan="4">
                  <a:txBody>
                    <a:bodyPr/>
                    <a:lstStyle/>
                    <a:p>
                      <a:pPr algn="l" fontAlgn="b"/>
                      <a:r>
                        <a:rPr lang="en-US" sz="900" b="1" i="0" u="none" strike="noStrike">
                          <a:solidFill>
                            <a:srgbClr val="000000"/>
                          </a:solidFill>
                          <a:effectLst/>
                          <a:latin typeface="Calibri" panose="020F0502020204030204" pitchFamily="34" charset="0"/>
                        </a:rPr>
                        <a:t>All Funds Actual Revenues, Expenditures and Budget</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123783167"/>
                  </a:ext>
                </a:extLst>
              </a:tr>
              <a:tr h="134739">
                <a:tc gridSpan="3">
                  <a:txBody>
                    <a:bodyPr/>
                    <a:lstStyle/>
                    <a:p>
                      <a:pPr algn="l" fontAlgn="b"/>
                      <a:r>
                        <a:rPr lang="en-US" sz="900" b="1" i="0" u="none" strike="noStrike">
                          <a:solidFill>
                            <a:srgbClr val="000000"/>
                          </a:solidFill>
                          <a:effectLst/>
                          <a:latin typeface="Calibri" panose="020F0502020204030204" pitchFamily="34" charset="0"/>
                        </a:rPr>
                        <a:t>Year to Date through 12/31/2021</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83361704"/>
                  </a:ext>
                </a:extLst>
              </a:tr>
              <a:tr h="134739">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00" b="1" i="1" u="none" strike="noStrike">
                          <a:solidFill>
                            <a:srgbClr val="FF0000"/>
                          </a:solidFill>
                          <a:effectLst/>
                          <a:latin typeface="Calibri" panose="020F0502020204030204" pitchFamily="34" charset="0"/>
                        </a:rPr>
                        <a:t>A</a:t>
                      </a:r>
                    </a:p>
                  </a:txBody>
                  <a:tcPr marL="0" marR="0" marT="0" marB="0" anchor="b">
                    <a:lnL>
                      <a:noFill/>
                    </a:lnL>
                    <a:lnR>
                      <a:noFill/>
                    </a:lnR>
                    <a:lnT>
                      <a:noFill/>
                    </a:lnT>
                    <a:lnB>
                      <a:noFill/>
                    </a:lnB>
                  </a:tcPr>
                </a:tc>
                <a:tc>
                  <a:txBody>
                    <a:bodyPr/>
                    <a:lstStyle/>
                    <a:p>
                      <a:pPr algn="ctr" fontAlgn="b"/>
                      <a:r>
                        <a:rPr lang="en-US" sz="900" b="1" i="1" u="none" strike="noStrike">
                          <a:solidFill>
                            <a:srgbClr val="FF0000"/>
                          </a:solidFill>
                          <a:effectLst/>
                          <a:latin typeface="Calibri" panose="020F0502020204030204" pitchFamily="34" charset="0"/>
                        </a:rPr>
                        <a:t>B</a:t>
                      </a:r>
                    </a:p>
                  </a:txBody>
                  <a:tcPr marL="0" marR="0" marT="0" marB="0" anchor="b">
                    <a:lnL>
                      <a:noFill/>
                    </a:lnL>
                    <a:lnR>
                      <a:noFill/>
                    </a:lnR>
                    <a:lnT>
                      <a:noFill/>
                    </a:lnT>
                    <a:lnB>
                      <a:noFill/>
                    </a:lnB>
                  </a:tcPr>
                </a:tc>
                <a:tc>
                  <a:txBody>
                    <a:bodyPr/>
                    <a:lstStyle/>
                    <a:p>
                      <a:pPr algn="ctr" fontAlgn="b"/>
                      <a:endParaRPr lang="en-US" sz="900" b="1" i="1"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00" b="1" i="1" u="none" strike="noStrike">
                          <a:solidFill>
                            <a:srgbClr val="FF0000"/>
                          </a:solidFill>
                          <a:effectLst/>
                          <a:latin typeface="Calibri" panose="020F0502020204030204" pitchFamily="34" charset="0"/>
                        </a:rPr>
                        <a:t>C</a:t>
                      </a:r>
                    </a:p>
                  </a:txBody>
                  <a:tcPr marL="0" marR="0" marT="0" marB="0" anchor="b">
                    <a:lnL>
                      <a:noFill/>
                    </a:lnL>
                    <a:lnR>
                      <a:noFill/>
                    </a:lnR>
                    <a:lnT>
                      <a:noFill/>
                    </a:lnT>
                    <a:lnB>
                      <a:noFill/>
                    </a:lnB>
                  </a:tcPr>
                </a:tc>
                <a:tc>
                  <a:txBody>
                    <a:bodyPr/>
                    <a:lstStyle/>
                    <a:p>
                      <a:pPr algn="ctr" fontAlgn="b"/>
                      <a:r>
                        <a:rPr lang="en-US" sz="900" b="1" i="1" u="none" strike="noStrike">
                          <a:solidFill>
                            <a:srgbClr val="FF0000"/>
                          </a:solidFill>
                          <a:effectLst/>
                          <a:latin typeface="Calibri" panose="020F0502020204030204" pitchFamily="34" charset="0"/>
                        </a:rPr>
                        <a:t>D</a:t>
                      </a:r>
                    </a:p>
                  </a:txBody>
                  <a:tcPr marL="0" marR="0" marT="0" marB="0" anchor="b">
                    <a:lnL>
                      <a:noFill/>
                    </a:lnL>
                    <a:lnR>
                      <a:noFill/>
                    </a:lnR>
                    <a:lnT>
                      <a:noFill/>
                    </a:lnT>
                    <a:lnB>
                      <a:noFill/>
                    </a:lnB>
                  </a:tcPr>
                </a:tc>
                <a:extLst>
                  <a:ext uri="{0D108BD9-81ED-4DB2-BD59-A6C34878D82A}">
                    <a16:rowId xmlns:a16="http://schemas.microsoft.com/office/drawing/2014/main" val="2173569318"/>
                  </a:ext>
                </a:extLst>
              </a:tr>
              <a:tr h="129349">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2019-2020</a:t>
                      </a: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2020-2021</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r>
                        <a:rPr lang="en-US" sz="900" b="1" i="0" u="none" strike="noStrike">
                          <a:solidFill>
                            <a:srgbClr val="000000"/>
                          </a:solidFill>
                          <a:effectLst/>
                          <a:latin typeface="Calibri" panose="020F0502020204030204" pitchFamily="34" charset="0"/>
                        </a:rPr>
                        <a:t>Change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89395437"/>
                  </a:ext>
                </a:extLst>
              </a:tr>
              <a:tr h="242529">
                <a:tc>
                  <a:txBody>
                    <a:bodyPr/>
                    <a:lstStyle/>
                    <a:p>
                      <a:pPr algn="ctr" fontAlgn="b"/>
                      <a:endParaRPr lang="en-US" sz="9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00" b="1" i="0" u="sng" strike="noStrike">
                          <a:solidFill>
                            <a:srgbClr val="000000"/>
                          </a:solidFill>
                          <a:effectLst/>
                          <a:latin typeface="Calibri" panose="020F0502020204030204" pitchFamily="34" charset="0"/>
                        </a:rPr>
                        <a:t>YTD  12/31/19</a:t>
                      </a:r>
                    </a:p>
                  </a:txBody>
                  <a:tcPr marL="0" marR="0" marT="0" marB="0" anchor="b">
                    <a:lnL>
                      <a:noFill/>
                    </a:lnL>
                    <a:lnR>
                      <a:noFill/>
                    </a:lnR>
                    <a:lnT>
                      <a:noFill/>
                    </a:lnT>
                    <a:lnB>
                      <a:noFill/>
                    </a:lnB>
                  </a:tcPr>
                </a:tc>
                <a:tc>
                  <a:txBody>
                    <a:bodyPr/>
                    <a:lstStyle/>
                    <a:p>
                      <a:pPr algn="ctr" fontAlgn="b"/>
                      <a:r>
                        <a:rPr lang="en-US" sz="900" b="1" i="0" u="sng" strike="noStrike">
                          <a:solidFill>
                            <a:srgbClr val="000000"/>
                          </a:solidFill>
                          <a:effectLst/>
                          <a:latin typeface="Calibri" panose="020F0502020204030204" pitchFamily="34" charset="0"/>
                        </a:rPr>
                        <a:t>YTD 12/31/20</a:t>
                      </a:r>
                    </a:p>
                  </a:txBody>
                  <a:tcPr marL="0" marR="0" marT="0" marB="0" anchor="b">
                    <a:lnL>
                      <a:noFill/>
                    </a:lnL>
                    <a:lnR>
                      <a:noFill/>
                    </a:lnR>
                    <a:lnT>
                      <a:noFill/>
                    </a:lnT>
                    <a:lnB>
                      <a:noFill/>
                    </a:lnB>
                  </a:tcPr>
                </a:tc>
                <a:tc>
                  <a:txBody>
                    <a:bodyPr/>
                    <a:lstStyle/>
                    <a:p>
                      <a:pPr algn="ctr" fontAlgn="b"/>
                      <a:endParaRPr lang="en-US" sz="900" b="1" i="0" u="sng"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00" b="1" i="0" u="sng" strike="noStrike">
                          <a:solidFill>
                            <a:srgbClr val="000000"/>
                          </a:solidFill>
                          <a:effectLst/>
                          <a:latin typeface="Calibri" panose="020F0502020204030204" pitchFamily="34" charset="0"/>
                        </a:rPr>
                        <a:t>Dollar</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1" i="0" u="sng" strike="noStrike">
                          <a:solidFill>
                            <a:srgbClr val="000000"/>
                          </a:solidFill>
                          <a:effectLst/>
                          <a:latin typeface="Calibri" panose="020F0502020204030204" pitchFamily="34" charset="0"/>
                        </a:rPr>
                        <a:t>Percent</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87863706"/>
                  </a:ext>
                </a:extLst>
              </a:tr>
              <a:tr h="134739">
                <a:tc gridSpan="2">
                  <a:txBody>
                    <a:bodyPr/>
                    <a:lstStyle/>
                    <a:p>
                      <a:pPr algn="l" fontAlgn="b"/>
                      <a:r>
                        <a:rPr lang="en-US" sz="900" b="1" i="0" u="none" strike="noStrike">
                          <a:solidFill>
                            <a:srgbClr val="000000"/>
                          </a:solidFill>
                          <a:effectLst/>
                          <a:latin typeface="Calibri" panose="020F0502020204030204" pitchFamily="34" charset="0"/>
                        </a:rPr>
                        <a:t>REVENUES:</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76415398"/>
                  </a:ext>
                </a:extLst>
              </a:tr>
              <a:tr h="134739">
                <a:tc gridSpan="3">
                  <a:txBody>
                    <a:bodyPr/>
                    <a:lstStyle/>
                    <a:p>
                      <a:pPr algn="l" fontAlgn="b"/>
                      <a:r>
                        <a:rPr lang="en-US" sz="900" b="0" i="0" u="none" strike="noStrike">
                          <a:solidFill>
                            <a:srgbClr val="000000"/>
                          </a:solidFill>
                          <a:effectLst/>
                          <a:latin typeface="Calibri" panose="020F0502020204030204" pitchFamily="34" charset="0"/>
                        </a:rPr>
                        <a:t> Student tuition and fees </a:t>
                      </a:r>
                    </a:p>
                  </a:txBody>
                  <a:tcPr marL="42614"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$964,633,435</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$930,550,429</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-$34,083,006</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-3.5%</a:t>
                      </a:r>
                    </a:p>
                  </a:txBody>
                  <a:tcPr marL="0" marR="0" marT="0" marB="0" anchor="b">
                    <a:lnL>
                      <a:noFill/>
                    </a:lnL>
                    <a:lnR>
                      <a:noFill/>
                    </a:lnR>
                    <a:lnT>
                      <a:noFill/>
                    </a:lnT>
                    <a:lnB>
                      <a:noFill/>
                    </a:lnB>
                  </a:tcPr>
                </a:tc>
                <a:extLst>
                  <a:ext uri="{0D108BD9-81ED-4DB2-BD59-A6C34878D82A}">
                    <a16:rowId xmlns:a16="http://schemas.microsoft.com/office/drawing/2014/main" val="3455641379"/>
                  </a:ext>
                </a:extLst>
              </a:tr>
              <a:tr h="134739">
                <a:tc gridSpan="3">
                  <a:txBody>
                    <a:bodyPr/>
                    <a:lstStyle/>
                    <a:p>
                      <a:pPr algn="l" fontAlgn="b"/>
                      <a:r>
                        <a:rPr lang="en-US" sz="900" b="0" i="0" u="none" strike="noStrike">
                          <a:solidFill>
                            <a:srgbClr val="000000"/>
                          </a:solidFill>
                          <a:effectLst/>
                          <a:latin typeface="Calibri" panose="020F0502020204030204" pitchFamily="34" charset="0"/>
                        </a:rPr>
                        <a:t> Less: Scholarship allowances </a:t>
                      </a:r>
                    </a:p>
                  </a:txBody>
                  <a:tcPr marL="85228"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-$158,331,529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-$168,230,258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-$9,898,729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0758551"/>
                  </a:ext>
                </a:extLst>
              </a:tr>
              <a:tr h="134739">
                <a:tc gridSpan="3">
                  <a:txBody>
                    <a:bodyPr/>
                    <a:lstStyle/>
                    <a:p>
                      <a:pPr algn="l" fontAlgn="b"/>
                      <a:r>
                        <a:rPr lang="en-US" sz="900" b="0" i="0" u="none" strike="noStrike">
                          <a:solidFill>
                            <a:srgbClr val="000000"/>
                          </a:solidFill>
                          <a:effectLst/>
                          <a:latin typeface="Calibri" panose="020F0502020204030204" pitchFamily="34" charset="0"/>
                        </a:rPr>
                        <a:t> Net student tuition and fees </a:t>
                      </a:r>
                    </a:p>
                  </a:txBody>
                  <a:tcPr marL="298296"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$806,301,906</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Calibri" panose="020F0502020204030204" pitchFamily="34" charset="0"/>
                        </a:rPr>
                        <a:t>$762,320,171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-$43,981,735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000000"/>
                          </a:solidFill>
                          <a:effectLst/>
                          <a:latin typeface="Calibri" panose="020F0502020204030204" pitchFamily="34" charset="0"/>
                        </a:rPr>
                        <a:t>-5.5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27982087"/>
                  </a:ext>
                </a:extLst>
              </a:tr>
              <a:tr h="134739">
                <a:tc gridSpan="2">
                  <a:txBody>
                    <a:bodyPr/>
                    <a:lstStyle/>
                    <a:p>
                      <a:pPr algn="l" fontAlgn="b"/>
                      <a:r>
                        <a:rPr lang="en-US" sz="900" b="0" i="0" u="none" strike="noStrike">
                          <a:solidFill>
                            <a:srgbClr val="000000"/>
                          </a:solidFill>
                          <a:effectLst/>
                          <a:latin typeface="Calibri" panose="020F0502020204030204" pitchFamily="34" charset="0"/>
                        </a:rPr>
                        <a:t> Grants and contracts </a:t>
                      </a:r>
                    </a:p>
                  </a:txBody>
                  <a:tcPr marL="42614" marR="0" marT="0"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$247,965,540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$307,438,000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$59,472,460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24.0</a:t>
                      </a:r>
                    </a:p>
                  </a:txBody>
                  <a:tcPr marL="0" marR="0" marT="0" marB="0" anchor="b">
                    <a:lnL>
                      <a:noFill/>
                    </a:lnL>
                    <a:lnR>
                      <a:noFill/>
                    </a:lnR>
                    <a:lnT>
                      <a:noFill/>
                    </a:lnT>
                    <a:lnB>
                      <a:noFill/>
                    </a:lnB>
                  </a:tcPr>
                </a:tc>
                <a:extLst>
                  <a:ext uri="{0D108BD9-81ED-4DB2-BD59-A6C34878D82A}">
                    <a16:rowId xmlns:a16="http://schemas.microsoft.com/office/drawing/2014/main" val="384164448"/>
                  </a:ext>
                </a:extLst>
              </a:tr>
              <a:tr h="134739">
                <a:tc gridSpan="3">
                  <a:txBody>
                    <a:bodyPr/>
                    <a:lstStyle/>
                    <a:p>
                      <a:pPr algn="l" fontAlgn="b"/>
                      <a:r>
                        <a:rPr lang="en-US" sz="900" b="0" i="0" u="none" strike="noStrike">
                          <a:solidFill>
                            <a:srgbClr val="000000"/>
                          </a:solidFill>
                          <a:effectLst/>
                          <a:latin typeface="Calibri" panose="020F0502020204030204" pitchFamily="34" charset="0"/>
                        </a:rPr>
                        <a:t> Auxiliary and departmental activities </a:t>
                      </a:r>
                    </a:p>
                  </a:txBody>
                  <a:tcPr marL="42614"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900" b="0" i="0" u="none" strike="noStrike" dirty="0">
                          <a:solidFill>
                            <a:srgbClr val="000000"/>
                          </a:solidFill>
                          <a:effectLst/>
                          <a:latin typeface="Calibri" panose="020F0502020204030204" pitchFamily="34" charset="0"/>
                        </a:rPr>
                        <a:t>$363,145,603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$131,781,008</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-$231,364,595</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-63.7</a:t>
                      </a:r>
                    </a:p>
                  </a:txBody>
                  <a:tcPr marL="0" marR="0" marT="0" marB="0" anchor="b">
                    <a:lnL>
                      <a:noFill/>
                    </a:lnL>
                    <a:lnR>
                      <a:noFill/>
                    </a:lnR>
                    <a:lnT>
                      <a:noFill/>
                    </a:lnT>
                    <a:lnB>
                      <a:noFill/>
                    </a:lnB>
                  </a:tcPr>
                </a:tc>
                <a:extLst>
                  <a:ext uri="{0D108BD9-81ED-4DB2-BD59-A6C34878D82A}">
                    <a16:rowId xmlns:a16="http://schemas.microsoft.com/office/drawing/2014/main" val="3365144959"/>
                  </a:ext>
                </a:extLst>
              </a:tr>
              <a:tr h="134739">
                <a:tc gridSpan="3">
                  <a:txBody>
                    <a:bodyPr/>
                    <a:lstStyle/>
                    <a:p>
                      <a:pPr algn="l" fontAlgn="b"/>
                      <a:r>
                        <a:rPr lang="en-US" sz="900" b="0" i="0" u="none" strike="noStrike" dirty="0">
                          <a:solidFill>
                            <a:srgbClr val="000000"/>
                          </a:solidFill>
                          <a:effectLst/>
                          <a:latin typeface="Calibri" panose="020F0502020204030204" pitchFamily="34" charset="0"/>
                        </a:rPr>
                        <a:t> State operating appropriation </a:t>
                      </a:r>
                    </a:p>
                  </a:txBody>
                  <a:tcPr marL="42614"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$96,510,784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$96,547,948</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$37,164</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0.0</a:t>
                      </a:r>
                    </a:p>
                  </a:txBody>
                  <a:tcPr marL="0" marR="0" marT="0" marB="0" anchor="b">
                    <a:lnL>
                      <a:noFill/>
                    </a:lnL>
                    <a:lnR>
                      <a:noFill/>
                    </a:lnR>
                    <a:lnT>
                      <a:noFill/>
                    </a:lnT>
                    <a:lnB>
                      <a:noFill/>
                    </a:lnB>
                  </a:tcPr>
                </a:tc>
                <a:extLst>
                  <a:ext uri="{0D108BD9-81ED-4DB2-BD59-A6C34878D82A}">
                    <a16:rowId xmlns:a16="http://schemas.microsoft.com/office/drawing/2014/main" val="2625703674"/>
                  </a:ext>
                </a:extLst>
              </a:tr>
              <a:tr h="134739">
                <a:tc gridSpan="3">
                  <a:txBody>
                    <a:bodyPr/>
                    <a:lstStyle/>
                    <a:p>
                      <a:pPr algn="l" fontAlgn="b"/>
                      <a:r>
                        <a:rPr lang="en-US" sz="900" b="0" i="0" u="none" strike="noStrike">
                          <a:solidFill>
                            <a:srgbClr val="000000"/>
                          </a:solidFill>
                          <a:effectLst/>
                          <a:latin typeface="Calibri" panose="020F0502020204030204" pitchFamily="34" charset="0"/>
                        </a:rPr>
                        <a:t> Investment income budgeted </a:t>
                      </a:r>
                    </a:p>
                  </a:txBody>
                  <a:tcPr marL="42614"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$66,282,834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$64,682,725</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-$1,600,109</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-2.4</a:t>
                      </a:r>
                    </a:p>
                  </a:txBody>
                  <a:tcPr marL="0" marR="0" marT="0" marB="0" anchor="b">
                    <a:lnL>
                      <a:noFill/>
                    </a:lnL>
                    <a:lnR>
                      <a:noFill/>
                    </a:lnR>
                    <a:lnT>
                      <a:noFill/>
                    </a:lnT>
                    <a:lnB>
                      <a:noFill/>
                    </a:lnB>
                  </a:tcPr>
                </a:tc>
                <a:extLst>
                  <a:ext uri="{0D108BD9-81ED-4DB2-BD59-A6C34878D82A}">
                    <a16:rowId xmlns:a16="http://schemas.microsoft.com/office/drawing/2014/main" val="1914760513"/>
                  </a:ext>
                </a:extLst>
              </a:tr>
              <a:tr h="134739">
                <a:tc>
                  <a:txBody>
                    <a:bodyPr/>
                    <a:lstStyle/>
                    <a:p>
                      <a:pPr algn="l" fontAlgn="b"/>
                      <a:r>
                        <a:rPr lang="en-US" sz="900" b="0" i="0" u="none" strike="noStrike">
                          <a:solidFill>
                            <a:srgbClr val="000000"/>
                          </a:solidFill>
                          <a:effectLst/>
                          <a:latin typeface="Calibri" panose="020F0502020204030204" pitchFamily="34" charset="0"/>
                        </a:rPr>
                        <a:t> Gifts </a:t>
                      </a:r>
                    </a:p>
                  </a:txBody>
                  <a:tcPr marL="42614"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$29,797,274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$27,731,977</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-$2,065,297</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-6.9</a:t>
                      </a:r>
                    </a:p>
                  </a:txBody>
                  <a:tcPr marL="0" marR="0" marT="0" marB="0" anchor="b">
                    <a:lnL>
                      <a:noFill/>
                    </a:lnL>
                    <a:lnR>
                      <a:noFill/>
                    </a:lnR>
                    <a:lnT>
                      <a:noFill/>
                    </a:lnT>
                    <a:lnB>
                      <a:noFill/>
                    </a:lnB>
                  </a:tcPr>
                </a:tc>
                <a:extLst>
                  <a:ext uri="{0D108BD9-81ED-4DB2-BD59-A6C34878D82A}">
                    <a16:rowId xmlns:a16="http://schemas.microsoft.com/office/drawing/2014/main" val="4178707428"/>
                  </a:ext>
                </a:extLst>
              </a:tr>
              <a:tr h="134739">
                <a:tc gridSpan="3">
                  <a:txBody>
                    <a:bodyPr/>
                    <a:lstStyle/>
                    <a:p>
                      <a:pPr algn="l" fontAlgn="b"/>
                      <a:r>
                        <a:rPr lang="en-US" sz="900" b="0" i="0" u="none" strike="noStrike">
                          <a:solidFill>
                            <a:srgbClr val="000000"/>
                          </a:solidFill>
                          <a:effectLst/>
                          <a:latin typeface="Calibri" panose="020F0502020204030204" pitchFamily="34" charset="0"/>
                        </a:rPr>
                        <a:t> Addition to permanent endowment </a:t>
                      </a:r>
                    </a:p>
                  </a:txBody>
                  <a:tcPr marL="42614"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$25,295,814</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$25,670,365</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$374,551</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tcPr>
                </a:tc>
                <a:extLst>
                  <a:ext uri="{0D108BD9-81ED-4DB2-BD59-A6C34878D82A}">
                    <a16:rowId xmlns:a16="http://schemas.microsoft.com/office/drawing/2014/main" val="2124416203"/>
                  </a:ext>
                </a:extLst>
              </a:tr>
              <a:tr h="134739">
                <a:tc gridSpan="2">
                  <a:txBody>
                    <a:bodyPr/>
                    <a:lstStyle/>
                    <a:p>
                      <a:pPr algn="l" fontAlgn="b"/>
                      <a:r>
                        <a:rPr lang="en-US" sz="900" b="0" i="0" u="none" strike="noStrike">
                          <a:solidFill>
                            <a:srgbClr val="000000"/>
                          </a:solidFill>
                          <a:effectLst/>
                          <a:latin typeface="Calibri" panose="020F0502020204030204" pitchFamily="34" charset="0"/>
                        </a:rPr>
                        <a:t> Other revenue (loss) </a:t>
                      </a:r>
                    </a:p>
                  </a:txBody>
                  <a:tcPr marL="42614" marR="0" marT="0"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$9,024,907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$341,070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-$8,683,837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-96.2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1862407"/>
                  </a:ext>
                </a:extLst>
              </a:tr>
              <a:tr h="134739">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effectLst/>
                          <a:latin typeface="Calibri" panose="020F0502020204030204" pitchFamily="34" charset="0"/>
                        </a:rPr>
                        <a:t>TOTAL REVENUES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1" i="0" u="none" strike="noStrike">
                          <a:solidFill>
                            <a:srgbClr val="000000"/>
                          </a:solidFill>
                          <a:effectLst/>
                          <a:latin typeface="Calibri" panose="020F0502020204030204" pitchFamily="34" charset="0"/>
                        </a:rPr>
                        <a:t>$1,644,324,662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solidFill>
                            <a:srgbClr val="000000"/>
                          </a:solidFill>
                          <a:effectLst/>
                          <a:latin typeface="Calibri" panose="020F0502020204030204" pitchFamily="34" charset="0"/>
                        </a:rPr>
                        <a:t>$1,416,513,264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r" fontAlgn="b"/>
                      <a:r>
                        <a:rPr lang="en-US" sz="900" b="1" i="0" u="none" strike="noStrike">
                          <a:solidFill>
                            <a:srgbClr val="000000"/>
                          </a:solidFill>
                          <a:effectLst/>
                          <a:latin typeface="Calibri" panose="020F0502020204030204" pitchFamily="34" charset="0"/>
                        </a:rPr>
                        <a:t>-$227,811,398</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US" sz="900" b="1" i="0" u="none" strike="noStrike">
                          <a:solidFill>
                            <a:srgbClr val="000000"/>
                          </a:solidFill>
                          <a:effectLst/>
                          <a:latin typeface="Calibri" panose="020F0502020204030204" pitchFamily="34" charset="0"/>
                        </a:rPr>
                        <a:t>-13.9%</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9350772"/>
                  </a:ext>
                </a:extLst>
              </a:tr>
              <a:tr h="134739">
                <a:tc>
                  <a:txBody>
                    <a:bodyPr/>
                    <a:lstStyle/>
                    <a:p>
                      <a:pPr algn="l" fontAlgn="b"/>
                      <a:r>
                        <a:rPr lang="en-US" sz="900" b="1" i="0" u="none" strike="noStrike">
                          <a:solidFill>
                            <a:srgbClr val="000000"/>
                          </a:solidFill>
                          <a:effectLst/>
                          <a:latin typeface="Calibri" panose="020F0502020204030204" pitchFamily="34" charset="0"/>
                        </a:rPr>
                        <a:t>EXPENSES:</a:t>
                      </a:r>
                    </a:p>
                  </a:txBody>
                  <a:tcPr marL="0" marR="0" marT="0" marB="0" anchor="b">
                    <a:lnL>
                      <a:noFill/>
                    </a:lnL>
                    <a:lnR>
                      <a:noFill/>
                    </a:lnR>
                    <a:lnT>
                      <a:noFill/>
                    </a:lnT>
                    <a:lnB>
                      <a:noFill/>
                    </a:lnB>
                  </a:tcPr>
                </a:tc>
                <a:tc>
                  <a:txBody>
                    <a:bodyPr/>
                    <a:lstStyle/>
                    <a:p>
                      <a:pPr algn="ctr" fontAlgn="b"/>
                      <a:endParaRPr lang="en-US" sz="900" b="1" i="1"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900" b="1" i="1"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900" b="1" i="1"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185475690"/>
                  </a:ext>
                </a:extLst>
              </a:tr>
              <a:tr h="134739">
                <a:tc gridSpan="2">
                  <a:txBody>
                    <a:bodyPr/>
                    <a:lstStyle/>
                    <a:p>
                      <a:pPr algn="l" fontAlgn="b"/>
                      <a:r>
                        <a:rPr lang="en-US" sz="900" b="0" i="0" u="none" strike="noStrike">
                          <a:solidFill>
                            <a:srgbClr val="000000"/>
                          </a:solidFill>
                          <a:effectLst/>
                          <a:latin typeface="Calibri" panose="020F0502020204030204" pitchFamily="34" charset="0"/>
                        </a:rPr>
                        <a:t> Compensation: </a:t>
                      </a:r>
                    </a:p>
                  </a:txBody>
                  <a:tcPr marL="42614" marR="0" marT="0" marB="0" anchor="b">
                    <a:lnL>
                      <a:noFill/>
                    </a:lnL>
                    <a:lnR>
                      <a:noFill/>
                    </a:lnR>
                    <a:lnT>
                      <a:noFill/>
                    </a:lnT>
                    <a:lnB>
                      <a:noFill/>
                    </a:lnB>
                  </a:tcPr>
                </a:tc>
                <a:tc hMerge="1">
                  <a:txBody>
                    <a:bodyPr/>
                    <a:lstStyle/>
                    <a:p>
                      <a:endParaRPr lang="en-US"/>
                    </a:p>
                  </a:txBody>
                  <a:tcPr/>
                </a:tc>
                <a:tc>
                  <a:txBody>
                    <a:bodyPr/>
                    <a:lstStyle/>
                    <a:p>
                      <a:pPr algn="ctr" fontAlgn="b"/>
                      <a:endParaRPr lang="en-US" sz="900" b="1" i="1"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900" b="1" i="1"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84900170"/>
                  </a:ext>
                </a:extLst>
              </a:tr>
              <a:tr h="134739">
                <a:tc gridSpan="2">
                  <a:txBody>
                    <a:bodyPr/>
                    <a:lstStyle/>
                    <a:p>
                      <a:pPr algn="l" fontAlgn="b"/>
                      <a:r>
                        <a:rPr lang="en-US" sz="900" b="0" i="0" u="none" strike="noStrike">
                          <a:solidFill>
                            <a:srgbClr val="000000"/>
                          </a:solidFill>
                          <a:effectLst/>
                          <a:latin typeface="Calibri" panose="020F0502020204030204" pitchFamily="34" charset="0"/>
                        </a:rPr>
                        <a:t> Employee pay </a:t>
                      </a:r>
                    </a:p>
                  </a:txBody>
                  <a:tcPr marL="127841" marR="0" marT="0" marB="0" anchor="b">
                    <a:lnL>
                      <a:noFill/>
                    </a:lnL>
                    <a:lnR>
                      <a:noFill/>
                    </a:lnR>
                    <a:lnT>
                      <a:noFill/>
                    </a:lnT>
                    <a:lnB>
                      <a:noFill/>
                    </a:lnB>
                  </a:tcPr>
                </a:tc>
                <a:tc hMerge="1">
                  <a:txBody>
                    <a:bodyPr/>
                    <a:lstStyle/>
                    <a:p>
                      <a:endParaRPr lang="en-US"/>
                    </a:p>
                  </a:txBody>
                  <a:tcPr/>
                </a:tc>
                <a:tc>
                  <a:txBody>
                    <a:bodyPr/>
                    <a:lstStyle/>
                    <a:p>
                      <a:pPr algn="ctr" fontAlgn="b"/>
                      <a:endParaRPr lang="en-US" sz="900" b="1" i="1"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$620,868,896</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$600,642,193</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-$20,226,703</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extLst>
                  <a:ext uri="{0D108BD9-81ED-4DB2-BD59-A6C34878D82A}">
                    <a16:rowId xmlns:a16="http://schemas.microsoft.com/office/drawing/2014/main" val="3931435962"/>
                  </a:ext>
                </a:extLst>
              </a:tr>
              <a:tr h="134739">
                <a:tc gridSpan="2">
                  <a:txBody>
                    <a:bodyPr/>
                    <a:lstStyle/>
                    <a:p>
                      <a:pPr algn="l" fontAlgn="b"/>
                      <a:r>
                        <a:rPr lang="en-US" sz="900" b="0" i="0" u="none" strike="noStrike">
                          <a:solidFill>
                            <a:srgbClr val="000000"/>
                          </a:solidFill>
                          <a:effectLst/>
                          <a:latin typeface="Calibri" panose="020F0502020204030204" pitchFamily="34" charset="0"/>
                        </a:rPr>
                        <a:t> Employee benefits </a:t>
                      </a:r>
                    </a:p>
                  </a:txBody>
                  <a:tcPr marL="127841" marR="0" marT="0" marB="0" anchor="b">
                    <a:lnL>
                      <a:noFill/>
                    </a:lnL>
                    <a:lnR>
                      <a:noFill/>
                    </a:lnR>
                    <a:lnT>
                      <a:noFill/>
                    </a:lnT>
                    <a:lnB>
                      <a:noFill/>
                    </a:lnB>
                  </a:tcPr>
                </a:tc>
                <a:tc hMerge="1">
                  <a:txBody>
                    <a:bodyPr/>
                    <a:lstStyle/>
                    <a:p>
                      <a:endParaRPr lang="en-US"/>
                    </a:p>
                  </a:txBody>
                  <a:tcPr/>
                </a:tc>
                <a:tc>
                  <a:txBody>
                    <a:bodyPr/>
                    <a:lstStyle/>
                    <a:p>
                      <a:pPr algn="ctr" fontAlgn="b"/>
                      <a:endParaRPr lang="en-US" sz="900" b="1" i="1"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$165,598,433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$151,814,575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-$13,783,858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291243"/>
                  </a:ext>
                </a:extLst>
              </a:tr>
              <a:tr h="134739">
                <a:tc gridSpan="2">
                  <a:txBody>
                    <a:bodyPr/>
                    <a:lstStyle/>
                    <a:p>
                      <a:pPr algn="l" fontAlgn="b"/>
                      <a:r>
                        <a:rPr lang="en-US" sz="900" b="0" i="0" u="none" strike="noStrike">
                          <a:solidFill>
                            <a:srgbClr val="000000"/>
                          </a:solidFill>
                          <a:effectLst/>
                          <a:latin typeface="Calibri" panose="020F0502020204030204" pitchFamily="34" charset="0"/>
                        </a:rPr>
                        <a:t> Total compensation </a:t>
                      </a:r>
                    </a:p>
                  </a:txBody>
                  <a:tcPr marL="85228" marR="0" marT="0" marB="0" anchor="b">
                    <a:lnL>
                      <a:noFill/>
                    </a:lnL>
                    <a:lnR>
                      <a:noFill/>
                    </a:lnR>
                    <a:lnT>
                      <a:noFill/>
                    </a:lnT>
                    <a:lnB>
                      <a:noFill/>
                    </a:lnB>
                  </a:tcPr>
                </a:tc>
                <a:tc hMerge="1">
                  <a:txBody>
                    <a:bodyPr/>
                    <a:lstStyle/>
                    <a:p>
                      <a:endParaRPr lang="en-US"/>
                    </a:p>
                  </a:txBody>
                  <a:tcPr/>
                </a:tc>
                <a:tc>
                  <a:txBody>
                    <a:bodyPr/>
                    <a:lstStyle/>
                    <a:p>
                      <a:pPr algn="ctr" fontAlgn="b"/>
                      <a:endParaRPr lang="en-US" sz="900" b="1" i="1"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$786,467,329</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Calibri" panose="020F0502020204030204" pitchFamily="34" charset="0"/>
                        </a:rPr>
                        <a:t>$752,456,768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Calibri" panose="020F0502020204030204" pitchFamily="34" charset="0"/>
                        </a:rPr>
                        <a:t>-$34,010,561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000000"/>
                          </a:solidFill>
                          <a:effectLst/>
                          <a:latin typeface="Calibri" panose="020F0502020204030204" pitchFamily="34" charset="0"/>
                        </a:rPr>
                        <a:t>-4.3</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70778304"/>
                  </a:ext>
                </a:extLst>
              </a:tr>
              <a:tr h="134739">
                <a:tc gridSpan="2">
                  <a:txBody>
                    <a:bodyPr/>
                    <a:lstStyle/>
                    <a:p>
                      <a:pPr algn="l" fontAlgn="b"/>
                      <a:r>
                        <a:rPr lang="en-US" sz="900" b="0" i="0" u="none" strike="noStrike">
                          <a:solidFill>
                            <a:srgbClr val="000000"/>
                          </a:solidFill>
                          <a:effectLst/>
                          <a:latin typeface="Calibri" panose="020F0502020204030204" pitchFamily="34" charset="0"/>
                        </a:rPr>
                        <a:t> Contractual services </a:t>
                      </a:r>
                    </a:p>
                  </a:txBody>
                  <a:tcPr marL="42614" marR="0" marT="0" marB="0" anchor="b">
                    <a:lnL>
                      <a:noFill/>
                    </a:lnL>
                    <a:lnR>
                      <a:noFill/>
                    </a:lnR>
                    <a:lnT>
                      <a:noFill/>
                    </a:lnT>
                    <a:lnB>
                      <a:noFill/>
                    </a:lnB>
                  </a:tcPr>
                </a:tc>
                <a:tc hMerge="1">
                  <a:txBody>
                    <a:bodyPr/>
                    <a:lstStyle/>
                    <a:p>
                      <a:endParaRPr lang="en-US"/>
                    </a:p>
                  </a:txBody>
                  <a:tcPr/>
                </a:tc>
                <a:tc>
                  <a:txBody>
                    <a:bodyPr/>
                    <a:lstStyle/>
                    <a:p>
                      <a:pPr algn="ctr" fontAlgn="b"/>
                      <a:endParaRPr lang="en-US" sz="900" b="1" i="1"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$161,590,723</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$101,793,984</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-$59,796,739</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-37.0</a:t>
                      </a:r>
                    </a:p>
                  </a:txBody>
                  <a:tcPr marL="0" marR="0" marT="0" marB="0" anchor="b">
                    <a:lnL>
                      <a:noFill/>
                    </a:lnL>
                    <a:lnR>
                      <a:noFill/>
                    </a:lnR>
                    <a:lnT>
                      <a:noFill/>
                    </a:lnT>
                    <a:lnB>
                      <a:noFill/>
                    </a:lnB>
                  </a:tcPr>
                </a:tc>
                <a:extLst>
                  <a:ext uri="{0D108BD9-81ED-4DB2-BD59-A6C34878D82A}">
                    <a16:rowId xmlns:a16="http://schemas.microsoft.com/office/drawing/2014/main" val="607478334"/>
                  </a:ext>
                </a:extLst>
              </a:tr>
              <a:tr h="134739">
                <a:tc>
                  <a:txBody>
                    <a:bodyPr/>
                    <a:lstStyle/>
                    <a:p>
                      <a:pPr algn="l" fontAlgn="b"/>
                      <a:r>
                        <a:rPr lang="en-US" sz="900" b="0" i="0" u="none" strike="noStrike">
                          <a:solidFill>
                            <a:srgbClr val="000000"/>
                          </a:solidFill>
                          <a:effectLst/>
                          <a:latin typeface="Calibri" panose="020F0502020204030204" pitchFamily="34" charset="0"/>
                        </a:rPr>
                        <a:t> Supplies </a:t>
                      </a:r>
                    </a:p>
                  </a:txBody>
                  <a:tcPr marL="42614" marR="0" marT="0" marB="0" anchor="b">
                    <a:lnL>
                      <a:noFill/>
                    </a:lnL>
                    <a:lnR>
                      <a:noFill/>
                    </a:lnR>
                    <a:lnT>
                      <a:noFill/>
                    </a:lnT>
                    <a:lnB>
                      <a:noFill/>
                    </a:lnB>
                  </a:tcPr>
                </a:tc>
                <a:tc>
                  <a:txBody>
                    <a:bodyPr/>
                    <a:lstStyle/>
                    <a:p>
                      <a:pPr algn="ctr" fontAlgn="b"/>
                      <a:endParaRPr lang="en-US" sz="900" b="1" i="1"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900" b="1" i="1"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$84,943,449</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$48,829,310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-$36,114,139</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-42.5</a:t>
                      </a:r>
                    </a:p>
                  </a:txBody>
                  <a:tcPr marL="0" marR="0" marT="0" marB="0" anchor="b">
                    <a:lnL>
                      <a:noFill/>
                    </a:lnL>
                    <a:lnR>
                      <a:noFill/>
                    </a:lnR>
                    <a:lnT>
                      <a:noFill/>
                    </a:lnT>
                    <a:lnB>
                      <a:noFill/>
                    </a:lnB>
                  </a:tcPr>
                </a:tc>
                <a:extLst>
                  <a:ext uri="{0D108BD9-81ED-4DB2-BD59-A6C34878D82A}">
                    <a16:rowId xmlns:a16="http://schemas.microsoft.com/office/drawing/2014/main" val="547097896"/>
                  </a:ext>
                </a:extLst>
              </a:tr>
              <a:tr h="134739">
                <a:tc gridSpan="2">
                  <a:txBody>
                    <a:bodyPr/>
                    <a:lstStyle/>
                    <a:p>
                      <a:pPr algn="l" fontAlgn="b"/>
                      <a:r>
                        <a:rPr lang="en-US" sz="900" b="0" i="0" u="none" strike="noStrike">
                          <a:solidFill>
                            <a:srgbClr val="000000"/>
                          </a:solidFill>
                          <a:effectLst/>
                          <a:latin typeface="Calibri" panose="020F0502020204030204" pitchFamily="34" charset="0"/>
                        </a:rPr>
                        <a:t> Financial aid </a:t>
                      </a:r>
                    </a:p>
                  </a:txBody>
                  <a:tcPr marL="42614" marR="0" marT="0" marB="0" anchor="b">
                    <a:lnL>
                      <a:noFill/>
                    </a:lnL>
                    <a:lnR>
                      <a:noFill/>
                    </a:lnR>
                    <a:lnT>
                      <a:noFill/>
                    </a:lnT>
                    <a:lnB>
                      <a:noFill/>
                    </a:lnB>
                  </a:tcPr>
                </a:tc>
                <a:tc hMerge="1">
                  <a:txBody>
                    <a:bodyPr/>
                    <a:lstStyle/>
                    <a:p>
                      <a:endParaRPr lang="en-US"/>
                    </a:p>
                  </a:txBody>
                  <a:tcPr/>
                </a:tc>
                <a:tc>
                  <a:txBody>
                    <a:bodyPr/>
                    <a:lstStyle/>
                    <a:p>
                      <a:pPr algn="ctr" fontAlgn="b"/>
                      <a:endParaRPr lang="en-US" sz="900" b="1" i="1"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$48,392,241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$62,835,314</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$14,443,073</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29.8</a:t>
                      </a:r>
                    </a:p>
                  </a:txBody>
                  <a:tcPr marL="0" marR="0" marT="0" marB="0" anchor="b">
                    <a:lnL>
                      <a:noFill/>
                    </a:lnL>
                    <a:lnR>
                      <a:noFill/>
                    </a:lnR>
                    <a:lnT>
                      <a:noFill/>
                    </a:lnT>
                    <a:lnB>
                      <a:noFill/>
                    </a:lnB>
                  </a:tcPr>
                </a:tc>
                <a:extLst>
                  <a:ext uri="{0D108BD9-81ED-4DB2-BD59-A6C34878D82A}">
                    <a16:rowId xmlns:a16="http://schemas.microsoft.com/office/drawing/2014/main" val="2608306099"/>
                  </a:ext>
                </a:extLst>
              </a:tr>
              <a:tr h="134739">
                <a:tc gridSpan="3">
                  <a:txBody>
                    <a:bodyPr/>
                    <a:lstStyle/>
                    <a:p>
                      <a:pPr algn="l" fontAlgn="b"/>
                      <a:r>
                        <a:rPr lang="en-US" sz="900" b="0" i="0" u="none" strike="noStrike">
                          <a:solidFill>
                            <a:srgbClr val="000000"/>
                          </a:solidFill>
                          <a:effectLst/>
                          <a:latin typeface="Calibri" panose="020F0502020204030204" pitchFamily="34" charset="0"/>
                        </a:rPr>
                        <a:t> Depreciation and interest expense </a:t>
                      </a:r>
                    </a:p>
                  </a:txBody>
                  <a:tcPr marL="42614"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$104,984,822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$104,751,312</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-$233,510</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-0.2</a:t>
                      </a:r>
                    </a:p>
                  </a:txBody>
                  <a:tcPr marL="0" marR="0" marT="0" marB="0" anchor="b">
                    <a:lnL>
                      <a:noFill/>
                    </a:lnL>
                    <a:lnR>
                      <a:noFill/>
                    </a:lnR>
                    <a:lnT>
                      <a:noFill/>
                    </a:lnT>
                    <a:lnB>
                      <a:noFill/>
                    </a:lnB>
                  </a:tcPr>
                </a:tc>
                <a:extLst>
                  <a:ext uri="{0D108BD9-81ED-4DB2-BD59-A6C34878D82A}">
                    <a16:rowId xmlns:a16="http://schemas.microsoft.com/office/drawing/2014/main" val="245151361"/>
                  </a:ext>
                </a:extLst>
              </a:tr>
              <a:tr h="134739">
                <a:tc gridSpan="3">
                  <a:txBody>
                    <a:bodyPr/>
                    <a:lstStyle/>
                    <a:p>
                      <a:pPr algn="l" fontAlgn="b"/>
                      <a:r>
                        <a:rPr lang="en-US" sz="900" b="0" i="0" u="none" strike="noStrike">
                          <a:solidFill>
                            <a:srgbClr val="000000"/>
                          </a:solidFill>
                          <a:effectLst/>
                          <a:latin typeface="Calibri" panose="020F0502020204030204" pitchFamily="34" charset="0"/>
                        </a:rPr>
                        <a:t> Repairs and maintenance </a:t>
                      </a:r>
                    </a:p>
                  </a:txBody>
                  <a:tcPr marL="42614"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900" b="0" i="0" u="none" strike="noStrike">
                          <a:solidFill>
                            <a:srgbClr val="000000"/>
                          </a:solidFill>
                          <a:effectLst/>
                          <a:latin typeface="Calibri" panose="020F0502020204030204" pitchFamily="34" charset="0"/>
                        </a:rPr>
                        <a:t>$25,561,030</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$16,801,403</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-$8,759,627</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-34.3</a:t>
                      </a:r>
                    </a:p>
                  </a:txBody>
                  <a:tcPr marL="0" marR="0" marT="0" marB="0" anchor="b">
                    <a:lnL>
                      <a:noFill/>
                    </a:lnL>
                    <a:lnR>
                      <a:noFill/>
                    </a:lnR>
                    <a:lnT>
                      <a:noFill/>
                    </a:lnT>
                    <a:lnB>
                      <a:noFill/>
                    </a:lnB>
                  </a:tcPr>
                </a:tc>
                <a:extLst>
                  <a:ext uri="{0D108BD9-81ED-4DB2-BD59-A6C34878D82A}">
                    <a16:rowId xmlns:a16="http://schemas.microsoft.com/office/drawing/2014/main" val="2437868108"/>
                  </a:ext>
                </a:extLst>
              </a:tr>
              <a:tr h="134739">
                <a:tc>
                  <a:txBody>
                    <a:bodyPr/>
                    <a:lstStyle/>
                    <a:p>
                      <a:pPr algn="l" fontAlgn="b"/>
                      <a:r>
                        <a:rPr lang="en-US" sz="900" b="0" i="0" u="none" strike="noStrike">
                          <a:solidFill>
                            <a:srgbClr val="000000"/>
                          </a:solidFill>
                          <a:effectLst/>
                          <a:latin typeface="Calibri" panose="020F0502020204030204" pitchFamily="34" charset="0"/>
                        </a:rPr>
                        <a:t> Travel </a:t>
                      </a:r>
                    </a:p>
                  </a:txBody>
                  <a:tcPr marL="42614" marR="0" marT="0" marB="0" anchor="b">
                    <a:lnL>
                      <a:noFill/>
                    </a:lnL>
                    <a:lnR>
                      <a:noFill/>
                    </a:lnR>
                    <a:lnT>
                      <a:noFill/>
                    </a:lnT>
                    <a:lnB>
                      <a:noFill/>
                    </a:lnB>
                  </a:tcPr>
                </a:tc>
                <a:tc>
                  <a:txBody>
                    <a:bodyPr/>
                    <a:lstStyle/>
                    <a:p>
                      <a:pPr algn="ctr" fontAlgn="b"/>
                      <a:endParaRPr lang="en-US" sz="900" b="1" i="1"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900" b="1" i="1"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$22,122,167</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$2,715,036</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-$19,407,131</a:t>
                      </a: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-87.7</a:t>
                      </a:r>
                    </a:p>
                  </a:txBody>
                  <a:tcPr marL="0" marR="0" marT="0" marB="0" anchor="b">
                    <a:lnL>
                      <a:noFill/>
                    </a:lnL>
                    <a:lnR>
                      <a:noFill/>
                    </a:lnR>
                    <a:lnT>
                      <a:noFill/>
                    </a:lnT>
                    <a:lnB>
                      <a:noFill/>
                    </a:lnB>
                  </a:tcPr>
                </a:tc>
                <a:extLst>
                  <a:ext uri="{0D108BD9-81ED-4DB2-BD59-A6C34878D82A}">
                    <a16:rowId xmlns:a16="http://schemas.microsoft.com/office/drawing/2014/main" val="3681027573"/>
                  </a:ext>
                </a:extLst>
              </a:tr>
              <a:tr h="134739">
                <a:tc gridSpan="2">
                  <a:txBody>
                    <a:bodyPr/>
                    <a:lstStyle/>
                    <a:p>
                      <a:pPr algn="l" fontAlgn="b"/>
                      <a:r>
                        <a:rPr lang="en-US" sz="900" b="0" i="0" u="none" strike="noStrike">
                          <a:solidFill>
                            <a:srgbClr val="000000"/>
                          </a:solidFill>
                          <a:effectLst/>
                          <a:latin typeface="Calibri" panose="020F0502020204030204" pitchFamily="34" charset="0"/>
                        </a:rPr>
                        <a:t> Other expenses </a:t>
                      </a:r>
                    </a:p>
                  </a:txBody>
                  <a:tcPr marL="42614" marR="0" marT="0" marB="0" anchor="b">
                    <a:lnL>
                      <a:noFill/>
                    </a:lnL>
                    <a:lnR>
                      <a:noFill/>
                    </a:lnR>
                    <a:lnT>
                      <a:noFill/>
                    </a:lnT>
                    <a:lnB>
                      <a:noFill/>
                    </a:lnB>
                  </a:tcPr>
                </a:tc>
                <a:tc hMerge="1">
                  <a:txBody>
                    <a:bodyPr/>
                    <a:lstStyle/>
                    <a:p>
                      <a:endParaRPr lang="en-US"/>
                    </a:p>
                  </a:txBody>
                  <a:tcPr/>
                </a:tc>
                <a:tc>
                  <a:txBody>
                    <a:bodyPr/>
                    <a:lstStyle/>
                    <a:p>
                      <a:pPr algn="ctr" fontAlgn="b"/>
                      <a:endParaRPr lang="en-US" sz="900" b="1" i="1"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$13,684,546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$18,729,678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$5,045,132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36.9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993030"/>
                  </a:ext>
                </a:extLst>
              </a:tr>
              <a:tr h="134739">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effectLst/>
                          <a:latin typeface="Calibri" panose="020F0502020204030204" pitchFamily="34" charset="0"/>
                        </a:rPr>
                        <a:t>TOTAL EXPENSES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1" i="0" u="none" strike="noStrike">
                          <a:solidFill>
                            <a:srgbClr val="000000"/>
                          </a:solidFill>
                          <a:effectLst/>
                          <a:latin typeface="Calibri" panose="020F0502020204030204" pitchFamily="34" charset="0"/>
                        </a:rPr>
                        <a:t>$1,247,746,307</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solidFill>
                            <a:srgbClr val="000000"/>
                          </a:solidFill>
                          <a:effectLst/>
                          <a:latin typeface="Calibri" panose="020F0502020204030204" pitchFamily="34" charset="0"/>
                        </a:rPr>
                        <a:t>$1,108,912,805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r" fontAlgn="b"/>
                      <a:r>
                        <a:rPr lang="en-US" sz="900" b="1" i="0" u="none" strike="noStrike">
                          <a:solidFill>
                            <a:srgbClr val="000000"/>
                          </a:solidFill>
                          <a:effectLst/>
                          <a:latin typeface="Calibri" panose="020F0502020204030204" pitchFamily="34" charset="0"/>
                        </a:rPr>
                        <a:t>-$138,833,502</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US" sz="900" b="1" i="0" u="none" strike="noStrike">
                          <a:solidFill>
                            <a:srgbClr val="000000"/>
                          </a:solidFill>
                          <a:effectLst/>
                          <a:latin typeface="Calibri" panose="020F0502020204030204" pitchFamily="34" charset="0"/>
                        </a:rPr>
                        <a:t>-11.1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29543021"/>
                  </a:ext>
                </a:extLst>
              </a:tr>
              <a:tr h="134739">
                <a:tc>
                  <a:txBody>
                    <a:bodyPr/>
                    <a:lstStyle/>
                    <a:p>
                      <a:pPr algn="l" fontAlgn="b"/>
                      <a:endParaRPr lang="en-US" sz="900" b="0" i="0" u="none" strike="noStrike">
                        <a:solidFill>
                          <a:srgbClr val="000000"/>
                        </a:solidFill>
                        <a:effectLst/>
                        <a:latin typeface="Calibri" panose="020F0502020204030204" pitchFamily="34" charset="0"/>
                      </a:endParaRPr>
                    </a:p>
                  </a:txBody>
                  <a:tcPr marL="42614" marR="0" marT="0" marB="0" anchor="b">
                    <a:lnL>
                      <a:noFill/>
                    </a:lnL>
                    <a:lnR>
                      <a:noFill/>
                    </a:lnR>
                    <a:lnT>
                      <a:noFill/>
                    </a:lnT>
                    <a:lnB>
                      <a:noFill/>
                    </a:lnB>
                  </a:tcPr>
                </a:tc>
                <a:tc>
                  <a:txBody>
                    <a:bodyPr/>
                    <a:lstStyle/>
                    <a:p>
                      <a:pPr algn="ctr" fontAlgn="b"/>
                      <a:endParaRPr lang="en-US" sz="900" b="1" i="1"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900" b="1" i="1"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753081545"/>
                  </a:ext>
                </a:extLst>
              </a:tr>
              <a:tr h="134739">
                <a:tc gridSpan="2">
                  <a:txBody>
                    <a:bodyPr/>
                    <a:lstStyle/>
                    <a:p>
                      <a:pPr algn="l" fontAlgn="b"/>
                      <a:r>
                        <a:rPr lang="en-US" sz="900" b="1" i="0" u="none" strike="noStrike">
                          <a:solidFill>
                            <a:srgbClr val="000000"/>
                          </a:solidFill>
                          <a:effectLst/>
                          <a:latin typeface="Calibri" panose="020F0502020204030204" pitchFamily="34" charset="0"/>
                        </a:rPr>
                        <a:t>NET INCOME (LOSS) </a:t>
                      </a:r>
                    </a:p>
                  </a:txBody>
                  <a:tcPr marL="0" marR="0" marT="0" marB="0" anchor="b">
                    <a:lnL>
                      <a:noFill/>
                    </a:lnL>
                    <a:lnR>
                      <a:noFill/>
                    </a:lnR>
                    <a:lnT>
                      <a:noFill/>
                    </a:lnT>
                    <a:lnB>
                      <a:noFill/>
                    </a:lnB>
                    <a:solidFill>
                      <a:srgbClr val="D8E4BC"/>
                    </a:solidFill>
                  </a:tcPr>
                </a:tc>
                <a:tc hMerge="1">
                  <a:txBody>
                    <a:bodyPr/>
                    <a:lstStyle/>
                    <a:p>
                      <a:endParaRPr lang="en-US"/>
                    </a:p>
                  </a:txBody>
                  <a:tcPr/>
                </a:tc>
                <a:tc>
                  <a:txBody>
                    <a:bodyPr/>
                    <a:lstStyle/>
                    <a:p>
                      <a:pPr algn="ctr" fontAlgn="b"/>
                      <a:r>
                        <a:rPr lang="en-US" sz="900" b="1" i="1" u="none" strike="noStrike">
                          <a:solidFill>
                            <a:srgbClr val="FF0000"/>
                          </a:solidFill>
                          <a:effectLst/>
                          <a:latin typeface="Calibri" panose="020F0502020204030204" pitchFamily="34" charset="0"/>
                        </a:rPr>
                        <a:t> </a:t>
                      </a:r>
                    </a:p>
                  </a:txBody>
                  <a:tcPr marL="0" marR="0" marT="0" marB="0" anchor="b">
                    <a:lnL>
                      <a:noFill/>
                    </a:lnL>
                    <a:lnR>
                      <a:noFill/>
                    </a:lnR>
                    <a:lnT>
                      <a:noFill/>
                    </a:lnT>
                    <a:lnB>
                      <a:noFill/>
                    </a:lnB>
                    <a:solidFill>
                      <a:srgbClr val="D8E4BC"/>
                    </a:solidFill>
                  </a:tcPr>
                </a:tc>
                <a:tc>
                  <a:txBody>
                    <a:bodyPr/>
                    <a:lstStyle/>
                    <a:p>
                      <a:pPr algn="r" fontAlgn="b"/>
                      <a:r>
                        <a:rPr lang="en-US" sz="900" b="1" i="0" u="none" strike="noStrike">
                          <a:solidFill>
                            <a:srgbClr val="000000"/>
                          </a:solidFill>
                          <a:effectLst/>
                          <a:latin typeface="Calibri" panose="020F0502020204030204" pitchFamily="34" charset="0"/>
                        </a:rPr>
                        <a:t>$396,578,355</a:t>
                      </a:r>
                    </a:p>
                  </a:txBody>
                  <a:tcPr marL="0" marR="0" marT="0" marB="0" anchor="b">
                    <a:lnL>
                      <a:noFill/>
                    </a:lnL>
                    <a:lnR>
                      <a:noFill/>
                    </a:lnR>
                    <a:lnT>
                      <a:noFill/>
                    </a:lnT>
                    <a:lnB>
                      <a:noFill/>
                    </a:lnB>
                    <a:solidFill>
                      <a:srgbClr val="D8E4BC"/>
                    </a:solidFill>
                  </a:tcPr>
                </a:tc>
                <a:tc>
                  <a:txBody>
                    <a:bodyPr/>
                    <a:lstStyle/>
                    <a:p>
                      <a:pPr algn="r" fontAlgn="b"/>
                      <a:r>
                        <a:rPr lang="en-US" sz="900" b="1" i="0" u="none" strike="noStrike">
                          <a:solidFill>
                            <a:srgbClr val="000000"/>
                          </a:solidFill>
                          <a:effectLst/>
                          <a:latin typeface="Calibri" panose="020F0502020204030204" pitchFamily="34" charset="0"/>
                        </a:rPr>
                        <a:t>$307,600,459</a:t>
                      </a:r>
                    </a:p>
                  </a:txBody>
                  <a:tcPr marL="0" marR="0" marT="0" marB="0" anchor="b">
                    <a:lnL>
                      <a:noFill/>
                    </a:lnL>
                    <a:lnR>
                      <a:noFill/>
                    </a:lnR>
                    <a:lnT>
                      <a:noFill/>
                    </a:lnT>
                    <a:lnB>
                      <a:noFill/>
                    </a:lnB>
                    <a:solidFill>
                      <a:srgbClr val="D8E4BC"/>
                    </a:solidFill>
                  </a:tcPr>
                </a:tc>
                <a:tc>
                  <a:txBody>
                    <a:bodyPr/>
                    <a:lstStyle/>
                    <a:p>
                      <a:pPr algn="l" fontAlgn="b"/>
                      <a:r>
                        <a:rPr lang="en-US" sz="900" b="1" i="0" u="none" strike="noStrike">
                          <a:solidFill>
                            <a:srgbClr val="000000"/>
                          </a:solidFill>
                          <a:effectLst/>
                          <a:latin typeface="Calibri" panose="020F0502020204030204" pitchFamily="34" charset="0"/>
                        </a:rPr>
                        <a:t> </a:t>
                      </a:r>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solidFill>
                      <a:srgbClr val="D8E4BC"/>
                    </a:solidFill>
                  </a:tcPr>
                </a:tc>
                <a:tc>
                  <a:txBody>
                    <a:bodyPr/>
                    <a:lstStyle/>
                    <a:p>
                      <a:pPr algn="r" fontAlgn="b"/>
                      <a:r>
                        <a:rPr lang="en-US" sz="900" b="1" i="0" u="none" strike="noStrike">
                          <a:solidFill>
                            <a:srgbClr val="000000"/>
                          </a:solidFill>
                          <a:effectLst/>
                          <a:latin typeface="Calibri" panose="020F0502020204030204" pitchFamily="34" charset="0"/>
                        </a:rPr>
                        <a:t>-$88,977,896</a:t>
                      </a:r>
                    </a:p>
                  </a:txBody>
                  <a:tcPr marL="0" marR="0" marT="0" marB="0" anchor="b">
                    <a:lnL>
                      <a:noFill/>
                    </a:lnL>
                    <a:lnR>
                      <a:noFill/>
                    </a:lnR>
                    <a:lnT>
                      <a:noFill/>
                    </a:lnT>
                    <a:lnB>
                      <a:noFill/>
                    </a:lnB>
                    <a:solidFill>
                      <a:srgbClr val="FFFF00"/>
                    </a:solidFill>
                  </a:tcPr>
                </a:tc>
                <a:tc>
                  <a:txBody>
                    <a:bodyPr/>
                    <a:lstStyle/>
                    <a:p>
                      <a:pPr algn="ctr" fontAlgn="b"/>
                      <a:r>
                        <a:rPr lang="en-US" sz="900" b="1" i="0" u="none" strike="noStrike">
                          <a:solidFill>
                            <a:srgbClr val="000000"/>
                          </a:solidFill>
                          <a:effectLst/>
                          <a:latin typeface="Calibri" panose="020F0502020204030204" pitchFamily="34" charset="0"/>
                        </a:rPr>
                        <a:t>-22.4%</a:t>
                      </a:r>
                    </a:p>
                  </a:txBody>
                  <a:tcPr marL="0" marR="0" marT="0" marB="0" anchor="b">
                    <a:lnL>
                      <a:noFill/>
                    </a:lnL>
                    <a:lnR>
                      <a:noFill/>
                    </a:lnR>
                    <a:lnT>
                      <a:noFill/>
                    </a:lnT>
                    <a:lnB>
                      <a:noFill/>
                    </a:lnB>
                    <a:solidFill>
                      <a:srgbClr val="D8E4BC"/>
                    </a:solidFill>
                  </a:tcPr>
                </a:tc>
                <a:extLst>
                  <a:ext uri="{0D108BD9-81ED-4DB2-BD59-A6C34878D82A}">
                    <a16:rowId xmlns:a16="http://schemas.microsoft.com/office/drawing/2014/main" val="1582121833"/>
                  </a:ext>
                </a:extLst>
              </a:tr>
              <a:tr h="134739">
                <a:tc gridSpan="8">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b"/>
                      <a:endParaRPr lang="en-US" sz="900" b="1" i="1" u="none" strike="noStrike" dirty="0">
                        <a:solidFill>
                          <a:srgbClr val="FF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b"/>
                      <a:endParaRPr lang="en-US" sz="900" b="1" i="1" u="none" strike="noStrike">
                        <a:solidFill>
                          <a:srgbClr val="FF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b"/>
                      <a:endParaRPr lang="en-US" sz="900" b="1" i="1" u="none" strike="noStrike" dirty="0">
                        <a:solidFill>
                          <a:srgbClr val="FF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04914239"/>
                  </a:ext>
                </a:extLst>
              </a:tr>
              <a:tr h="134739">
                <a:tc>
                  <a:txBody>
                    <a:bodyPr/>
                    <a:lstStyle/>
                    <a:p>
                      <a:pPr algn="l" fontAlgn="b"/>
                      <a:r>
                        <a:rPr lang="en-US" sz="900" b="0" i="0" u="none" strike="noStrike">
                          <a:solidFill>
                            <a:srgbClr val="000000"/>
                          </a:solidFill>
                          <a:effectLst/>
                          <a:latin typeface="Calibri" panose="020F0502020204030204" pitchFamily="34" charset="0"/>
                        </a:rPr>
                        <a:t>File</a:t>
                      </a:r>
                    </a:p>
                  </a:txBody>
                  <a:tcPr marL="0" marR="0" marT="0" marB="0" anchor="b">
                    <a:lnL>
                      <a:noFill/>
                    </a:lnL>
                    <a:lnR>
                      <a:noFill/>
                    </a:lnR>
                    <a:lnT>
                      <a:noFill/>
                    </a:lnT>
                    <a:lnB>
                      <a:noFill/>
                    </a:lnB>
                  </a:tcPr>
                </a:tc>
                <a:tc gridSpan="7">
                  <a:txBody>
                    <a:bodyPr/>
                    <a:lstStyle/>
                    <a:p>
                      <a:pPr algn="l" fontAlgn="b"/>
                      <a:r>
                        <a:rPr lang="en-US" sz="900" b="0" i="0" u="none" strike="noStrike">
                          <a:solidFill>
                            <a:srgbClr val="000000"/>
                          </a:solidFill>
                          <a:effectLst/>
                          <a:latin typeface="Calibri" panose="020F0502020204030204" pitchFamily="34" charset="0"/>
                        </a:rPr>
                        <a:t>C:\Users\haasmark\Documents\[Revenue and Spend first 6 Months 12 31 2020 CO update 02 02 2021 v.3.xlsx]All Funds 6 Months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6556626"/>
                  </a:ext>
                </a:extLst>
              </a:tr>
              <a:tr h="134739">
                <a:tc>
                  <a:txBody>
                    <a:bodyPr/>
                    <a:lstStyle/>
                    <a:p>
                      <a:pPr algn="l" fontAlgn="b"/>
                      <a:r>
                        <a:rPr lang="en-US" sz="900" b="0" i="0" u="none" strike="noStrike">
                          <a:solidFill>
                            <a:srgbClr val="000000"/>
                          </a:solidFill>
                          <a:effectLst/>
                          <a:latin typeface="Calibri" panose="020F0502020204030204" pitchFamily="34" charset="0"/>
                        </a:rPr>
                        <a:t>Updated</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2/3/21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5:01 PM</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632218683"/>
                  </a:ext>
                </a:extLst>
              </a:tr>
              <a:tr h="134739">
                <a:tc>
                  <a:txBody>
                    <a:bodyPr/>
                    <a:lstStyle/>
                    <a:p>
                      <a:pPr algn="l" fontAlgn="b"/>
                      <a:r>
                        <a:rPr lang="en-US" sz="900" b="0" i="0" u="none" strike="noStrike">
                          <a:solidFill>
                            <a:srgbClr val="000000"/>
                          </a:solidFill>
                          <a:effectLst/>
                          <a:latin typeface="Calibri" panose="020F0502020204030204" pitchFamily="34" charset="0"/>
                        </a:rPr>
                        <a:t>Printed</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2/3/21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5:08 PM</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307330948"/>
                  </a:ext>
                </a:extLst>
              </a:tr>
            </a:tbl>
          </a:graphicData>
        </a:graphic>
      </p:graphicFrame>
      <p:sp>
        <p:nvSpPr>
          <p:cNvPr id="23" name="Oval 22">
            <a:extLst>
              <a:ext uri="{FF2B5EF4-FFF2-40B4-BE49-F238E27FC236}">
                <a16:creationId xmlns:a16="http://schemas.microsoft.com/office/drawing/2014/main" id="{BA2E2690-1781-49EC-9568-110F29B2A4D3}"/>
              </a:ext>
            </a:extLst>
          </p:cNvPr>
          <p:cNvSpPr/>
          <p:nvPr/>
        </p:nvSpPr>
        <p:spPr>
          <a:xfrm>
            <a:off x="6821129" y="3733697"/>
            <a:ext cx="952500" cy="3143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4" name="Oval 23">
            <a:extLst>
              <a:ext uri="{FF2B5EF4-FFF2-40B4-BE49-F238E27FC236}">
                <a16:creationId xmlns:a16="http://schemas.microsoft.com/office/drawing/2014/main" id="{37D1032D-2C73-4EFE-950F-1CDD76E64523}"/>
              </a:ext>
            </a:extLst>
          </p:cNvPr>
          <p:cNvSpPr/>
          <p:nvPr/>
        </p:nvSpPr>
        <p:spPr>
          <a:xfrm>
            <a:off x="6811604" y="5475953"/>
            <a:ext cx="962025" cy="33337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5" name="Oval 24">
            <a:extLst>
              <a:ext uri="{FF2B5EF4-FFF2-40B4-BE49-F238E27FC236}">
                <a16:creationId xmlns:a16="http://schemas.microsoft.com/office/drawing/2014/main" id="{A8013503-1EE5-4E3B-90AF-CE9AFA714501}"/>
              </a:ext>
            </a:extLst>
          </p:cNvPr>
          <p:cNvSpPr/>
          <p:nvPr/>
        </p:nvSpPr>
        <p:spPr>
          <a:xfrm>
            <a:off x="6801771" y="5771688"/>
            <a:ext cx="962026" cy="333375"/>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Tree>
    <p:extLst>
      <p:ext uri="{BB962C8B-B14F-4D97-AF65-F5344CB8AC3E}">
        <p14:creationId xmlns:p14="http://schemas.microsoft.com/office/powerpoint/2010/main" val="2118360507"/>
      </p:ext>
    </p:extLst>
  </p:cSld>
  <p:clrMapOvr>
    <a:masterClrMapping/>
  </p:clrMapOvr>
</p:sld>
</file>

<file path=ppt/theme/theme1.xml><?xml version="1.0" encoding="utf-8"?>
<a:theme xmlns:a="http://schemas.openxmlformats.org/drawingml/2006/main" name="MS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3BE68F7849A845B253768CFB280D40" ma:contentTypeVersion="20" ma:contentTypeDescription="Create a new document." ma:contentTypeScope="" ma:versionID="27c855a24322560e7a7fca8c3f33477f">
  <xsd:schema xmlns:xsd="http://www.w3.org/2001/XMLSchema" xmlns:xs="http://www.w3.org/2001/XMLSchema" xmlns:p="http://schemas.microsoft.com/office/2006/metadata/properties" xmlns:ns2="b9af824b-b9ca-44bc-93e9-131eccbb3ac9" xmlns:ns3="b9b69cfa-80ab-4e57-8c7c-c439de3a6f57" targetNamespace="http://schemas.microsoft.com/office/2006/metadata/properties" ma:root="true" ma:fieldsID="4728126e996387a2b2d41c0dae127070" ns2:_="" ns3:_="">
    <xsd:import namespace="b9af824b-b9ca-44bc-93e9-131eccbb3ac9"/>
    <xsd:import namespace="b9b69cfa-80ab-4e57-8c7c-c439de3a6f5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Done" minOccurs="0"/>
                <xsd:element ref="ns2:MediaLengthInSeconds" minOccurs="0"/>
                <xsd:element ref="ns2:Status" minOccurs="0"/>
                <xsd:element ref="ns2:MediaServiceLocation" minOccurs="0"/>
                <xsd:element ref="ns2:Updated" minOccurs="0"/>
                <xsd:element ref="ns2:ConfirmedCurrent"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af824b-b9ca-44bc-93e9-131eccbb3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Done" ma:index="19" nillable="true" ma:displayName="Done" ma:default="1" ma:internalName="Done">
      <xsd:simpleType>
        <xsd:restriction base="dms:Boolean"/>
      </xsd:simpleType>
    </xsd:element>
    <xsd:element name="MediaLengthInSeconds" ma:index="20" nillable="true" ma:displayName="Length (seconds)" ma:internalName="MediaLengthInSeconds" ma:readOnly="true">
      <xsd:simpleType>
        <xsd:restriction base="dms:Unknown"/>
      </xsd:simpleType>
    </xsd:element>
    <xsd:element name="Status" ma:index="21" nillable="true" ma:displayName="Status " ma:format="Dropdown" ma:internalName="Status">
      <xsd:simpleType>
        <xsd:union memberTypes="dms:Text">
          <xsd:simpleType>
            <xsd:restriction base="dms:Choice">
              <xsd:enumeration value="Drafting"/>
              <xsd:enumeration value="Complete"/>
              <xsd:enumeration value="Implementing "/>
            </xsd:restriction>
          </xsd:simpleType>
        </xsd:union>
      </xsd:simpleType>
    </xsd:element>
    <xsd:element name="MediaServiceLocation" ma:index="22" nillable="true" ma:displayName="Location" ma:internalName="MediaServiceLocation" ma:readOnly="true">
      <xsd:simpleType>
        <xsd:restriction base="dms:Text"/>
      </xsd:simpleType>
    </xsd:element>
    <xsd:element name="Updated" ma:index="23" nillable="true" ma:displayName="Updated" ma:description="May 2018" ma:format="Dropdown" ma:internalName="Updated">
      <xsd:simpleType>
        <xsd:restriction base="dms:Text">
          <xsd:maxLength value="255"/>
        </xsd:restriction>
      </xsd:simpleType>
    </xsd:element>
    <xsd:element name="ConfirmedCurrent" ma:index="24" nillable="true" ma:displayName="Confirmed Current " ma:description="January 14, 2021 " ma:format="Dropdown" ma:internalName="ConfirmedCurrent">
      <xsd:simpleType>
        <xsd:restriction base="dms:Text">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9b69cfa-80ab-4e57-8c7c-c439de3a6f5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eff38b9b-e467-49f0-aa00-a4b002715b25}" ma:internalName="TaxCatchAll" ma:showField="CatchAllData" ma:web="b9b69cfa-80ab-4e57-8c7c-c439de3a6f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ne xmlns="b9af824b-b9ca-44bc-93e9-131eccbb3ac9">true</Done>
    <Status xmlns="b9af824b-b9ca-44bc-93e9-131eccbb3ac9" xsi:nil="true"/>
    <Updated xmlns="b9af824b-b9ca-44bc-93e9-131eccbb3ac9" xsi:nil="true"/>
    <ConfirmedCurrent xmlns="b9af824b-b9ca-44bc-93e9-131eccbb3ac9" xsi:nil="true"/>
    <lcf76f155ced4ddcb4097134ff3c332f xmlns="b9af824b-b9ca-44bc-93e9-131eccbb3ac9">
      <Terms xmlns="http://schemas.microsoft.com/office/infopath/2007/PartnerControls"/>
    </lcf76f155ced4ddcb4097134ff3c332f>
    <TaxCatchAll xmlns="b9b69cfa-80ab-4e57-8c7c-c439de3a6f57" xsi:nil="true"/>
  </documentManagement>
</p:properties>
</file>

<file path=customXml/itemProps1.xml><?xml version="1.0" encoding="utf-8"?>
<ds:datastoreItem xmlns:ds="http://schemas.openxmlformats.org/officeDocument/2006/customXml" ds:itemID="{D249EE84-E0F4-4954-9C6B-2E4F34E355AE}"/>
</file>

<file path=customXml/itemProps2.xml><?xml version="1.0" encoding="utf-8"?>
<ds:datastoreItem xmlns:ds="http://schemas.openxmlformats.org/officeDocument/2006/customXml" ds:itemID="{C97BD4D8-8060-4D94-B586-A84857DFB6DB}"/>
</file>

<file path=customXml/itemProps3.xml><?xml version="1.0" encoding="utf-8"?>
<ds:datastoreItem xmlns:ds="http://schemas.openxmlformats.org/officeDocument/2006/customXml" ds:itemID="{417DC2FB-F51C-4715-89D9-F10F2D43E242}"/>
</file>

<file path=docProps/app.xml><?xml version="1.0" encoding="utf-8"?>
<Properties xmlns="http://schemas.openxmlformats.org/officeDocument/2006/extended-properties" xmlns:vt="http://schemas.openxmlformats.org/officeDocument/2006/docPropsVTypes">
  <Template>MSU</Template>
  <TotalTime>45263</TotalTime>
  <Words>3317</Words>
  <Application>Microsoft Macintosh PowerPoint</Application>
  <PresentationFormat>On-screen Show (4:3)</PresentationFormat>
  <Paragraphs>974</Paragraphs>
  <Slides>41</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8" baseType="lpstr">
      <vt:lpstr>Gotham Book</vt:lpstr>
      <vt:lpstr>Calibri</vt:lpstr>
      <vt:lpstr>Arial</vt:lpstr>
      <vt:lpstr>Wingdings</vt:lpstr>
      <vt:lpstr>Gotham-Bold</vt:lpstr>
      <vt:lpstr>MSU</vt:lpstr>
      <vt:lpstr>Worksheet</vt:lpstr>
      <vt:lpstr>Cash, Finances, and Budget Update Academic Governance  Preliminary Discussion Document February 16, 2021        Mark P. Haas Vice President and Treasurer Dave Byelich Vice President and Planning and Budget Director Michigan State University</vt:lpstr>
      <vt:lpstr>Topics Covered</vt:lpstr>
      <vt:lpstr>FY21 Summary</vt:lpstr>
      <vt:lpstr>Scenario Planning for FY 2021 Budget and Cash Flows </vt:lpstr>
      <vt:lpstr>Budget Assumptions Used for Case 2 Cash Flow Projections Updated</vt:lpstr>
      <vt:lpstr>Budget Change Assumptions Case 2 Compared to “Typical Year”</vt:lpstr>
      <vt:lpstr>Cash Balances Maintained after $240 million Moved from Long-Term Investments: Three Scenarios (02/01/2021)       </vt:lpstr>
      <vt:lpstr>Actual Revenues and Spending Lower in 1st Half of FY 21</vt:lpstr>
      <vt:lpstr>Total Revenue and Spending Lower 1st half of FY21 </vt:lpstr>
      <vt:lpstr>PowerPoint Presentation</vt:lpstr>
      <vt:lpstr>Unrestricted Fund Balances $76 Million Lower than Last Year as of December 31, 2020</vt:lpstr>
      <vt:lpstr>Unrestricted Fund Balances Seasonal Pattern (Total includes OPEB Adjustments)</vt:lpstr>
      <vt:lpstr>Total Fund Balances Down $76 million from Last Year as of December 31, 2020</vt:lpstr>
      <vt:lpstr>Impacts of COVID Likely to Persist for FY 22 and Beyond</vt:lpstr>
      <vt:lpstr>PowerPoint Presentation</vt:lpstr>
      <vt:lpstr>FY22 Budget Planning: Context</vt:lpstr>
      <vt:lpstr>PowerPoint Presentation</vt:lpstr>
      <vt:lpstr>Budget Objectives for 2022 and Beyond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Michigan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MSU ACCOUNTING IN EBS</dc:title>
  <dc:creator>tdumont</dc:creator>
  <cp:lastModifiedBy>Dave Byelich</cp:lastModifiedBy>
  <cp:revision>2714</cp:revision>
  <cp:lastPrinted>2021-02-16T16:53:08Z</cp:lastPrinted>
  <dcterms:created xsi:type="dcterms:W3CDTF">2011-12-08T16:30:34Z</dcterms:created>
  <dcterms:modified xsi:type="dcterms:W3CDTF">2021-02-16T20:11:04Z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0x010100373BE68F7849A845B253768CFB280D40</vt:lpwstr>
  </property>
  <property fmtid="{D5CDD505-2E9C-101B-9397-08002B2CF9AE}" pid="3" name="MediaServiceImageTags">
    <vt:lpwstr/>
  </property>
</Properties>
</file>