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ustomXml" Target="../customXml/item2.xml"/><Relationship Id="rId3" Type="http://schemas.openxmlformats.org/officeDocument/2006/relationships/viewProps" Target="viewProps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ustomXml" Target="../customXml/item1.xml"/><Relationship Id="rId2" Type="http://schemas.openxmlformats.org/officeDocument/2006/relationships/theme" Target="theme/theme1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tableStyles" Target="tableStyles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presProps" Target="presProps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17453A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17453A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17453A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Relationship Id="rId15" Type="http://schemas.openxmlformats.org/officeDocument/2006/relationships/image" Target="../media/image9.png"/><Relationship Id="rId16" Type="http://schemas.openxmlformats.org/officeDocument/2006/relationships/image" Target="../media/image10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53795"/>
            <a:ext cx="12192000" cy="47625"/>
          </a:xfrm>
          <a:custGeom>
            <a:avLst/>
            <a:gdLst/>
            <a:ahLst/>
            <a:cxnLst/>
            <a:rect l="l" t="t" r="r" b="b"/>
            <a:pathLst>
              <a:path w="12192000" h="47625">
                <a:moveTo>
                  <a:pt x="0" y="47243"/>
                </a:moveTo>
                <a:lnTo>
                  <a:pt x="12192000" y="47243"/>
                </a:lnTo>
                <a:lnTo>
                  <a:pt x="12192000" y="0"/>
                </a:lnTo>
                <a:lnTo>
                  <a:pt x="0" y="0"/>
                </a:lnTo>
                <a:lnTo>
                  <a:pt x="0" y="47243"/>
                </a:lnTo>
                <a:close/>
              </a:path>
            </a:pathLst>
          </a:custGeom>
          <a:solidFill>
            <a:srgbClr val="67C5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0"/>
            <a:ext cx="12192000" cy="654050"/>
          </a:xfrm>
          <a:custGeom>
            <a:avLst/>
            <a:gdLst/>
            <a:ahLst/>
            <a:cxnLst/>
            <a:rect l="l" t="t" r="r" b="b"/>
            <a:pathLst>
              <a:path w="12192000" h="654050">
                <a:moveTo>
                  <a:pt x="0" y="653796"/>
                </a:moveTo>
                <a:lnTo>
                  <a:pt x="12192000" y="653796"/>
                </a:lnTo>
                <a:lnTo>
                  <a:pt x="12192000" y="0"/>
                </a:lnTo>
                <a:lnTo>
                  <a:pt x="0" y="0"/>
                </a:lnTo>
                <a:lnTo>
                  <a:pt x="0" y="653796"/>
                </a:lnTo>
                <a:close/>
              </a:path>
            </a:pathLst>
          </a:custGeom>
          <a:solidFill>
            <a:srgbClr val="1745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8146535" y="166324"/>
            <a:ext cx="265430" cy="308610"/>
          </a:xfrm>
          <a:custGeom>
            <a:avLst/>
            <a:gdLst/>
            <a:ahLst/>
            <a:cxnLst/>
            <a:rect l="l" t="t" r="r" b="b"/>
            <a:pathLst>
              <a:path w="265429" h="308609">
                <a:moveTo>
                  <a:pt x="0" y="308466"/>
                </a:moveTo>
                <a:lnTo>
                  <a:pt x="5429" y="303178"/>
                </a:lnTo>
                <a:lnTo>
                  <a:pt x="13582" y="291783"/>
                </a:lnTo>
                <a:lnTo>
                  <a:pt x="19367" y="271018"/>
                </a:lnTo>
                <a:lnTo>
                  <a:pt x="17689" y="237622"/>
                </a:lnTo>
                <a:lnTo>
                  <a:pt x="11401" y="215740"/>
                </a:lnTo>
                <a:lnTo>
                  <a:pt x="3395" y="183540"/>
                </a:lnTo>
                <a:lnTo>
                  <a:pt x="1431" y="142801"/>
                </a:lnTo>
                <a:lnTo>
                  <a:pt x="13266" y="95301"/>
                </a:lnTo>
                <a:lnTo>
                  <a:pt x="65000" y="35211"/>
                </a:lnTo>
                <a:lnTo>
                  <a:pt x="106609" y="12518"/>
                </a:lnTo>
                <a:lnTo>
                  <a:pt x="155482" y="0"/>
                </a:lnTo>
                <a:lnTo>
                  <a:pt x="209199" y="1607"/>
                </a:lnTo>
                <a:lnTo>
                  <a:pt x="265338" y="21295"/>
                </a:lnTo>
                <a:lnTo>
                  <a:pt x="246899" y="60986"/>
                </a:lnTo>
                <a:lnTo>
                  <a:pt x="168837" y="60986"/>
                </a:lnTo>
                <a:lnTo>
                  <a:pt x="131148" y="66086"/>
                </a:lnTo>
                <a:lnTo>
                  <a:pt x="94763" y="81386"/>
                </a:lnTo>
                <a:lnTo>
                  <a:pt x="54726" y="119575"/>
                </a:lnTo>
                <a:lnTo>
                  <a:pt x="36010" y="170573"/>
                </a:lnTo>
                <a:lnTo>
                  <a:pt x="37174" y="189361"/>
                </a:lnTo>
                <a:lnTo>
                  <a:pt x="40116" y="208446"/>
                </a:lnTo>
                <a:lnTo>
                  <a:pt x="42584" y="227412"/>
                </a:lnTo>
                <a:lnTo>
                  <a:pt x="36375" y="274398"/>
                </a:lnTo>
                <a:lnTo>
                  <a:pt x="10364" y="305758"/>
                </a:lnTo>
                <a:lnTo>
                  <a:pt x="0" y="308466"/>
                </a:lnTo>
                <a:close/>
              </a:path>
              <a:path w="265429" h="308609">
                <a:moveTo>
                  <a:pt x="240067" y="75693"/>
                </a:moveTo>
                <a:lnTo>
                  <a:pt x="205814" y="64663"/>
                </a:lnTo>
                <a:lnTo>
                  <a:pt x="168837" y="60986"/>
                </a:lnTo>
                <a:lnTo>
                  <a:pt x="246899" y="60986"/>
                </a:lnTo>
                <a:lnTo>
                  <a:pt x="240067" y="7569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193127" y="238568"/>
            <a:ext cx="236435" cy="2551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554018" y="247077"/>
            <a:ext cx="164888" cy="16509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772607" y="247077"/>
            <a:ext cx="0" cy="165100"/>
          </a:xfrm>
          <a:custGeom>
            <a:avLst/>
            <a:gdLst/>
            <a:ahLst/>
            <a:cxnLst/>
            <a:rect l="l" t="t" r="r" b="b"/>
            <a:pathLst>
              <a:path w="0" h="165100">
                <a:moveTo>
                  <a:pt x="0" y="0"/>
                </a:moveTo>
                <a:lnTo>
                  <a:pt x="0" y="165091"/>
                </a:lnTo>
              </a:path>
            </a:pathLst>
          </a:custGeom>
          <a:ln w="36641">
            <a:solidFill>
              <a:srgbClr val="FDFDF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819357" y="244547"/>
            <a:ext cx="151621" cy="17015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8994354" y="247077"/>
            <a:ext cx="36830" cy="65405"/>
          </a:xfrm>
          <a:custGeom>
            <a:avLst/>
            <a:gdLst/>
            <a:ahLst/>
            <a:cxnLst/>
            <a:rect l="l" t="t" r="r" b="b"/>
            <a:pathLst>
              <a:path w="36829" h="65404">
                <a:moveTo>
                  <a:pt x="0" y="0"/>
                </a:moveTo>
                <a:lnTo>
                  <a:pt x="36641" y="0"/>
                </a:lnTo>
                <a:lnTo>
                  <a:pt x="36641" y="64809"/>
                </a:lnTo>
                <a:lnTo>
                  <a:pt x="0" y="64809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8994354" y="329043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 h="0">
                <a:moveTo>
                  <a:pt x="0" y="0"/>
                </a:moveTo>
                <a:lnTo>
                  <a:pt x="139618" y="0"/>
                </a:lnTo>
              </a:path>
            </a:pathLst>
          </a:custGeom>
          <a:ln w="34311">
            <a:solidFill>
              <a:srgbClr val="FDFDF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8994354" y="346198"/>
            <a:ext cx="36830" cy="66675"/>
          </a:xfrm>
          <a:custGeom>
            <a:avLst/>
            <a:gdLst/>
            <a:ahLst/>
            <a:cxnLst/>
            <a:rect l="l" t="t" r="r" b="b"/>
            <a:pathLst>
              <a:path w="36829" h="66675">
                <a:moveTo>
                  <a:pt x="0" y="0"/>
                </a:moveTo>
                <a:lnTo>
                  <a:pt x="36641" y="0"/>
                </a:lnTo>
                <a:lnTo>
                  <a:pt x="36641" y="66080"/>
                </a:lnTo>
                <a:lnTo>
                  <a:pt x="0" y="6608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9097330" y="247077"/>
            <a:ext cx="36830" cy="65405"/>
          </a:xfrm>
          <a:custGeom>
            <a:avLst/>
            <a:gdLst/>
            <a:ahLst/>
            <a:cxnLst/>
            <a:rect l="l" t="t" r="r" b="b"/>
            <a:pathLst>
              <a:path w="36829" h="65404">
                <a:moveTo>
                  <a:pt x="36641" y="65151"/>
                </a:moveTo>
                <a:lnTo>
                  <a:pt x="0" y="65151"/>
                </a:lnTo>
                <a:lnTo>
                  <a:pt x="0" y="0"/>
                </a:lnTo>
                <a:lnTo>
                  <a:pt x="36641" y="0"/>
                </a:lnTo>
                <a:lnTo>
                  <a:pt x="36641" y="6515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9097330" y="345753"/>
            <a:ext cx="36830" cy="66675"/>
          </a:xfrm>
          <a:custGeom>
            <a:avLst/>
            <a:gdLst/>
            <a:ahLst/>
            <a:cxnLst/>
            <a:rect l="l" t="t" r="r" b="b"/>
            <a:pathLst>
              <a:path w="36829" h="66675">
                <a:moveTo>
                  <a:pt x="36641" y="66416"/>
                </a:moveTo>
                <a:lnTo>
                  <a:pt x="0" y="66416"/>
                </a:lnTo>
                <a:lnTo>
                  <a:pt x="0" y="0"/>
                </a:lnTo>
                <a:lnTo>
                  <a:pt x="36641" y="0"/>
                </a:lnTo>
                <a:lnTo>
                  <a:pt x="36641" y="6641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9187356" y="247077"/>
            <a:ext cx="0" cy="165100"/>
          </a:xfrm>
          <a:custGeom>
            <a:avLst/>
            <a:gdLst/>
            <a:ahLst/>
            <a:cxnLst/>
            <a:rect l="l" t="t" r="r" b="b"/>
            <a:pathLst>
              <a:path w="0" h="165100">
                <a:moveTo>
                  <a:pt x="0" y="0"/>
                </a:moveTo>
                <a:lnTo>
                  <a:pt x="0" y="165091"/>
                </a:lnTo>
              </a:path>
            </a:pathLst>
          </a:custGeom>
          <a:ln w="36010">
            <a:solidFill>
              <a:srgbClr val="FDFDF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9233790" y="244547"/>
            <a:ext cx="346834" cy="17015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9600210" y="247077"/>
            <a:ext cx="146567" cy="16509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9834591" y="244547"/>
            <a:ext cx="130175" cy="170180"/>
          </a:xfrm>
          <a:custGeom>
            <a:avLst/>
            <a:gdLst/>
            <a:ahLst/>
            <a:cxnLst/>
            <a:rect l="l" t="t" r="r" b="b"/>
            <a:pathLst>
              <a:path w="130175" h="170179">
                <a:moveTo>
                  <a:pt x="126315" y="137892"/>
                </a:moveTo>
                <a:lnTo>
                  <a:pt x="70756" y="137892"/>
                </a:lnTo>
                <a:lnTo>
                  <a:pt x="80539" y="136844"/>
                </a:lnTo>
                <a:lnTo>
                  <a:pt x="87893" y="133781"/>
                </a:lnTo>
                <a:lnTo>
                  <a:pt x="92522" y="128819"/>
                </a:lnTo>
                <a:lnTo>
                  <a:pt x="94131" y="122079"/>
                </a:lnTo>
                <a:lnTo>
                  <a:pt x="92819" y="115783"/>
                </a:lnTo>
                <a:lnTo>
                  <a:pt x="87893" y="110614"/>
                </a:lnTo>
                <a:lnTo>
                  <a:pt x="77874" y="105801"/>
                </a:lnTo>
                <a:lnTo>
                  <a:pt x="61280" y="100573"/>
                </a:lnTo>
                <a:lnTo>
                  <a:pt x="38566" y="93921"/>
                </a:lnTo>
                <a:lnTo>
                  <a:pt x="21242" y="84838"/>
                </a:lnTo>
                <a:lnTo>
                  <a:pt x="10196" y="71130"/>
                </a:lnTo>
                <a:lnTo>
                  <a:pt x="6317" y="50602"/>
                </a:lnTo>
                <a:lnTo>
                  <a:pt x="6317" y="49970"/>
                </a:lnTo>
                <a:lnTo>
                  <a:pt x="10601" y="29620"/>
                </a:lnTo>
                <a:lnTo>
                  <a:pt x="22585" y="13836"/>
                </a:lnTo>
                <a:lnTo>
                  <a:pt x="40965" y="3627"/>
                </a:lnTo>
                <a:lnTo>
                  <a:pt x="64439" y="0"/>
                </a:lnTo>
                <a:lnTo>
                  <a:pt x="81733" y="1403"/>
                </a:lnTo>
                <a:lnTo>
                  <a:pt x="97606" y="5534"/>
                </a:lnTo>
                <a:lnTo>
                  <a:pt x="112058" y="12275"/>
                </a:lnTo>
                <a:lnTo>
                  <a:pt x="125088" y="21506"/>
                </a:lnTo>
                <a:lnTo>
                  <a:pt x="117844" y="32259"/>
                </a:lnTo>
                <a:lnTo>
                  <a:pt x="63807" y="32259"/>
                </a:lnTo>
                <a:lnTo>
                  <a:pt x="54587" y="33376"/>
                </a:lnTo>
                <a:lnTo>
                  <a:pt x="47855" y="36449"/>
                </a:lnTo>
                <a:lnTo>
                  <a:pt x="43729" y="41065"/>
                </a:lnTo>
                <a:lnTo>
                  <a:pt x="42327" y="46807"/>
                </a:lnTo>
                <a:lnTo>
                  <a:pt x="42327" y="47440"/>
                </a:lnTo>
                <a:lnTo>
                  <a:pt x="43867" y="54269"/>
                </a:lnTo>
                <a:lnTo>
                  <a:pt x="49435" y="59379"/>
                </a:lnTo>
                <a:lnTo>
                  <a:pt x="60451" y="63895"/>
                </a:lnTo>
                <a:lnTo>
                  <a:pt x="78337" y="68946"/>
                </a:lnTo>
                <a:lnTo>
                  <a:pt x="100291" y="76388"/>
                </a:lnTo>
                <a:lnTo>
                  <a:pt x="116559" y="86261"/>
                </a:lnTo>
                <a:lnTo>
                  <a:pt x="126667" y="99812"/>
                </a:lnTo>
                <a:lnTo>
                  <a:pt x="130023" y="117651"/>
                </a:lnTo>
                <a:lnTo>
                  <a:pt x="130142" y="118916"/>
                </a:lnTo>
                <a:lnTo>
                  <a:pt x="126315" y="137892"/>
                </a:lnTo>
                <a:close/>
              </a:path>
              <a:path w="130175" h="170179">
                <a:moveTo>
                  <a:pt x="106767" y="48705"/>
                </a:moveTo>
                <a:lnTo>
                  <a:pt x="95879" y="41865"/>
                </a:lnTo>
                <a:lnTo>
                  <a:pt x="85050" y="36687"/>
                </a:lnTo>
                <a:lnTo>
                  <a:pt x="74340" y="33405"/>
                </a:lnTo>
                <a:lnTo>
                  <a:pt x="63807" y="32259"/>
                </a:lnTo>
                <a:lnTo>
                  <a:pt x="117844" y="32259"/>
                </a:lnTo>
                <a:lnTo>
                  <a:pt x="106767" y="48705"/>
                </a:lnTo>
                <a:close/>
              </a:path>
              <a:path w="130175" h="170179">
                <a:moveTo>
                  <a:pt x="69493" y="170151"/>
                </a:moveTo>
                <a:lnTo>
                  <a:pt x="50994" y="168491"/>
                </a:lnTo>
                <a:lnTo>
                  <a:pt x="32851" y="163510"/>
                </a:lnTo>
                <a:lnTo>
                  <a:pt x="15655" y="155208"/>
                </a:lnTo>
                <a:lnTo>
                  <a:pt x="0" y="143585"/>
                </a:lnTo>
                <a:lnTo>
                  <a:pt x="21479" y="117651"/>
                </a:lnTo>
                <a:lnTo>
                  <a:pt x="32644" y="126151"/>
                </a:lnTo>
                <a:lnTo>
                  <a:pt x="44459" y="132516"/>
                </a:lnTo>
                <a:lnTo>
                  <a:pt x="57104" y="136508"/>
                </a:lnTo>
                <a:lnTo>
                  <a:pt x="70756" y="137892"/>
                </a:lnTo>
                <a:lnTo>
                  <a:pt x="126315" y="137892"/>
                </a:lnTo>
                <a:lnTo>
                  <a:pt x="125729" y="140798"/>
                </a:lnTo>
                <a:lnTo>
                  <a:pt x="113321" y="156868"/>
                </a:lnTo>
                <a:lnTo>
                  <a:pt x="94161" y="166771"/>
                </a:lnTo>
                <a:lnTo>
                  <a:pt x="69493" y="17015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9975474" y="263839"/>
            <a:ext cx="136525" cy="0"/>
          </a:xfrm>
          <a:custGeom>
            <a:avLst/>
            <a:gdLst/>
            <a:ahLst/>
            <a:cxnLst/>
            <a:rect l="l" t="t" r="r" b="b"/>
            <a:pathLst>
              <a:path w="136525" h="0">
                <a:moveTo>
                  <a:pt x="0" y="0"/>
                </a:moveTo>
                <a:lnTo>
                  <a:pt x="136459" y="0"/>
                </a:lnTo>
              </a:path>
            </a:pathLst>
          </a:custGeom>
          <a:ln w="33524">
            <a:solidFill>
              <a:srgbClr val="FDFDF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10043703" y="280602"/>
            <a:ext cx="0" cy="132080"/>
          </a:xfrm>
          <a:custGeom>
            <a:avLst/>
            <a:gdLst/>
            <a:ahLst/>
            <a:cxnLst/>
            <a:rect l="l" t="t" r="r" b="b"/>
            <a:pathLst>
              <a:path w="0" h="132079">
                <a:moveTo>
                  <a:pt x="0" y="0"/>
                </a:moveTo>
                <a:lnTo>
                  <a:pt x="0" y="131567"/>
                </a:lnTo>
              </a:path>
            </a:pathLst>
          </a:custGeom>
          <a:ln w="36641">
            <a:solidFill>
              <a:srgbClr val="FDFDF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10098666" y="245812"/>
            <a:ext cx="175260" cy="166370"/>
          </a:xfrm>
          <a:custGeom>
            <a:avLst/>
            <a:gdLst/>
            <a:ahLst/>
            <a:cxnLst/>
            <a:rect l="l" t="t" r="r" b="b"/>
            <a:pathLst>
              <a:path w="175259" h="166370">
                <a:moveTo>
                  <a:pt x="37273" y="166356"/>
                </a:moveTo>
                <a:lnTo>
                  <a:pt x="0" y="166356"/>
                </a:lnTo>
                <a:lnTo>
                  <a:pt x="70756" y="0"/>
                </a:lnTo>
                <a:lnTo>
                  <a:pt x="104240" y="0"/>
                </a:lnTo>
                <a:lnTo>
                  <a:pt x="122803" y="43644"/>
                </a:lnTo>
                <a:lnTo>
                  <a:pt x="87182" y="43644"/>
                </a:lnTo>
                <a:lnTo>
                  <a:pt x="65071" y="97410"/>
                </a:lnTo>
                <a:lnTo>
                  <a:pt x="145671" y="97410"/>
                </a:lnTo>
                <a:lnTo>
                  <a:pt x="159123" y="129037"/>
                </a:lnTo>
                <a:lnTo>
                  <a:pt x="52435" y="129037"/>
                </a:lnTo>
                <a:lnTo>
                  <a:pt x="37273" y="166356"/>
                </a:lnTo>
                <a:close/>
              </a:path>
              <a:path w="175259" h="166370">
                <a:moveTo>
                  <a:pt x="145671" y="97410"/>
                </a:moveTo>
                <a:lnTo>
                  <a:pt x="108662" y="97410"/>
                </a:lnTo>
                <a:lnTo>
                  <a:pt x="87182" y="43644"/>
                </a:lnTo>
                <a:lnTo>
                  <a:pt x="122803" y="43644"/>
                </a:lnTo>
                <a:lnTo>
                  <a:pt x="145671" y="97410"/>
                </a:lnTo>
                <a:close/>
              </a:path>
              <a:path w="175259" h="166370">
                <a:moveTo>
                  <a:pt x="174996" y="166356"/>
                </a:moveTo>
                <a:lnTo>
                  <a:pt x="137091" y="166356"/>
                </a:lnTo>
                <a:lnTo>
                  <a:pt x="121929" y="129037"/>
                </a:lnTo>
                <a:lnTo>
                  <a:pt x="159123" y="129037"/>
                </a:lnTo>
                <a:lnTo>
                  <a:pt x="174996" y="16635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10260396" y="263839"/>
            <a:ext cx="136525" cy="0"/>
          </a:xfrm>
          <a:custGeom>
            <a:avLst/>
            <a:gdLst/>
            <a:ahLst/>
            <a:cxnLst/>
            <a:rect l="l" t="t" r="r" b="b"/>
            <a:pathLst>
              <a:path w="136525" h="0">
                <a:moveTo>
                  <a:pt x="0" y="0"/>
                </a:moveTo>
                <a:lnTo>
                  <a:pt x="136459" y="0"/>
                </a:lnTo>
              </a:path>
            </a:pathLst>
          </a:custGeom>
          <a:ln w="33524">
            <a:solidFill>
              <a:srgbClr val="FDFDF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10328626" y="280602"/>
            <a:ext cx="0" cy="132080"/>
          </a:xfrm>
          <a:custGeom>
            <a:avLst/>
            <a:gdLst/>
            <a:ahLst/>
            <a:cxnLst/>
            <a:rect l="l" t="t" r="r" b="b"/>
            <a:pathLst>
              <a:path w="0" h="132079">
                <a:moveTo>
                  <a:pt x="0" y="0"/>
                </a:moveTo>
                <a:lnTo>
                  <a:pt x="0" y="131567"/>
                </a:lnTo>
              </a:path>
            </a:pathLst>
          </a:custGeom>
          <a:ln w="36641">
            <a:solidFill>
              <a:srgbClr val="FDFDF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10418967" y="262962"/>
            <a:ext cx="124460" cy="0"/>
          </a:xfrm>
          <a:custGeom>
            <a:avLst/>
            <a:gdLst/>
            <a:ahLst/>
            <a:cxnLst/>
            <a:rect l="l" t="t" r="r" b="b"/>
            <a:pathLst>
              <a:path w="124459" h="0">
                <a:moveTo>
                  <a:pt x="0" y="0"/>
                </a:moveTo>
                <a:lnTo>
                  <a:pt x="124456" y="0"/>
                </a:lnTo>
              </a:path>
            </a:pathLst>
          </a:custGeom>
          <a:ln w="31769">
            <a:solidFill>
              <a:srgbClr val="FDFDF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10418967" y="278847"/>
            <a:ext cx="36195" cy="34925"/>
          </a:xfrm>
          <a:custGeom>
            <a:avLst/>
            <a:gdLst/>
            <a:ahLst/>
            <a:cxnLst/>
            <a:rect l="l" t="t" r="r" b="b"/>
            <a:pathLst>
              <a:path w="36195" h="34925">
                <a:moveTo>
                  <a:pt x="0" y="0"/>
                </a:moveTo>
                <a:lnTo>
                  <a:pt x="36010" y="0"/>
                </a:lnTo>
                <a:lnTo>
                  <a:pt x="36010" y="34311"/>
                </a:lnTo>
                <a:lnTo>
                  <a:pt x="0" y="3431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10418967" y="329043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3716" y="0"/>
                </a:lnTo>
              </a:path>
            </a:pathLst>
          </a:custGeom>
          <a:ln w="31769">
            <a:solidFill>
              <a:srgbClr val="FDFDF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10418967" y="34492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0" y="0"/>
                </a:moveTo>
                <a:lnTo>
                  <a:pt x="36010" y="0"/>
                </a:lnTo>
                <a:lnTo>
                  <a:pt x="36010" y="35581"/>
                </a:lnTo>
                <a:lnTo>
                  <a:pt x="0" y="3558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10418967" y="396394"/>
            <a:ext cx="125730" cy="0"/>
          </a:xfrm>
          <a:custGeom>
            <a:avLst/>
            <a:gdLst/>
            <a:ahLst/>
            <a:cxnLst/>
            <a:rect l="l" t="t" r="r" b="b"/>
            <a:pathLst>
              <a:path w="125729" h="0">
                <a:moveTo>
                  <a:pt x="0" y="0"/>
                </a:moveTo>
                <a:lnTo>
                  <a:pt x="125719" y="0"/>
                </a:lnTo>
              </a:path>
            </a:pathLst>
          </a:custGeom>
          <a:ln w="31769">
            <a:solidFill>
              <a:srgbClr val="FDFDF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10636924" y="247077"/>
            <a:ext cx="137091" cy="16762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10812553" y="247077"/>
            <a:ext cx="139618" cy="16509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bk object 44"/>
          <p:cNvSpPr/>
          <p:nvPr/>
        </p:nvSpPr>
        <p:spPr>
          <a:xfrm>
            <a:off x="11003975" y="247077"/>
            <a:ext cx="0" cy="165100"/>
          </a:xfrm>
          <a:custGeom>
            <a:avLst/>
            <a:gdLst/>
            <a:ahLst/>
            <a:cxnLst/>
            <a:rect l="l" t="t" r="r" b="b"/>
            <a:pathLst>
              <a:path w="0" h="165100">
                <a:moveTo>
                  <a:pt x="0" y="0"/>
                </a:moveTo>
                <a:lnTo>
                  <a:pt x="0" y="165091"/>
                </a:lnTo>
              </a:path>
            </a:pathLst>
          </a:custGeom>
          <a:ln w="18952">
            <a:solidFill>
              <a:srgbClr val="FDFDF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bk object 45"/>
          <p:cNvSpPr/>
          <p:nvPr/>
        </p:nvSpPr>
        <p:spPr>
          <a:xfrm>
            <a:off x="11041881" y="247077"/>
            <a:ext cx="157939" cy="16635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bk object 46"/>
          <p:cNvSpPr/>
          <p:nvPr/>
        </p:nvSpPr>
        <p:spPr>
          <a:xfrm>
            <a:off x="11226986" y="255337"/>
            <a:ext cx="119380" cy="0"/>
          </a:xfrm>
          <a:custGeom>
            <a:avLst/>
            <a:gdLst/>
            <a:ahLst/>
            <a:cxnLst/>
            <a:rect l="l" t="t" r="r" b="b"/>
            <a:pathLst>
              <a:path w="119379" h="0">
                <a:moveTo>
                  <a:pt x="0" y="0"/>
                </a:moveTo>
                <a:lnTo>
                  <a:pt x="118770" y="0"/>
                </a:lnTo>
              </a:path>
            </a:pathLst>
          </a:custGeom>
          <a:ln w="16520">
            <a:solidFill>
              <a:srgbClr val="FDFDF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bk object 47"/>
          <p:cNvSpPr/>
          <p:nvPr/>
        </p:nvSpPr>
        <p:spPr>
          <a:xfrm>
            <a:off x="11236145" y="263597"/>
            <a:ext cx="0" cy="131445"/>
          </a:xfrm>
          <a:custGeom>
            <a:avLst/>
            <a:gdLst/>
            <a:ahLst/>
            <a:cxnLst/>
            <a:rect l="l" t="t" r="r" b="b"/>
            <a:pathLst>
              <a:path w="0" h="131445">
                <a:moveTo>
                  <a:pt x="0" y="0"/>
                </a:moveTo>
                <a:lnTo>
                  <a:pt x="0" y="13089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bk object 48"/>
          <p:cNvSpPr/>
          <p:nvPr/>
        </p:nvSpPr>
        <p:spPr>
          <a:xfrm>
            <a:off x="11226986" y="329043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4" h="0">
                <a:moveTo>
                  <a:pt x="0" y="0"/>
                </a:moveTo>
                <a:lnTo>
                  <a:pt x="108030" y="0"/>
                </a:lnTo>
              </a:path>
            </a:pathLst>
          </a:custGeom>
          <a:ln w="16520">
            <a:solidFill>
              <a:srgbClr val="FDFDF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bk object 49"/>
          <p:cNvSpPr/>
          <p:nvPr/>
        </p:nvSpPr>
        <p:spPr>
          <a:xfrm>
            <a:off x="11226986" y="403383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 h="0">
                <a:moveTo>
                  <a:pt x="0" y="0"/>
                </a:moveTo>
                <a:lnTo>
                  <a:pt x="120033" y="0"/>
                </a:lnTo>
              </a:path>
            </a:pathLst>
          </a:custGeom>
          <a:ln w="17790">
            <a:solidFill>
              <a:srgbClr val="FDFDF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bk object 50"/>
          <p:cNvSpPr/>
          <p:nvPr/>
        </p:nvSpPr>
        <p:spPr>
          <a:xfrm>
            <a:off x="11378607" y="244547"/>
            <a:ext cx="277341" cy="17015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bk object 51"/>
          <p:cNvSpPr/>
          <p:nvPr/>
        </p:nvSpPr>
        <p:spPr>
          <a:xfrm>
            <a:off x="11699224" y="247077"/>
            <a:ext cx="0" cy="165100"/>
          </a:xfrm>
          <a:custGeom>
            <a:avLst/>
            <a:gdLst/>
            <a:ahLst/>
            <a:cxnLst/>
            <a:rect l="l" t="t" r="r" b="b"/>
            <a:pathLst>
              <a:path w="0" h="165100">
                <a:moveTo>
                  <a:pt x="0" y="0"/>
                </a:moveTo>
                <a:lnTo>
                  <a:pt x="0" y="165091"/>
                </a:lnTo>
              </a:path>
            </a:pathLst>
          </a:custGeom>
          <a:ln w="18320">
            <a:solidFill>
              <a:srgbClr val="FDFDF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bk object 52"/>
          <p:cNvSpPr/>
          <p:nvPr/>
        </p:nvSpPr>
        <p:spPr>
          <a:xfrm>
            <a:off x="11739341" y="247077"/>
            <a:ext cx="293400" cy="16509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340" y="1116985"/>
            <a:ext cx="10815319" cy="1000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17453A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11601" y="3114836"/>
            <a:ext cx="8568796" cy="2451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hr.msu.edu/ua/promotion/faculty-academic-staff/guide.html" TargetMode="Externa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ofasd.msu.edu/" TargetMode="Externa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hyperlink" Target="https://hr.msu.edu/policies-procedures/faculty-academic-staff/academic-hiring-manual/index.html" TargetMode="External"/><Relationship Id="rId4" Type="http://schemas.openxmlformats.org/officeDocument/2006/relationships/hyperlink" Target="https://inclusion.msu.edu/_assets/documents/hiring/FacultySearchToolkit-final.pdf" TargetMode="Externa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4568" y="1685062"/>
            <a:ext cx="7233920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600" b="1">
                <a:latin typeface="Arial"/>
                <a:cs typeface="Arial"/>
              </a:rPr>
              <a:t>Faculty </a:t>
            </a:r>
            <a:r>
              <a:rPr dirty="0" sz="3600" spc="-5" b="1">
                <a:latin typeface="Arial"/>
                <a:cs typeface="Arial"/>
              </a:rPr>
              <a:t>Recruitment, Hiring,  Promotion, </a:t>
            </a:r>
            <a:r>
              <a:rPr dirty="0" sz="3600" spc="-50" b="1">
                <a:latin typeface="Arial"/>
                <a:cs typeface="Arial"/>
              </a:rPr>
              <a:t>Tenure </a:t>
            </a:r>
            <a:r>
              <a:rPr dirty="0" sz="3600" b="1">
                <a:latin typeface="Arial"/>
                <a:cs typeface="Arial"/>
              </a:rPr>
              <a:t>and</a:t>
            </a:r>
            <a:r>
              <a:rPr dirty="0" sz="3600" spc="30" b="1">
                <a:latin typeface="Arial"/>
                <a:cs typeface="Arial"/>
              </a:rPr>
              <a:t> </a:t>
            </a:r>
            <a:r>
              <a:rPr dirty="0" sz="3600" spc="-5" b="1">
                <a:latin typeface="Arial"/>
                <a:cs typeface="Arial"/>
              </a:rPr>
              <a:t>Retention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73660" rIns="0" bIns="0" rtlCol="0" vert="horz">
            <a:spAutoFit/>
          </a:bodyPr>
          <a:lstStyle/>
          <a:p>
            <a:pPr marL="35560">
              <a:lnSpc>
                <a:spcPct val="100000"/>
              </a:lnSpc>
              <a:spcBef>
                <a:spcPts val="580"/>
              </a:spcBef>
            </a:pPr>
            <a:r>
              <a:rPr dirty="0" spc="-45"/>
              <a:t>Teresa </a:t>
            </a:r>
            <a:r>
              <a:rPr dirty="0" spc="-5"/>
              <a:t>K.</a:t>
            </a:r>
            <a:r>
              <a:rPr dirty="0" spc="35"/>
              <a:t> </a:t>
            </a:r>
            <a:r>
              <a:rPr dirty="0" spc="-15"/>
              <a:t>Woodruff</a:t>
            </a:r>
          </a:p>
          <a:p>
            <a:pPr marL="35560">
              <a:lnSpc>
                <a:spcPct val="100000"/>
              </a:lnSpc>
              <a:spcBef>
                <a:spcPts val="475"/>
              </a:spcBef>
            </a:pPr>
            <a:r>
              <a:rPr dirty="0" spc="-5"/>
              <a:t>Provost and Executive </a:t>
            </a:r>
            <a:r>
              <a:rPr dirty="0" spc="-15"/>
              <a:t>Vice </a:t>
            </a:r>
            <a:r>
              <a:rPr dirty="0" spc="-5"/>
              <a:t>President for Academic</a:t>
            </a:r>
            <a:r>
              <a:rPr dirty="0" spc="-200"/>
              <a:t> </a:t>
            </a:r>
            <a:r>
              <a:rPr dirty="0" spc="-10"/>
              <a:t>Affairs</a:t>
            </a:r>
          </a:p>
          <a:p>
            <a:pPr marL="35560">
              <a:lnSpc>
                <a:spcPct val="100000"/>
              </a:lnSpc>
              <a:spcBef>
                <a:spcPts val="1155"/>
              </a:spcBef>
            </a:pPr>
            <a:r>
              <a:rPr dirty="0" spc="-5"/>
              <a:t>Jabbar R.</a:t>
            </a:r>
            <a:r>
              <a:rPr dirty="0" spc="-10"/>
              <a:t> </a:t>
            </a:r>
            <a:r>
              <a:rPr dirty="0" spc="-5"/>
              <a:t>Bennett</a:t>
            </a:r>
          </a:p>
          <a:p>
            <a:pPr marL="35560">
              <a:lnSpc>
                <a:spcPct val="100000"/>
              </a:lnSpc>
              <a:spcBef>
                <a:spcPts val="480"/>
              </a:spcBef>
            </a:pPr>
            <a:r>
              <a:rPr dirty="0" spc="-15"/>
              <a:t>Vice </a:t>
            </a:r>
            <a:r>
              <a:rPr dirty="0" spc="-5"/>
              <a:t>President and Chief Diversity</a:t>
            </a:r>
            <a:r>
              <a:rPr dirty="0" spc="40"/>
              <a:t> </a:t>
            </a:r>
            <a:r>
              <a:rPr dirty="0" spc="-10"/>
              <a:t>Officer</a:t>
            </a:r>
          </a:p>
          <a:p>
            <a:pPr marL="35560">
              <a:lnSpc>
                <a:spcPct val="100000"/>
              </a:lnSpc>
              <a:spcBef>
                <a:spcPts val="1630"/>
              </a:spcBef>
            </a:pPr>
            <a:r>
              <a:rPr dirty="0" spc="-5"/>
              <a:t>Suzanne</a:t>
            </a:r>
            <a:r>
              <a:rPr dirty="0"/>
              <a:t> </a:t>
            </a:r>
            <a:r>
              <a:rPr dirty="0" spc="-5"/>
              <a:t>Lang</a:t>
            </a:r>
          </a:p>
          <a:p>
            <a:pPr marL="35560">
              <a:lnSpc>
                <a:spcPct val="100000"/>
              </a:lnSpc>
              <a:spcBef>
                <a:spcPts val="480"/>
              </a:spcBef>
            </a:pPr>
            <a:r>
              <a:rPr dirty="0" spc="-5"/>
              <a:t>Associate Provost and </a:t>
            </a:r>
            <a:r>
              <a:rPr dirty="0" spc="-10"/>
              <a:t>Vice-President </a:t>
            </a:r>
            <a:r>
              <a:rPr dirty="0" spc="-5"/>
              <a:t>for Faculty and Academic </a:t>
            </a:r>
            <a:r>
              <a:rPr dirty="0" spc="-10"/>
              <a:t>Staff</a:t>
            </a:r>
            <a:r>
              <a:rPr dirty="0" spc="-155"/>
              <a:t> </a:t>
            </a:r>
            <a:r>
              <a:rPr dirty="0" spc="-10"/>
              <a:t>Affairs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255719"/>
            <a:ext cx="4697095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1855 </a:t>
            </a:r>
            <a:r>
              <a:rPr dirty="0" spc="-20"/>
              <a:t>Professorship</a:t>
            </a:r>
            <a:r>
              <a:rPr dirty="0" spc="-25"/>
              <a:t> </a:t>
            </a:r>
            <a:r>
              <a:rPr dirty="0" spc="-10"/>
              <a:t>Initiative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913924"/>
            <a:ext cx="10201275" cy="4542790"/>
          </a:xfrm>
          <a:prstGeom prst="rect">
            <a:avLst/>
          </a:prstGeom>
        </p:spPr>
        <p:txBody>
          <a:bodyPr wrap="square" lIns="0" tIns="7048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55"/>
              </a:spcBef>
              <a:buClr>
                <a:srgbClr val="17453A"/>
              </a:buClr>
              <a:buChar char="•"/>
              <a:tabLst>
                <a:tab pos="354965" algn="l"/>
                <a:tab pos="355600" algn="l"/>
              </a:tabLst>
            </a:pP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Competitive</a:t>
            </a:r>
            <a:r>
              <a:rPr dirty="0" sz="1900" spc="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Review</a:t>
            </a:r>
            <a:endParaRPr sz="19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455"/>
              </a:spcBef>
              <a:buClr>
                <a:srgbClr val="404040"/>
              </a:buClr>
              <a:buSzPct val="84210"/>
              <a:buChar char="•"/>
              <a:tabLst>
                <a:tab pos="755015" algn="l"/>
                <a:tab pos="755650" algn="l"/>
              </a:tabLst>
            </a:pP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76 impressive</a:t>
            </a:r>
            <a:r>
              <a:rPr dirty="0" sz="1900" spc="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proposals</a:t>
            </a:r>
            <a:endParaRPr sz="19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455"/>
              </a:spcBef>
              <a:buClr>
                <a:srgbClr val="404040"/>
              </a:buClr>
              <a:buSzPct val="84210"/>
              <a:buChar char="•"/>
              <a:tabLst>
                <a:tab pos="755015" algn="l"/>
                <a:tab pos="755650" algn="l"/>
              </a:tabLst>
            </a:pP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13 professorships </a:t>
            </a:r>
            <a:r>
              <a:rPr dirty="0" sz="1900">
                <a:solidFill>
                  <a:srgbClr val="7E7E7E"/>
                </a:solidFill>
                <a:latin typeface="Arial"/>
                <a:cs typeface="Arial"/>
              </a:rPr>
              <a:t>–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represented by </a:t>
            </a:r>
            <a:r>
              <a:rPr dirty="0" sz="1900">
                <a:solidFill>
                  <a:srgbClr val="7E7E7E"/>
                </a:solidFill>
                <a:latin typeface="Arial"/>
                <a:cs typeface="Arial"/>
              </a:rPr>
              <a:t>9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primary colleges and 16 unique collaborative</a:t>
            </a:r>
            <a:r>
              <a:rPr dirty="0" sz="1900" spc="32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units</a:t>
            </a:r>
            <a:endParaRPr sz="1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55"/>
              </a:spcBef>
              <a:buClr>
                <a:srgbClr val="17453A"/>
              </a:buClr>
              <a:buChar char="•"/>
              <a:tabLst>
                <a:tab pos="354965" algn="l"/>
                <a:tab pos="355600" algn="l"/>
              </a:tabLst>
            </a:pP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Primary College</a:t>
            </a:r>
            <a:r>
              <a:rPr dirty="0" sz="1900" spc="3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Recipients</a:t>
            </a:r>
            <a:endParaRPr sz="19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459"/>
              </a:spcBef>
              <a:buClr>
                <a:srgbClr val="404040"/>
              </a:buClr>
              <a:buSzPct val="84210"/>
              <a:buChar char="•"/>
              <a:tabLst>
                <a:tab pos="755015" algn="l"/>
                <a:tab pos="755650" algn="l"/>
              </a:tabLst>
            </a:pP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College of Agriculture </a:t>
            </a:r>
            <a:r>
              <a:rPr dirty="0" sz="1900">
                <a:solidFill>
                  <a:srgbClr val="7E7E7E"/>
                </a:solidFill>
                <a:latin typeface="Arial"/>
                <a:cs typeface="Arial"/>
              </a:rPr>
              <a:t>&amp;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Natural Resources</a:t>
            </a:r>
            <a:r>
              <a:rPr dirty="0" sz="1900" spc="-2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900">
                <a:solidFill>
                  <a:srgbClr val="7E7E7E"/>
                </a:solidFill>
                <a:latin typeface="Arial"/>
                <a:cs typeface="Arial"/>
              </a:rPr>
              <a:t>(CANR)</a:t>
            </a:r>
            <a:endParaRPr sz="19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455"/>
              </a:spcBef>
              <a:buClr>
                <a:srgbClr val="404040"/>
              </a:buClr>
              <a:buSzPct val="84210"/>
              <a:buChar char="•"/>
              <a:tabLst>
                <a:tab pos="755015" algn="l"/>
                <a:tab pos="755650" algn="l"/>
              </a:tabLst>
            </a:pP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College of Natural Sciences</a:t>
            </a:r>
            <a:r>
              <a:rPr dirty="0" sz="1900" spc="5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(CNS)</a:t>
            </a:r>
            <a:endParaRPr sz="19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455"/>
              </a:spcBef>
              <a:buClr>
                <a:srgbClr val="404040"/>
              </a:buClr>
              <a:buSzPct val="84210"/>
              <a:buChar char="•"/>
              <a:tabLst>
                <a:tab pos="755015" algn="l"/>
                <a:tab pos="755650" algn="l"/>
              </a:tabLst>
            </a:pP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College of </a:t>
            </a:r>
            <a:r>
              <a:rPr dirty="0" sz="1900" spc="-15">
                <a:solidFill>
                  <a:srgbClr val="7E7E7E"/>
                </a:solidFill>
                <a:latin typeface="Arial"/>
                <a:cs typeface="Arial"/>
              </a:rPr>
              <a:t>Veterinary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Medicine</a:t>
            </a:r>
            <a:r>
              <a:rPr dirty="0" sz="1900" spc="8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(CVM)</a:t>
            </a:r>
            <a:endParaRPr sz="19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455"/>
              </a:spcBef>
              <a:buClr>
                <a:srgbClr val="404040"/>
              </a:buClr>
              <a:buSzPct val="84210"/>
              <a:buChar char="•"/>
              <a:tabLst>
                <a:tab pos="755015" algn="l"/>
                <a:tab pos="755650" algn="l"/>
              </a:tabLst>
            </a:pP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Residential College in the Arts </a:t>
            </a:r>
            <a:r>
              <a:rPr dirty="0" sz="1900">
                <a:solidFill>
                  <a:srgbClr val="7E7E7E"/>
                </a:solidFill>
                <a:latin typeface="Arial"/>
                <a:cs typeface="Arial"/>
              </a:rPr>
              <a:t>&amp;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Humanities</a:t>
            </a:r>
            <a:r>
              <a:rPr dirty="0" sz="1900" spc="-3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900">
                <a:solidFill>
                  <a:srgbClr val="7E7E7E"/>
                </a:solidFill>
                <a:latin typeface="Arial"/>
                <a:cs typeface="Arial"/>
              </a:rPr>
              <a:t>(RCAH)</a:t>
            </a:r>
            <a:endParaRPr sz="19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455"/>
              </a:spcBef>
              <a:buClr>
                <a:srgbClr val="404040"/>
              </a:buClr>
              <a:buSzPct val="84210"/>
              <a:buChar char="•"/>
              <a:tabLst>
                <a:tab pos="755015" algn="l"/>
                <a:tab pos="755650" algn="l"/>
              </a:tabLst>
            </a:pP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College of Law</a:t>
            </a:r>
            <a:r>
              <a:rPr dirty="0" sz="1900" spc="4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(COL)</a:t>
            </a:r>
            <a:endParaRPr sz="19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459"/>
              </a:spcBef>
              <a:buClr>
                <a:srgbClr val="404040"/>
              </a:buClr>
              <a:buSzPct val="84210"/>
              <a:buChar char="•"/>
              <a:tabLst>
                <a:tab pos="755015" algn="l"/>
                <a:tab pos="755650" algn="l"/>
              </a:tabLst>
            </a:pP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College of Social Science</a:t>
            </a:r>
            <a:r>
              <a:rPr dirty="0" sz="1900" spc="4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(CSS)</a:t>
            </a:r>
            <a:endParaRPr sz="19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455"/>
              </a:spcBef>
              <a:buClr>
                <a:srgbClr val="404040"/>
              </a:buClr>
              <a:buSzPct val="84210"/>
              <a:buChar char="•"/>
              <a:tabLst>
                <a:tab pos="755015" algn="l"/>
                <a:tab pos="755650" algn="l"/>
              </a:tabLst>
            </a:pP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College of Communication Arts </a:t>
            </a:r>
            <a:r>
              <a:rPr dirty="0" sz="1900">
                <a:solidFill>
                  <a:srgbClr val="7E7E7E"/>
                </a:solidFill>
                <a:latin typeface="Arial"/>
                <a:cs typeface="Arial"/>
              </a:rPr>
              <a:t>&amp;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Sciences</a:t>
            </a:r>
            <a:r>
              <a:rPr dirty="0" sz="1900" spc="-5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(CAS)</a:t>
            </a:r>
            <a:endParaRPr sz="19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455"/>
              </a:spcBef>
              <a:buClr>
                <a:srgbClr val="404040"/>
              </a:buClr>
              <a:buSzPct val="84210"/>
              <a:buChar char="•"/>
              <a:tabLst>
                <a:tab pos="755015" algn="l"/>
                <a:tab pos="755650" algn="l"/>
              </a:tabLst>
            </a:pP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College of Engineering</a:t>
            </a:r>
            <a:r>
              <a:rPr dirty="0" sz="1900" spc="5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(COE)</a:t>
            </a:r>
            <a:endParaRPr sz="19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455"/>
              </a:spcBef>
              <a:buClr>
                <a:srgbClr val="404040"/>
              </a:buClr>
              <a:buSzPct val="84210"/>
              <a:buChar char="•"/>
              <a:tabLst>
                <a:tab pos="755015" algn="l"/>
                <a:tab pos="755650" algn="l"/>
              </a:tabLst>
            </a:pP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College of Arts </a:t>
            </a:r>
            <a:r>
              <a:rPr dirty="0" sz="1900">
                <a:solidFill>
                  <a:srgbClr val="7E7E7E"/>
                </a:solidFill>
                <a:latin typeface="Arial"/>
                <a:cs typeface="Arial"/>
              </a:rPr>
              <a:t>&amp;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Letters</a:t>
            </a:r>
            <a:r>
              <a:rPr dirty="0" sz="1900" spc="-8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(CAL)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029427"/>
            <a:ext cx="9712325" cy="10007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pc="-20"/>
              <a:t>Faculty </a:t>
            </a:r>
            <a:r>
              <a:rPr dirty="0" spc="-5"/>
              <a:t>&amp; </a:t>
            </a:r>
            <a:r>
              <a:rPr dirty="0" spc="-10"/>
              <a:t>Academic </a:t>
            </a:r>
            <a:r>
              <a:rPr dirty="0" spc="-20"/>
              <a:t>Staff </a:t>
            </a:r>
            <a:r>
              <a:rPr dirty="0" spc="-15"/>
              <a:t>Through </a:t>
            </a:r>
            <a:r>
              <a:rPr dirty="0" spc="-5"/>
              <a:t>the Lens of an </a:t>
            </a:r>
            <a:r>
              <a:rPr dirty="0" spc="-15"/>
              <a:t>Employee  </a:t>
            </a:r>
            <a:r>
              <a:rPr dirty="0" spc="-25"/>
              <a:t>Life</a:t>
            </a:r>
            <a:r>
              <a:rPr dirty="0"/>
              <a:t> </a:t>
            </a:r>
            <a:r>
              <a:rPr dirty="0" spc="-15"/>
              <a:t>Cycle</a:t>
            </a:r>
          </a:p>
        </p:txBody>
      </p:sp>
      <p:sp>
        <p:nvSpPr>
          <p:cNvPr id="3" name="object 3"/>
          <p:cNvSpPr/>
          <p:nvPr/>
        </p:nvSpPr>
        <p:spPr>
          <a:xfrm>
            <a:off x="1499997" y="2939802"/>
            <a:ext cx="523875" cy="0"/>
          </a:xfrm>
          <a:custGeom>
            <a:avLst/>
            <a:gdLst/>
            <a:ahLst/>
            <a:cxnLst/>
            <a:rect l="l" t="t" r="r" b="b"/>
            <a:pathLst>
              <a:path w="523875" h="0">
                <a:moveTo>
                  <a:pt x="0" y="0"/>
                </a:moveTo>
                <a:lnTo>
                  <a:pt x="523493" y="0"/>
                </a:lnTo>
              </a:path>
            </a:pathLst>
          </a:custGeom>
          <a:ln w="3175">
            <a:solidFill>
              <a:srgbClr val="DEE7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487297" y="2939795"/>
            <a:ext cx="549275" cy="0"/>
          </a:xfrm>
          <a:custGeom>
            <a:avLst/>
            <a:gdLst/>
            <a:ahLst/>
            <a:cxnLst/>
            <a:rect l="l" t="t" r="r" b="b"/>
            <a:pathLst>
              <a:path w="549275" h="0">
                <a:moveTo>
                  <a:pt x="0" y="0"/>
                </a:moveTo>
                <a:lnTo>
                  <a:pt x="548893" y="0"/>
                </a:lnTo>
              </a:path>
            </a:pathLst>
          </a:custGeom>
          <a:ln w="26162">
            <a:solidFill>
              <a:srgbClr val="DEE7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042032" y="2882519"/>
            <a:ext cx="85598" cy="1389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02816" y="2707767"/>
            <a:ext cx="463550" cy="463550"/>
          </a:xfrm>
          <a:custGeom>
            <a:avLst/>
            <a:gdLst/>
            <a:ahLst/>
            <a:cxnLst/>
            <a:rect l="l" t="t" r="r" b="b"/>
            <a:pathLst>
              <a:path w="463550" h="463550">
                <a:moveTo>
                  <a:pt x="231647" y="0"/>
                </a:moveTo>
                <a:lnTo>
                  <a:pt x="184961" y="4706"/>
                </a:lnTo>
                <a:lnTo>
                  <a:pt x="141478" y="18203"/>
                </a:lnTo>
                <a:lnTo>
                  <a:pt x="102129" y="39560"/>
                </a:lnTo>
                <a:lnTo>
                  <a:pt x="67846" y="67846"/>
                </a:lnTo>
                <a:lnTo>
                  <a:pt x="39560" y="102129"/>
                </a:lnTo>
                <a:lnTo>
                  <a:pt x="18203" y="141478"/>
                </a:lnTo>
                <a:lnTo>
                  <a:pt x="4706" y="184961"/>
                </a:lnTo>
                <a:lnTo>
                  <a:pt x="0" y="231648"/>
                </a:lnTo>
                <a:lnTo>
                  <a:pt x="4706" y="278334"/>
                </a:lnTo>
                <a:lnTo>
                  <a:pt x="18203" y="321817"/>
                </a:lnTo>
                <a:lnTo>
                  <a:pt x="39560" y="361166"/>
                </a:lnTo>
                <a:lnTo>
                  <a:pt x="67846" y="395449"/>
                </a:lnTo>
                <a:lnTo>
                  <a:pt x="102129" y="423735"/>
                </a:lnTo>
                <a:lnTo>
                  <a:pt x="141478" y="445092"/>
                </a:lnTo>
                <a:lnTo>
                  <a:pt x="184961" y="458589"/>
                </a:lnTo>
                <a:lnTo>
                  <a:pt x="231647" y="463296"/>
                </a:lnTo>
                <a:lnTo>
                  <a:pt x="278334" y="458589"/>
                </a:lnTo>
                <a:lnTo>
                  <a:pt x="321817" y="445092"/>
                </a:lnTo>
                <a:lnTo>
                  <a:pt x="361166" y="423735"/>
                </a:lnTo>
                <a:lnTo>
                  <a:pt x="395449" y="395449"/>
                </a:lnTo>
                <a:lnTo>
                  <a:pt x="423735" y="361166"/>
                </a:lnTo>
                <a:lnTo>
                  <a:pt x="445092" y="321817"/>
                </a:lnTo>
                <a:lnTo>
                  <a:pt x="458589" y="278334"/>
                </a:lnTo>
                <a:lnTo>
                  <a:pt x="463295" y="231648"/>
                </a:lnTo>
                <a:lnTo>
                  <a:pt x="458589" y="184961"/>
                </a:lnTo>
                <a:lnTo>
                  <a:pt x="445092" y="141478"/>
                </a:lnTo>
                <a:lnTo>
                  <a:pt x="423735" y="102129"/>
                </a:lnTo>
                <a:lnTo>
                  <a:pt x="395449" y="67846"/>
                </a:lnTo>
                <a:lnTo>
                  <a:pt x="361166" y="39560"/>
                </a:lnTo>
                <a:lnTo>
                  <a:pt x="321817" y="18203"/>
                </a:lnTo>
                <a:lnTo>
                  <a:pt x="278334" y="4706"/>
                </a:lnTo>
                <a:lnTo>
                  <a:pt x="231647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202816" y="2707767"/>
            <a:ext cx="463550" cy="463550"/>
          </a:xfrm>
          <a:custGeom>
            <a:avLst/>
            <a:gdLst/>
            <a:ahLst/>
            <a:cxnLst/>
            <a:rect l="l" t="t" r="r" b="b"/>
            <a:pathLst>
              <a:path w="463550" h="463550">
                <a:moveTo>
                  <a:pt x="0" y="231648"/>
                </a:moveTo>
                <a:lnTo>
                  <a:pt x="4706" y="184961"/>
                </a:lnTo>
                <a:lnTo>
                  <a:pt x="18203" y="141478"/>
                </a:lnTo>
                <a:lnTo>
                  <a:pt x="39560" y="102129"/>
                </a:lnTo>
                <a:lnTo>
                  <a:pt x="67846" y="67846"/>
                </a:lnTo>
                <a:lnTo>
                  <a:pt x="102129" y="39560"/>
                </a:lnTo>
                <a:lnTo>
                  <a:pt x="141478" y="18203"/>
                </a:lnTo>
                <a:lnTo>
                  <a:pt x="184961" y="4706"/>
                </a:lnTo>
                <a:lnTo>
                  <a:pt x="231647" y="0"/>
                </a:lnTo>
                <a:lnTo>
                  <a:pt x="278334" y="4706"/>
                </a:lnTo>
                <a:lnTo>
                  <a:pt x="321817" y="18203"/>
                </a:lnTo>
                <a:lnTo>
                  <a:pt x="361166" y="39560"/>
                </a:lnTo>
                <a:lnTo>
                  <a:pt x="395449" y="67846"/>
                </a:lnTo>
                <a:lnTo>
                  <a:pt x="423735" y="102129"/>
                </a:lnTo>
                <a:lnTo>
                  <a:pt x="445092" y="141478"/>
                </a:lnTo>
                <a:lnTo>
                  <a:pt x="458589" y="184961"/>
                </a:lnTo>
                <a:lnTo>
                  <a:pt x="463295" y="231648"/>
                </a:lnTo>
                <a:lnTo>
                  <a:pt x="458589" y="278334"/>
                </a:lnTo>
                <a:lnTo>
                  <a:pt x="445092" y="321817"/>
                </a:lnTo>
                <a:lnTo>
                  <a:pt x="423735" y="361166"/>
                </a:lnTo>
                <a:lnTo>
                  <a:pt x="395449" y="395449"/>
                </a:lnTo>
                <a:lnTo>
                  <a:pt x="361166" y="423735"/>
                </a:lnTo>
                <a:lnTo>
                  <a:pt x="321817" y="445092"/>
                </a:lnTo>
                <a:lnTo>
                  <a:pt x="278334" y="458589"/>
                </a:lnTo>
                <a:lnTo>
                  <a:pt x="231647" y="463296"/>
                </a:lnTo>
                <a:lnTo>
                  <a:pt x="184961" y="458589"/>
                </a:lnTo>
                <a:lnTo>
                  <a:pt x="141478" y="445092"/>
                </a:lnTo>
                <a:lnTo>
                  <a:pt x="102129" y="423735"/>
                </a:lnTo>
                <a:lnTo>
                  <a:pt x="67846" y="395449"/>
                </a:lnTo>
                <a:lnTo>
                  <a:pt x="39560" y="361166"/>
                </a:lnTo>
                <a:lnTo>
                  <a:pt x="18203" y="321817"/>
                </a:lnTo>
                <a:lnTo>
                  <a:pt x="4706" y="278334"/>
                </a:lnTo>
                <a:lnTo>
                  <a:pt x="0" y="231648"/>
                </a:lnTo>
                <a:close/>
              </a:path>
            </a:pathLst>
          </a:custGeom>
          <a:ln w="25400">
            <a:solidFill>
              <a:srgbClr val="9BBA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357006" y="2744289"/>
            <a:ext cx="15430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45438" y="3337178"/>
            <a:ext cx="1178560" cy="1965325"/>
          </a:xfrm>
          <a:custGeom>
            <a:avLst/>
            <a:gdLst/>
            <a:ahLst/>
            <a:cxnLst/>
            <a:rect l="l" t="t" r="r" b="b"/>
            <a:pathLst>
              <a:path w="1178560" h="1965325">
                <a:moveTo>
                  <a:pt x="1178052" y="235610"/>
                </a:moveTo>
                <a:lnTo>
                  <a:pt x="0" y="235610"/>
                </a:lnTo>
                <a:lnTo>
                  <a:pt x="0" y="1965198"/>
                </a:lnTo>
                <a:lnTo>
                  <a:pt x="1178052" y="1965198"/>
                </a:lnTo>
                <a:lnTo>
                  <a:pt x="1178052" y="235610"/>
                </a:lnTo>
                <a:close/>
              </a:path>
              <a:path w="1178560" h="1965325">
                <a:moveTo>
                  <a:pt x="589026" y="0"/>
                </a:moveTo>
                <a:lnTo>
                  <a:pt x="353415" y="235610"/>
                </a:lnTo>
                <a:lnTo>
                  <a:pt x="824636" y="235610"/>
                </a:lnTo>
                <a:lnTo>
                  <a:pt x="589026" y="0"/>
                </a:lnTo>
                <a:close/>
              </a:path>
            </a:pathLst>
          </a:custGeom>
          <a:solidFill>
            <a:srgbClr val="DEE7D1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45438" y="3337178"/>
            <a:ext cx="1178560" cy="1965325"/>
          </a:xfrm>
          <a:custGeom>
            <a:avLst/>
            <a:gdLst/>
            <a:ahLst/>
            <a:cxnLst/>
            <a:rect l="l" t="t" r="r" b="b"/>
            <a:pathLst>
              <a:path w="1178560" h="1965325">
                <a:moveTo>
                  <a:pt x="0" y="235610"/>
                </a:moveTo>
                <a:lnTo>
                  <a:pt x="353415" y="235610"/>
                </a:lnTo>
                <a:lnTo>
                  <a:pt x="589026" y="0"/>
                </a:lnTo>
                <a:lnTo>
                  <a:pt x="824636" y="235610"/>
                </a:lnTo>
                <a:lnTo>
                  <a:pt x="1178052" y="235610"/>
                </a:lnTo>
                <a:lnTo>
                  <a:pt x="1178052" y="1965198"/>
                </a:lnTo>
                <a:lnTo>
                  <a:pt x="0" y="1965198"/>
                </a:lnTo>
                <a:lnTo>
                  <a:pt x="0" y="235610"/>
                </a:lnTo>
                <a:close/>
              </a:path>
            </a:pathLst>
          </a:custGeom>
          <a:ln w="25400">
            <a:solidFill>
              <a:srgbClr val="DEE7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047102" y="3636667"/>
            <a:ext cx="774700" cy="1154430"/>
          </a:xfrm>
          <a:prstGeom prst="rect">
            <a:avLst/>
          </a:prstGeom>
        </p:spPr>
        <p:txBody>
          <a:bodyPr wrap="square" lIns="0" tIns="7048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55"/>
              </a:spcBef>
            </a:pPr>
            <a:r>
              <a:rPr dirty="0" sz="1400" spc="-20" b="1">
                <a:latin typeface="Calibri"/>
                <a:cs typeface="Calibri"/>
              </a:rPr>
              <a:t>Attract</a:t>
            </a:r>
            <a:endParaRPr sz="1400">
              <a:latin typeface="Calibri"/>
              <a:cs typeface="Calibri"/>
            </a:endParaRPr>
          </a:p>
          <a:p>
            <a:pPr algn="ctr" marL="12700" marR="5080" indent="-635">
              <a:lnSpc>
                <a:spcPct val="91600"/>
              </a:lnSpc>
              <a:spcBef>
                <a:spcPts val="595"/>
              </a:spcBef>
            </a:pPr>
            <a:r>
              <a:rPr dirty="0" sz="1400" spc="-5">
                <a:latin typeface="Calibri"/>
                <a:cs typeface="Calibri"/>
              </a:rPr>
              <a:t>Being an  </a:t>
            </a:r>
            <a:r>
              <a:rPr dirty="0" sz="1400" spc="-5">
                <a:latin typeface="Calibri"/>
                <a:cs typeface="Calibri"/>
              </a:rPr>
              <a:t>a</a:t>
            </a:r>
            <a:r>
              <a:rPr dirty="0" sz="1400" spc="-10">
                <a:latin typeface="Calibri"/>
                <a:cs typeface="Calibri"/>
              </a:rPr>
              <a:t>pp</a:t>
            </a:r>
            <a:r>
              <a:rPr dirty="0" sz="1400" spc="-5">
                <a:latin typeface="Calibri"/>
                <a:cs typeface="Calibri"/>
              </a:rPr>
              <a:t>ea</a:t>
            </a:r>
            <a:r>
              <a:rPr dirty="0" sz="1400" spc="-10">
                <a:latin typeface="Calibri"/>
                <a:cs typeface="Calibri"/>
              </a:rPr>
              <a:t>lin</a:t>
            </a:r>
            <a:r>
              <a:rPr dirty="0" sz="1400" spc="10">
                <a:latin typeface="Calibri"/>
                <a:cs typeface="Calibri"/>
              </a:rPr>
              <a:t>g</a:t>
            </a:r>
            <a:r>
              <a:rPr dirty="0" sz="1400" spc="-5">
                <a:latin typeface="Calibri"/>
                <a:cs typeface="Calibri"/>
              </a:rPr>
              <a:t>,  </a:t>
            </a:r>
            <a:r>
              <a:rPr dirty="0" sz="1400" spc="-10">
                <a:latin typeface="Calibri"/>
                <a:cs typeface="Calibri"/>
              </a:rPr>
              <a:t>inclusive  employer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154554" y="2939802"/>
            <a:ext cx="1178560" cy="0"/>
          </a:xfrm>
          <a:custGeom>
            <a:avLst/>
            <a:gdLst/>
            <a:ahLst/>
            <a:cxnLst/>
            <a:rect l="l" t="t" r="r" b="b"/>
            <a:pathLst>
              <a:path w="1178560" h="0">
                <a:moveTo>
                  <a:pt x="0" y="0"/>
                </a:moveTo>
                <a:lnTo>
                  <a:pt x="1178052" y="0"/>
                </a:lnTo>
              </a:path>
            </a:pathLst>
          </a:custGeom>
          <a:ln w="3175">
            <a:solidFill>
              <a:srgbClr val="DEE7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41854" y="2939795"/>
            <a:ext cx="1203960" cy="0"/>
          </a:xfrm>
          <a:custGeom>
            <a:avLst/>
            <a:gdLst/>
            <a:ahLst/>
            <a:cxnLst/>
            <a:rect l="l" t="t" r="r" b="b"/>
            <a:pathLst>
              <a:path w="1203960" h="0">
                <a:moveTo>
                  <a:pt x="0" y="0"/>
                </a:moveTo>
                <a:lnTo>
                  <a:pt x="1203452" y="0"/>
                </a:lnTo>
              </a:path>
            </a:pathLst>
          </a:custGeom>
          <a:ln w="26162">
            <a:solidFill>
              <a:srgbClr val="DEE7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51910" y="2882519"/>
            <a:ext cx="85598" cy="1389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11932" y="2707767"/>
            <a:ext cx="463550" cy="463550"/>
          </a:xfrm>
          <a:custGeom>
            <a:avLst/>
            <a:gdLst/>
            <a:ahLst/>
            <a:cxnLst/>
            <a:rect l="l" t="t" r="r" b="b"/>
            <a:pathLst>
              <a:path w="463550" h="463550">
                <a:moveTo>
                  <a:pt x="231647" y="0"/>
                </a:moveTo>
                <a:lnTo>
                  <a:pt x="184961" y="4706"/>
                </a:lnTo>
                <a:lnTo>
                  <a:pt x="141478" y="18203"/>
                </a:lnTo>
                <a:lnTo>
                  <a:pt x="102129" y="39560"/>
                </a:lnTo>
                <a:lnTo>
                  <a:pt x="67846" y="67846"/>
                </a:lnTo>
                <a:lnTo>
                  <a:pt x="39560" y="102129"/>
                </a:lnTo>
                <a:lnTo>
                  <a:pt x="18203" y="141478"/>
                </a:lnTo>
                <a:lnTo>
                  <a:pt x="4706" y="184961"/>
                </a:lnTo>
                <a:lnTo>
                  <a:pt x="0" y="231648"/>
                </a:lnTo>
                <a:lnTo>
                  <a:pt x="4706" y="278334"/>
                </a:lnTo>
                <a:lnTo>
                  <a:pt x="18203" y="321817"/>
                </a:lnTo>
                <a:lnTo>
                  <a:pt x="39560" y="361166"/>
                </a:lnTo>
                <a:lnTo>
                  <a:pt x="67846" y="395449"/>
                </a:lnTo>
                <a:lnTo>
                  <a:pt x="102129" y="423735"/>
                </a:lnTo>
                <a:lnTo>
                  <a:pt x="141478" y="445092"/>
                </a:lnTo>
                <a:lnTo>
                  <a:pt x="184961" y="458589"/>
                </a:lnTo>
                <a:lnTo>
                  <a:pt x="231647" y="463296"/>
                </a:lnTo>
                <a:lnTo>
                  <a:pt x="278334" y="458589"/>
                </a:lnTo>
                <a:lnTo>
                  <a:pt x="321817" y="445092"/>
                </a:lnTo>
                <a:lnTo>
                  <a:pt x="361166" y="423735"/>
                </a:lnTo>
                <a:lnTo>
                  <a:pt x="395449" y="395449"/>
                </a:lnTo>
                <a:lnTo>
                  <a:pt x="423735" y="361166"/>
                </a:lnTo>
                <a:lnTo>
                  <a:pt x="445092" y="321817"/>
                </a:lnTo>
                <a:lnTo>
                  <a:pt x="458589" y="278334"/>
                </a:lnTo>
                <a:lnTo>
                  <a:pt x="463295" y="231648"/>
                </a:lnTo>
                <a:lnTo>
                  <a:pt x="458589" y="184961"/>
                </a:lnTo>
                <a:lnTo>
                  <a:pt x="445092" y="141478"/>
                </a:lnTo>
                <a:lnTo>
                  <a:pt x="423735" y="102129"/>
                </a:lnTo>
                <a:lnTo>
                  <a:pt x="395449" y="67846"/>
                </a:lnTo>
                <a:lnTo>
                  <a:pt x="361166" y="39560"/>
                </a:lnTo>
                <a:lnTo>
                  <a:pt x="321817" y="18203"/>
                </a:lnTo>
                <a:lnTo>
                  <a:pt x="278334" y="4706"/>
                </a:lnTo>
                <a:lnTo>
                  <a:pt x="231647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511932" y="2707767"/>
            <a:ext cx="463550" cy="463550"/>
          </a:xfrm>
          <a:custGeom>
            <a:avLst/>
            <a:gdLst/>
            <a:ahLst/>
            <a:cxnLst/>
            <a:rect l="l" t="t" r="r" b="b"/>
            <a:pathLst>
              <a:path w="463550" h="463550">
                <a:moveTo>
                  <a:pt x="0" y="231648"/>
                </a:moveTo>
                <a:lnTo>
                  <a:pt x="4706" y="184961"/>
                </a:lnTo>
                <a:lnTo>
                  <a:pt x="18203" y="141478"/>
                </a:lnTo>
                <a:lnTo>
                  <a:pt x="39560" y="102129"/>
                </a:lnTo>
                <a:lnTo>
                  <a:pt x="67846" y="67846"/>
                </a:lnTo>
                <a:lnTo>
                  <a:pt x="102129" y="39560"/>
                </a:lnTo>
                <a:lnTo>
                  <a:pt x="141478" y="18203"/>
                </a:lnTo>
                <a:lnTo>
                  <a:pt x="184961" y="4706"/>
                </a:lnTo>
                <a:lnTo>
                  <a:pt x="231647" y="0"/>
                </a:lnTo>
                <a:lnTo>
                  <a:pt x="278334" y="4706"/>
                </a:lnTo>
                <a:lnTo>
                  <a:pt x="321817" y="18203"/>
                </a:lnTo>
                <a:lnTo>
                  <a:pt x="361166" y="39560"/>
                </a:lnTo>
                <a:lnTo>
                  <a:pt x="395449" y="67846"/>
                </a:lnTo>
                <a:lnTo>
                  <a:pt x="423735" y="102129"/>
                </a:lnTo>
                <a:lnTo>
                  <a:pt x="445092" y="141478"/>
                </a:lnTo>
                <a:lnTo>
                  <a:pt x="458589" y="184961"/>
                </a:lnTo>
                <a:lnTo>
                  <a:pt x="463295" y="231648"/>
                </a:lnTo>
                <a:lnTo>
                  <a:pt x="458589" y="278334"/>
                </a:lnTo>
                <a:lnTo>
                  <a:pt x="445092" y="321817"/>
                </a:lnTo>
                <a:lnTo>
                  <a:pt x="423735" y="361166"/>
                </a:lnTo>
                <a:lnTo>
                  <a:pt x="395449" y="395449"/>
                </a:lnTo>
                <a:lnTo>
                  <a:pt x="361166" y="423735"/>
                </a:lnTo>
                <a:lnTo>
                  <a:pt x="321817" y="445092"/>
                </a:lnTo>
                <a:lnTo>
                  <a:pt x="278334" y="458589"/>
                </a:lnTo>
                <a:lnTo>
                  <a:pt x="231647" y="463296"/>
                </a:lnTo>
                <a:lnTo>
                  <a:pt x="184961" y="458589"/>
                </a:lnTo>
                <a:lnTo>
                  <a:pt x="141478" y="445092"/>
                </a:lnTo>
                <a:lnTo>
                  <a:pt x="102129" y="423735"/>
                </a:lnTo>
                <a:lnTo>
                  <a:pt x="67846" y="395449"/>
                </a:lnTo>
                <a:lnTo>
                  <a:pt x="39560" y="361166"/>
                </a:lnTo>
                <a:lnTo>
                  <a:pt x="18203" y="321817"/>
                </a:lnTo>
                <a:lnTo>
                  <a:pt x="4706" y="278334"/>
                </a:lnTo>
                <a:lnTo>
                  <a:pt x="0" y="231648"/>
                </a:lnTo>
                <a:close/>
              </a:path>
            </a:pathLst>
          </a:custGeom>
          <a:ln w="25400">
            <a:solidFill>
              <a:srgbClr val="9BBA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666325" y="2744296"/>
            <a:ext cx="15430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154554" y="3337178"/>
            <a:ext cx="1178560" cy="1965325"/>
          </a:xfrm>
          <a:custGeom>
            <a:avLst/>
            <a:gdLst/>
            <a:ahLst/>
            <a:cxnLst/>
            <a:rect l="l" t="t" r="r" b="b"/>
            <a:pathLst>
              <a:path w="1178560" h="1965325">
                <a:moveTo>
                  <a:pt x="1178052" y="235610"/>
                </a:moveTo>
                <a:lnTo>
                  <a:pt x="0" y="235610"/>
                </a:lnTo>
                <a:lnTo>
                  <a:pt x="0" y="1965198"/>
                </a:lnTo>
                <a:lnTo>
                  <a:pt x="1178052" y="1965198"/>
                </a:lnTo>
                <a:lnTo>
                  <a:pt x="1178052" y="235610"/>
                </a:lnTo>
                <a:close/>
              </a:path>
              <a:path w="1178560" h="1965325">
                <a:moveTo>
                  <a:pt x="589026" y="0"/>
                </a:moveTo>
                <a:lnTo>
                  <a:pt x="353415" y="235610"/>
                </a:lnTo>
                <a:lnTo>
                  <a:pt x="824636" y="235610"/>
                </a:lnTo>
                <a:lnTo>
                  <a:pt x="589026" y="0"/>
                </a:lnTo>
                <a:close/>
              </a:path>
            </a:pathLst>
          </a:custGeom>
          <a:solidFill>
            <a:srgbClr val="DEE7D1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154554" y="3337178"/>
            <a:ext cx="1178560" cy="1965325"/>
          </a:xfrm>
          <a:custGeom>
            <a:avLst/>
            <a:gdLst/>
            <a:ahLst/>
            <a:cxnLst/>
            <a:rect l="l" t="t" r="r" b="b"/>
            <a:pathLst>
              <a:path w="1178560" h="1965325">
                <a:moveTo>
                  <a:pt x="0" y="235610"/>
                </a:moveTo>
                <a:lnTo>
                  <a:pt x="353415" y="235610"/>
                </a:lnTo>
                <a:lnTo>
                  <a:pt x="589026" y="0"/>
                </a:lnTo>
                <a:lnTo>
                  <a:pt x="824636" y="235610"/>
                </a:lnTo>
                <a:lnTo>
                  <a:pt x="1178052" y="235610"/>
                </a:lnTo>
                <a:lnTo>
                  <a:pt x="1178052" y="1965198"/>
                </a:lnTo>
                <a:lnTo>
                  <a:pt x="0" y="1965198"/>
                </a:lnTo>
                <a:lnTo>
                  <a:pt x="0" y="235610"/>
                </a:lnTo>
                <a:close/>
              </a:path>
            </a:pathLst>
          </a:custGeom>
          <a:ln w="25400">
            <a:solidFill>
              <a:srgbClr val="DEE7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319044" y="3607856"/>
            <a:ext cx="848994" cy="1026160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45"/>
              </a:spcBef>
            </a:pPr>
            <a:r>
              <a:rPr dirty="0" sz="1600" spc="-5" b="1">
                <a:latin typeface="Calibri"/>
                <a:cs typeface="Calibri"/>
              </a:rPr>
              <a:t>Recruit</a:t>
            </a:r>
            <a:endParaRPr sz="1600">
              <a:latin typeface="Calibri"/>
              <a:cs typeface="Calibri"/>
            </a:endParaRPr>
          </a:p>
          <a:p>
            <a:pPr algn="ctr" marL="12700" marR="5080">
              <a:lnSpc>
                <a:spcPts val="1540"/>
              </a:lnSpc>
              <a:spcBef>
                <a:spcPts val="725"/>
              </a:spcBef>
            </a:pPr>
            <a:r>
              <a:rPr dirty="0" sz="1400" spc="-5">
                <a:latin typeface="Calibri"/>
                <a:cs typeface="Calibri"/>
              </a:rPr>
              <a:t>Enabling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all  </a:t>
            </a:r>
            <a:r>
              <a:rPr dirty="0" sz="1400" spc="-10">
                <a:latin typeface="Calibri"/>
                <a:cs typeface="Calibri"/>
              </a:rPr>
              <a:t>talent to  </a:t>
            </a:r>
            <a:r>
              <a:rPr dirty="0" sz="1400" spc="-5">
                <a:latin typeface="Calibri"/>
                <a:cs typeface="Calibri"/>
              </a:rPr>
              <a:t>apply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463671" y="2939802"/>
            <a:ext cx="1179195" cy="0"/>
          </a:xfrm>
          <a:custGeom>
            <a:avLst/>
            <a:gdLst/>
            <a:ahLst/>
            <a:cxnLst/>
            <a:rect l="l" t="t" r="r" b="b"/>
            <a:pathLst>
              <a:path w="1179195" h="0">
                <a:moveTo>
                  <a:pt x="0" y="0"/>
                </a:moveTo>
                <a:lnTo>
                  <a:pt x="1178826" y="0"/>
                </a:lnTo>
              </a:path>
            </a:pathLst>
          </a:custGeom>
          <a:ln w="3175">
            <a:solidFill>
              <a:srgbClr val="DEE7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450971" y="2939795"/>
            <a:ext cx="1204595" cy="0"/>
          </a:xfrm>
          <a:custGeom>
            <a:avLst/>
            <a:gdLst/>
            <a:ahLst/>
            <a:cxnLst/>
            <a:rect l="l" t="t" r="r" b="b"/>
            <a:pathLst>
              <a:path w="1204595" h="0">
                <a:moveTo>
                  <a:pt x="0" y="0"/>
                </a:moveTo>
                <a:lnTo>
                  <a:pt x="1204214" y="0"/>
                </a:lnTo>
              </a:path>
            </a:pathLst>
          </a:custGeom>
          <a:ln w="26162">
            <a:solidFill>
              <a:srgbClr val="DEE7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661027" y="2882519"/>
            <a:ext cx="85598" cy="1389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821048" y="2707767"/>
            <a:ext cx="464184" cy="463550"/>
          </a:xfrm>
          <a:custGeom>
            <a:avLst/>
            <a:gdLst/>
            <a:ahLst/>
            <a:cxnLst/>
            <a:rect l="l" t="t" r="r" b="b"/>
            <a:pathLst>
              <a:path w="464185" h="463550">
                <a:moveTo>
                  <a:pt x="232029" y="0"/>
                </a:moveTo>
                <a:lnTo>
                  <a:pt x="185267" y="4706"/>
                </a:lnTo>
                <a:lnTo>
                  <a:pt x="141714" y="18203"/>
                </a:lnTo>
                <a:lnTo>
                  <a:pt x="102300" y="39560"/>
                </a:lnTo>
                <a:lnTo>
                  <a:pt x="67960" y="67846"/>
                </a:lnTo>
                <a:lnTo>
                  <a:pt x="39627" y="102129"/>
                </a:lnTo>
                <a:lnTo>
                  <a:pt x="18234" y="141478"/>
                </a:lnTo>
                <a:lnTo>
                  <a:pt x="4714" y="184961"/>
                </a:lnTo>
                <a:lnTo>
                  <a:pt x="0" y="231648"/>
                </a:lnTo>
                <a:lnTo>
                  <a:pt x="4714" y="278334"/>
                </a:lnTo>
                <a:lnTo>
                  <a:pt x="18234" y="321817"/>
                </a:lnTo>
                <a:lnTo>
                  <a:pt x="39627" y="361166"/>
                </a:lnTo>
                <a:lnTo>
                  <a:pt x="67960" y="395449"/>
                </a:lnTo>
                <a:lnTo>
                  <a:pt x="102300" y="423735"/>
                </a:lnTo>
                <a:lnTo>
                  <a:pt x="141714" y="445092"/>
                </a:lnTo>
                <a:lnTo>
                  <a:pt x="185267" y="458589"/>
                </a:lnTo>
                <a:lnTo>
                  <a:pt x="232029" y="463296"/>
                </a:lnTo>
                <a:lnTo>
                  <a:pt x="278790" y="458589"/>
                </a:lnTo>
                <a:lnTo>
                  <a:pt x="322343" y="445092"/>
                </a:lnTo>
                <a:lnTo>
                  <a:pt x="361757" y="423735"/>
                </a:lnTo>
                <a:lnTo>
                  <a:pt x="396097" y="395449"/>
                </a:lnTo>
                <a:lnTo>
                  <a:pt x="424430" y="361166"/>
                </a:lnTo>
                <a:lnTo>
                  <a:pt x="445823" y="321817"/>
                </a:lnTo>
                <a:lnTo>
                  <a:pt x="459343" y="278334"/>
                </a:lnTo>
                <a:lnTo>
                  <a:pt x="464058" y="231648"/>
                </a:lnTo>
                <a:lnTo>
                  <a:pt x="459343" y="184961"/>
                </a:lnTo>
                <a:lnTo>
                  <a:pt x="445823" y="141478"/>
                </a:lnTo>
                <a:lnTo>
                  <a:pt x="424430" y="102129"/>
                </a:lnTo>
                <a:lnTo>
                  <a:pt x="396097" y="67846"/>
                </a:lnTo>
                <a:lnTo>
                  <a:pt x="361757" y="39560"/>
                </a:lnTo>
                <a:lnTo>
                  <a:pt x="322343" y="18203"/>
                </a:lnTo>
                <a:lnTo>
                  <a:pt x="278790" y="4706"/>
                </a:lnTo>
                <a:lnTo>
                  <a:pt x="232029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821048" y="2707767"/>
            <a:ext cx="464184" cy="463550"/>
          </a:xfrm>
          <a:custGeom>
            <a:avLst/>
            <a:gdLst/>
            <a:ahLst/>
            <a:cxnLst/>
            <a:rect l="l" t="t" r="r" b="b"/>
            <a:pathLst>
              <a:path w="464185" h="463550">
                <a:moveTo>
                  <a:pt x="0" y="231648"/>
                </a:moveTo>
                <a:lnTo>
                  <a:pt x="4714" y="184961"/>
                </a:lnTo>
                <a:lnTo>
                  <a:pt x="18234" y="141478"/>
                </a:lnTo>
                <a:lnTo>
                  <a:pt x="39627" y="102129"/>
                </a:lnTo>
                <a:lnTo>
                  <a:pt x="67960" y="67846"/>
                </a:lnTo>
                <a:lnTo>
                  <a:pt x="102300" y="39560"/>
                </a:lnTo>
                <a:lnTo>
                  <a:pt x="141714" y="18203"/>
                </a:lnTo>
                <a:lnTo>
                  <a:pt x="185267" y="4706"/>
                </a:lnTo>
                <a:lnTo>
                  <a:pt x="232029" y="0"/>
                </a:lnTo>
                <a:lnTo>
                  <a:pt x="278790" y="4706"/>
                </a:lnTo>
                <a:lnTo>
                  <a:pt x="322343" y="18203"/>
                </a:lnTo>
                <a:lnTo>
                  <a:pt x="361757" y="39560"/>
                </a:lnTo>
                <a:lnTo>
                  <a:pt x="396097" y="67846"/>
                </a:lnTo>
                <a:lnTo>
                  <a:pt x="424430" y="102129"/>
                </a:lnTo>
                <a:lnTo>
                  <a:pt x="445823" y="141478"/>
                </a:lnTo>
                <a:lnTo>
                  <a:pt x="459343" y="184961"/>
                </a:lnTo>
                <a:lnTo>
                  <a:pt x="464058" y="231648"/>
                </a:lnTo>
                <a:lnTo>
                  <a:pt x="459343" y="278334"/>
                </a:lnTo>
                <a:lnTo>
                  <a:pt x="445823" y="321817"/>
                </a:lnTo>
                <a:lnTo>
                  <a:pt x="424430" y="361166"/>
                </a:lnTo>
                <a:lnTo>
                  <a:pt x="396097" y="395449"/>
                </a:lnTo>
                <a:lnTo>
                  <a:pt x="361757" y="423735"/>
                </a:lnTo>
                <a:lnTo>
                  <a:pt x="322343" y="445092"/>
                </a:lnTo>
                <a:lnTo>
                  <a:pt x="278790" y="458589"/>
                </a:lnTo>
                <a:lnTo>
                  <a:pt x="232029" y="463296"/>
                </a:lnTo>
                <a:lnTo>
                  <a:pt x="185267" y="458589"/>
                </a:lnTo>
                <a:lnTo>
                  <a:pt x="141714" y="445092"/>
                </a:lnTo>
                <a:lnTo>
                  <a:pt x="102300" y="423735"/>
                </a:lnTo>
                <a:lnTo>
                  <a:pt x="67960" y="395449"/>
                </a:lnTo>
                <a:lnTo>
                  <a:pt x="39627" y="361166"/>
                </a:lnTo>
                <a:lnTo>
                  <a:pt x="18234" y="321817"/>
                </a:lnTo>
                <a:lnTo>
                  <a:pt x="4714" y="278334"/>
                </a:lnTo>
                <a:lnTo>
                  <a:pt x="0" y="231648"/>
                </a:lnTo>
                <a:close/>
              </a:path>
            </a:pathLst>
          </a:custGeom>
          <a:ln w="25400">
            <a:solidFill>
              <a:srgbClr val="9BBA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975644" y="2744296"/>
            <a:ext cx="15430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463671" y="3337178"/>
            <a:ext cx="1179195" cy="1965325"/>
          </a:xfrm>
          <a:custGeom>
            <a:avLst/>
            <a:gdLst/>
            <a:ahLst/>
            <a:cxnLst/>
            <a:rect l="l" t="t" r="r" b="b"/>
            <a:pathLst>
              <a:path w="1179195" h="1965325">
                <a:moveTo>
                  <a:pt x="1178814" y="235762"/>
                </a:moveTo>
                <a:lnTo>
                  <a:pt x="0" y="235762"/>
                </a:lnTo>
                <a:lnTo>
                  <a:pt x="0" y="1965198"/>
                </a:lnTo>
                <a:lnTo>
                  <a:pt x="1178814" y="1965198"/>
                </a:lnTo>
                <a:lnTo>
                  <a:pt x="1178814" y="235762"/>
                </a:lnTo>
                <a:close/>
              </a:path>
              <a:path w="1179195" h="1965325">
                <a:moveTo>
                  <a:pt x="589407" y="0"/>
                </a:moveTo>
                <a:lnTo>
                  <a:pt x="353644" y="235762"/>
                </a:lnTo>
                <a:lnTo>
                  <a:pt x="825169" y="235762"/>
                </a:lnTo>
                <a:lnTo>
                  <a:pt x="589407" y="0"/>
                </a:lnTo>
                <a:close/>
              </a:path>
            </a:pathLst>
          </a:custGeom>
          <a:solidFill>
            <a:srgbClr val="DEE7D1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463671" y="3337178"/>
            <a:ext cx="1179195" cy="1965325"/>
          </a:xfrm>
          <a:custGeom>
            <a:avLst/>
            <a:gdLst/>
            <a:ahLst/>
            <a:cxnLst/>
            <a:rect l="l" t="t" r="r" b="b"/>
            <a:pathLst>
              <a:path w="1179195" h="1965325">
                <a:moveTo>
                  <a:pt x="0" y="235762"/>
                </a:moveTo>
                <a:lnTo>
                  <a:pt x="353644" y="235762"/>
                </a:lnTo>
                <a:lnTo>
                  <a:pt x="589407" y="0"/>
                </a:lnTo>
                <a:lnTo>
                  <a:pt x="825169" y="235762"/>
                </a:lnTo>
                <a:lnTo>
                  <a:pt x="1178814" y="235762"/>
                </a:lnTo>
                <a:lnTo>
                  <a:pt x="1178814" y="1965198"/>
                </a:lnTo>
                <a:lnTo>
                  <a:pt x="0" y="1965198"/>
                </a:lnTo>
                <a:lnTo>
                  <a:pt x="0" y="235762"/>
                </a:lnTo>
                <a:close/>
              </a:path>
            </a:pathLst>
          </a:custGeom>
          <a:ln w="25400">
            <a:solidFill>
              <a:srgbClr val="DEE7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548406" y="3607856"/>
            <a:ext cx="1009015" cy="1612265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45"/>
              </a:spcBef>
            </a:pPr>
            <a:r>
              <a:rPr dirty="0" sz="1600" spc="-5" b="1">
                <a:latin typeface="Calibri"/>
                <a:cs typeface="Calibri"/>
              </a:rPr>
              <a:t>Onboard</a:t>
            </a:r>
            <a:endParaRPr sz="1600">
              <a:latin typeface="Calibri"/>
              <a:cs typeface="Calibri"/>
            </a:endParaRPr>
          </a:p>
          <a:p>
            <a:pPr algn="ctr" marL="12065" marR="5080" indent="-1270">
              <a:lnSpc>
                <a:spcPct val="91500"/>
              </a:lnSpc>
              <a:spcBef>
                <a:spcPts val="700"/>
              </a:spcBef>
            </a:pPr>
            <a:r>
              <a:rPr dirty="0" sz="1400" spc="-5">
                <a:latin typeface="Calibri"/>
                <a:cs typeface="Calibri"/>
              </a:rPr>
              <a:t>Ensuring all  </a:t>
            </a:r>
            <a:r>
              <a:rPr dirty="0" sz="1400" spc="-10">
                <a:latin typeface="Calibri"/>
                <a:cs typeface="Calibri"/>
              </a:rPr>
              <a:t>talent is  understood  </a:t>
            </a:r>
            <a:r>
              <a:rPr dirty="0" sz="1400" spc="-5">
                <a:latin typeface="Calibri"/>
                <a:cs typeface="Calibri"/>
              </a:rPr>
              <a:t>and given  </a:t>
            </a:r>
            <a:r>
              <a:rPr dirty="0" sz="1400" spc="-20">
                <a:latin typeface="Calibri"/>
                <a:cs typeface="Calibri"/>
              </a:rPr>
              <a:t>t</a:t>
            </a:r>
            <a:r>
              <a:rPr dirty="0" sz="1400" spc="-5">
                <a:latin typeface="Calibri"/>
                <a:cs typeface="Calibri"/>
              </a:rPr>
              <a:t>oo</a:t>
            </a:r>
            <a:r>
              <a:rPr dirty="0" sz="1400" spc="-10">
                <a:latin typeface="Calibri"/>
                <a:cs typeface="Calibri"/>
              </a:rPr>
              <a:t>ls</a:t>
            </a:r>
            <a:r>
              <a:rPr dirty="0" sz="1400" spc="-30">
                <a:latin typeface="Calibri"/>
                <a:cs typeface="Calibri"/>
              </a:rPr>
              <a:t>/</a:t>
            </a:r>
            <a:r>
              <a:rPr dirty="0" sz="1400" spc="-10">
                <a:latin typeface="Calibri"/>
                <a:cs typeface="Calibri"/>
              </a:rPr>
              <a:t>supp</a:t>
            </a:r>
            <a:r>
              <a:rPr dirty="0" sz="1400" spc="-5">
                <a:latin typeface="Calibri"/>
                <a:cs typeface="Calibri"/>
              </a:rPr>
              <a:t>o</a:t>
            </a:r>
            <a:r>
              <a:rPr dirty="0" sz="1400" spc="-10">
                <a:latin typeface="Calibri"/>
                <a:cs typeface="Calibri"/>
              </a:rPr>
              <a:t>r</a:t>
            </a:r>
            <a:r>
              <a:rPr dirty="0" sz="1400" spc="-5">
                <a:latin typeface="Calibri"/>
                <a:cs typeface="Calibri"/>
              </a:rPr>
              <a:t>t  </a:t>
            </a:r>
            <a:r>
              <a:rPr dirty="0" sz="1400" spc="-15">
                <a:latin typeface="Calibri"/>
                <a:cs typeface="Calibri"/>
              </a:rPr>
              <a:t>for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success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800980" y="2939802"/>
            <a:ext cx="1178560" cy="0"/>
          </a:xfrm>
          <a:custGeom>
            <a:avLst/>
            <a:gdLst/>
            <a:ahLst/>
            <a:cxnLst/>
            <a:rect l="l" t="t" r="r" b="b"/>
            <a:pathLst>
              <a:path w="1178560" h="0">
                <a:moveTo>
                  <a:pt x="0" y="0"/>
                </a:moveTo>
                <a:lnTo>
                  <a:pt x="1178052" y="0"/>
                </a:lnTo>
              </a:path>
            </a:pathLst>
          </a:custGeom>
          <a:ln w="3175">
            <a:solidFill>
              <a:srgbClr val="DEE7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788280" y="2939795"/>
            <a:ext cx="1203960" cy="0"/>
          </a:xfrm>
          <a:custGeom>
            <a:avLst/>
            <a:gdLst/>
            <a:ahLst/>
            <a:cxnLst/>
            <a:rect l="l" t="t" r="r" b="b"/>
            <a:pathLst>
              <a:path w="1203960" h="0">
                <a:moveTo>
                  <a:pt x="0" y="0"/>
                </a:moveTo>
                <a:lnTo>
                  <a:pt x="1203452" y="0"/>
                </a:lnTo>
              </a:path>
            </a:pathLst>
          </a:custGeom>
          <a:ln w="26162">
            <a:solidFill>
              <a:srgbClr val="DEE7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997575" y="2882519"/>
            <a:ext cx="86360" cy="138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158359" y="2707767"/>
            <a:ext cx="463550" cy="463550"/>
          </a:xfrm>
          <a:custGeom>
            <a:avLst/>
            <a:gdLst/>
            <a:ahLst/>
            <a:cxnLst/>
            <a:rect l="l" t="t" r="r" b="b"/>
            <a:pathLst>
              <a:path w="463550" h="463550">
                <a:moveTo>
                  <a:pt x="231647" y="0"/>
                </a:moveTo>
                <a:lnTo>
                  <a:pt x="184961" y="4706"/>
                </a:lnTo>
                <a:lnTo>
                  <a:pt x="141478" y="18203"/>
                </a:lnTo>
                <a:lnTo>
                  <a:pt x="102129" y="39560"/>
                </a:lnTo>
                <a:lnTo>
                  <a:pt x="67846" y="67846"/>
                </a:lnTo>
                <a:lnTo>
                  <a:pt x="39560" y="102129"/>
                </a:lnTo>
                <a:lnTo>
                  <a:pt x="18203" y="141478"/>
                </a:lnTo>
                <a:lnTo>
                  <a:pt x="4706" y="184961"/>
                </a:lnTo>
                <a:lnTo>
                  <a:pt x="0" y="231648"/>
                </a:lnTo>
                <a:lnTo>
                  <a:pt x="4706" y="278334"/>
                </a:lnTo>
                <a:lnTo>
                  <a:pt x="18203" y="321817"/>
                </a:lnTo>
                <a:lnTo>
                  <a:pt x="39560" y="361166"/>
                </a:lnTo>
                <a:lnTo>
                  <a:pt x="67846" y="395449"/>
                </a:lnTo>
                <a:lnTo>
                  <a:pt x="102129" y="423735"/>
                </a:lnTo>
                <a:lnTo>
                  <a:pt x="141478" y="445092"/>
                </a:lnTo>
                <a:lnTo>
                  <a:pt x="184961" y="458589"/>
                </a:lnTo>
                <a:lnTo>
                  <a:pt x="231647" y="463296"/>
                </a:lnTo>
                <a:lnTo>
                  <a:pt x="278334" y="458589"/>
                </a:lnTo>
                <a:lnTo>
                  <a:pt x="321817" y="445092"/>
                </a:lnTo>
                <a:lnTo>
                  <a:pt x="361166" y="423735"/>
                </a:lnTo>
                <a:lnTo>
                  <a:pt x="395449" y="395449"/>
                </a:lnTo>
                <a:lnTo>
                  <a:pt x="423735" y="361166"/>
                </a:lnTo>
                <a:lnTo>
                  <a:pt x="445092" y="321817"/>
                </a:lnTo>
                <a:lnTo>
                  <a:pt x="458589" y="278334"/>
                </a:lnTo>
                <a:lnTo>
                  <a:pt x="463295" y="231648"/>
                </a:lnTo>
                <a:lnTo>
                  <a:pt x="458589" y="184961"/>
                </a:lnTo>
                <a:lnTo>
                  <a:pt x="445092" y="141478"/>
                </a:lnTo>
                <a:lnTo>
                  <a:pt x="423735" y="102129"/>
                </a:lnTo>
                <a:lnTo>
                  <a:pt x="395449" y="67846"/>
                </a:lnTo>
                <a:lnTo>
                  <a:pt x="361166" y="39560"/>
                </a:lnTo>
                <a:lnTo>
                  <a:pt x="321817" y="18203"/>
                </a:lnTo>
                <a:lnTo>
                  <a:pt x="278334" y="4706"/>
                </a:lnTo>
                <a:lnTo>
                  <a:pt x="231647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158359" y="2707767"/>
            <a:ext cx="463550" cy="463550"/>
          </a:xfrm>
          <a:custGeom>
            <a:avLst/>
            <a:gdLst/>
            <a:ahLst/>
            <a:cxnLst/>
            <a:rect l="l" t="t" r="r" b="b"/>
            <a:pathLst>
              <a:path w="463550" h="463550">
                <a:moveTo>
                  <a:pt x="0" y="231648"/>
                </a:moveTo>
                <a:lnTo>
                  <a:pt x="4706" y="184961"/>
                </a:lnTo>
                <a:lnTo>
                  <a:pt x="18203" y="141478"/>
                </a:lnTo>
                <a:lnTo>
                  <a:pt x="39560" y="102129"/>
                </a:lnTo>
                <a:lnTo>
                  <a:pt x="67846" y="67846"/>
                </a:lnTo>
                <a:lnTo>
                  <a:pt x="102129" y="39560"/>
                </a:lnTo>
                <a:lnTo>
                  <a:pt x="141478" y="18203"/>
                </a:lnTo>
                <a:lnTo>
                  <a:pt x="184961" y="4706"/>
                </a:lnTo>
                <a:lnTo>
                  <a:pt x="231647" y="0"/>
                </a:lnTo>
                <a:lnTo>
                  <a:pt x="278334" y="4706"/>
                </a:lnTo>
                <a:lnTo>
                  <a:pt x="321817" y="18203"/>
                </a:lnTo>
                <a:lnTo>
                  <a:pt x="361166" y="39560"/>
                </a:lnTo>
                <a:lnTo>
                  <a:pt x="395449" y="67846"/>
                </a:lnTo>
                <a:lnTo>
                  <a:pt x="423735" y="102129"/>
                </a:lnTo>
                <a:lnTo>
                  <a:pt x="445092" y="141478"/>
                </a:lnTo>
                <a:lnTo>
                  <a:pt x="458589" y="184961"/>
                </a:lnTo>
                <a:lnTo>
                  <a:pt x="463295" y="231648"/>
                </a:lnTo>
                <a:lnTo>
                  <a:pt x="458589" y="278334"/>
                </a:lnTo>
                <a:lnTo>
                  <a:pt x="445092" y="321817"/>
                </a:lnTo>
                <a:lnTo>
                  <a:pt x="423735" y="361166"/>
                </a:lnTo>
                <a:lnTo>
                  <a:pt x="395449" y="395449"/>
                </a:lnTo>
                <a:lnTo>
                  <a:pt x="361166" y="423735"/>
                </a:lnTo>
                <a:lnTo>
                  <a:pt x="321817" y="445092"/>
                </a:lnTo>
                <a:lnTo>
                  <a:pt x="278334" y="458589"/>
                </a:lnTo>
                <a:lnTo>
                  <a:pt x="231647" y="463296"/>
                </a:lnTo>
                <a:lnTo>
                  <a:pt x="184961" y="458589"/>
                </a:lnTo>
                <a:lnTo>
                  <a:pt x="141478" y="445092"/>
                </a:lnTo>
                <a:lnTo>
                  <a:pt x="102129" y="423735"/>
                </a:lnTo>
                <a:lnTo>
                  <a:pt x="67846" y="395449"/>
                </a:lnTo>
                <a:lnTo>
                  <a:pt x="39560" y="361166"/>
                </a:lnTo>
                <a:lnTo>
                  <a:pt x="18203" y="321817"/>
                </a:lnTo>
                <a:lnTo>
                  <a:pt x="4706" y="278334"/>
                </a:lnTo>
                <a:lnTo>
                  <a:pt x="0" y="231648"/>
                </a:lnTo>
                <a:close/>
              </a:path>
            </a:pathLst>
          </a:custGeom>
          <a:ln w="25400">
            <a:solidFill>
              <a:srgbClr val="9BBA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5312578" y="2744296"/>
            <a:ext cx="15430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773548" y="3337177"/>
            <a:ext cx="1233170" cy="1965325"/>
          </a:xfrm>
          <a:custGeom>
            <a:avLst/>
            <a:gdLst/>
            <a:ahLst/>
            <a:cxnLst/>
            <a:rect l="l" t="t" r="r" b="b"/>
            <a:pathLst>
              <a:path w="1233170" h="1965325">
                <a:moveTo>
                  <a:pt x="1232916" y="246583"/>
                </a:moveTo>
                <a:lnTo>
                  <a:pt x="0" y="246583"/>
                </a:lnTo>
                <a:lnTo>
                  <a:pt x="0" y="1965198"/>
                </a:lnTo>
                <a:lnTo>
                  <a:pt x="1232916" y="1965198"/>
                </a:lnTo>
                <a:lnTo>
                  <a:pt x="1232916" y="246583"/>
                </a:lnTo>
                <a:close/>
              </a:path>
              <a:path w="1233170" h="1965325">
                <a:moveTo>
                  <a:pt x="616458" y="0"/>
                </a:moveTo>
                <a:lnTo>
                  <a:pt x="369874" y="246583"/>
                </a:lnTo>
                <a:lnTo>
                  <a:pt x="863041" y="246583"/>
                </a:lnTo>
                <a:lnTo>
                  <a:pt x="616458" y="0"/>
                </a:lnTo>
                <a:close/>
              </a:path>
            </a:pathLst>
          </a:custGeom>
          <a:solidFill>
            <a:srgbClr val="DEE7D1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773548" y="3337177"/>
            <a:ext cx="1233170" cy="1965325"/>
          </a:xfrm>
          <a:custGeom>
            <a:avLst/>
            <a:gdLst/>
            <a:ahLst/>
            <a:cxnLst/>
            <a:rect l="l" t="t" r="r" b="b"/>
            <a:pathLst>
              <a:path w="1233170" h="1965325">
                <a:moveTo>
                  <a:pt x="0" y="246583"/>
                </a:moveTo>
                <a:lnTo>
                  <a:pt x="369874" y="246583"/>
                </a:lnTo>
                <a:lnTo>
                  <a:pt x="616458" y="0"/>
                </a:lnTo>
                <a:lnTo>
                  <a:pt x="863041" y="246583"/>
                </a:lnTo>
                <a:lnTo>
                  <a:pt x="1232916" y="246583"/>
                </a:lnTo>
                <a:lnTo>
                  <a:pt x="1232916" y="1965198"/>
                </a:lnTo>
                <a:lnTo>
                  <a:pt x="0" y="1965198"/>
                </a:lnTo>
                <a:lnTo>
                  <a:pt x="0" y="246583"/>
                </a:lnTo>
                <a:close/>
              </a:path>
            </a:pathLst>
          </a:custGeom>
          <a:ln w="25399">
            <a:solidFill>
              <a:srgbClr val="DEE7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4879064" y="3705967"/>
            <a:ext cx="1020444" cy="1096010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algn="ctr" marL="12700" marR="5080" indent="1270">
              <a:lnSpc>
                <a:spcPts val="1540"/>
              </a:lnSpc>
              <a:spcBef>
                <a:spcPts val="265"/>
              </a:spcBef>
            </a:pPr>
            <a:r>
              <a:rPr dirty="0" sz="1400" spc="-5" b="1">
                <a:latin typeface="Calibri"/>
                <a:cs typeface="Calibri"/>
              </a:rPr>
              <a:t>Learning and  </a:t>
            </a:r>
            <a:r>
              <a:rPr dirty="0" sz="1400" spc="-5" b="1">
                <a:latin typeface="Calibri"/>
                <a:cs typeface="Calibri"/>
              </a:rPr>
              <a:t>D</a:t>
            </a:r>
            <a:r>
              <a:rPr dirty="0" sz="1400" spc="-15" b="1">
                <a:latin typeface="Calibri"/>
                <a:cs typeface="Calibri"/>
              </a:rPr>
              <a:t>e</a:t>
            </a:r>
            <a:r>
              <a:rPr dirty="0" sz="1400" spc="-20" b="1">
                <a:latin typeface="Calibri"/>
                <a:cs typeface="Calibri"/>
              </a:rPr>
              <a:t>v</a:t>
            </a:r>
            <a:r>
              <a:rPr dirty="0" sz="1400" spc="-10" b="1">
                <a:latin typeface="Calibri"/>
                <a:cs typeface="Calibri"/>
              </a:rPr>
              <a:t>elop</a:t>
            </a:r>
            <a:r>
              <a:rPr dirty="0" sz="1400" spc="-5" b="1">
                <a:latin typeface="Calibri"/>
                <a:cs typeface="Calibri"/>
              </a:rPr>
              <a:t>m</a:t>
            </a:r>
            <a:r>
              <a:rPr dirty="0" sz="1400" spc="-10" b="1">
                <a:latin typeface="Calibri"/>
                <a:cs typeface="Calibri"/>
              </a:rPr>
              <a:t>e</a:t>
            </a:r>
            <a:r>
              <a:rPr dirty="0" sz="1400" spc="-20" b="1">
                <a:latin typeface="Calibri"/>
                <a:cs typeface="Calibri"/>
              </a:rPr>
              <a:t>n</a:t>
            </a:r>
            <a:r>
              <a:rPr dirty="0" sz="1400" spc="-5" b="1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  <a:p>
            <a:pPr algn="ctr" marL="45720" marR="36830" indent="-1270">
              <a:lnSpc>
                <a:spcPct val="91600"/>
              </a:lnSpc>
              <a:spcBef>
                <a:spcPts val="565"/>
              </a:spcBef>
            </a:pPr>
            <a:r>
              <a:rPr dirty="0" sz="1400" spc="-5">
                <a:latin typeface="Calibri"/>
                <a:cs typeface="Calibri"/>
              </a:rPr>
              <a:t>All </a:t>
            </a:r>
            <a:r>
              <a:rPr dirty="0" sz="1400" spc="-10">
                <a:latin typeface="Calibri"/>
                <a:cs typeface="Calibri"/>
              </a:rPr>
              <a:t>talent  represented  </a:t>
            </a:r>
            <a:r>
              <a:rPr dirty="0" sz="1400" spc="-5">
                <a:latin typeface="Calibri"/>
                <a:cs typeface="Calibri"/>
              </a:rPr>
              <a:t>and</a:t>
            </a:r>
            <a:r>
              <a:rPr dirty="0" sz="1400" spc="-8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included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110096" y="2939802"/>
            <a:ext cx="1179195" cy="0"/>
          </a:xfrm>
          <a:custGeom>
            <a:avLst/>
            <a:gdLst/>
            <a:ahLst/>
            <a:cxnLst/>
            <a:rect l="l" t="t" r="r" b="b"/>
            <a:pathLst>
              <a:path w="1179195" h="0">
                <a:moveTo>
                  <a:pt x="0" y="0"/>
                </a:moveTo>
                <a:lnTo>
                  <a:pt x="1178814" y="0"/>
                </a:lnTo>
              </a:path>
            </a:pathLst>
          </a:custGeom>
          <a:ln w="3175">
            <a:solidFill>
              <a:srgbClr val="DEE7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097396" y="2939795"/>
            <a:ext cx="1204595" cy="0"/>
          </a:xfrm>
          <a:custGeom>
            <a:avLst/>
            <a:gdLst/>
            <a:ahLst/>
            <a:cxnLst/>
            <a:rect l="l" t="t" r="r" b="b"/>
            <a:pathLst>
              <a:path w="1204595" h="0">
                <a:moveTo>
                  <a:pt x="0" y="0"/>
                </a:moveTo>
                <a:lnTo>
                  <a:pt x="1204214" y="0"/>
                </a:lnTo>
              </a:path>
            </a:pathLst>
          </a:custGeom>
          <a:ln w="26162">
            <a:solidFill>
              <a:srgbClr val="DEE7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307453" y="2882519"/>
            <a:ext cx="85598" cy="1389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467475" y="2707767"/>
            <a:ext cx="463550" cy="463550"/>
          </a:xfrm>
          <a:custGeom>
            <a:avLst/>
            <a:gdLst/>
            <a:ahLst/>
            <a:cxnLst/>
            <a:rect l="l" t="t" r="r" b="b"/>
            <a:pathLst>
              <a:path w="463550" h="463550">
                <a:moveTo>
                  <a:pt x="231647" y="0"/>
                </a:moveTo>
                <a:lnTo>
                  <a:pt x="184961" y="4706"/>
                </a:lnTo>
                <a:lnTo>
                  <a:pt x="141478" y="18203"/>
                </a:lnTo>
                <a:lnTo>
                  <a:pt x="102129" y="39560"/>
                </a:lnTo>
                <a:lnTo>
                  <a:pt x="67846" y="67846"/>
                </a:lnTo>
                <a:lnTo>
                  <a:pt x="39560" y="102129"/>
                </a:lnTo>
                <a:lnTo>
                  <a:pt x="18203" y="141478"/>
                </a:lnTo>
                <a:lnTo>
                  <a:pt x="4706" y="184961"/>
                </a:lnTo>
                <a:lnTo>
                  <a:pt x="0" y="231648"/>
                </a:lnTo>
                <a:lnTo>
                  <a:pt x="4706" y="278334"/>
                </a:lnTo>
                <a:lnTo>
                  <a:pt x="18203" y="321817"/>
                </a:lnTo>
                <a:lnTo>
                  <a:pt x="39560" y="361166"/>
                </a:lnTo>
                <a:lnTo>
                  <a:pt x="67846" y="395449"/>
                </a:lnTo>
                <a:lnTo>
                  <a:pt x="102129" y="423735"/>
                </a:lnTo>
                <a:lnTo>
                  <a:pt x="141478" y="445092"/>
                </a:lnTo>
                <a:lnTo>
                  <a:pt x="184961" y="458589"/>
                </a:lnTo>
                <a:lnTo>
                  <a:pt x="231647" y="463296"/>
                </a:lnTo>
                <a:lnTo>
                  <a:pt x="278334" y="458589"/>
                </a:lnTo>
                <a:lnTo>
                  <a:pt x="321817" y="445092"/>
                </a:lnTo>
                <a:lnTo>
                  <a:pt x="361166" y="423735"/>
                </a:lnTo>
                <a:lnTo>
                  <a:pt x="395449" y="395449"/>
                </a:lnTo>
                <a:lnTo>
                  <a:pt x="423735" y="361166"/>
                </a:lnTo>
                <a:lnTo>
                  <a:pt x="445092" y="321817"/>
                </a:lnTo>
                <a:lnTo>
                  <a:pt x="458589" y="278334"/>
                </a:lnTo>
                <a:lnTo>
                  <a:pt x="463295" y="231648"/>
                </a:lnTo>
                <a:lnTo>
                  <a:pt x="458589" y="184961"/>
                </a:lnTo>
                <a:lnTo>
                  <a:pt x="445092" y="141478"/>
                </a:lnTo>
                <a:lnTo>
                  <a:pt x="423735" y="102129"/>
                </a:lnTo>
                <a:lnTo>
                  <a:pt x="395449" y="67846"/>
                </a:lnTo>
                <a:lnTo>
                  <a:pt x="361166" y="39560"/>
                </a:lnTo>
                <a:lnTo>
                  <a:pt x="321817" y="18203"/>
                </a:lnTo>
                <a:lnTo>
                  <a:pt x="278334" y="4706"/>
                </a:lnTo>
                <a:lnTo>
                  <a:pt x="231647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467475" y="2707767"/>
            <a:ext cx="463550" cy="463550"/>
          </a:xfrm>
          <a:custGeom>
            <a:avLst/>
            <a:gdLst/>
            <a:ahLst/>
            <a:cxnLst/>
            <a:rect l="l" t="t" r="r" b="b"/>
            <a:pathLst>
              <a:path w="463550" h="463550">
                <a:moveTo>
                  <a:pt x="0" y="231648"/>
                </a:moveTo>
                <a:lnTo>
                  <a:pt x="4706" y="184961"/>
                </a:lnTo>
                <a:lnTo>
                  <a:pt x="18203" y="141478"/>
                </a:lnTo>
                <a:lnTo>
                  <a:pt x="39560" y="102129"/>
                </a:lnTo>
                <a:lnTo>
                  <a:pt x="67846" y="67846"/>
                </a:lnTo>
                <a:lnTo>
                  <a:pt x="102129" y="39560"/>
                </a:lnTo>
                <a:lnTo>
                  <a:pt x="141478" y="18203"/>
                </a:lnTo>
                <a:lnTo>
                  <a:pt x="184961" y="4706"/>
                </a:lnTo>
                <a:lnTo>
                  <a:pt x="231647" y="0"/>
                </a:lnTo>
                <a:lnTo>
                  <a:pt x="278334" y="4706"/>
                </a:lnTo>
                <a:lnTo>
                  <a:pt x="321817" y="18203"/>
                </a:lnTo>
                <a:lnTo>
                  <a:pt x="361166" y="39560"/>
                </a:lnTo>
                <a:lnTo>
                  <a:pt x="395449" y="67846"/>
                </a:lnTo>
                <a:lnTo>
                  <a:pt x="423735" y="102129"/>
                </a:lnTo>
                <a:lnTo>
                  <a:pt x="445092" y="141478"/>
                </a:lnTo>
                <a:lnTo>
                  <a:pt x="458589" y="184961"/>
                </a:lnTo>
                <a:lnTo>
                  <a:pt x="463295" y="231648"/>
                </a:lnTo>
                <a:lnTo>
                  <a:pt x="458589" y="278334"/>
                </a:lnTo>
                <a:lnTo>
                  <a:pt x="445092" y="321817"/>
                </a:lnTo>
                <a:lnTo>
                  <a:pt x="423735" y="361166"/>
                </a:lnTo>
                <a:lnTo>
                  <a:pt x="395449" y="395449"/>
                </a:lnTo>
                <a:lnTo>
                  <a:pt x="361166" y="423735"/>
                </a:lnTo>
                <a:lnTo>
                  <a:pt x="321817" y="445092"/>
                </a:lnTo>
                <a:lnTo>
                  <a:pt x="278334" y="458589"/>
                </a:lnTo>
                <a:lnTo>
                  <a:pt x="231647" y="463296"/>
                </a:lnTo>
                <a:lnTo>
                  <a:pt x="184961" y="458589"/>
                </a:lnTo>
                <a:lnTo>
                  <a:pt x="141478" y="445092"/>
                </a:lnTo>
                <a:lnTo>
                  <a:pt x="102129" y="423735"/>
                </a:lnTo>
                <a:lnTo>
                  <a:pt x="67846" y="395449"/>
                </a:lnTo>
                <a:lnTo>
                  <a:pt x="39560" y="361166"/>
                </a:lnTo>
                <a:lnTo>
                  <a:pt x="18203" y="321817"/>
                </a:lnTo>
                <a:lnTo>
                  <a:pt x="4706" y="278334"/>
                </a:lnTo>
                <a:lnTo>
                  <a:pt x="0" y="231648"/>
                </a:lnTo>
                <a:close/>
              </a:path>
            </a:pathLst>
          </a:custGeom>
          <a:ln w="25400">
            <a:solidFill>
              <a:srgbClr val="9BBA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6621898" y="2744296"/>
            <a:ext cx="15430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110096" y="3321940"/>
            <a:ext cx="1179195" cy="1965325"/>
          </a:xfrm>
          <a:custGeom>
            <a:avLst/>
            <a:gdLst/>
            <a:ahLst/>
            <a:cxnLst/>
            <a:rect l="l" t="t" r="r" b="b"/>
            <a:pathLst>
              <a:path w="1179195" h="1965325">
                <a:moveTo>
                  <a:pt x="1178814" y="235762"/>
                </a:moveTo>
                <a:lnTo>
                  <a:pt x="0" y="235762"/>
                </a:lnTo>
                <a:lnTo>
                  <a:pt x="0" y="1965198"/>
                </a:lnTo>
                <a:lnTo>
                  <a:pt x="1178814" y="1965198"/>
                </a:lnTo>
                <a:lnTo>
                  <a:pt x="1178814" y="235762"/>
                </a:lnTo>
                <a:close/>
              </a:path>
              <a:path w="1179195" h="1965325">
                <a:moveTo>
                  <a:pt x="589407" y="0"/>
                </a:moveTo>
                <a:lnTo>
                  <a:pt x="353644" y="235762"/>
                </a:lnTo>
                <a:lnTo>
                  <a:pt x="825169" y="235762"/>
                </a:lnTo>
                <a:lnTo>
                  <a:pt x="589407" y="0"/>
                </a:lnTo>
                <a:close/>
              </a:path>
            </a:pathLst>
          </a:custGeom>
          <a:solidFill>
            <a:srgbClr val="DEE7D1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110096" y="3321940"/>
            <a:ext cx="1179195" cy="1965325"/>
          </a:xfrm>
          <a:custGeom>
            <a:avLst/>
            <a:gdLst/>
            <a:ahLst/>
            <a:cxnLst/>
            <a:rect l="l" t="t" r="r" b="b"/>
            <a:pathLst>
              <a:path w="1179195" h="1965325">
                <a:moveTo>
                  <a:pt x="0" y="235762"/>
                </a:moveTo>
                <a:lnTo>
                  <a:pt x="353644" y="235762"/>
                </a:lnTo>
                <a:lnTo>
                  <a:pt x="589407" y="0"/>
                </a:lnTo>
                <a:lnTo>
                  <a:pt x="825169" y="235762"/>
                </a:lnTo>
                <a:lnTo>
                  <a:pt x="1178814" y="235762"/>
                </a:lnTo>
                <a:lnTo>
                  <a:pt x="1178814" y="1965198"/>
                </a:lnTo>
                <a:lnTo>
                  <a:pt x="0" y="1965198"/>
                </a:lnTo>
                <a:lnTo>
                  <a:pt x="0" y="235762"/>
                </a:lnTo>
                <a:close/>
              </a:path>
            </a:pathLst>
          </a:custGeom>
          <a:ln w="25400">
            <a:solidFill>
              <a:srgbClr val="DEE7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6214575" y="3679883"/>
            <a:ext cx="969010" cy="1486535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algn="ctr" marL="24765" marR="15875">
              <a:lnSpc>
                <a:spcPts val="1540"/>
              </a:lnSpc>
              <a:spcBef>
                <a:spcPts val="265"/>
              </a:spcBef>
            </a:pPr>
            <a:r>
              <a:rPr dirty="0" sz="1400" spc="-15" b="1">
                <a:latin typeface="Calibri"/>
                <a:cs typeface="Calibri"/>
              </a:rPr>
              <a:t>Reward,  </a:t>
            </a:r>
            <a:r>
              <a:rPr dirty="0" sz="1400" spc="-25" b="1">
                <a:latin typeface="Calibri"/>
                <a:cs typeface="Calibri"/>
              </a:rPr>
              <a:t>R</a:t>
            </a:r>
            <a:r>
              <a:rPr dirty="0" sz="1400" spc="-10" b="1">
                <a:latin typeface="Calibri"/>
                <a:cs typeface="Calibri"/>
              </a:rPr>
              <a:t>ecogni</a:t>
            </a:r>
            <a:r>
              <a:rPr dirty="0" sz="1400" spc="-5" b="1">
                <a:latin typeface="Calibri"/>
                <a:cs typeface="Calibri"/>
              </a:rPr>
              <a:t>t</a:t>
            </a:r>
            <a:r>
              <a:rPr dirty="0" sz="1400" spc="-10" b="1">
                <a:latin typeface="Calibri"/>
                <a:cs typeface="Calibri"/>
              </a:rPr>
              <a:t>ion,  </a:t>
            </a:r>
            <a:r>
              <a:rPr dirty="0" sz="1400" spc="-5" b="1">
                <a:latin typeface="Calibri"/>
                <a:cs typeface="Calibri"/>
              </a:rPr>
              <a:t>&amp;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Benefits</a:t>
            </a:r>
            <a:endParaRPr sz="1400">
              <a:latin typeface="Calibri"/>
              <a:cs typeface="Calibri"/>
            </a:endParaRPr>
          </a:p>
          <a:p>
            <a:pPr algn="ctr" marL="12700" marR="5080">
              <a:lnSpc>
                <a:spcPct val="91600"/>
              </a:lnSpc>
              <a:spcBef>
                <a:spcPts val="560"/>
              </a:spcBef>
            </a:pPr>
            <a:r>
              <a:rPr dirty="0" sz="1400" spc="-5">
                <a:latin typeface="Calibri"/>
                <a:cs typeface="Calibri"/>
              </a:rPr>
              <a:t>All </a:t>
            </a:r>
            <a:r>
              <a:rPr dirty="0" sz="1400" spc="-10">
                <a:latin typeface="Calibri"/>
                <a:cs typeface="Calibri"/>
              </a:rPr>
              <a:t>talent  </a:t>
            </a:r>
            <a:r>
              <a:rPr dirty="0" sz="1400" spc="-5">
                <a:latin typeface="Calibri"/>
                <a:cs typeface="Calibri"/>
              </a:rPr>
              <a:t>needs </a:t>
            </a:r>
            <a:r>
              <a:rPr dirty="0" sz="1400" spc="-10">
                <a:latin typeface="Calibri"/>
                <a:cs typeface="Calibri"/>
              </a:rPr>
              <a:t>are  recognized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&amp;  </a:t>
            </a:r>
            <a:r>
              <a:rPr dirty="0" sz="1400" spc="-15">
                <a:latin typeface="Calibri"/>
                <a:cs typeface="Calibri"/>
              </a:rPr>
              <a:t>rewarded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419213" y="2939802"/>
            <a:ext cx="1179195" cy="0"/>
          </a:xfrm>
          <a:custGeom>
            <a:avLst/>
            <a:gdLst/>
            <a:ahLst/>
            <a:cxnLst/>
            <a:rect l="l" t="t" r="r" b="b"/>
            <a:pathLst>
              <a:path w="1179195" h="0">
                <a:moveTo>
                  <a:pt x="0" y="0"/>
                </a:moveTo>
                <a:lnTo>
                  <a:pt x="1178813" y="0"/>
                </a:lnTo>
              </a:path>
            </a:pathLst>
          </a:custGeom>
          <a:ln w="3175">
            <a:solidFill>
              <a:srgbClr val="DEE7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7406513" y="2939795"/>
            <a:ext cx="1204595" cy="0"/>
          </a:xfrm>
          <a:custGeom>
            <a:avLst/>
            <a:gdLst/>
            <a:ahLst/>
            <a:cxnLst/>
            <a:rect l="l" t="t" r="r" b="b"/>
            <a:pathLst>
              <a:path w="1204595" h="0">
                <a:moveTo>
                  <a:pt x="0" y="0"/>
                </a:moveTo>
                <a:lnTo>
                  <a:pt x="1204213" y="0"/>
                </a:lnTo>
              </a:path>
            </a:pathLst>
          </a:custGeom>
          <a:ln w="26162">
            <a:solidFill>
              <a:srgbClr val="DEE7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8616567" y="2882519"/>
            <a:ext cx="85598" cy="1389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7776591" y="2707767"/>
            <a:ext cx="464184" cy="463550"/>
          </a:xfrm>
          <a:custGeom>
            <a:avLst/>
            <a:gdLst/>
            <a:ahLst/>
            <a:cxnLst/>
            <a:rect l="l" t="t" r="r" b="b"/>
            <a:pathLst>
              <a:path w="464184" h="463550">
                <a:moveTo>
                  <a:pt x="232029" y="0"/>
                </a:moveTo>
                <a:lnTo>
                  <a:pt x="185267" y="4706"/>
                </a:lnTo>
                <a:lnTo>
                  <a:pt x="141714" y="18203"/>
                </a:lnTo>
                <a:lnTo>
                  <a:pt x="102300" y="39560"/>
                </a:lnTo>
                <a:lnTo>
                  <a:pt x="67960" y="67846"/>
                </a:lnTo>
                <a:lnTo>
                  <a:pt x="39627" y="102129"/>
                </a:lnTo>
                <a:lnTo>
                  <a:pt x="18234" y="141478"/>
                </a:lnTo>
                <a:lnTo>
                  <a:pt x="4714" y="184961"/>
                </a:lnTo>
                <a:lnTo>
                  <a:pt x="0" y="231648"/>
                </a:lnTo>
                <a:lnTo>
                  <a:pt x="4714" y="278334"/>
                </a:lnTo>
                <a:lnTo>
                  <a:pt x="18234" y="321817"/>
                </a:lnTo>
                <a:lnTo>
                  <a:pt x="39627" y="361166"/>
                </a:lnTo>
                <a:lnTo>
                  <a:pt x="67960" y="395449"/>
                </a:lnTo>
                <a:lnTo>
                  <a:pt x="102300" y="423735"/>
                </a:lnTo>
                <a:lnTo>
                  <a:pt x="141714" y="445092"/>
                </a:lnTo>
                <a:lnTo>
                  <a:pt x="185267" y="458589"/>
                </a:lnTo>
                <a:lnTo>
                  <a:pt x="232029" y="463296"/>
                </a:lnTo>
                <a:lnTo>
                  <a:pt x="278790" y="458589"/>
                </a:lnTo>
                <a:lnTo>
                  <a:pt x="322343" y="445092"/>
                </a:lnTo>
                <a:lnTo>
                  <a:pt x="361757" y="423735"/>
                </a:lnTo>
                <a:lnTo>
                  <a:pt x="396097" y="395449"/>
                </a:lnTo>
                <a:lnTo>
                  <a:pt x="424430" y="361166"/>
                </a:lnTo>
                <a:lnTo>
                  <a:pt x="445823" y="321817"/>
                </a:lnTo>
                <a:lnTo>
                  <a:pt x="459343" y="278334"/>
                </a:lnTo>
                <a:lnTo>
                  <a:pt x="464058" y="231648"/>
                </a:lnTo>
                <a:lnTo>
                  <a:pt x="459343" y="184961"/>
                </a:lnTo>
                <a:lnTo>
                  <a:pt x="445823" y="141478"/>
                </a:lnTo>
                <a:lnTo>
                  <a:pt x="424430" y="102129"/>
                </a:lnTo>
                <a:lnTo>
                  <a:pt x="396097" y="67846"/>
                </a:lnTo>
                <a:lnTo>
                  <a:pt x="361757" y="39560"/>
                </a:lnTo>
                <a:lnTo>
                  <a:pt x="322343" y="18203"/>
                </a:lnTo>
                <a:lnTo>
                  <a:pt x="278790" y="4706"/>
                </a:lnTo>
                <a:lnTo>
                  <a:pt x="232029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776591" y="2707767"/>
            <a:ext cx="464184" cy="463550"/>
          </a:xfrm>
          <a:custGeom>
            <a:avLst/>
            <a:gdLst/>
            <a:ahLst/>
            <a:cxnLst/>
            <a:rect l="l" t="t" r="r" b="b"/>
            <a:pathLst>
              <a:path w="464184" h="463550">
                <a:moveTo>
                  <a:pt x="0" y="231648"/>
                </a:moveTo>
                <a:lnTo>
                  <a:pt x="4714" y="184961"/>
                </a:lnTo>
                <a:lnTo>
                  <a:pt x="18234" y="141478"/>
                </a:lnTo>
                <a:lnTo>
                  <a:pt x="39627" y="102129"/>
                </a:lnTo>
                <a:lnTo>
                  <a:pt x="67960" y="67846"/>
                </a:lnTo>
                <a:lnTo>
                  <a:pt x="102300" y="39560"/>
                </a:lnTo>
                <a:lnTo>
                  <a:pt x="141714" y="18203"/>
                </a:lnTo>
                <a:lnTo>
                  <a:pt x="185267" y="4706"/>
                </a:lnTo>
                <a:lnTo>
                  <a:pt x="232029" y="0"/>
                </a:lnTo>
                <a:lnTo>
                  <a:pt x="278790" y="4706"/>
                </a:lnTo>
                <a:lnTo>
                  <a:pt x="322343" y="18203"/>
                </a:lnTo>
                <a:lnTo>
                  <a:pt x="361757" y="39560"/>
                </a:lnTo>
                <a:lnTo>
                  <a:pt x="396097" y="67846"/>
                </a:lnTo>
                <a:lnTo>
                  <a:pt x="424430" y="102129"/>
                </a:lnTo>
                <a:lnTo>
                  <a:pt x="445823" y="141478"/>
                </a:lnTo>
                <a:lnTo>
                  <a:pt x="459343" y="184961"/>
                </a:lnTo>
                <a:lnTo>
                  <a:pt x="464058" y="231648"/>
                </a:lnTo>
                <a:lnTo>
                  <a:pt x="459343" y="278334"/>
                </a:lnTo>
                <a:lnTo>
                  <a:pt x="445823" y="321817"/>
                </a:lnTo>
                <a:lnTo>
                  <a:pt x="424430" y="361166"/>
                </a:lnTo>
                <a:lnTo>
                  <a:pt x="396097" y="395449"/>
                </a:lnTo>
                <a:lnTo>
                  <a:pt x="361757" y="423735"/>
                </a:lnTo>
                <a:lnTo>
                  <a:pt x="322343" y="445092"/>
                </a:lnTo>
                <a:lnTo>
                  <a:pt x="278790" y="458589"/>
                </a:lnTo>
                <a:lnTo>
                  <a:pt x="232029" y="463296"/>
                </a:lnTo>
                <a:lnTo>
                  <a:pt x="185267" y="458589"/>
                </a:lnTo>
                <a:lnTo>
                  <a:pt x="141714" y="445092"/>
                </a:lnTo>
                <a:lnTo>
                  <a:pt x="102300" y="423735"/>
                </a:lnTo>
                <a:lnTo>
                  <a:pt x="67960" y="395449"/>
                </a:lnTo>
                <a:lnTo>
                  <a:pt x="39627" y="361166"/>
                </a:lnTo>
                <a:lnTo>
                  <a:pt x="18234" y="321817"/>
                </a:lnTo>
                <a:lnTo>
                  <a:pt x="4714" y="278334"/>
                </a:lnTo>
                <a:lnTo>
                  <a:pt x="0" y="231648"/>
                </a:lnTo>
                <a:close/>
              </a:path>
            </a:pathLst>
          </a:custGeom>
          <a:ln w="25400">
            <a:solidFill>
              <a:srgbClr val="9BBA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7931217" y="2744296"/>
            <a:ext cx="15430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7419213" y="3337178"/>
            <a:ext cx="1179195" cy="1965325"/>
          </a:xfrm>
          <a:custGeom>
            <a:avLst/>
            <a:gdLst/>
            <a:ahLst/>
            <a:cxnLst/>
            <a:rect l="l" t="t" r="r" b="b"/>
            <a:pathLst>
              <a:path w="1179195" h="1965325">
                <a:moveTo>
                  <a:pt x="1178814" y="235762"/>
                </a:moveTo>
                <a:lnTo>
                  <a:pt x="0" y="235762"/>
                </a:lnTo>
                <a:lnTo>
                  <a:pt x="0" y="1965198"/>
                </a:lnTo>
                <a:lnTo>
                  <a:pt x="1178814" y="1965198"/>
                </a:lnTo>
                <a:lnTo>
                  <a:pt x="1178814" y="235762"/>
                </a:lnTo>
                <a:close/>
              </a:path>
              <a:path w="1179195" h="1965325">
                <a:moveTo>
                  <a:pt x="589407" y="0"/>
                </a:moveTo>
                <a:lnTo>
                  <a:pt x="353644" y="235762"/>
                </a:lnTo>
                <a:lnTo>
                  <a:pt x="825169" y="235762"/>
                </a:lnTo>
                <a:lnTo>
                  <a:pt x="589407" y="0"/>
                </a:lnTo>
                <a:close/>
              </a:path>
            </a:pathLst>
          </a:custGeom>
          <a:solidFill>
            <a:srgbClr val="DEE7D1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7419213" y="3337178"/>
            <a:ext cx="1179195" cy="1965325"/>
          </a:xfrm>
          <a:custGeom>
            <a:avLst/>
            <a:gdLst/>
            <a:ahLst/>
            <a:cxnLst/>
            <a:rect l="l" t="t" r="r" b="b"/>
            <a:pathLst>
              <a:path w="1179195" h="1965325">
                <a:moveTo>
                  <a:pt x="0" y="235762"/>
                </a:moveTo>
                <a:lnTo>
                  <a:pt x="353644" y="235762"/>
                </a:lnTo>
                <a:lnTo>
                  <a:pt x="589407" y="0"/>
                </a:lnTo>
                <a:lnTo>
                  <a:pt x="825169" y="235762"/>
                </a:lnTo>
                <a:lnTo>
                  <a:pt x="1178814" y="235762"/>
                </a:lnTo>
                <a:lnTo>
                  <a:pt x="1178814" y="1965198"/>
                </a:lnTo>
                <a:lnTo>
                  <a:pt x="0" y="1965198"/>
                </a:lnTo>
                <a:lnTo>
                  <a:pt x="0" y="235762"/>
                </a:lnTo>
                <a:close/>
              </a:path>
            </a:pathLst>
          </a:custGeom>
          <a:ln w="25400">
            <a:solidFill>
              <a:srgbClr val="DEE7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7522326" y="3694921"/>
            <a:ext cx="973455" cy="1290955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algn="ctr" marL="12700" marR="5080" indent="-635">
              <a:lnSpc>
                <a:spcPts val="1540"/>
              </a:lnSpc>
              <a:spcBef>
                <a:spcPts val="265"/>
              </a:spcBef>
            </a:pPr>
            <a:r>
              <a:rPr dirty="0" sz="1400" spc="-10" b="1">
                <a:latin typeface="Calibri"/>
                <a:cs typeface="Calibri"/>
              </a:rPr>
              <a:t>Progression  </a:t>
            </a:r>
            <a:r>
              <a:rPr dirty="0" sz="1400" spc="-5" b="1">
                <a:latin typeface="Calibri"/>
                <a:cs typeface="Calibri"/>
              </a:rPr>
              <a:t>&amp;         </a:t>
            </a:r>
            <a:r>
              <a:rPr dirty="0" sz="1400" spc="-30" b="1">
                <a:latin typeface="Calibri"/>
                <a:cs typeface="Calibri"/>
              </a:rPr>
              <a:t>P</a:t>
            </a:r>
            <a:r>
              <a:rPr dirty="0" sz="1400" spc="-10" b="1">
                <a:latin typeface="Calibri"/>
                <a:cs typeface="Calibri"/>
              </a:rPr>
              <a:t>e</a:t>
            </a:r>
            <a:r>
              <a:rPr dirty="0" sz="1400" spc="-5" b="1">
                <a:latin typeface="Calibri"/>
                <a:cs typeface="Calibri"/>
              </a:rPr>
              <a:t>r</a:t>
            </a:r>
            <a:r>
              <a:rPr dirty="0" sz="1400" spc="-30" b="1">
                <a:latin typeface="Calibri"/>
                <a:cs typeface="Calibri"/>
              </a:rPr>
              <a:t>f</a:t>
            </a:r>
            <a:r>
              <a:rPr dirty="0" sz="1400" spc="-10" b="1">
                <a:latin typeface="Calibri"/>
                <a:cs typeface="Calibri"/>
              </a:rPr>
              <a:t>o</a:t>
            </a:r>
            <a:r>
              <a:rPr dirty="0" sz="1400" spc="-5" b="1">
                <a:latin typeface="Calibri"/>
                <a:cs typeface="Calibri"/>
              </a:rPr>
              <a:t>rm</a:t>
            </a:r>
            <a:r>
              <a:rPr dirty="0" sz="1400" spc="-10" b="1">
                <a:latin typeface="Calibri"/>
                <a:cs typeface="Calibri"/>
              </a:rPr>
              <a:t>an</a:t>
            </a:r>
            <a:r>
              <a:rPr dirty="0" sz="1400" spc="-5" b="1">
                <a:latin typeface="Calibri"/>
                <a:cs typeface="Calibri"/>
              </a:rPr>
              <a:t>ce</a:t>
            </a:r>
            <a:endParaRPr sz="1400">
              <a:latin typeface="Calibri"/>
              <a:cs typeface="Calibri"/>
            </a:endParaRPr>
          </a:p>
          <a:p>
            <a:pPr algn="just" marL="154305" marR="101600" indent="-46355">
              <a:lnSpc>
                <a:spcPct val="91600"/>
              </a:lnSpc>
              <a:spcBef>
                <a:spcPts val="560"/>
              </a:spcBef>
            </a:pP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 spc="-5">
                <a:latin typeface="Calibri"/>
                <a:cs typeface="Calibri"/>
              </a:rPr>
              <a:t>o</a:t>
            </a:r>
            <a:r>
              <a:rPr dirty="0" sz="1400" spc="-10">
                <a:latin typeface="Calibri"/>
                <a:cs typeface="Calibri"/>
              </a:rPr>
              <a:t>nsi</a:t>
            </a:r>
            <a:r>
              <a:rPr dirty="0" sz="1400" spc="-25">
                <a:latin typeface="Calibri"/>
                <a:cs typeface="Calibri"/>
              </a:rPr>
              <a:t>st</a:t>
            </a:r>
            <a:r>
              <a:rPr dirty="0" sz="1400" spc="-10">
                <a:latin typeface="Calibri"/>
                <a:cs typeface="Calibri"/>
              </a:rPr>
              <a:t>e</a:t>
            </a:r>
            <a:r>
              <a:rPr dirty="0" sz="1400" spc="-20">
                <a:latin typeface="Calibri"/>
                <a:cs typeface="Calibri"/>
              </a:rPr>
              <a:t>n</a:t>
            </a:r>
            <a:r>
              <a:rPr dirty="0" sz="1400" spc="-5">
                <a:latin typeface="Calibri"/>
                <a:cs typeface="Calibri"/>
              </a:rPr>
              <a:t>t  </a:t>
            </a:r>
            <a:r>
              <a:rPr dirty="0" sz="1400" spc="-5">
                <a:latin typeface="Calibri"/>
                <a:cs typeface="Calibri"/>
              </a:rPr>
              <a:t>and clear  </a:t>
            </a:r>
            <a:r>
              <a:rPr dirty="0" sz="1400" spc="-10">
                <a:latin typeface="Calibri"/>
                <a:cs typeface="Calibri"/>
              </a:rPr>
              <a:t>feedback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8729091" y="2939802"/>
            <a:ext cx="1178560" cy="0"/>
          </a:xfrm>
          <a:custGeom>
            <a:avLst/>
            <a:gdLst/>
            <a:ahLst/>
            <a:cxnLst/>
            <a:rect l="l" t="t" r="r" b="b"/>
            <a:pathLst>
              <a:path w="1178559" h="0">
                <a:moveTo>
                  <a:pt x="0" y="0"/>
                </a:moveTo>
                <a:lnTo>
                  <a:pt x="1178052" y="0"/>
                </a:lnTo>
              </a:path>
            </a:pathLst>
          </a:custGeom>
          <a:ln w="3175">
            <a:solidFill>
              <a:srgbClr val="DEE7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8716391" y="2939795"/>
            <a:ext cx="1203960" cy="0"/>
          </a:xfrm>
          <a:custGeom>
            <a:avLst/>
            <a:gdLst/>
            <a:ahLst/>
            <a:cxnLst/>
            <a:rect l="l" t="t" r="r" b="b"/>
            <a:pathLst>
              <a:path w="1203959" h="0">
                <a:moveTo>
                  <a:pt x="0" y="0"/>
                </a:moveTo>
                <a:lnTo>
                  <a:pt x="1203452" y="0"/>
                </a:lnTo>
              </a:path>
            </a:pathLst>
          </a:custGeom>
          <a:ln w="26162">
            <a:solidFill>
              <a:srgbClr val="DEE7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9925684" y="2882519"/>
            <a:ext cx="85598" cy="1389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9086468" y="2707767"/>
            <a:ext cx="463550" cy="463550"/>
          </a:xfrm>
          <a:custGeom>
            <a:avLst/>
            <a:gdLst/>
            <a:ahLst/>
            <a:cxnLst/>
            <a:rect l="l" t="t" r="r" b="b"/>
            <a:pathLst>
              <a:path w="463550" h="463550">
                <a:moveTo>
                  <a:pt x="231647" y="0"/>
                </a:moveTo>
                <a:lnTo>
                  <a:pt x="184961" y="4706"/>
                </a:lnTo>
                <a:lnTo>
                  <a:pt x="141478" y="18203"/>
                </a:lnTo>
                <a:lnTo>
                  <a:pt x="102129" y="39560"/>
                </a:lnTo>
                <a:lnTo>
                  <a:pt x="67846" y="67846"/>
                </a:lnTo>
                <a:lnTo>
                  <a:pt x="39560" y="102129"/>
                </a:lnTo>
                <a:lnTo>
                  <a:pt x="18203" y="141478"/>
                </a:lnTo>
                <a:lnTo>
                  <a:pt x="4706" y="184961"/>
                </a:lnTo>
                <a:lnTo>
                  <a:pt x="0" y="231648"/>
                </a:lnTo>
                <a:lnTo>
                  <a:pt x="4706" y="278334"/>
                </a:lnTo>
                <a:lnTo>
                  <a:pt x="18203" y="321817"/>
                </a:lnTo>
                <a:lnTo>
                  <a:pt x="39560" y="361166"/>
                </a:lnTo>
                <a:lnTo>
                  <a:pt x="67846" y="395449"/>
                </a:lnTo>
                <a:lnTo>
                  <a:pt x="102129" y="423735"/>
                </a:lnTo>
                <a:lnTo>
                  <a:pt x="141478" y="445092"/>
                </a:lnTo>
                <a:lnTo>
                  <a:pt x="184961" y="458589"/>
                </a:lnTo>
                <a:lnTo>
                  <a:pt x="231647" y="463296"/>
                </a:lnTo>
                <a:lnTo>
                  <a:pt x="278334" y="458589"/>
                </a:lnTo>
                <a:lnTo>
                  <a:pt x="321817" y="445092"/>
                </a:lnTo>
                <a:lnTo>
                  <a:pt x="361166" y="423735"/>
                </a:lnTo>
                <a:lnTo>
                  <a:pt x="395449" y="395449"/>
                </a:lnTo>
                <a:lnTo>
                  <a:pt x="423735" y="361166"/>
                </a:lnTo>
                <a:lnTo>
                  <a:pt x="445092" y="321817"/>
                </a:lnTo>
                <a:lnTo>
                  <a:pt x="458589" y="278334"/>
                </a:lnTo>
                <a:lnTo>
                  <a:pt x="463295" y="231648"/>
                </a:lnTo>
                <a:lnTo>
                  <a:pt x="458589" y="184961"/>
                </a:lnTo>
                <a:lnTo>
                  <a:pt x="445092" y="141478"/>
                </a:lnTo>
                <a:lnTo>
                  <a:pt x="423735" y="102129"/>
                </a:lnTo>
                <a:lnTo>
                  <a:pt x="395449" y="67846"/>
                </a:lnTo>
                <a:lnTo>
                  <a:pt x="361166" y="39560"/>
                </a:lnTo>
                <a:lnTo>
                  <a:pt x="321817" y="18203"/>
                </a:lnTo>
                <a:lnTo>
                  <a:pt x="278334" y="4706"/>
                </a:lnTo>
                <a:lnTo>
                  <a:pt x="231647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9086468" y="2707767"/>
            <a:ext cx="463550" cy="463550"/>
          </a:xfrm>
          <a:custGeom>
            <a:avLst/>
            <a:gdLst/>
            <a:ahLst/>
            <a:cxnLst/>
            <a:rect l="l" t="t" r="r" b="b"/>
            <a:pathLst>
              <a:path w="463550" h="463550">
                <a:moveTo>
                  <a:pt x="0" y="231648"/>
                </a:moveTo>
                <a:lnTo>
                  <a:pt x="4706" y="184961"/>
                </a:lnTo>
                <a:lnTo>
                  <a:pt x="18203" y="141478"/>
                </a:lnTo>
                <a:lnTo>
                  <a:pt x="39560" y="102129"/>
                </a:lnTo>
                <a:lnTo>
                  <a:pt x="67846" y="67846"/>
                </a:lnTo>
                <a:lnTo>
                  <a:pt x="102129" y="39560"/>
                </a:lnTo>
                <a:lnTo>
                  <a:pt x="141478" y="18203"/>
                </a:lnTo>
                <a:lnTo>
                  <a:pt x="184961" y="4706"/>
                </a:lnTo>
                <a:lnTo>
                  <a:pt x="231647" y="0"/>
                </a:lnTo>
                <a:lnTo>
                  <a:pt x="278334" y="4706"/>
                </a:lnTo>
                <a:lnTo>
                  <a:pt x="321817" y="18203"/>
                </a:lnTo>
                <a:lnTo>
                  <a:pt x="361166" y="39560"/>
                </a:lnTo>
                <a:lnTo>
                  <a:pt x="395449" y="67846"/>
                </a:lnTo>
                <a:lnTo>
                  <a:pt x="423735" y="102129"/>
                </a:lnTo>
                <a:lnTo>
                  <a:pt x="445092" y="141478"/>
                </a:lnTo>
                <a:lnTo>
                  <a:pt x="458589" y="184961"/>
                </a:lnTo>
                <a:lnTo>
                  <a:pt x="463295" y="231648"/>
                </a:lnTo>
                <a:lnTo>
                  <a:pt x="458589" y="278334"/>
                </a:lnTo>
                <a:lnTo>
                  <a:pt x="445092" y="321817"/>
                </a:lnTo>
                <a:lnTo>
                  <a:pt x="423735" y="361166"/>
                </a:lnTo>
                <a:lnTo>
                  <a:pt x="395449" y="395449"/>
                </a:lnTo>
                <a:lnTo>
                  <a:pt x="361166" y="423735"/>
                </a:lnTo>
                <a:lnTo>
                  <a:pt x="321817" y="445092"/>
                </a:lnTo>
                <a:lnTo>
                  <a:pt x="278334" y="458589"/>
                </a:lnTo>
                <a:lnTo>
                  <a:pt x="231647" y="463296"/>
                </a:lnTo>
                <a:lnTo>
                  <a:pt x="184961" y="458589"/>
                </a:lnTo>
                <a:lnTo>
                  <a:pt x="141478" y="445092"/>
                </a:lnTo>
                <a:lnTo>
                  <a:pt x="102129" y="423735"/>
                </a:lnTo>
                <a:lnTo>
                  <a:pt x="67846" y="395449"/>
                </a:lnTo>
                <a:lnTo>
                  <a:pt x="39560" y="361166"/>
                </a:lnTo>
                <a:lnTo>
                  <a:pt x="18203" y="321817"/>
                </a:lnTo>
                <a:lnTo>
                  <a:pt x="4706" y="278334"/>
                </a:lnTo>
                <a:lnTo>
                  <a:pt x="0" y="231648"/>
                </a:lnTo>
                <a:close/>
              </a:path>
            </a:pathLst>
          </a:custGeom>
          <a:ln w="25400">
            <a:solidFill>
              <a:srgbClr val="9BBA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9240578" y="2744296"/>
            <a:ext cx="15430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8729091" y="3337178"/>
            <a:ext cx="1178560" cy="1965325"/>
          </a:xfrm>
          <a:custGeom>
            <a:avLst/>
            <a:gdLst/>
            <a:ahLst/>
            <a:cxnLst/>
            <a:rect l="l" t="t" r="r" b="b"/>
            <a:pathLst>
              <a:path w="1178559" h="1965325">
                <a:moveTo>
                  <a:pt x="1178052" y="235610"/>
                </a:moveTo>
                <a:lnTo>
                  <a:pt x="0" y="235610"/>
                </a:lnTo>
                <a:lnTo>
                  <a:pt x="0" y="1965198"/>
                </a:lnTo>
                <a:lnTo>
                  <a:pt x="1178052" y="1965198"/>
                </a:lnTo>
                <a:lnTo>
                  <a:pt x="1178052" y="235610"/>
                </a:lnTo>
                <a:close/>
              </a:path>
              <a:path w="1178559" h="1965325">
                <a:moveTo>
                  <a:pt x="589026" y="0"/>
                </a:moveTo>
                <a:lnTo>
                  <a:pt x="353415" y="235610"/>
                </a:lnTo>
                <a:lnTo>
                  <a:pt x="824636" y="235610"/>
                </a:lnTo>
                <a:lnTo>
                  <a:pt x="589026" y="0"/>
                </a:lnTo>
                <a:close/>
              </a:path>
            </a:pathLst>
          </a:custGeom>
          <a:solidFill>
            <a:srgbClr val="DEE7D1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8729091" y="3337178"/>
            <a:ext cx="1178560" cy="1965325"/>
          </a:xfrm>
          <a:custGeom>
            <a:avLst/>
            <a:gdLst/>
            <a:ahLst/>
            <a:cxnLst/>
            <a:rect l="l" t="t" r="r" b="b"/>
            <a:pathLst>
              <a:path w="1178559" h="1965325">
                <a:moveTo>
                  <a:pt x="0" y="235610"/>
                </a:moveTo>
                <a:lnTo>
                  <a:pt x="353415" y="235610"/>
                </a:lnTo>
                <a:lnTo>
                  <a:pt x="589026" y="0"/>
                </a:lnTo>
                <a:lnTo>
                  <a:pt x="824636" y="235610"/>
                </a:lnTo>
                <a:lnTo>
                  <a:pt x="1178052" y="235610"/>
                </a:lnTo>
                <a:lnTo>
                  <a:pt x="1178052" y="1965198"/>
                </a:lnTo>
                <a:lnTo>
                  <a:pt x="0" y="1965198"/>
                </a:lnTo>
                <a:lnTo>
                  <a:pt x="0" y="235610"/>
                </a:lnTo>
                <a:close/>
              </a:path>
            </a:pathLst>
          </a:custGeom>
          <a:ln w="25400">
            <a:solidFill>
              <a:srgbClr val="DEE7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8829926" y="3636701"/>
            <a:ext cx="975360" cy="763270"/>
          </a:xfrm>
          <a:prstGeom prst="rect">
            <a:avLst/>
          </a:prstGeom>
        </p:spPr>
        <p:txBody>
          <a:bodyPr wrap="square" lIns="0" tIns="70485" rIns="0" bIns="0" rtlCol="0" vert="horz">
            <a:spAutoFit/>
          </a:bodyPr>
          <a:lstStyle/>
          <a:p>
            <a:pPr marL="100330" indent="25400">
              <a:lnSpc>
                <a:spcPct val="100000"/>
              </a:lnSpc>
              <a:spcBef>
                <a:spcPts val="555"/>
              </a:spcBef>
            </a:pPr>
            <a:r>
              <a:rPr dirty="0" sz="1400" spc="-15" b="1">
                <a:latin typeface="Calibri"/>
                <a:cs typeface="Calibri"/>
              </a:rPr>
              <a:t>Retention</a:t>
            </a:r>
            <a:endParaRPr sz="1400">
              <a:latin typeface="Calibri"/>
              <a:cs typeface="Calibri"/>
            </a:endParaRPr>
          </a:p>
          <a:p>
            <a:pPr marL="12700" marR="5080" indent="87630">
              <a:lnSpc>
                <a:spcPts val="1540"/>
              </a:lnSpc>
              <a:spcBef>
                <a:spcPts val="625"/>
              </a:spcBef>
            </a:pPr>
            <a:r>
              <a:rPr dirty="0" sz="1400" spc="-25">
                <a:latin typeface="Calibri"/>
                <a:cs typeface="Calibri"/>
              </a:rPr>
              <a:t>Talent </a:t>
            </a:r>
            <a:r>
              <a:rPr dirty="0" sz="1400" spc="-5">
                <a:latin typeface="Calibri"/>
                <a:cs typeface="Calibri"/>
              </a:rPr>
              <a:t>that  </a:t>
            </a:r>
            <a:r>
              <a:rPr dirty="0" sz="1400" spc="-10">
                <a:latin typeface="Calibri"/>
                <a:cs typeface="Calibri"/>
              </a:rPr>
              <a:t>wants to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stay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0038206" y="2939802"/>
            <a:ext cx="589280" cy="0"/>
          </a:xfrm>
          <a:custGeom>
            <a:avLst/>
            <a:gdLst/>
            <a:ahLst/>
            <a:cxnLst/>
            <a:rect l="l" t="t" r="r" b="b"/>
            <a:pathLst>
              <a:path w="589279" h="0">
                <a:moveTo>
                  <a:pt x="0" y="0"/>
                </a:moveTo>
                <a:lnTo>
                  <a:pt x="589038" y="0"/>
                </a:lnTo>
              </a:path>
            </a:pathLst>
          </a:custGeom>
          <a:ln w="3175">
            <a:solidFill>
              <a:srgbClr val="DEE7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0025506" y="2939795"/>
            <a:ext cx="614680" cy="0"/>
          </a:xfrm>
          <a:custGeom>
            <a:avLst/>
            <a:gdLst/>
            <a:ahLst/>
            <a:cxnLst/>
            <a:rect l="l" t="t" r="r" b="b"/>
            <a:pathLst>
              <a:path w="614679" h="0">
                <a:moveTo>
                  <a:pt x="0" y="0"/>
                </a:moveTo>
                <a:lnTo>
                  <a:pt x="614426" y="0"/>
                </a:lnTo>
              </a:path>
            </a:pathLst>
          </a:custGeom>
          <a:ln w="26162">
            <a:solidFill>
              <a:srgbClr val="DEE7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0395584" y="2707767"/>
            <a:ext cx="463550" cy="463550"/>
          </a:xfrm>
          <a:custGeom>
            <a:avLst/>
            <a:gdLst/>
            <a:ahLst/>
            <a:cxnLst/>
            <a:rect l="l" t="t" r="r" b="b"/>
            <a:pathLst>
              <a:path w="463550" h="463550">
                <a:moveTo>
                  <a:pt x="231647" y="0"/>
                </a:moveTo>
                <a:lnTo>
                  <a:pt x="184961" y="4706"/>
                </a:lnTo>
                <a:lnTo>
                  <a:pt x="141478" y="18203"/>
                </a:lnTo>
                <a:lnTo>
                  <a:pt x="102129" y="39560"/>
                </a:lnTo>
                <a:lnTo>
                  <a:pt x="67846" y="67846"/>
                </a:lnTo>
                <a:lnTo>
                  <a:pt x="39560" y="102129"/>
                </a:lnTo>
                <a:lnTo>
                  <a:pt x="18203" y="141478"/>
                </a:lnTo>
                <a:lnTo>
                  <a:pt x="4706" y="184961"/>
                </a:lnTo>
                <a:lnTo>
                  <a:pt x="0" y="231648"/>
                </a:lnTo>
                <a:lnTo>
                  <a:pt x="4706" y="278334"/>
                </a:lnTo>
                <a:lnTo>
                  <a:pt x="18203" y="321817"/>
                </a:lnTo>
                <a:lnTo>
                  <a:pt x="39560" y="361166"/>
                </a:lnTo>
                <a:lnTo>
                  <a:pt x="67846" y="395449"/>
                </a:lnTo>
                <a:lnTo>
                  <a:pt x="102129" y="423735"/>
                </a:lnTo>
                <a:lnTo>
                  <a:pt x="141478" y="445092"/>
                </a:lnTo>
                <a:lnTo>
                  <a:pt x="184961" y="458589"/>
                </a:lnTo>
                <a:lnTo>
                  <a:pt x="231647" y="463296"/>
                </a:lnTo>
                <a:lnTo>
                  <a:pt x="278334" y="458589"/>
                </a:lnTo>
                <a:lnTo>
                  <a:pt x="321817" y="445092"/>
                </a:lnTo>
                <a:lnTo>
                  <a:pt x="361166" y="423735"/>
                </a:lnTo>
                <a:lnTo>
                  <a:pt x="395449" y="395449"/>
                </a:lnTo>
                <a:lnTo>
                  <a:pt x="423735" y="361166"/>
                </a:lnTo>
                <a:lnTo>
                  <a:pt x="445092" y="321817"/>
                </a:lnTo>
                <a:lnTo>
                  <a:pt x="458589" y="278334"/>
                </a:lnTo>
                <a:lnTo>
                  <a:pt x="463295" y="231648"/>
                </a:lnTo>
                <a:lnTo>
                  <a:pt x="458589" y="184961"/>
                </a:lnTo>
                <a:lnTo>
                  <a:pt x="445092" y="141478"/>
                </a:lnTo>
                <a:lnTo>
                  <a:pt x="423735" y="102129"/>
                </a:lnTo>
                <a:lnTo>
                  <a:pt x="395449" y="67846"/>
                </a:lnTo>
                <a:lnTo>
                  <a:pt x="361166" y="39560"/>
                </a:lnTo>
                <a:lnTo>
                  <a:pt x="321817" y="18203"/>
                </a:lnTo>
                <a:lnTo>
                  <a:pt x="278334" y="4706"/>
                </a:lnTo>
                <a:lnTo>
                  <a:pt x="231647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0395584" y="2707767"/>
            <a:ext cx="463550" cy="463550"/>
          </a:xfrm>
          <a:custGeom>
            <a:avLst/>
            <a:gdLst/>
            <a:ahLst/>
            <a:cxnLst/>
            <a:rect l="l" t="t" r="r" b="b"/>
            <a:pathLst>
              <a:path w="463550" h="463550">
                <a:moveTo>
                  <a:pt x="0" y="231648"/>
                </a:moveTo>
                <a:lnTo>
                  <a:pt x="4706" y="184961"/>
                </a:lnTo>
                <a:lnTo>
                  <a:pt x="18203" y="141478"/>
                </a:lnTo>
                <a:lnTo>
                  <a:pt x="39560" y="102129"/>
                </a:lnTo>
                <a:lnTo>
                  <a:pt x="67846" y="67846"/>
                </a:lnTo>
                <a:lnTo>
                  <a:pt x="102129" y="39560"/>
                </a:lnTo>
                <a:lnTo>
                  <a:pt x="141478" y="18203"/>
                </a:lnTo>
                <a:lnTo>
                  <a:pt x="184961" y="4706"/>
                </a:lnTo>
                <a:lnTo>
                  <a:pt x="231647" y="0"/>
                </a:lnTo>
                <a:lnTo>
                  <a:pt x="278334" y="4706"/>
                </a:lnTo>
                <a:lnTo>
                  <a:pt x="321817" y="18203"/>
                </a:lnTo>
                <a:lnTo>
                  <a:pt x="361166" y="39560"/>
                </a:lnTo>
                <a:lnTo>
                  <a:pt x="395449" y="67846"/>
                </a:lnTo>
                <a:lnTo>
                  <a:pt x="423735" y="102129"/>
                </a:lnTo>
                <a:lnTo>
                  <a:pt x="445092" y="141478"/>
                </a:lnTo>
                <a:lnTo>
                  <a:pt x="458589" y="184961"/>
                </a:lnTo>
                <a:lnTo>
                  <a:pt x="463295" y="231648"/>
                </a:lnTo>
                <a:lnTo>
                  <a:pt x="458589" y="278334"/>
                </a:lnTo>
                <a:lnTo>
                  <a:pt x="445092" y="321817"/>
                </a:lnTo>
                <a:lnTo>
                  <a:pt x="423735" y="361166"/>
                </a:lnTo>
                <a:lnTo>
                  <a:pt x="395449" y="395449"/>
                </a:lnTo>
                <a:lnTo>
                  <a:pt x="361166" y="423735"/>
                </a:lnTo>
                <a:lnTo>
                  <a:pt x="321817" y="445092"/>
                </a:lnTo>
                <a:lnTo>
                  <a:pt x="278334" y="458589"/>
                </a:lnTo>
                <a:lnTo>
                  <a:pt x="231647" y="463296"/>
                </a:lnTo>
                <a:lnTo>
                  <a:pt x="184961" y="458589"/>
                </a:lnTo>
                <a:lnTo>
                  <a:pt x="141478" y="445092"/>
                </a:lnTo>
                <a:lnTo>
                  <a:pt x="102129" y="423735"/>
                </a:lnTo>
                <a:lnTo>
                  <a:pt x="67846" y="395449"/>
                </a:lnTo>
                <a:lnTo>
                  <a:pt x="39560" y="361166"/>
                </a:lnTo>
                <a:lnTo>
                  <a:pt x="18203" y="321817"/>
                </a:lnTo>
                <a:lnTo>
                  <a:pt x="4706" y="278334"/>
                </a:lnTo>
                <a:lnTo>
                  <a:pt x="0" y="231648"/>
                </a:lnTo>
                <a:close/>
              </a:path>
            </a:pathLst>
          </a:custGeom>
          <a:ln w="25400">
            <a:solidFill>
              <a:srgbClr val="9BBA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10549944" y="2744296"/>
            <a:ext cx="15430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0038206" y="3337178"/>
            <a:ext cx="1178560" cy="1965325"/>
          </a:xfrm>
          <a:custGeom>
            <a:avLst/>
            <a:gdLst/>
            <a:ahLst/>
            <a:cxnLst/>
            <a:rect l="l" t="t" r="r" b="b"/>
            <a:pathLst>
              <a:path w="1178559" h="1965325">
                <a:moveTo>
                  <a:pt x="1178052" y="235610"/>
                </a:moveTo>
                <a:lnTo>
                  <a:pt x="0" y="235610"/>
                </a:lnTo>
                <a:lnTo>
                  <a:pt x="0" y="1965198"/>
                </a:lnTo>
                <a:lnTo>
                  <a:pt x="1178052" y="1965198"/>
                </a:lnTo>
                <a:lnTo>
                  <a:pt x="1178052" y="235610"/>
                </a:lnTo>
                <a:close/>
              </a:path>
              <a:path w="1178559" h="1965325">
                <a:moveTo>
                  <a:pt x="589026" y="0"/>
                </a:moveTo>
                <a:lnTo>
                  <a:pt x="353415" y="235610"/>
                </a:lnTo>
                <a:lnTo>
                  <a:pt x="824636" y="235610"/>
                </a:lnTo>
                <a:lnTo>
                  <a:pt x="589026" y="0"/>
                </a:lnTo>
                <a:close/>
              </a:path>
            </a:pathLst>
          </a:custGeom>
          <a:solidFill>
            <a:srgbClr val="DEE7D1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0038205" y="3337178"/>
            <a:ext cx="1178560" cy="1965325"/>
          </a:xfrm>
          <a:custGeom>
            <a:avLst/>
            <a:gdLst/>
            <a:ahLst/>
            <a:cxnLst/>
            <a:rect l="l" t="t" r="r" b="b"/>
            <a:pathLst>
              <a:path w="1178559" h="1965325">
                <a:moveTo>
                  <a:pt x="0" y="235610"/>
                </a:moveTo>
                <a:lnTo>
                  <a:pt x="353415" y="235610"/>
                </a:lnTo>
                <a:lnTo>
                  <a:pt x="589026" y="0"/>
                </a:lnTo>
                <a:lnTo>
                  <a:pt x="824636" y="235610"/>
                </a:lnTo>
                <a:lnTo>
                  <a:pt x="1178052" y="235610"/>
                </a:lnTo>
                <a:lnTo>
                  <a:pt x="1178052" y="1965198"/>
                </a:lnTo>
                <a:lnTo>
                  <a:pt x="0" y="1965198"/>
                </a:lnTo>
                <a:lnTo>
                  <a:pt x="0" y="235610"/>
                </a:lnTo>
                <a:close/>
              </a:path>
            </a:pathLst>
          </a:custGeom>
          <a:ln w="25400">
            <a:solidFill>
              <a:srgbClr val="DEE7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10215584" y="3636686"/>
            <a:ext cx="822960" cy="763270"/>
          </a:xfrm>
          <a:prstGeom prst="rect">
            <a:avLst/>
          </a:prstGeom>
        </p:spPr>
        <p:txBody>
          <a:bodyPr wrap="square" lIns="0" tIns="70485" rIns="0" bIns="0" rtlCol="0" vert="horz">
            <a:spAutoFit/>
          </a:bodyPr>
          <a:lstStyle/>
          <a:p>
            <a:pPr marL="14604" indent="-2540">
              <a:lnSpc>
                <a:spcPct val="100000"/>
              </a:lnSpc>
              <a:spcBef>
                <a:spcPts val="555"/>
              </a:spcBef>
            </a:pPr>
            <a:r>
              <a:rPr dirty="0" sz="1400" spc="-10" b="1">
                <a:latin typeface="Calibri"/>
                <a:cs typeface="Calibri"/>
              </a:rPr>
              <a:t>Separation</a:t>
            </a:r>
            <a:endParaRPr sz="1400">
              <a:latin typeface="Calibri"/>
              <a:cs typeface="Calibri"/>
            </a:endParaRPr>
          </a:p>
          <a:p>
            <a:pPr marL="245745" marR="6985" indent="-231140">
              <a:lnSpc>
                <a:spcPts val="1540"/>
              </a:lnSpc>
              <a:spcBef>
                <a:spcPts val="625"/>
              </a:spcBef>
            </a:pPr>
            <a:r>
              <a:rPr dirty="0" sz="1400" spc="-5">
                <a:latin typeface="Calibri"/>
                <a:cs typeface="Calibri"/>
              </a:rPr>
              <a:t>Learn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from  exits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838580" y="5400680"/>
            <a:ext cx="10417810" cy="491490"/>
          </a:xfrm>
          <a:custGeom>
            <a:avLst/>
            <a:gdLst/>
            <a:ahLst/>
            <a:cxnLst/>
            <a:rect l="l" t="t" r="r" b="b"/>
            <a:pathLst>
              <a:path w="10417810" h="491489">
                <a:moveTo>
                  <a:pt x="245745" y="0"/>
                </a:moveTo>
                <a:lnTo>
                  <a:pt x="0" y="245744"/>
                </a:lnTo>
                <a:lnTo>
                  <a:pt x="245745" y="491489"/>
                </a:lnTo>
                <a:lnTo>
                  <a:pt x="245745" y="368617"/>
                </a:lnTo>
                <a:lnTo>
                  <a:pt x="10294435" y="368617"/>
                </a:lnTo>
                <a:lnTo>
                  <a:pt x="10417302" y="245744"/>
                </a:lnTo>
                <a:lnTo>
                  <a:pt x="10294423" y="122859"/>
                </a:lnTo>
                <a:lnTo>
                  <a:pt x="245745" y="122859"/>
                </a:lnTo>
                <a:lnTo>
                  <a:pt x="245745" y="0"/>
                </a:lnTo>
                <a:close/>
              </a:path>
              <a:path w="10417810" h="491489">
                <a:moveTo>
                  <a:pt x="10294435" y="368617"/>
                </a:moveTo>
                <a:lnTo>
                  <a:pt x="10171569" y="368617"/>
                </a:lnTo>
                <a:lnTo>
                  <a:pt x="10171569" y="491489"/>
                </a:lnTo>
                <a:lnTo>
                  <a:pt x="10294435" y="368617"/>
                </a:lnTo>
                <a:close/>
              </a:path>
              <a:path w="10417810" h="491489">
                <a:moveTo>
                  <a:pt x="10171569" y="0"/>
                </a:moveTo>
                <a:lnTo>
                  <a:pt x="10171569" y="122859"/>
                </a:lnTo>
                <a:lnTo>
                  <a:pt x="10294423" y="122859"/>
                </a:lnTo>
                <a:lnTo>
                  <a:pt x="10171569" y="0"/>
                </a:lnTo>
                <a:close/>
              </a:path>
            </a:pathLst>
          </a:custGeom>
          <a:solidFill>
            <a:srgbClr val="E0E9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838580" y="5400680"/>
            <a:ext cx="10417810" cy="491490"/>
          </a:xfrm>
          <a:custGeom>
            <a:avLst/>
            <a:gdLst/>
            <a:ahLst/>
            <a:cxnLst/>
            <a:rect l="l" t="t" r="r" b="b"/>
            <a:pathLst>
              <a:path w="10417810" h="491489">
                <a:moveTo>
                  <a:pt x="0" y="245744"/>
                </a:moveTo>
                <a:lnTo>
                  <a:pt x="245745" y="0"/>
                </a:lnTo>
                <a:lnTo>
                  <a:pt x="245745" y="122859"/>
                </a:lnTo>
                <a:lnTo>
                  <a:pt x="10171569" y="122859"/>
                </a:lnTo>
                <a:lnTo>
                  <a:pt x="10171569" y="0"/>
                </a:lnTo>
                <a:lnTo>
                  <a:pt x="10417302" y="245744"/>
                </a:lnTo>
                <a:lnTo>
                  <a:pt x="10171569" y="491489"/>
                </a:lnTo>
                <a:lnTo>
                  <a:pt x="10171569" y="368617"/>
                </a:lnTo>
                <a:lnTo>
                  <a:pt x="245745" y="368617"/>
                </a:lnTo>
                <a:lnTo>
                  <a:pt x="245745" y="491489"/>
                </a:lnTo>
                <a:lnTo>
                  <a:pt x="0" y="245744"/>
                </a:lnTo>
                <a:close/>
              </a:path>
            </a:pathLst>
          </a:custGeom>
          <a:ln w="25400">
            <a:solidFill>
              <a:srgbClr val="EDEB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3202939" y="5509469"/>
            <a:ext cx="611632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30">
                <a:latin typeface="Arial"/>
                <a:cs typeface="Arial"/>
              </a:rPr>
              <a:t>STRATEGY: </a:t>
            </a:r>
            <a:r>
              <a:rPr dirty="0" sz="1400" spc="-5">
                <a:latin typeface="Arial"/>
                <a:cs typeface="Arial"/>
              </a:rPr>
              <a:t>Strategic workforce plan designed to deliver institutional</a:t>
            </a:r>
            <a:r>
              <a:rPr dirty="0" sz="1400" spc="7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strategy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326" y="1008595"/>
            <a:ext cx="8966835" cy="10007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pc="-20"/>
              <a:t>Strategic </a:t>
            </a:r>
            <a:r>
              <a:rPr dirty="0" spc="-5"/>
              <a:t>Plans Underpinning </a:t>
            </a:r>
            <a:r>
              <a:rPr dirty="0" spc="-20"/>
              <a:t>Faculty </a:t>
            </a:r>
            <a:r>
              <a:rPr dirty="0" spc="-5"/>
              <a:t>&amp; </a:t>
            </a:r>
            <a:r>
              <a:rPr dirty="0" spc="-10"/>
              <a:t>Academic </a:t>
            </a:r>
            <a:r>
              <a:rPr dirty="0" spc="-20"/>
              <a:t>Staff  </a:t>
            </a:r>
            <a:r>
              <a:rPr dirty="0" spc="-10"/>
              <a:t>Employment</a:t>
            </a:r>
            <a:r>
              <a:rPr dirty="0" spc="25"/>
              <a:t> </a:t>
            </a:r>
            <a:r>
              <a:rPr dirty="0" spc="-5"/>
              <a:t>Activities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7326" y="2166937"/>
            <a:ext cx="10396855" cy="3043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200">
                <a:solidFill>
                  <a:srgbClr val="585858"/>
                </a:solidFill>
                <a:latin typeface="Arial"/>
                <a:cs typeface="Arial"/>
              </a:rPr>
              <a:t>By </a:t>
            </a:r>
            <a:r>
              <a:rPr dirty="0" sz="2200" spc="-5">
                <a:solidFill>
                  <a:srgbClr val="585858"/>
                </a:solidFill>
                <a:latin typeface="Arial"/>
                <a:cs typeface="Arial"/>
              </a:rPr>
              <a:t>investing </a:t>
            </a:r>
            <a:r>
              <a:rPr dirty="0" sz="2200">
                <a:solidFill>
                  <a:srgbClr val="585858"/>
                </a:solidFill>
                <a:latin typeface="Arial"/>
                <a:cs typeface="Arial"/>
              </a:rPr>
              <a:t>in </a:t>
            </a:r>
            <a:r>
              <a:rPr dirty="0" sz="2200" spc="-5">
                <a:solidFill>
                  <a:srgbClr val="585858"/>
                </a:solidFill>
                <a:latin typeface="Arial"/>
                <a:cs typeface="Arial"/>
              </a:rPr>
              <a:t>mentoring as well as professional, career and leadership  development, we can </a:t>
            </a:r>
            <a:r>
              <a:rPr dirty="0" sz="2200">
                <a:solidFill>
                  <a:srgbClr val="585858"/>
                </a:solidFill>
                <a:latin typeface="Arial"/>
                <a:cs typeface="Arial"/>
              </a:rPr>
              <a:t>make MSU a </a:t>
            </a:r>
            <a:r>
              <a:rPr dirty="0" sz="2200" spc="-5">
                <a:solidFill>
                  <a:srgbClr val="585858"/>
                </a:solidFill>
                <a:latin typeface="Arial"/>
                <a:cs typeface="Arial"/>
              </a:rPr>
              <a:t>workplace of choice </a:t>
            </a:r>
            <a:r>
              <a:rPr dirty="0" sz="2200">
                <a:solidFill>
                  <a:srgbClr val="585858"/>
                </a:solidFill>
                <a:latin typeface="Arial"/>
                <a:cs typeface="Arial"/>
              </a:rPr>
              <a:t>that </a:t>
            </a:r>
            <a:r>
              <a:rPr dirty="0" sz="2200" spc="-5">
                <a:solidFill>
                  <a:srgbClr val="585858"/>
                </a:solidFill>
                <a:latin typeface="Arial"/>
                <a:cs typeface="Arial"/>
              </a:rPr>
              <a:t>supports an innovative,  creative and diverse </a:t>
            </a:r>
            <a:r>
              <a:rPr dirty="0" sz="2200">
                <a:solidFill>
                  <a:srgbClr val="585858"/>
                </a:solidFill>
                <a:latin typeface="Arial"/>
                <a:cs typeface="Arial"/>
              </a:rPr>
              <a:t>faculty </a:t>
            </a:r>
            <a:r>
              <a:rPr dirty="0" sz="2200" spc="-5">
                <a:solidFill>
                  <a:srgbClr val="585858"/>
                </a:solidFill>
                <a:latin typeface="Arial"/>
                <a:cs typeface="Arial"/>
              </a:rPr>
              <a:t>and</a:t>
            </a:r>
            <a:r>
              <a:rPr dirty="0" sz="2200" spc="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585858"/>
                </a:solidFill>
                <a:latin typeface="Arial"/>
                <a:cs typeface="Arial"/>
              </a:rPr>
              <a:t>staff.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200" spc="-5">
                <a:solidFill>
                  <a:srgbClr val="585858"/>
                </a:solidFill>
                <a:latin typeface="Arial"/>
                <a:cs typeface="Arial"/>
              </a:rPr>
              <a:t>Strategic</a:t>
            </a:r>
            <a:r>
              <a:rPr dirty="0" sz="2200" spc="-1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585858"/>
                </a:solidFill>
                <a:latin typeface="Arial"/>
                <a:cs typeface="Arial"/>
              </a:rPr>
              <a:t>planning: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17453A"/>
              </a:buClr>
              <a:buChar char="•"/>
              <a:tabLst>
                <a:tab pos="354965" algn="l"/>
                <a:tab pos="355600" algn="l"/>
              </a:tabLst>
            </a:pPr>
            <a:r>
              <a:rPr dirty="0" sz="2200">
                <a:solidFill>
                  <a:srgbClr val="585858"/>
                </a:solidFill>
                <a:latin typeface="Arial"/>
                <a:cs typeface="Arial"/>
              </a:rPr>
              <a:t>MSU</a:t>
            </a:r>
            <a:r>
              <a:rPr dirty="0" sz="2200" spc="-1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585858"/>
                </a:solidFill>
                <a:latin typeface="Arial"/>
                <a:cs typeface="Arial"/>
              </a:rPr>
              <a:t>2030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17453A"/>
              </a:buClr>
              <a:buChar char="•"/>
              <a:tabLst>
                <a:tab pos="354965" algn="l"/>
                <a:tab pos="355600" algn="l"/>
              </a:tabLst>
            </a:pPr>
            <a:r>
              <a:rPr dirty="0" sz="2200" spc="-20">
                <a:solidFill>
                  <a:srgbClr val="585858"/>
                </a:solidFill>
                <a:latin typeface="Arial"/>
                <a:cs typeface="Arial"/>
              </a:rPr>
              <a:t>Diversity, </a:t>
            </a:r>
            <a:r>
              <a:rPr dirty="0" sz="2200" spc="-5">
                <a:solidFill>
                  <a:srgbClr val="585858"/>
                </a:solidFill>
                <a:latin typeface="Arial"/>
                <a:cs typeface="Arial"/>
              </a:rPr>
              <a:t>Equity </a:t>
            </a:r>
            <a:r>
              <a:rPr dirty="0" sz="2200">
                <a:solidFill>
                  <a:srgbClr val="585858"/>
                </a:solidFill>
                <a:latin typeface="Arial"/>
                <a:cs typeface="Arial"/>
              </a:rPr>
              <a:t>&amp;</a:t>
            </a:r>
            <a:r>
              <a:rPr dirty="0" sz="2200" spc="-1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585858"/>
                </a:solidFill>
                <a:latin typeface="Arial"/>
                <a:cs typeface="Arial"/>
              </a:rPr>
              <a:t>Inclusion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17453A"/>
              </a:buClr>
              <a:buChar char="•"/>
              <a:tabLst>
                <a:tab pos="354965" algn="l"/>
                <a:tab pos="355600" algn="l"/>
              </a:tabLst>
            </a:pPr>
            <a:r>
              <a:rPr dirty="0" sz="2200" spc="-5">
                <a:solidFill>
                  <a:srgbClr val="585858"/>
                </a:solidFill>
                <a:latin typeface="Arial"/>
                <a:cs typeface="Arial"/>
              </a:rPr>
              <a:t>Relationship </a:t>
            </a:r>
            <a:r>
              <a:rPr dirty="0" sz="2200" spc="-10">
                <a:solidFill>
                  <a:srgbClr val="585858"/>
                </a:solidFill>
                <a:latin typeface="Arial"/>
                <a:cs typeface="Arial"/>
              </a:rPr>
              <a:t>Violence </a:t>
            </a:r>
            <a:r>
              <a:rPr dirty="0" sz="2200">
                <a:solidFill>
                  <a:srgbClr val="585858"/>
                </a:solidFill>
                <a:latin typeface="Arial"/>
                <a:cs typeface="Arial"/>
              </a:rPr>
              <a:t>&amp; </a:t>
            </a:r>
            <a:r>
              <a:rPr dirty="0" sz="2200" spc="-5">
                <a:solidFill>
                  <a:srgbClr val="585858"/>
                </a:solidFill>
                <a:latin typeface="Arial"/>
                <a:cs typeface="Arial"/>
              </a:rPr>
              <a:t>Sexual Misconduct</a:t>
            </a:r>
            <a:r>
              <a:rPr dirty="0" sz="2200" spc="-3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585858"/>
                </a:solidFill>
                <a:latin typeface="Arial"/>
                <a:cs typeface="Arial"/>
              </a:rPr>
              <a:t>Plan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25873" y="4903851"/>
            <a:ext cx="4791075" cy="0"/>
          </a:xfrm>
          <a:custGeom>
            <a:avLst/>
            <a:gdLst/>
            <a:ahLst/>
            <a:cxnLst/>
            <a:rect l="l" t="t" r="r" b="b"/>
            <a:pathLst>
              <a:path w="4791075" h="0">
                <a:moveTo>
                  <a:pt x="0" y="0"/>
                </a:moveTo>
                <a:lnTo>
                  <a:pt x="4791075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057650" y="4903851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 h="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029967" y="4903851"/>
            <a:ext cx="1816735" cy="0"/>
          </a:xfrm>
          <a:custGeom>
            <a:avLst/>
            <a:gdLst/>
            <a:ahLst/>
            <a:cxnLst/>
            <a:rect l="l" t="t" r="r" b="b"/>
            <a:pathLst>
              <a:path w="1816735" h="0">
                <a:moveTo>
                  <a:pt x="0" y="0"/>
                </a:moveTo>
                <a:lnTo>
                  <a:pt x="181660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62505" y="490385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94282" y="4903851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 h="0">
                <a:moveTo>
                  <a:pt x="0" y="0"/>
                </a:moveTo>
                <a:lnTo>
                  <a:pt x="5714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83183" y="4903851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 h="0">
                <a:moveTo>
                  <a:pt x="0" y="0"/>
                </a:moveTo>
                <a:lnTo>
                  <a:pt x="200025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029967" y="4554092"/>
            <a:ext cx="7087234" cy="0"/>
          </a:xfrm>
          <a:custGeom>
            <a:avLst/>
            <a:gdLst/>
            <a:ahLst/>
            <a:cxnLst/>
            <a:rect l="l" t="t" r="r" b="b"/>
            <a:pathLst>
              <a:path w="7087234" h="0">
                <a:moveTo>
                  <a:pt x="0" y="0"/>
                </a:moveTo>
                <a:lnTo>
                  <a:pt x="708698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62505" y="4554092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494282" y="4554092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 h="0">
                <a:moveTo>
                  <a:pt x="0" y="0"/>
                </a:moveTo>
                <a:lnTo>
                  <a:pt x="5714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83183" y="4554092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 h="0">
                <a:moveTo>
                  <a:pt x="0" y="0"/>
                </a:moveTo>
                <a:lnTo>
                  <a:pt x="200025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29967" y="4204334"/>
            <a:ext cx="7087234" cy="0"/>
          </a:xfrm>
          <a:custGeom>
            <a:avLst/>
            <a:gdLst/>
            <a:ahLst/>
            <a:cxnLst/>
            <a:rect l="l" t="t" r="r" b="b"/>
            <a:pathLst>
              <a:path w="7087234" h="0">
                <a:moveTo>
                  <a:pt x="0" y="0"/>
                </a:moveTo>
                <a:lnTo>
                  <a:pt x="708698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62505" y="4204334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494282" y="4204334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 h="0">
                <a:moveTo>
                  <a:pt x="0" y="0"/>
                </a:moveTo>
                <a:lnTo>
                  <a:pt x="5714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83183" y="4204334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 h="0">
                <a:moveTo>
                  <a:pt x="0" y="0"/>
                </a:moveTo>
                <a:lnTo>
                  <a:pt x="200025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029967" y="3854577"/>
            <a:ext cx="7087234" cy="0"/>
          </a:xfrm>
          <a:custGeom>
            <a:avLst/>
            <a:gdLst/>
            <a:ahLst/>
            <a:cxnLst/>
            <a:rect l="l" t="t" r="r" b="b"/>
            <a:pathLst>
              <a:path w="7087234" h="0">
                <a:moveTo>
                  <a:pt x="0" y="0"/>
                </a:moveTo>
                <a:lnTo>
                  <a:pt x="708698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762505" y="385457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494282" y="3854577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 h="0">
                <a:moveTo>
                  <a:pt x="0" y="0"/>
                </a:moveTo>
                <a:lnTo>
                  <a:pt x="5714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083183" y="3854577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 h="0">
                <a:moveTo>
                  <a:pt x="0" y="0"/>
                </a:moveTo>
                <a:lnTo>
                  <a:pt x="200025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029967" y="3504819"/>
            <a:ext cx="7087234" cy="0"/>
          </a:xfrm>
          <a:custGeom>
            <a:avLst/>
            <a:gdLst/>
            <a:ahLst/>
            <a:cxnLst/>
            <a:rect l="l" t="t" r="r" b="b"/>
            <a:pathLst>
              <a:path w="7087234" h="0">
                <a:moveTo>
                  <a:pt x="0" y="0"/>
                </a:moveTo>
                <a:lnTo>
                  <a:pt x="708698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762505" y="350481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494282" y="3504819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 h="0">
                <a:moveTo>
                  <a:pt x="0" y="0"/>
                </a:moveTo>
                <a:lnTo>
                  <a:pt x="5714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83183" y="3504819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 h="0">
                <a:moveTo>
                  <a:pt x="0" y="0"/>
                </a:moveTo>
                <a:lnTo>
                  <a:pt x="200025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029967" y="3155060"/>
            <a:ext cx="7087234" cy="0"/>
          </a:xfrm>
          <a:custGeom>
            <a:avLst/>
            <a:gdLst/>
            <a:ahLst/>
            <a:cxnLst/>
            <a:rect l="l" t="t" r="r" b="b"/>
            <a:pathLst>
              <a:path w="7087234" h="0">
                <a:moveTo>
                  <a:pt x="0" y="0"/>
                </a:moveTo>
                <a:lnTo>
                  <a:pt x="708698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762505" y="3155060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494282" y="3155060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 h="0">
                <a:moveTo>
                  <a:pt x="0" y="0"/>
                </a:moveTo>
                <a:lnTo>
                  <a:pt x="5714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083183" y="3155060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 h="0">
                <a:moveTo>
                  <a:pt x="0" y="0"/>
                </a:moveTo>
                <a:lnTo>
                  <a:pt x="200025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029967" y="2805302"/>
            <a:ext cx="7087234" cy="0"/>
          </a:xfrm>
          <a:custGeom>
            <a:avLst/>
            <a:gdLst/>
            <a:ahLst/>
            <a:cxnLst/>
            <a:rect l="l" t="t" r="r" b="b"/>
            <a:pathLst>
              <a:path w="7087234" h="0">
                <a:moveTo>
                  <a:pt x="0" y="0"/>
                </a:moveTo>
                <a:lnTo>
                  <a:pt x="708698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762505" y="2805302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494282" y="2805302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 h="0">
                <a:moveTo>
                  <a:pt x="0" y="0"/>
                </a:moveTo>
                <a:lnTo>
                  <a:pt x="5714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083183" y="2805302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 h="0">
                <a:moveTo>
                  <a:pt x="0" y="0"/>
                </a:moveTo>
                <a:lnTo>
                  <a:pt x="200025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494282" y="2455545"/>
            <a:ext cx="7623175" cy="0"/>
          </a:xfrm>
          <a:custGeom>
            <a:avLst/>
            <a:gdLst/>
            <a:ahLst/>
            <a:cxnLst/>
            <a:rect l="l" t="t" r="r" b="b"/>
            <a:pathLst>
              <a:path w="7623175" h="0">
                <a:moveTo>
                  <a:pt x="0" y="0"/>
                </a:moveTo>
                <a:lnTo>
                  <a:pt x="7622667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083183" y="2455545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 h="0">
                <a:moveTo>
                  <a:pt x="0" y="0"/>
                </a:moveTo>
                <a:lnTo>
                  <a:pt x="200025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083183" y="2106548"/>
            <a:ext cx="8034020" cy="0"/>
          </a:xfrm>
          <a:custGeom>
            <a:avLst/>
            <a:gdLst/>
            <a:ahLst/>
            <a:cxnLst/>
            <a:rect l="l" t="t" r="r" b="b"/>
            <a:pathLst>
              <a:path w="8034020" h="0">
                <a:moveTo>
                  <a:pt x="0" y="0"/>
                </a:moveTo>
                <a:lnTo>
                  <a:pt x="803376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283208" y="2382011"/>
            <a:ext cx="211454" cy="2871470"/>
          </a:xfrm>
          <a:custGeom>
            <a:avLst/>
            <a:gdLst/>
            <a:ahLst/>
            <a:cxnLst/>
            <a:rect l="l" t="t" r="r" b="b"/>
            <a:pathLst>
              <a:path w="211455" h="2871470">
                <a:moveTo>
                  <a:pt x="211074" y="0"/>
                </a:moveTo>
                <a:lnTo>
                  <a:pt x="0" y="0"/>
                </a:lnTo>
                <a:lnTo>
                  <a:pt x="0" y="2871216"/>
                </a:lnTo>
                <a:lnTo>
                  <a:pt x="211074" y="2871216"/>
                </a:lnTo>
                <a:lnTo>
                  <a:pt x="211074" y="0"/>
                </a:lnTo>
                <a:close/>
              </a:path>
            </a:pathLst>
          </a:custGeom>
          <a:solidFill>
            <a:srgbClr val="7E9A4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430779" y="5067300"/>
            <a:ext cx="211454" cy="186055"/>
          </a:xfrm>
          <a:custGeom>
            <a:avLst/>
            <a:gdLst/>
            <a:ahLst/>
            <a:cxnLst/>
            <a:rect l="l" t="t" r="r" b="b"/>
            <a:pathLst>
              <a:path w="211455" h="186054">
                <a:moveTo>
                  <a:pt x="211074" y="0"/>
                </a:moveTo>
                <a:lnTo>
                  <a:pt x="0" y="0"/>
                </a:lnTo>
                <a:lnTo>
                  <a:pt x="0" y="185928"/>
                </a:lnTo>
                <a:lnTo>
                  <a:pt x="211074" y="185928"/>
                </a:lnTo>
                <a:lnTo>
                  <a:pt x="211074" y="0"/>
                </a:lnTo>
                <a:close/>
              </a:path>
            </a:pathLst>
          </a:custGeom>
          <a:solidFill>
            <a:srgbClr val="7E9A4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578352" y="4916423"/>
            <a:ext cx="211454" cy="337185"/>
          </a:xfrm>
          <a:custGeom>
            <a:avLst/>
            <a:gdLst/>
            <a:ahLst/>
            <a:cxnLst/>
            <a:rect l="l" t="t" r="r" b="b"/>
            <a:pathLst>
              <a:path w="211454" h="337185">
                <a:moveTo>
                  <a:pt x="211074" y="0"/>
                </a:moveTo>
                <a:lnTo>
                  <a:pt x="0" y="0"/>
                </a:lnTo>
                <a:lnTo>
                  <a:pt x="0" y="336803"/>
                </a:lnTo>
                <a:lnTo>
                  <a:pt x="211074" y="336803"/>
                </a:lnTo>
                <a:lnTo>
                  <a:pt x="211074" y="0"/>
                </a:lnTo>
                <a:close/>
              </a:path>
            </a:pathLst>
          </a:custGeom>
          <a:solidFill>
            <a:srgbClr val="7E9A4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726685" y="521322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80009">
            <a:solidFill>
              <a:srgbClr val="7E9A4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8169402" y="5241797"/>
            <a:ext cx="211454" cy="0"/>
          </a:xfrm>
          <a:custGeom>
            <a:avLst/>
            <a:gdLst/>
            <a:ahLst/>
            <a:cxnLst/>
            <a:rect l="l" t="t" r="r" b="b"/>
            <a:pathLst>
              <a:path w="211454" h="0">
                <a:moveTo>
                  <a:pt x="0" y="0"/>
                </a:moveTo>
                <a:lnTo>
                  <a:pt x="211074" y="0"/>
                </a:lnTo>
              </a:path>
            </a:pathLst>
          </a:custGeom>
          <a:ln w="22859">
            <a:solidFill>
              <a:srgbClr val="7E9A4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551432" y="2606801"/>
            <a:ext cx="211454" cy="2646680"/>
          </a:xfrm>
          <a:custGeom>
            <a:avLst/>
            <a:gdLst/>
            <a:ahLst/>
            <a:cxnLst/>
            <a:rect l="l" t="t" r="r" b="b"/>
            <a:pathLst>
              <a:path w="211455" h="2646679">
                <a:moveTo>
                  <a:pt x="211074" y="0"/>
                </a:moveTo>
                <a:lnTo>
                  <a:pt x="0" y="0"/>
                </a:lnTo>
                <a:lnTo>
                  <a:pt x="0" y="2646426"/>
                </a:lnTo>
                <a:lnTo>
                  <a:pt x="211074" y="2646426"/>
                </a:lnTo>
                <a:lnTo>
                  <a:pt x="211074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699004" y="5052059"/>
            <a:ext cx="211454" cy="201295"/>
          </a:xfrm>
          <a:custGeom>
            <a:avLst/>
            <a:gdLst/>
            <a:ahLst/>
            <a:cxnLst/>
            <a:rect l="l" t="t" r="r" b="b"/>
            <a:pathLst>
              <a:path w="211455" h="201295">
                <a:moveTo>
                  <a:pt x="211074" y="0"/>
                </a:moveTo>
                <a:lnTo>
                  <a:pt x="0" y="0"/>
                </a:lnTo>
                <a:lnTo>
                  <a:pt x="0" y="201168"/>
                </a:lnTo>
                <a:lnTo>
                  <a:pt x="211074" y="201168"/>
                </a:lnTo>
                <a:lnTo>
                  <a:pt x="211074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846576" y="4739640"/>
            <a:ext cx="211454" cy="513715"/>
          </a:xfrm>
          <a:custGeom>
            <a:avLst/>
            <a:gdLst/>
            <a:ahLst/>
            <a:cxnLst/>
            <a:rect l="l" t="t" r="r" b="b"/>
            <a:pathLst>
              <a:path w="211454" h="513714">
                <a:moveTo>
                  <a:pt x="211074" y="0"/>
                </a:moveTo>
                <a:lnTo>
                  <a:pt x="0" y="0"/>
                </a:lnTo>
                <a:lnTo>
                  <a:pt x="0" y="513588"/>
                </a:lnTo>
                <a:lnTo>
                  <a:pt x="211074" y="513588"/>
                </a:lnTo>
                <a:lnTo>
                  <a:pt x="211074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994147" y="5141976"/>
            <a:ext cx="211454" cy="111760"/>
          </a:xfrm>
          <a:custGeom>
            <a:avLst/>
            <a:gdLst/>
            <a:ahLst/>
            <a:cxnLst/>
            <a:rect l="l" t="t" r="r" b="b"/>
            <a:pathLst>
              <a:path w="211454" h="111760">
                <a:moveTo>
                  <a:pt x="211074" y="0"/>
                </a:moveTo>
                <a:lnTo>
                  <a:pt x="0" y="0"/>
                </a:lnTo>
                <a:lnTo>
                  <a:pt x="0" y="111252"/>
                </a:lnTo>
                <a:lnTo>
                  <a:pt x="211074" y="111252"/>
                </a:lnTo>
                <a:lnTo>
                  <a:pt x="211074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8437626" y="5240654"/>
            <a:ext cx="211454" cy="0"/>
          </a:xfrm>
          <a:custGeom>
            <a:avLst/>
            <a:gdLst/>
            <a:ahLst/>
            <a:cxnLst/>
            <a:rect l="l" t="t" r="r" b="b"/>
            <a:pathLst>
              <a:path w="211454" h="0">
                <a:moveTo>
                  <a:pt x="0" y="0"/>
                </a:moveTo>
                <a:lnTo>
                  <a:pt x="211074" y="0"/>
                </a:lnTo>
              </a:path>
            </a:pathLst>
          </a:custGeom>
          <a:ln w="25146">
            <a:solidFill>
              <a:srgbClr val="9BBA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818894" y="2763011"/>
            <a:ext cx="211454" cy="2490470"/>
          </a:xfrm>
          <a:custGeom>
            <a:avLst/>
            <a:gdLst/>
            <a:ahLst/>
            <a:cxnLst/>
            <a:rect l="l" t="t" r="r" b="b"/>
            <a:pathLst>
              <a:path w="211455" h="2490470">
                <a:moveTo>
                  <a:pt x="211074" y="0"/>
                </a:moveTo>
                <a:lnTo>
                  <a:pt x="0" y="0"/>
                </a:lnTo>
                <a:lnTo>
                  <a:pt x="0" y="2490216"/>
                </a:lnTo>
                <a:lnTo>
                  <a:pt x="211074" y="2490216"/>
                </a:lnTo>
                <a:lnTo>
                  <a:pt x="211074" y="0"/>
                </a:lnTo>
                <a:close/>
              </a:path>
            </a:pathLst>
          </a:custGeom>
          <a:solidFill>
            <a:srgbClr val="C5D5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967227" y="5017770"/>
            <a:ext cx="210820" cy="235585"/>
          </a:xfrm>
          <a:custGeom>
            <a:avLst/>
            <a:gdLst/>
            <a:ahLst/>
            <a:cxnLst/>
            <a:rect l="l" t="t" r="r" b="b"/>
            <a:pathLst>
              <a:path w="210819" h="235585">
                <a:moveTo>
                  <a:pt x="210312" y="0"/>
                </a:moveTo>
                <a:lnTo>
                  <a:pt x="0" y="0"/>
                </a:lnTo>
                <a:lnTo>
                  <a:pt x="0" y="235457"/>
                </a:lnTo>
                <a:lnTo>
                  <a:pt x="210312" y="235457"/>
                </a:lnTo>
                <a:lnTo>
                  <a:pt x="210312" y="0"/>
                </a:lnTo>
                <a:close/>
              </a:path>
            </a:pathLst>
          </a:custGeom>
          <a:solidFill>
            <a:srgbClr val="C5D5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114800" y="4716779"/>
            <a:ext cx="211454" cy="536575"/>
          </a:xfrm>
          <a:custGeom>
            <a:avLst/>
            <a:gdLst/>
            <a:ahLst/>
            <a:cxnLst/>
            <a:rect l="l" t="t" r="r" b="b"/>
            <a:pathLst>
              <a:path w="211454" h="536575">
                <a:moveTo>
                  <a:pt x="211074" y="0"/>
                </a:moveTo>
                <a:lnTo>
                  <a:pt x="0" y="0"/>
                </a:lnTo>
                <a:lnTo>
                  <a:pt x="0" y="536448"/>
                </a:lnTo>
                <a:lnTo>
                  <a:pt x="211074" y="536448"/>
                </a:lnTo>
                <a:lnTo>
                  <a:pt x="211074" y="0"/>
                </a:lnTo>
                <a:close/>
              </a:path>
            </a:pathLst>
          </a:custGeom>
          <a:solidFill>
            <a:srgbClr val="C5D5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262371" y="5071871"/>
            <a:ext cx="211454" cy="181610"/>
          </a:xfrm>
          <a:custGeom>
            <a:avLst/>
            <a:gdLst/>
            <a:ahLst/>
            <a:cxnLst/>
            <a:rect l="l" t="t" r="r" b="b"/>
            <a:pathLst>
              <a:path w="211454" h="181610">
                <a:moveTo>
                  <a:pt x="211074" y="0"/>
                </a:moveTo>
                <a:lnTo>
                  <a:pt x="0" y="0"/>
                </a:lnTo>
                <a:lnTo>
                  <a:pt x="0" y="181356"/>
                </a:lnTo>
                <a:lnTo>
                  <a:pt x="211074" y="181356"/>
                </a:lnTo>
                <a:lnTo>
                  <a:pt x="211074" y="0"/>
                </a:lnTo>
                <a:close/>
              </a:path>
            </a:pathLst>
          </a:custGeom>
          <a:solidFill>
            <a:srgbClr val="C5D5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409944" y="5249798"/>
            <a:ext cx="211454" cy="0"/>
          </a:xfrm>
          <a:custGeom>
            <a:avLst/>
            <a:gdLst/>
            <a:ahLst/>
            <a:cxnLst/>
            <a:rect l="l" t="t" r="r" b="b"/>
            <a:pathLst>
              <a:path w="211454" h="0">
                <a:moveTo>
                  <a:pt x="0" y="0"/>
                </a:moveTo>
                <a:lnTo>
                  <a:pt x="211074" y="0"/>
                </a:lnTo>
              </a:path>
            </a:pathLst>
          </a:custGeom>
          <a:ln w="6858">
            <a:solidFill>
              <a:srgbClr val="C5D5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557516" y="5239130"/>
            <a:ext cx="211454" cy="0"/>
          </a:xfrm>
          <a:custGeom>
            <a:avLst/>
            <a:gdLst/>
            <a:ahLst/>
            <a:cxnLst/>
            <a:rect l="l" t="t" r="r" b="b"/>
            <a:pathLst>
              <a:path w="211454" h="0">
                <a:moveTo>
                  <a:pt x="0" y="0"/>
                </a:moveTo>
                <a:lnTo>
                  <a:pt x="211074" y="0"/>
                </a:lnTo>
              </a:path>
            </a:pathLst>
          </a:custGeom>
          <a:ln w="28193">
            <a:solidFill>
              <a:srgbClr val="C5D5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8705088" y="5244084"/>
            <a:ext cx="211454" cy="0"/>
          </a:xfrm>
          <a:custGeom>
            <a:avLst/>
            <a:gdLst/>
            <a:ahLst/>
            <a:cxnLst/>
            <a:rect l="l" t="t" r="r" b="b"/>
            <a:pathLst>
              <a:path w="211454" h="0">
                <a:moveTo>
                  <a:pt x="0" y="0"/>
                </a:moveTo>
                <a:lnTo>
                  <a:pt x="211074" y="0"/>
                </a:lnTo>
              </a:path>
            </a:pathLst>
          </a:custGeom>
          <a:ln w="18287">
            <a:solidFill>
              <a:srgbClr val="C5D5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083183" y="5253609"/>
            <a:ext cx="8034020" cy="0"/>
          </a:xfrm>
          <a:custGeom>
            <a:avLst/>
            <a:gdLst/>
            <a:ahLst/>
            <a:cxnLst/>
            <a:rect l="l" t="t" r="r" b="b"/>
            <a:pathLst>
              <a:path w="8034020" h="0">
                <a:moveTo>
                  <a:pt x="0" y="0"/>
                </a:moveTo>
                <a:lnTo>
                  <a:pt x="803376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083183" y="5253609"/>
            <a:ext cx="8034020" cy="0"/>
          </a:xfrm>
          <a:custGeom>
            <a:avLst/>
            <a:gdLst/>
            <a:ahLst/>
            <a:cxnLst/>
            <a:rect l="l" t="t" r="r" b="b"/>
            <a:pathLst>
              <a:path w="8034020" h="0">
                <a:moveTo>
                  <a:pt x="0" y="0"/>
                </a:moveTo>
                <a:lnTo>
                  <a:pt x="803376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083183" y="5253609"/>
            <a:ext cx="0" cy="560070"/>
          </a:xfrm>
          <a:custGeom>
            <a:avLst/>
            <a:gdLst/>
            <a:ahLst/>
            <a:cxnLst/>
            <a:rect l="l" t="t" r="r" b="b"/>
            <a:pathLst>
              <a:path w="0" h="560070">
                <a:moveTo>
                  <a:pt x="0" y="0"/>
                </a:moveTo>
                <a:lnTo>
                  <a:pt x="0" y="560069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230754" y="5253609"/>
            <a:ext cx="0" cy="560070"/>
          </a:xfrm>
          <a:custGeom>
            <a:avLst/>
            <a:gdLst/>
            <a:ahLst/>
            <a:cxnLst/>
            <a:rect l="l" t="t" r="r" b="b"/>
            <a:pathLst>
              <a:path w="0" h="560070">
                <a:moveTo>
                  <a:pt x="0" y="0"/>
                </a:moveTo>
                <a:lnTo>
                  <a:pt x="0" y="560069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378327" y="5253609"/>
            <a:ext cx="0" cy="560070"/>
          </a:xfrm>
          <a:custGeom>
            <a:avLst/>
            <a:gdLst/>
            <a:ahLst/>
            <a:cxnLst/>
            <a:rect l="l" t="t" r="r" b="b"/>
            <a:pathLst>
              <a:path w="0" h="560070">
                <a:moveTo>
                  <a:pt x="0" y="0"/>
                </a:moveTo>
                <a:lnTo>
                  <a:pt x="0" y="560069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525898" y="5253609"/>
            <a:ext cx="0" cy="560070"/>
          </a:xfrm>
          <a:custGeom>
            <a:avLst/>
            <a:gdLst/>
            <a:ahLst/>
            <a:cxnLst/>
            <a:rect l="l" t="t" r="r" b="b"/>
            <a:pathLst>
              <a:path w="0" h="560070">
                <a:moveTo>
                  <a:pt x="0" y="0"/>
                </a:moveTo>
                <a:lnTo>
                  <a:pt x="0" y="560069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673471" y="5253609"/>
            <a:ext cx="0" cy="560070"/>
          </a:xfrm>
          <a:custGeom>
            <a:avLst/>
            <a:gdLst/>
            <a:ahLst/>
            <a:cxnLst/>
            <a:rect l="l" t="t" r="r" b="b"/>
            <a:pathLst>
              <a:path w="0" h="560070">
                <a:moveTo>
                  <a:pt x="0" y="0"/>
                </a:moveTo>
                <a:lnTo>
                  <a:pt x="0" y="560069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821043" y="5253609"/>
            <a:ext cx="0" cy="560070"/>
          </a:xfrm>
          <a:custGeom>
            <a:avLst/>
            <a:gdLst/>
            <a:ahLst/>
            <a:cxnLst/>
            <a:rect l="l" t="t" r="r" b="b"/>
            <a:pathLst>
              <a:path w="0" h="560070">
                <a:moveTo>
                  <a:pt x="0" y="0"/>
                </a:moveTo>
                <a:lnTo>
                  <a:pt x="0" y="560069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7969377" y="5253609"/>
            <a:ext cx="0" cy="560070"/>
          </a:xfrm>
          <a:custGeom>
            <a:avLst/>
            <a:gdLst/>
            <a:ahLst/>
            <a:cxnLst/>
            <a:rect l="l" t="t" r="r" b="b"/>
            <a:pathLst>
              <a:path w="0" h="560070">
                <a:moveTo>
                  <a:pt x="0" y="0"/>
                </a:moveTo>
                <a:lnTo>
                  <a:pt x="0" y="560069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9116948" y="5253609"/>
            <a:ext cx="0" cy="560070"/>
          </a:xfrm>
          <a:custGeom>
            <a:avLst/>
            <a:gdLst/>
            <a:ahLst/>
            <a:cxnLst/>
            <a:rect l="l" t="t" r="r" b="b"/>
            <a:pathLst>
              <a:path w="0" h="560070">
                <a:moveTo>
                  <a:pt x="0" y="0"/>
                </a:moveTo>
                <a:lnTo>
                  <a:pt x="0" y="560069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1392387" y="5375761"/>
            <a:ext cx="528955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Wh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te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575268" y="5375761"/>
            <a:ext cx="459105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Bl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ack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715425" y="5375761"/>
            <a:ext cx="474345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an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739002" y="5375761"/>
            <a:ext cx="72136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Hi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nic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932870" y="5375761"/>
            <a:ext cx="629285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H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aw/</a:t>
            </a:r>
            <a:r>
              <a:rPr dirty="0" sz="1600" spc="-10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939357" y="5375761"/>
            <a:ext cx="911225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Multiracial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8094365" y="5251654"/>
            <a:ext cx="89789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Am</a:t>
            </a:r>
            <a:r>
              <a:rPr dirty="0" sz="1600" spc="-6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Ind/AL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09575" y="5813678"/>
            <a:ext cx="8707755" cy="0"/>
          </a:xfrm>
          <a:custGeom>
            <a:avLst/>
            <a:gdLst/>
            <a:ahLst/>
            <a:cxnLst/>
            <a:rect l="l" t="t" r="r" b="b"/>
            <a:pathLst>
              <a:path w="8707755" h="0">
                <a:moveTo>
                  <a:pt x="0" y="0"/>
                </a:moveTo>
                <a:lnTo>
                  <a:pt x="870737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09575" y="58136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083183" y="58136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083183" y="58136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230754" y="58136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230754" y="58136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378327" y="58136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378327" y="58136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4525898" y="58136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4525898" y="58136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5673471" y="58136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5673471" y="58136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6821043" y="58136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6821043" y="58136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7969377" y="58136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7969377" y="58136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9116948" y="58136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9116948" y="58136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474726" y="5900165"/>
            <a:ext cx="112395" cy="111760"/>
          </a:xfrm>
          <a:custGeom>
            <a:avLst/>
            <a:gdLst/>
            <a:ahLst/>
            <a:cxnLst/>
            <a:rect l="l" t="t" r="r" b="b"/>
            <a:pathLst>
              <a:path w="112395" h="111760">
                <a:moveTo>
                  <a:pt x="0" y="0"/>
                </a:moveTo>
                <a:lnTo>
                  <a:pt x="112014" y="0"/>
                </a:lnTo>
                <a:lnTo>
                  <a:pt x="112014" y="111252"/>
                </a:lnTo>
                <a:lnTo>
                  <a:pt x="0" y="111252"/>
                </a:lnTo>
                <a:lnTo>
                  <a:pt x="0" y="0"/>
                </a:lnTo>
                <a:close/>
              </a:path>
            </a:pathLst>
          </a:custGeom>
          <a:solidFill>
            <a:srgbClr val="7E9A4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409575" y="6104763"/>
            <a:ext cx="8707755" cy="0"/>
          </a:xfrm>
          <a:custGeom>
            <a:avLst/>
            <a:gdLst/>
            <a:ahLst/>
            <a:cxnLst/>
            <a:rect l="l" t="t" r="r" b="b"/>
            <a:pathLst>
              <a:path w="8707755" h="0">
                <a:moveTo>
                  <a:pt x="0" y="0"/>
                </a:moveTo>
                <a:lnTo>
                  <a:pt x="870737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409575" y="6104763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1083183" y="6104763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083183" y="6104763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2230754" y="6104763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2230754" y="6104763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3378327" y="6104763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3378327" y="6104763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4525898" y="6104763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4525898" y="6104763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5673471" y="6104763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5673471" y="6104763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821043" y="6104763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6821043" y="6104763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7969377" y="6104763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7969377" y="6104763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9116948" y="6104763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9116948" y="6104763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474726" y="6190488"/>
            <a:ext cx="112395" cy="112395"/>
          </a:xfrm>
          <a:custGeom>
            <a:avLst/>
            <a:gdLst/>
            <a:ahLst/>
            <a:cxnLst/>
            <a:rect l="l" t="t" r="r" b="b"/>
            <a:pathLst>
              <a:path w="112395" h="112395">
                <a:moveTo>
                  <a:pt x="0" y="0"/>
                </a:moveTo>
                <a:lnTo>
                  <a:pt x="112014" y="0"/>
                </a:lnTo>
                <a:lnTo>
                  <a:pt x="112014" y="112014"/>
                </a:lnTo>
                <a:lnTo>
                  <a:pt x="0" y="112014"/>
                </a:lnTo>
                <a:lnTo>
                  <a:pt x="0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409575" y="6395846"/>
            <a:ext cx="8707755" cy="0"/>
          </a:xfrm>
          <a:custGeom>
            <a:avLst/>
            <a:gdLst/>
            <a:ahLst/>
            <a:cxnLst/>
            <a:rect l="l" t="t" r="r" b="b"/>
            <a:pathLst>
              <a:path w="8707755" h="0">
                <a:moveTo>
                  <a:pt x="0" y="0"/>
                </a:moveTo>
                <a:lnTo>
                  <a:pt x="870737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409575" y="6395846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5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409575" y="6686931"/>
            <a:ext cx="8707755" cy="0"/>
          </a:xfrm>
          <a:custGeom>
            <a:avLst/>
            <a:gdLst/>
            <a:ahLst/>
            <a:cxnLst/>
            <a:rect l="l" t="t" r="r" b="b"/>
            <a:pathLst>
              <a:path w="8707755" h="0">
                <a:moveTo>
                  <a:pt x="0" y="0"/>
                </a:moveTo>
                <a:lnTo>
                  <a:pt x="870737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1083183" y="6395846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5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1083183" y="6395846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5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2230754" y="6395846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5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2230754" y="6395846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5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3378327" y="6395846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5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3378327" y="6395846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5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4525898" y="6395846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5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4525898" y="6395846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5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5673471" y="6395846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5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5673471" y="6395846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5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6821043" y="6395846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5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6821043" y="6395846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5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7969377" y="6395846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5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7969377" y="6395846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5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9116948" y="6395846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5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9116948" y="6395846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5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474726" y="6481571"/>
            <a:ext cx="112395" cy="112395"/>
          </a:xfrm>
          <a:custGeom>
            <a:avLst/>
            <a:gdLst/>
            <a:ahLst/>
            <a:cxnLst/>
            <a:rect l="l" t="t" r="r" b="b"/>
            <a:pathLst>
              <a:path w="112395" h="112395">
                <a:moveTo>
                  <a:pt x="0" y="0"/>
                </a:moveTo>
                <a:lnTo>
                  <a:pt x="112014" y="0"/>
                </a:lnTo>
                <a:lnTo>
                  <a:pt x="112014" y="112013"/>
                </a:lnTo>
                <a:lnTo>
                  <a:pt x="0" y="112013"/>
                </a:lnTo>
                <a:lnTo>
                  <a:pt x="0" y="0"/>
                </a:lnTo>
                <a:close/>
              </a:path>
            </a:pathLst>
          </a:custGeom>
          <a:solidFill>
            <a:srgbClr val="C5D5AC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27" name="object 127"/>
          <p:cNvGraphicFramePr>
            <a:graphicFrameLocks noGrp="1"/>
          </p:cNvGraphicFramePr>
          <p:nvPr/>
        </p:nvGraphicFramePr>
        <p:xfrm>
          <a:off x="605814" y="5563228"/>
          <a:ext cx="8117840" cy="1123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7520"/>
                <a:gridCol w="1147445"/>
                <a:gridCol w="1147445"/>
                <a:gridCol w="1147445"/>
                <a:gridCol w="1147445"/>
                <a:gridCol w="1147445"/>
                <a:gridCol w="1148079"/>
                <a:gridCol w="753745"/>
              </a:tblGrid>
              <a:tr h="250450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520"/>
                        </a:lnSpc>
                      </a:pPr>
                      <a:r>
                        <a:rPr dirty="0" sz="1600" spc="-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91084">
                <a:tc>
                  <a:txBody>
                    <a:bodyPr/>
                    <a:lstStyle/>
                    <a:p>
                      <a:pPr algn="r" marR="24765">
                        <a:lnSpc>
                          <a:spcPts val="1895"/>
                        </a:lnSpc>
                      </a:pPr>
                      <a:r>
                        <a:rPr dirty="0" sz="1600" spc="-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20</a:t>
                      </a:r>
                      <a:r>
                        <a:rPr dirty="0" sz="16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82%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5%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marL="3975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10%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2%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r" marR="482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"/>
                </a:tc>
              </a:tr>
              <a:tr h="291084">
                <a:tc>
                  <a:txBody>
                    <a:bodyPr/>
                    <a:lstStyle/>
                    <a:p>
                      <a:pPr algn="r" marR="24765">
                        <a:lnSpc>
                          <a:spcPts val="1895"/>
                        </a:lnSpc>
                      </a:pPr>
                      <a:r>
                        <a:rPr dirty="0" sz="1600" spc="-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20</a:t>
                      </a:r>
                      <a:r>
                        <a:rPr dirty="0" sz="16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76%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6%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marL="3975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15%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3%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0%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r" marR="482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"/>
                </a:tc>
              </a:tr>
              <a:tr h="291084">
                <a:tc>
                  <a:txBody>
                    <a:bodyPr/>
                    <a:lstStyle/>
                    <a:p>
                      <a:pPr algn="r" marR="24765">
                        <a:lnSpc>
                          <a:spcPts val="1895"/>
                        </a:lnSpc>
                      </a:pPr>
                      <a:r>
                        <a:rPr dirty="0" sz="1600" spc="-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20</a:t>
                      </a:r>
                      <a:r>
                        <a:rPr dirty="0" sz="160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21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-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71%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-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7%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7510">
                        <a:lnSpc>
                          <a:spcPct val="100000"/>
                        </a:lnSpc>
                      </a:pPr>
                      <a:r>
                        <a:rPr dirty="0" sz="1600" spc="-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15%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-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5%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600" spc="-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0.2%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-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0.8%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8260">
                        <a:lnSpc>
                          <a:spcPct val="100000"/>
                        </a:lnSpc>
                      </a:pPr>
                      <a:r>
                        <a:rPr dirty="0" sz="1600" spc="-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28" name="object 128"/>
          <p:cNvSpPr/>
          <p:nvPr/>
        </p:nvSpPr>
        <p:spPr>
          <a:xfrm>
            <a:off x="1388744" y="2318385"/>
            <a:ext cx="512445" cy="64135"/>
          </a:xfrm>
          <a:custGeom>
            <a:avLst/>
            <a:gdLst/>
            <a:ahLst/>
            <a:cxnLst/>
            <a:rect l="l" t="t" r="r" b="b"/>
            <a:pathLst>
              <a:path w="512444" h="64135">
                <a:moveTo>
                  <a:pt x="0" y="64008"/>
                </a:moveTo>
                <a:lnTo>
                  <a:pt x="512064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2386964" y="4960239"/>
            <a:ext cx="149860" cy="107950"/>
          </a:xfrm>
          <a:custGeom>
            <a:avLst/>
            <a:gdLst/>
            <a:ahLst/>
            <a:cxnLst/>
            <a:rect l="l" t="t" r="r" b="b"/>
            <a:pathLst>
              <a:path w="149860" h="107950">
                <a:moveTo>
                  <a:pt x="149351" y="107442"/>
                </a:moveTo>
                <a:lnTo>
                  <a:pt x="0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3553586" y="4549521"/>
            <a:ext cx="130810" cy="367665"/>
          </a:xfrm>
          <a:custGeom>
            <a:avLst/>
            <a:gdLst/>
            <a:ahLst/>
            <a:cxnLst/>
            <a:rect l="l" t="t" r="r" b="b"/>
            <a:pathLst>
              <a:path w="130810" h="367664">
                <a:moveTo>
                  <a:pt x="130301" y="367283"/>
                </a:moveTo>
                <a:lnTo>
                  <a:pt x="0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5979795" y="5180457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60">
                <a:moveTo>
                  <a:pt x="0" y="73152"/>
                </a:moveTo>
                <a:lnTo>
                  <a:pt x="0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8274939" y="4781930"/>
            <a:ext cx="0" cy="448309"/>
          </a:xfrm>
          <a:custGeom>
            <a:avLst/>
            <a:gdLst/>
            <a:ahLst/>
            <a:cxnLst/>
            <a:rect l="l" t="t" r="r" b="b"/>
            <a:pathLst>
              <a:path w="0" h="448310">
                <a:moveTo>
                  <a:pt x="0" y="448056"/>
                </a:moveTo>
                <a:lnTo>
                  <a:pt x="0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 txBox="1"/>
          <p:nvPr/>
        </p:nvSpPr>
        <p:spPr>
          <a:xfrm>
            <a:off x="1457982" y="2028922"/>
            <a:ext cx="88519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3725,</a:t>
            </a:r>
            <a:r>
              <a:rPr dirty="0" sz="1600" spc="-7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82%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2047389" y="4670569"/>
            <a:ext cx="67945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241,</a:t>
            </a:r>
            <a:r>
              <a:rPr dirty="0" sz="1600" spc="-7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5%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4492092" y="4845336"/>
            <a:ext cx="67945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104,</a:t>
            </a:r>
            <a:r>
              <a:rPr dirty="0" sz="1600" spc="-7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2%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5915456" y="4890910"/>
            <a:ext cx="128905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solidFill>
                  <a:srgbClr val="404040"/>
                </a:solidFill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1656969" y="2374773"/>
            <a:ext cx="578485" cy="232410"/>
          </a:xfrm>
          <a:custGeom>
            <a:avLst/>
            <a:gdLst/>
            <a:ahLst/>
            <a:cxnLst/>
            <a:rect l="l" t="t" r="r" b="b"/>
            <a:pathLst>
              <a:path w="578485" h="232410">
                <a:moveTo>
                  <a:pt x="0" y="232410"/>
                </a:moveTo>
                <a:lnTo>
                  <a:pt x="521208" y="0"/>
                </a:lnTo>
                <a:lnTo>
                  <a:pt x="578358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2804541" y="4730115"/>
            <a:ext cx="0" cy="322580"/>
          </a:xfrm>
          <a:custGeom>
            <a:avLst/>
            <a:gdLst/>
            <a:ahLst/>
            <a:cxnLst/>
            <a:rect l="l" t="t" r="r" b="b"/>
            <a:pathLst>
              <a:path w="0" h="322579">
                <a:moveTo>
                  <a:pt x="0" y="322325"/>
                </a:moveTo>
                <a:lnTo>
                  <a:pt x="0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3952113" y="4179189"/>
            <a:ext cx="0" cy="561340"/>
          </a:xfrm>
          <a:custGeom>
            <a:avLst/>
            <a:gdLst/>
            <a:ahLst/>
            <a:cxnLst/>
            <a:rect l="l" t="t" r="r" b="b"/>
            <a:pathLst>
              <a:path w="0" h="561339">
                <a:moveTo>
                  <a:pt x="0" y="560832"/>
                </a:moveTo>
                <a:lnTo>
                  <a:pt x="0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5099684" y="4848225"/>
            <a:ext cx="0" cy="293370"/>
          </a:xfrm>
          <a:custGeom>
            <a:avLst/>
            <a:gdLst/>
            <a:ahLst/>
            <a:cxnLst/>
            <a:rect l="l" t="t" r="r" b="b"/>
            <a:pathLst>
              <a:path w="0" h="293370">
                <a:moveTo>
                  <a:pt x="0" y="293369"/>
                </a:moveTo>
                <a:lnTo>
                  <a:pt x="0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 txBox="1"/>
          <p:nvPr/>
        </p:nvSpPr>
        <p:spPr>
          <a:xfrm>
            <a:off x="2260538" y="2228143"/>
            <a:ext cx="88519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3727,</a:t>
            </a:r>
            <a:r>
              <a:rPr dirty="0" sz="1600" spc="-7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76%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2464603" y="4259592"/>
            <a:ext cx="1480185" cy="450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10565">
              <a:lnSpc>
                <a:spcPts val="1670"/>
              </a:lnSpc>
              <a:spcBef>
                <a:spcPts val="100"/>
              </a:spcBef>
            </a:pP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437,</a:t>
            </a:r>
            <a:r>
              <a:rPr dirty="0" sz="1600" spc="-7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10%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ts val="1670"/>
              </a:lnSpc>
            </a:pP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283,</a:t>
            </a:r>
            <a:r>
              <a:rPr dirty="0" sz="1600" spc="-1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6%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3561424" y="3889142"/>
            <a:ext cx="78232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723,</a:t>
            </a:r>
            <a:r>
              <a:rPr dirty="0" sz="1600" spc="-7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15%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4760174" y="4558099"/>
            <a:ext cx="67945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157,</a:t>
            </a:r>
            <a:r>
              <a:rPr dirty="0" sz="1600" spc="-7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3%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6183742" y="4925333"/>
            <a:ext cx="128905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solidFill>
                  <a:srgbClr val="404040"/>
                </a:solidFill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7063140" y="4925497"/>
            <a:ext cx="396875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0670" algn="l"/>
              </a:tabLst>
            </a:pPr>
            <a:r>
              <a:rPr dirty="0" sz="1600">
                <a:solidFill>
                  <a:srgbClr val="404040"/>
                </a:solidFill>
                <a:latin typeface="Calibri"/>
                <a:cs typeface="Calibri"/>
              </a:rPr>
              <a:t>0</a:t>
            </a:r>
            <a:r>
              <a:rPr dirty="0" sz="1600">
                <a:solidFill>
                  <a:srgbClr val="404040"/>
                </a:solidFill>
                <a:latin typeface="Calibri"/>
                <a:cs typeface="Calibri"/>
              </a:rPr>
              <a:t>	</a:t>
            </a:r>
            <a:r>
              <a:rPr dirty="0" sz="1600">
                <a:solidFill>
                  <a:srgbClr val="404040"/>
                </a:solidFill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8255107" y="4925333"/>
            <a:ext cx="57658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35,</a:t>
            </a:r>
            <a:r>
              <a:rPr dirty="0" sz="1600" spc="-7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1%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1924430" y="2696336"/>
            <a:ext cx="478155" cy="66675"/>
          </a:xfrm>
          <a:custGeom>
            <a:avLst/>
            <a:gdLst/>
            <a:ahLst/>
            <a:cxnLst/>
            <a:rect l="l" t="t" r="r" b="b"/>
            <a:pathLst>
              <a:path w="478155" h="66675">
                <a:moveTo>
                  <a:pt x="0" y="66294"/>
                </a:moveTo>
                <a:lnTo>
                  <a:pt x="420623" y="0"/>
                </a:lnTo>
                <a:lnTo>
                  <a:pt x="477773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3072002" y="4928234"/>
            <a:ext cx="186690" cy="90170"/>
          </a:xfrm>
          <a:custGeom>
            <a:avLst/>
            <a:gdLst/>
            <a:ahLst/>
            <a:cxnLst/>
            <a:rect l="l" t="t" r="r" b="b"/>
            <a:pathLst>
              <a:path w="186689" h="90170">
                <a:moveTo>
                  <a:pt x="0" y="89916"/>
                </a:moveTo>
                <a:lnTo>
                  <a:pt x="186690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4220336" y="4619625"/>
            <a:ext cx="242570" cy="97790"/>
          </a:xfrm>
          <a:custGeom>
            <a:avLst/>
            <a:gdLst/>
            <a:ahLst/>
            <a:cxnLst/>
            <a:rect l="l" t="t" r="r" b="b"/>
            <a:pathLst>
              <a:path w="242570" h="97789">
                <a:moveTo>
                  <a:pt x="0" y="97536"/>
                </a:moveTo>
                <a:lnTo>
                  <a:pt x="242315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5367909" y="4574666"/>
            <a:ext cx="0" cy="497205"/>
          </a:xfrm>
          <a:custGeom>
            <a:avLst/>
            <a:gdLst/>
            <a:ahLst/>
            <a:cxnLst/>
            <a:rect l="l" t="t" r="r" b="b"/>
            <a:pathLst>
              <a:path w="0" h="497204">
                <a:moveTo>
                  <a:pt x="0" y="496823"/>
                </a:moveTo>
                <a:lnTo>
                  <a:pt x="0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6515481" y="5021960"/>
            <a:ext cx="0" cy="224154"/>
          </a:xfrm>
          <a:custGeom>
            <a:avLst/>
            <a:gdLst/>
            <a:ahLst/>
            <a:cxnLst/>
            <a:rect l="l" t="t" r="r" b="b"/>
            <a:pathLst>
              <a:path w="0" h="224154">
                <a:moveTo>
                  <a:pt x="0" y="224027"/>
                </a:moveTo>
                <a:lnTo>
                  <a:pt x="0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7663053" y="5066157"/>
            <a:ext cx="0" cy="159385"/>
          </a:xfrm>
          <a:custGeom>
            <a:avLst/>
            <a:gdLst/>
            <a:ahLst/>
            <a:cxnLst/>
            <a:rect l="l" t="t" r="r" b="b"/>
            <a:pathLst>
              <a:path w="0" h="159385">
                <a:moveTo>
                  <a:pt x="0" y="159258"/>
                </a:moveTo>
                <a:lnTo>
                  <a:pt x="0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8810625" y="4781169"/>
            <a:ext cx="0" cy="453390"/>
          </a:xfrm>
          <a:custGeom>
            <a:avLst/>
            <a:gdLst/>
            <a:ahLst/>
            <a:cxnLst/>
            <a:rect l="l" t="t" r="r" b="b"/>
            <a:pathLst>
              <a:path w="0" h="453389">
                <a:moveTo>
                  <a:pt x="0" y="453389"/>
                </a:moveTo>
                <a:lnTo>
                  <a:pt x="0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 txBox="1"/>
          <p:nvPr/>
        </p:nvSpPr>
        <p:spPr>
          <a:xfrm>
            <a:off x="2426204" y="2550061"/>
            <a:ext cx="88519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4031,</a:t>
            </a:r>
            <a:r>
              <a:rPr dirty="0" sz="1600" spc="-7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71%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2919173" y="4638110"/>
            <a:ext cx="67945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381,</a:t>
            </a:r>
            <a:r>
              <a:rPr dirty="0" sz="1600" spc="-7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7%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4071740" y="4329877"/>
            <a:ext cx="78232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868,</a:t>
            </a:r>
            <a:r>
              <a:rPr dirty="0" sz="1600" spc="-7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15%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5027974" y="4284710"/>
            <a:ext cx="67945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294,</a:t>
            </a:r>
            <a:r>
              <a:rPr dirty="0" sz="1600" spc="-7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5%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6150429" y="4732513"/>
            <a:ext cx="730885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10,</a:t>
            </a:r>
            <a:r>
              <a:rPr dirty="0" sz="1600" spc="-7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0.2%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7298113" y="4776255"/>
            <a:ext cx="730885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46,</a:t>
            </a:r>
            <a:r>
              <a:rPr dirty="0" sz="1600" spc="-7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0.8%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7986821" y="4492547"/>
            <a:ext cx="111252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30, </a:t>
            </a:r>
            <a:r>
              <a:rPr dirty="0" sz="1600" spc="-30">
                <a:solidFill>
                  <a:srgbClr val="404040"/>
                </a:solidFill>
                <a:latin typeface="Calibri"/>
                <a:cs typeface="Calibri"/>
              </a:rPr>
              <a:t>1%30,</a:t>
            </a:r>
            <a:r>
              <a:rPr dirty="0" sz="1600" spc="-6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1%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530216" y="1842245"/>
            <a:ext cx="377190" cy="3522979"/>
          </a:xfrm>
          <a:prstGeom prst="rect">
            <a:avLst/>
          </a:prstGeom>
        </p:spPr>
        <p:txBody>
          <a:bodyPr wrap="square" lIns="0" tIns="11811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930"/>
              </a:spcBef>
            </a:pP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90%</a:t>
            </a:r>
            <a:endParaRPr sz="16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835"/>
              </a:spcBef>
            </a:pP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80%</a:t>
            </a:r>
            <a:endParaRPr sz="16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835"/>
              </a:spcBef>
            </a:pP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70%</a:t>
            </a:r>
            <a:endParaRPr sz="16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835"/>
              </a:spcBef>
            </a:pP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60%</a:t>
            </a:r>
            <a:endParaRPr sz="16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830"/>
              </a:spcBef>
            </a:pP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50%</a:t>
            </a:r>
            <a:endParaRPr sz="16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835"/>
              </a:spcBef>
            </a:pP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40%</a:t>
            </a:r>
            <a:endParaRPr sz="16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835"/>
              </a:spcBef>
            </a:pP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30%</a:t>
            </a:r>
            <a:endParaRPr sz="16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835"/>
              </a:spcBef>
            </a:pP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20%</a:t>
            </a:r>
            <a:endParaRPr sz="16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835"/>
              </a:spcBef>
            </a:pP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10%</a:t>
            </a:r>
            <a:endParaRPr sz="16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830"/>
              </a:spcBef>
            </a:pP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0%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7474457" y="2196083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59" h="111760">
                <a:moveTo>
                  <a:pt x="0" y="0"/>
                </a:moveTo>
                <a:lnTo>
                  <a:pt x="111251" y="0"/>
                </a:lnTo>
                <a:lnTo>
                  <a:pt x="111251" y="111251"/>
                </a:lnTo>
                <a:lnTo>
                  <a:pt x="0" y="111251"/>
                </a:lnTo>
                <a:lnTo>
                  <a:pt x="0" y="0"/>
                </a:lnTo>
                <a:close/>
              </a:path>
            </a:pathLst>
          </a:custGeom>
          <a:solidFill>
            <a:srgbClr val="7E9A4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8150352" y="2196083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59" h="111760">
                <a:moveTo>
                  <a:pt x="0" y="0"/>
                </a:moveTo>
                <a:lnTo>
                  <a:pt x="111251" y="0"/>
                </a:lnTo>
                <a:lnTo>
                  <a:pt x="111251" y="111251"/>
                </a:lnTo>
                <a:lnTo>
                  <a:pt x="0" y="111251"/>
                </a:lnTo>
                <a:lnTo>
                  <a:pt x="0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 txBox="1"/>
          <p:nvPr/>
        </p:nvSpPr>
        <p:spPr>
          <a:xfrm>
            <a:off x="7624081" y="2093694"/>
            <a:ext cx="1114425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8340" algn="l"/>
              </a:tabLst>
            </a:pP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20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01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20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11</a:t>
            </a:r>
            <a:endParaRPr sz="1600">
              <a:latin typeface="Calibri"/>
              <a:cs typeface="Calibri"/>
            </a:endParaRPr>
          </a:p>
        </p:txBody>
      </p:sp>
      <p:graphicFrame>
        <p:nvGraphicFramePr>
          <p:cNvPr id="166" name="object 166"/>
          <p:cNvGraphicFramePr>
            <a:graphicFrameLocks noGrp="1"/>
          </p:cNvGraphicFramePr>
          <p:nvPr/>
        </p:nvGraphicFramePr>
        <p:xfrm>
          <a:off x="9613901" y="1974720"/>
          <a:ext cx="2076450" cy="22396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3105"/>
                <a:gridCol w="1343659"/>
              </a:tblGrid>
              <a:tr h="1173954">
                <a:tc gridSpan="2">
                  <a:txBody>
                    <a:bodyPr/>
                    <a:lstStyle/>
                    <a:p>
                      <a:pPr marL="76200" marR="29210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800" spc="-4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Total  </a:t>
                      </a:r>
                      <a:r>
                        <a:rPr dirty="0" sz="1800" spc="-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cult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800" spc="-8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8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 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Staff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(Headcount) 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by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4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Year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BBA5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0993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2001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EA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4,537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EA"/>
                    </a:solidFill>
                  </a:tcPr>
                </a:tc>
              </a:tr>
              <a:tr h="350993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2011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EA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4,925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EA"/>
                    </a:solidFill>
                  </a:tcPr>
                </a:tc>
              </a:tr>
              <a:tr h="350992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2021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EA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5,660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EA"/>
                    </a:solidFill>
                  </a:tcPr>
                </a:tc>
              </a:tr>
            </a:tbl>
          </a:graphicData>
        </a:graphic>
      </p:graphicFrame>
      <p:sp>
        <p:nvSpPr>
          <p:cNvPr id="167" name="object 167"/>
          <p:cNvSpPr txBox="1">
            <a:spLocks noGrp="1"/>
          </p:cNvSpPr>
          <p:nvPr>
            <p:ph type="title"/>
          </p:nvPr>
        </p:nvSpPr>
        <p:spPr>
          <a:xfrm>
            <a:off x="688340" y="854772"/>
            <a:ext cx="6986905" cy="691515"/>
          </a:xfrm>
          <a:prstGeom prst="rect"/>
        </p:spPr>
        <p:txBody>
          <a:bodyPr wrap="square" lIns="0" tIns="52704" rIns="0" bIns="0" rtlCol="0" vert="horz">
            <a:spAutoFit/>
          </a:bodyPr>
          <a:lstStyle/>
          <a:p>
            <a:pPr marL="12700" marR="5080">
              <a:lnSpc>
                <a:spcPts val="2480"/>
              </a:lnSpc>
              <a:spcBef>
                <a:spcPts val="414"/>
              </a:spcBef>
            </a:pPr>
            <a:r>
              <a:rPr dirty="0" sz="2300" spc="-5"/>
              <a:t>Composition of </a:t>
            </a:r>
            <a:r>
              <a:rPr dirty="0" sz="2300" spc="-15"/>
              <a:t>Faculty </a:t>
            </a:r>
            <a:r>
              <a:rPr dirty="0" sz="2300" spc="-5"/>
              <a:t>&amp; Academic </a:t>
            </a:r>
            <a:r>
              <a:rPr dirty="0" sz="2300" spc="-15"/>
              <a:t>Staff: </a:t>
            </a:r>
            <a:r>
              <a:rPr dirty="0" sz="2300" spc="-5"/>
              <a:t>2001/2011/2021  </a:t>
            </a:r>
            <a:r>
              <a:rPr dirty="0" sz="2300" spc="-20"/>
              <a:t>By </a:t>
            </a:r>
            <a:r>
              <a:rPr dirty="0" sz="2300" spc="-5"/>
              <a:t>Race &amp; </a:t>
            </a:r>
            <a:r>
              <a:rPr dirty="0" sz="2300" spc="-10"/>
              <a:t>Ethnicity </a:t>
            </a:r>
            <a:r>
              <a:rPr dirty="0" sz="2300" spc="-5"/>
              <a:t>as % of </a:t>
            </a:r>
            <a:r>
              <a:rPr dirty="0" sz="2300" spc="-50"/>
              <a:t>Total</a:t>
            </a:r>
            <a:r>
              <a:rPr dirty="0" sz="2300" spc="155"/>
              <a:t> </a:t>
            </a:r>
            <a:r>
              <a:rPr dirty="0" sz="2300" spc="-15"/>
              <a:t>Population</a:t>
            </a:r>
            <a:endParaRPr sz="23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Success of </a:t>
            </a:r>
            <a:r>
              <a:rPr dirty="0" spc="-45"/>
              <a:t>MSU’s </a:t>
            </a:r>
            <a:r>
              <a:rPr dirty="0" spc="-20"/>
              <a:t>Faculty </a:t>
            </a:r>
            <a:r>
              <a:rPr dirty="0" spc="-5"/>
              <a:t>and </a:t>
            </a:r>
            <a:r>
              <a:rPr dirty="0" spc="-10"/>
              <a:t>Academic </a:t>
            </a:r>
            <a:r>
              <a:rPr dirty="0" spc="-20"/>
              <a:t>Staff </a:t>
            </a:r>
            <a:r>
              <a:rPr dirty="0" spc="-5"/>
              <a:t>is our </a:t>
            </a:r>
            <a:r>
              <a:rPr dirty="0" spc="-15"/>
              <a:t>Unit’s </a:t>
            </a:r>
            <a:r>
              <a:rPr dirty="0" spc="-5"/>
              <a:t>Primary  Goal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2364521"/>
            <a:ext cx="9977755" cy="20008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1160780" indent="-342900">
              <a:lnSpc>
                <a:spcPct val="100000"/>
              </a:lnSpc>
              <a:spcBef>
                <a:spcPts val="100"/>
              </a:spcBef>
              <a:buClr>
                <a:srgbClr val="40404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dirty="0" sz="2400" spc="-10">
                <a:solidFill>
                  <a:srgbClr val="7E7E7E"/>
                </a:solidFill>
                <a:latin typeface="Calibri"/>
                <a:cs typeface="Calibri"/>
              </a:rPr>
              <a:t>promotion </a:t>
            </a:r>
            <a:r>
              <a:rPr dirty="0" sz="2400" spc="-5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dirty="0" sz="2400" spc="-15">
                <a:solidFill>
                  <a:srgbClr val="7E7E7E"/>
                </a:solidFill>
                <a:latin typeface="Calibri"/>
                <a:cs typeface="Calibri"/>
              </a:rPr>
              <a:t>tenure/continuing </a:t>
            </a:r>
            <a:r>
              <a:rPr dirty="0" sz="2400" spc="-10">
                <a:solidFill>
                  <a:srgbClr val="7E7E7E"/>
                </a:solidFill>
                <a:latin typeface="Calibri"/>
                <a:cs typeface="Calibri"/>
              </a:rPr>
              <a:t>processes </a:t>
            </a:r>
            <a:r>
              <a:rPr dirty="0" sz="2400" spc="-15">
                <a:solidFill>
                  <a:srgbClr val="7E7E7E"/>
                </a:solidFill>
                <a:latin typeface="Calibri"/>
                <a:cs typeface="Calibri"/>
              </a:rPr>
              <a:t>are </a:t>
            </a:r>
            <a:r>
              <a:rPr dirty="0" sz="2400">
                <a:solidFill>
                  <a:srgbClr val="7E7E7E"/>
                </a:solidFill>
                <a:latin typeface="Calibri"/>
                <a:cs typeface="Calibri"/>
              </a:rPr>
              <a:t>a </a:t>
            </a:r>
            <a:r>
              <a:rPr dirty="0" sz="2400" spc="-10">
                <a:solidFill>
                  <a:srgbClr val="7E7E7E"/>
                </a:solidFill>
                <a:latin typeface="Calibri"/>
                <a:cs typeface="Calibri"/>
              </a:rPr>
              <a:t>reflection </a:t>
            </a:r>
            <a:r>
              <a:rPr dirty="0" sz="24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dirty="0" sz="2400">
                <a:solidFill>
                  <a:srgbClr val="7E7E7E"/>
                </a:solidFill>
                <a:latin typeface="Calibri"/>
                <a:cs typeface="Calibri"/>
              </a:rPr>
              <a:t>a  </a:t>
            </a:r>
            <a:r>
              <a:rPr dirty="0" sz="2400" spc="-10">
                <a:solidFill>
                  <a:srgbClr val="7E7E7E"/>
                </a:solidFill>
                <a:latin typeface="Calibri"/>
                <a:cs typeface="Calibri"/>
              </a:rPr>
              <a:t>faculty/academic </a:t>
            </a:r>
            <a:r>
              <a:rPr dirty="0" sz="2400" spc="-20">
                <a:solidFill>
                  <a:srgbClr val="7E7E7E"/>
                </a:solidFill>
                <a:latin typeface="Calibri"/>
                <a:cs typeface="Calibri"/>
              </a:rPr>
              <a:t>staff </a:t>
            </a:r>
            <a:r>
              <a:rPr dirty="0" sz="2400" spc="-5">
                <a:solidFill>
                  <a:srgbClr val="7E7E7E"/>
                </a:solidFill>
                <a:latin typeface="Calibri"/>
                <a:cs typeface="Calibri"/>
              </a:rPr>
              <a:t>member's </a:t>
            </a:r>
            <a:r>
              <a:rPr dirty="0" sz="2400" spc="-15">
                <a:solidFill>
                  <a:srgbClr val="7E7E7E"/>
                </a:solidFill>
                <a:latin typeface="Calibri"/>
                <a:cs typeface="Calibri"/>
              </a:rPr>
              <a:t>entire </a:t>
            </a:r>
            <a:r>
              <a:rPr dirty="0" sz="2400" spc="-5">
                <a:solidFill>
                  <a:srgbClr val="7E7E7E"/>
                </a:solidFill>
                <a:latin typeface="Calibri"/>
                <a:cs typeface="Calibri"/>
              </a:rPr>
              <a:t>academic </a:t>
            </a:r>
            <a:r>
              <a:rPr dirty="0" sz="2400" spc="-15">
                <a:solidFill>
                  <a:srgbClr val="7E7E7E"/>
                </a:solidFill>
                <a:latin typeface="Calibri"/>
                <a:cs typeface="Calibri"/>
              </a:rPr>
              <a:t>career at</a:t>
            </a:r>
            <a:r>
              <a:rPr dirty="0" sz="2400" spc="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7E7E7E"/>
                </a:solidFill>
                <a:latin typeface="Calibri"/>
                <a:cs typeface="Calibri"/>
              </a:rPr>
              <a:t>MSU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40404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15">
                <a:solidFill>
                  <a:srgbClr val="7E7E7E"/>
                </a:solidFill>
                <a:latin typeface="Calibri"/>
                <a:cs typeface="Calibri"/>
              </a:rPr>
              <a:t>Review </a:t>
            </a:r>
            <a:r>
              <a:rPr dirty="0" sz="2400" spc="-20">
                <a:solidFill>
                  <a:srgbClr val="7E7E7E"/>
                </a:solidFill>
                <a:latin typeface="Calibri"/>
                <a:cs typeface="Calibri"/>
              </a:rPr>
              <a:t>toward </a:t>
            </a:r>
            <a:r>
              <a:rPr dirty="0" sz="2400" spc="-15">
                <a:solidFill>
                  <a:srgbClr val="7E7E7E"/>
                </a:solidFill>
                <a:latin typeface="Calibri"/>
                <a:cs typeface="Calibri"/>
              </a:rPr>
              <a:t>progress </a:t>
            </a:r>
            <a:r>
              <a:rPr dirty="0" sz="2400">
                <a:solidFill>
                  <a:srgbClr val="7E7E7E"/>
                </a:solidFill>
                <a:latin typeface="Calibri"/>
                <a:cs typeface="Calibri"/>
              </a:rPr>
              <a:t>is </a:t>
            </a:r>
            <a:r>
              <a:rPr dirty="0" sz="2400" spc="-10">
                <a:solidFill>
                  <a:srgbClr val="7E7E7E"/>
                </a:solidFill>
                <a:latin typeface="Calibri"/>
                <a:cs typeface="Calibri"/>
              </a:rPr>
              <a:t>conducted</a:t>
            </a:r>
            <a:r>
              <a:rPr dirty="0" sz="2400" spc="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7E7E7E"/>
                </a:solidFill>
                <a:latin typeface="Calibri"/>
                <a:cs typeface="Calibri"/>
              </a:rPr>
              <a:t>annually</a:t>
            </a:r>
            <a:endParaRPr sz="24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Clr>
                <a:srgbClr val="40404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dirty="0" sz="2400" spc="-10">
                <a:solidFill>
                  <a:srgbClr val="7E7E7E"/>
                </a:solidFill>
                <a:latin typeface="Calibri"/>
                <a:cs typeface="Calibri"/>
              </a:rPr>
              <a:t>recognition that comes </a:t>
            </a:r>
            <a:r>
              <a:rPr dirty="0" sz="2400" spc="-15">
                <a:solidFill>
                  <a:srgbClr val="7E7E7E"/>
                </a:solidFill>
                <a:latin typeface="Calibri"/>
                <a:cs typeface="Calibri"/>
              </a:rPr>
              <a:t>from </a:t>
            </a:r>
            <a:r>
              <a:rPr dirty="0" sz="2400" spc="-5">
                <a:solidFill>
                  <a:srgbClr val="7E7E7E"/>
                </a:solidFill>
                <a:latin typeface="Calibri"/>
                <a:cs typeface="Calibri"/>
              </a:rPr>
              <a:t>being </a:t>
            </a:r>
            <a:r>
              <a:rPr dirty="0" sz="2400" spc="-15">
                <a:solidFill>
                  <a:srgbClr val="7E7E7E"/>
                </a:solidFill>
                <a:latin typeface="Calibri"/>
                <a:cs typeface="Calibri"/>
              </a:rPr>
              <a:t>promoted </a:t>
            </a:r>
            <a:r>
              <a:rPr dirty="0" sz="2400" spc="-10">
                <a:solidFill>
                  <a:srgbClr val="7E7E7E"/>
                </a:solidFill>
                <a:latin typeface="Calibri"/>
                <a:cs typeface="Calibri"/>
              </a:rPr>
              <a:t>through </a:t>
            </a:r>
            <a:r>
              <a:rPr dirty="0" sz="24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dirty="0" sz="2400" spc="-5">
                <a:solidFill>
                  <a:srgbClr val="7E7E7E"/>
                </a:solidFill>
                <a:latin typeface="Calibri"/>
                <a:cs typeface="Calibri"/>
              </a:rPr>
              <a:t>academic </a:t>
            </a:r>
            <a:r>
              <a:rPr dirty="0" sz="2400" spc="-20">
                <a:solidFill>
                  <a:srgbClr val="7E7E7E"/>
                </a:solidFill>
                <a:latin typeface="Calibri"/>
                <a:cs typeface="Calibri"/>
              </a:rPr>
              <a:t>ranks  </a:t>
            </a:r>
            <a:r>
              <a:rPr dirty="0" sz="2400" spc="-5">
                <a:solidFill>
                  <a:srgbClr val="7E7E7E"/>
                </a:solidFill>
                <a:latin typeface="Calibri"/>
                <a:cs typeface="Calibri"/>
              </a:rPr>
              <a:t>should be </a:t>
            </a:r>
            <a:r>
              <a:rPr dirty="0" sz="2400" spc="-10">
                <a:solidFill>
                  <a:srgbClr val="7E7E7E"/>
                </a:solidFill>
                <a:latin typeface="Calibri"/>
                <a:cs typeface="Calibri"/>
              </a:rPr>
              <a:t>available </a:t>
            </a:r>
            <a:r>
              <a:rPr dirty="0" sz="2400" spc="-15">
                <a:solidFill>
                  <a:srgbClr val="7E7E7E"/>
                </a:solidFill>
                <a:latin typeface="Calibri"/>
                <a:cs typeface="Calibri"/>
              </a:rPr>
              <a:t>to </a:t>
            </a:r>
            <a:r>
              <a:rPr dirty="0" u="heavy" sz="240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Calibri"/>
                <a:cs typeface="Calibri"/>
              </a:rPr>
              <a:t>all</a:t>
            </a:r>
            <a:r>
              <a:rPr dirty="0" sz="240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7E7E7E"/>
                </a:solidFill>
                <a:latin typeface="Calibri"/>
                <a:cs typeface="Calibri"/>
              </a:rPr>
              <a:t>whose </a:t>
            </a:r>
            <a:r>
              <a:rPr dirty="0" sz="2400" spc="-10">
                <a:solidFill>
                  <a:srgbClr val="7E7E7E"/>
                </a:solidFill>
                <a:latin typeface="Calibri"/>
                <a:cs typeface="Calibri"/>
              </a:rPr>
              <a:t>performance </a:t>
            </a:r>
            <a:r>
              <a:rPr dirty="0" sz="2400" spc="-15">
                <a:solidFill>
                  <a:srgbClr val="7E7E7E"/>
                </a:solidFill>
                <a:latin typeface="Calibri"/>
                <a:cs typeface="Calibri"/>
              </a:rPr>
              <a:t>warrants</a:t>
            </a:r>
            <a:r>
              <a:rPr dirty="0" sz="2400" spc="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7E7E7E"/>
                </a:solidFill>
                <a:latin typeface="Calibri"/>
                <a:cs typeface="Calibri"/>
              </a:rPr>
              <a:t>it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113938"/>
            <a:ext cx="7385684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5"/>
              <a:t>Reappointment, </a:t>
            </a:r>
            <a:r>
              <a:rPr dirty="0" sz="3600" spc="-10"/>
              <a:t>Promotion, </a:t>
            </a:r>
            <a:r>
              <a:rPr dirty="0" sz="3600" spc="-5"/>
              <a:t>and</a:t>
            </a:r>
            <a:r>
              <a:rPr dirty="0" sz="3600" spc="-60"/>
              <a:t> </a:t>
            </a:r>
            <a:r>
              <a:rPr dirty="0" sz="3600" spc="-65"/>
              <a:t>Tenure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88340" y="1956244"/>
            <a:ext cx="10278745" cy="3756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00"/>
              </a:spcBef>
              <a:buClr>
                <a:srgbClr val="404040"/>
              </a:buClr>
              <a:buChar char="•"/>
              <a:tabLst>
                <a:tab pos="469265" algn="l"/>
                <a:tab pos="469900" algn="l"/>
              </a:tabLst>
            </a:pP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The quality of MSU </a:t>
            </a:r>
            <a:r>
              <a:rPr dirty="0" sz="2400">
                <a:solidFill>
                  <a:srgbClr val="7E7E7E"/>
                </a:solidFill>
                <a:latin typeface="Arial"/>
                <a:cs typeface="Arial"/>
              </a:rPr>
              <a:t>is </a:t>
            </a: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sustained through the dedicated and creative work  of the</a:t>
            </a:r>
            <a:r>
              <a:rPr dirty="0" sz="2400" spc="-1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400" spc="-30">
                <a:solidFill>
                  <a:srgbClr val="7E7E7E"/>
                </a:solidFill>
                <a:latin typeface="Arial"/>
                <a:cs typeface="Arial"/>
              </a:rPr>
              <a:t>faculty.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Clr>
                <a:srgbClr val="404040"/>
              </a:buClr>
              <a:buChar char="•"/>
              <a:tabLst>
                <a:tab pos="469265" algn="l"/>
                <a:tab pos="469900" algn="l"/>
              </a:tabLst>
            </a:pP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Key Resource:</a:t>
            </a:r>
            <a:r>
              <a:rPr dirty="0" sz="2400" spc="-5">
                <a:solidFill>
                  <a:srgbClr val="0431FF"/>
                </a:solidFill>
                <a:latin typeface="Arial"/>
                <a:cs typeface="Arial"/>
              </a:rPr>
              <a:t> </a:t>
            </a:r>
            <a:r>
              <a:rPr dirty="0" u="heavy" sz="2400" spc="-5">
                <a:solidFill>
                  <a:srgbClr val="0431FF"/>
                </a:solidFill>
                <a:uFill>
                  <a:solidFill>
                    <a:srgbClr val="0431FF"/>
                  </a:solidFill>
                </a:uFill>
                <a:latin typeface="Arial"/>
                <a:cs typeface="Arial"/>
                <a:hlinkClick r:id="rId2"/>
              </a:rPr>
              <a:t>Faculty Guide for Reappointment, Promotion </a:t>
            </a:r>
            <a:r>
              <a:rPr dirty="0" u="heavy" sz="2400">
                <a:solidFill>
                  <a:srgbClr val="0431FF"/>
                </a:solidFill>
                <a:uFill>
                  <a:solidFill>
                    <a:srgbClr val="0431FF"/>
                  </a:solidFill>
                </a:uFill>
                <a:latin typeface="Arial"/>
                <a:cs typeface="Arial"/>
                <a:hlinkClick r:id="rId2"/>
              </a:rPr>
              <a:t>&amp;</a:t>
            </a:r>
            <a:r>
              <a:rPr dirty="0" u="heavy" sz="2400" spc="30">
                <a:solidFill>
                  <a:srgbClr val="0431FF"/>
                </a:solidFill>
                <a:uFill>
                  <a:solidFill>
                    <a:srgbClr val="0431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heavy" sz="2400" spc="-50">
                <a:solidFill>
                  <a:srgbClr val="0431FF"/>
                </a:solidFill>
                <a:uFill>
                  <a:solidFill>
                    <a:srgbClr val="0431FF"/>
                  </a:solidFill>
                </a:uFill>
                <a:latin typeface="Arial"/>
                <a:cs typeface="Arial"/>
                <a:hlinkClick r:id="rId2"/>
              </a:rPr>
              <a:t>Tenure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Clr>
                <a:srgbClr val="404040"/>
              </a:buClr>
              <a:buChar char="•"/>
              <a:tabLst>
                <a:tab pos="469265" algn="l"/>
                <a:tab pos="469900" algn="l"/>
              </a:tabLst>
            </a:pP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MSU hires outstanding people and has strong</a:t>
            </a:r>
            <a:r>
              <a:rPr dirty="0" sz="2400" spc="8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expectations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Clr>
                <a:srgbClr val="404040"/>
              </a:buClr>
              <a:buChar char="•"/>
              <a:tabLst>
                <a:tab pos="469265" algn="l"/>
                <a:tab pos="469900" algn="l"/>
              </a:tabLst>
            </a:pP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MSU provides significant support because </a:t>
            </a:r>
            <a:r>
              <a:rPr dirty="0" sz="2400">
                <a:solidFill>
                  <a:srgbClr val="7E7E7E"/>
                </a:solidFill>
                <a:latin typeface="Arial"/>
                <a:cs typeface="Arial"/>
              </a:rPr>
              <a:t>we </a:t>
            </a: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want you to</a:t>
            </a:r>
            <a:r>
              <a:rPr dirty="0" sz="2400" spc="9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succeed</a:t>
            </a:r>
            <a:endParaRPr sz="2400">
              <a:latin typeface="Arial"/>
              <a:cs typeface="Arial"/>
            </a:endParaRPr>
          </a:p>
          <a:p>
            <a:pPr marL="469900" marR="838200" indent="-457200">
              <a:lnSpc>
                <a:spcPct val="100000"/>
              </a:lnSpc>
              <a:spcBef>
                <a:spcPts val="575"/>
              </a:spcBef>
              <a:buClr>
                <a:srgbClr val="404040"/>
              </a:buClr>
              <a:buChar char="•"/>
              <a:tabLst>
                <a:tab pos="469265" algn="l"/>
                <a:tab pos="469900" algn="l"/>
              </a:tabLst>
            </a:pPr>
            <a:r>
              <a:rPr dirty="0" sz="2400">
                <a:solidFill>
                  <a:srgbClr val="7E7E7E"/>
                </a:solidFill>
                <a:latin typeface="Arial"/>
                <a:cs typeface="Arial"/>
              </a:rPr>
              <a:t>As </a:t>
            </a: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an example, in tenure reviews, our track record over the last 20  years:</a:t>
            </a:r>
            <a:endParaRPr sz="2400">
              <a:latin typeface="Arial"/>
              <a:cs typeface="Arial"/>
            </a:endParaRPr>
          </a:p>
          <a:p>
            <a:pPr lvl="1" marL="1612900" indent="-457834">
              <a:lnSpc>
                <a:spcPct val="100000"/>
              </a:lnSpc>
              <a:spcBef>
                <a:spcPts val="580"/>
              </a:spcBef>
              <a:buClr>
                <a:srgbClr val="404040"/>
              </a:buClr>
              <a:buChar char="•"/>
              <a:tabLst>
                <a:tab pos="1612265" algn="l"/>
                <a:tab pos="1612900" algn="l"/>
              </a:tabLst>
            </a:pP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2/3 of cohort attained</a:t>
            </a:r>
            <a:r>
              <a:rPr dirty="0" sz="2400" spc="2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tenure</a:t>
            </a:r>
            <a:endParaRPr sz="2400">
              <a:latin typeface="Arial"/>
              <a:cs typeface="Arial"/>
            </a:endParaRPr>
          </a:p>
          <a:p>
            <a:pPr lvl="1" marL="1612900" indent="-457834">
              <a:lnSpc>
                <a:spcPct val="100000"/>
              </a:lnSpc>
              <a:spcBef>
                <a:spcPts val="575"/>
              </a:spcBef>
              <a:buClr>
                <a:srgbClr val="404040"/>
              </a:buClr>
              <a:buChar char="•"/>
              <a:tabLst>
                <a:tab pos="1612265" algn="l"/>
                <a:tab pos="1612900" algn="l"/>
              </a:tabLst>
            </a:pPr>
            <a:r>
              <a:rPr dirty="0" sz="2400">
                <a:solidFill>
                  <a:srgbClr val="7E7E7E"/>
                </a:solidFill>
                <a:latin typeface="Arial"/>
                <a:cs typeface="Arial"/>
              </a:rPr>
              <a:t>At </a:t>
            </a: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final review stage, 90%+ receive</a:t>
            </a:r>
            <a:r>
              <a:rPr dirty="0" sz="2400" spc="3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tenure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116985"/>
            <a:ext cx="8542020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20"/>
              <a:t>Retention Promotes </a:t>
            </a:r>
            <a:r>
              <a:rPr dirty="0" spc="-5"/>
              <a:t>the Health and Success of</a:t>
            </a:r>
            <a:r>
              <a:rPr dirty="0" spc="114"/>
              <a:t> </a:t>
            </a:r>
            <a:r>
              <a:rPr dirty="0" spc="-5"/>
              <a:t>MSU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783299"/>
            <a:ext cx="9105265" cy="170815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404040"/>
              </a:buClr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7E7E7E"/>
                </a:solidFill>
                <a:latin typeface="Arial"/>
                <a:cs typeface="Arial"/>
              </a:rPr>
              <a:t>A </a:t>
            </a: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top priority</a:t>
            </a:r>
            <a:r>
              <a:rPr dirty="0" sz="2400" spc="-13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area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Clr>
                <a:srgbClr val="404040"/>
              </a:buClr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Assessed using turnover rates of employee departure (includes  resignations, </a:t>
            </a:r>
            <a:r>
              <a:rPr dirty="0" sz="2400" spc="-10">
                <a:solidFill>
                  <a:srgbClr val="7E7E7E"/>
                </a:solidFill>
                <a:latin typeface="Arial"/>
                <a:cs typeface="Arial"/>
              </a:rPr>
              <a:t>layoffs, </a:t>
            </a: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terminations, retirements, and even</a:t>
            </a:r>
            <a:r>
              <a:rPr dirty="0" sz="2400" spc="8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deaths)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404040"/>
              </a:buClr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7E7E7E"/>
                </a:solidFill>
                <a:latin typeface="Arial"/>
                <a:cs typeface="Arial"/>
              </a:rPr>
              <a:t>Exit </a:t>
            </a: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interviews and</a:t>
            </a:r>
            <a:r>
              <a:rPr dirty="0" sz="2400" spc="1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discussions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45" y="2780159"/>
            <a:ext cx="5477524" cy="21514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340" y="1113938"/>
            <a:ext cx="405066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5"/>
              <a:t>Separation*</a:t>
            </a:r>
            <a:r>
              <a:rPr dirty="0" sz="3600" spc="-75"/>
              <a:t> </a:t>
            </a:r>
            <a:r>
              <a:rPr dirty="0" sz="3600" spc="-15"/>
              <a:t>Numbers</a:t>
            </a:r>
            <a:endParaRPr sz="3600"/>
          </a:p>
        </p:txBody>
      </p:sp>
      <p:sp>
        <p:nvSpPr>
          <p:cNvPr id="4" name="object 4"/>
          <p:cNvSpPr/>
          <p:nvPr/>
        </p:nvSpPr>
        <p:spPr>
          <a:xfrm>
            <a:off x="6303257" y="2795634"/>
            <a:ext cx="5477524" cy="21386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88340" y="1820781"/>
            <a:ext cx="898715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Need to create </a:t>
            </a:r>
            <a:r>
              <a:rPr dirty="0" sz="2400">
                <a:solidFill>
                  <a:srgbClr val="7E7E7E"/>
                </a:solidFill>
                <a:latin typeface="Arial"/>
                <a:cs typeface="Arial"/>
              </a:rPr>
              <a:t>a </a:t>
            </a: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more robust stay interview/exit interview</a:t>
            </a:r>
            <a:r>
              <a:rPr dirty="0" sz="2400" spc="7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program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8340" y="5163675"/>
            <a:ext cx="2566035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7E7E7E"/>
                </a:solidFill>
                <a:latin typeface="Arial"/>
                <a:cs typeface="Arial"/>
              </a:rPr>
              <a:t>*Non-retirement</a:t>
            </a:r>
            <a:r>
              <a:rPr dirty="0" sz="1600" spc="-1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7E7E7E"/>
                </a:solidFill>
                <a:latin typeface="Arial"/>
                <a:cs typeface="Arial"/>
              </a:rPr>
              <a:t>separations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113938"/>
            <a:ext cx="721614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Support </a:t>
            </a:r>
            <a:r>
              <a:rPr dirty="0" sz="3600" spc="-30"/>
              <a:t>for </a:t>
            </a:r>
            <a:r>
              <a:rPr dirty="0" sz="3600" spc="-15"/>
              <a:t>Faculty </a:t>
            </a:r>
            <a:r>
              <a:rPr dirty="0" sz="3600" spc="-5"/>
              <a:t>and </a:t>
            </a:r>
            <a:r>
              <a:rPr dirty="0" sz="3600" spc="-10"/>
              <a:t>Academic</a:t>
            </a:r>
            <a:r>
              <a:rPr dirty="0" sz="3600" spc="-50"/>
              <a:t> </a:t>
            </a:r>
            <a:r>
              <a:rPr dirty="0" sz="3600" spc="-25"/>
              <a:t>Staff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12140" y="1953459"/>
            <a:ext cx="10408920" cy="41706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88900">
              <a:lnSpc>
                <a:spcPct val="100000"/>
              </a:lnSpc>
              <a:spcBef>
                <a:spcPts val="95"/>
              </a:spcBef>
            </a:pPr>
            <a:r>
              <a:rPr dirty="0" sz="2000" spc="-10">
                <a:solidFill>
                  <a:srgbClr val="7E7E7E"/>
                </a:solidFill>
                <a:latin typeface="Calibri"/>
                <a:cs typeface="Calibri"/>
              </a:rPr>
              <a:t>Faculty </a:t>
            </a:r>
            <a:r>
              <a:rPr dirty="0" sz="2000" spc="-5">
                <a:solidFill>
                  <a:srgbClr val="7E7E7E"/>
                </a:solidFill>
                <a:latin typeface="Calibri"/>
                <a:cs typeface="Calibri"/>
              </a:rPr>
              <a:t>&amp; Academic </a:t>
            </a:r>
            <a:r>
              <a:rPr dirty="0" sz="2000" spc="-15">
                <a:solidFill>
                  <a:srgbClr val="7E7E7E"/>
                </a:solidFill>
                <a:latin typeface="Calibri"/>
                <a:cs typeface="Calibri"/>
              </a:rPr>
              <a:t>Staff </a:t>
            </a:r>
            <a:r>
              <a:rPr dirty="0" sz="2000" spc="-10">
                <a:solidFill>
                  <a:srgbClr val="7E7E7E"/>
                </a:solidFill>
                <a:latin typeface="Calibri"/>
                <a:cs typeface="Calibri"/>
              </a:rPr>
              <a:t>Development:</a:t>
            </a:r>
            <a:r>
              <a:rPr dirty="0" sz="2000" spc="9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u="heavy" sz="2000" spc="-10">
                <a:solidFill>
                  <a:srgbClr val="0431FF"/>
                </a:solidFill>
                <a:uFill>
                  <a:solidFill>
                    <a:srgbClr val="0431FF"/>
                  </a:solidFill>
                </a:uFill>
                <a:latin typeface="Calibri"/>
                <a:cs typeface="Calibri"/>
                <a:hlinkClick r:id="rId2"/>
              </a:rPr>
              <a:t>https://ofasd.msu.edu/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00">
              <a:latin typeface="Calibri"/>
              <a:cs typeface="Calibri"/>
            </a:endParaRPr>
          </a:p>
          <a:p>
            <a:pPr marL="88900" marR="421005">
              <a:lnSpc>
                <a:spcPct val="99200"/>
              </a:lnSpc>
            </a:pPr>
            <a:r>
              <a:rPr dirty="0" sz="1800" spc="-5">
                <a:solidFill>
                  <a:srgbClr val="7E7E7E"/>
                </a:solidFill>
                <a:latin typeface="Arial"/>
                <a:cs typeface="Arial"/>
              </a:rPr>
              <a:t>The </a:t>
            </a:r>
            <a:r>
              <a:rPr dirty="0" sz="1800" spc="-10">
                <a:solidFill>
                  <a:srgbClr val="7E7E7E"/>
                </a:solidFill>
                <a:latin typeface="Arial"/>
                <a:cs typeface="Arial"/>
              </a:rPr>
              <a:t>Office </a:t>
            </a:r>
            <a:r>
              <a:rPr dirty="0" sz="1800">
                <a:solidFill>
                  <a:srgbClr val="7E7E7E"/>
                </a:solidFill>
                <a:latin typeface="Arial"/>
                <a:cs typeface="Arial"/>
              </a:rPr>
              <a:t>of </a:t>
            </a:r>
            <a:r>
              <a:rPr dirty="0" sz="1800" spc="-5">
                <a:solidFill>
                  <a:srgbClr val="7E7E7E"/>
                </a:solidFill>
                <a:latin typeface="Arial"/>
                <a:cs typeface="Arial"/>
              </a:rPr>
              <a:t>Faculty </a:t>
            </a:r>
            <a:r>
              <a:rPr dirty="0" sz="1800">
                <a:solidFill>
                  <a:srgbClr val="7E7E7E"/>
                </a:solidFill>
                <a:latin typeface="Arial"/>
                <a:cs typeface="Arial"/>
              </a:rPr>
              <a:t>and </a:t>
            </a:r>
            <a:r>
              <a:rPr dirty="0" sz="1800" spc="-5">
                <a:solidFill>
                  <a:srgbClr val="7E7E7E"/>
                </a:solidFill>
                <a:latin typeface="Arial"/>
                <a:cs typeface="Arial"/>
              </a:rPr>
              <a:t>Academic </a:t>
            </a:r>
            <a:r>
              <a:rPr dirty="0" sz="1800" spc="-10">
                <a:solidFill>
                  <a:srgbClr val="7E7E7E"/>
                </a:solidFill>
                <a:latin typeface="Arial"/>
                <a:cs typeface="Arial"/>
              </a:rPr>
              <a:t>Staff </a:t>
            </a:r>
            <a:r>
              <a:rPr dirty="0" sz="1800" spc="-5">
                <a:solidFill>
                  <a:srgbClr val="7E7E7E"/>
                </a:solidFill>
                <a:latin typeface="Arial"/>
                <a:cs typeface="Arial"/>
              </a:rPr>
              <a:t>Development (formerly the Academic Advancement  Network) </a:t>
            </a:r>
            <a:r>
              <a:rPr dirty="0" sz="1800">
                <a:solidFill>
                  <a:srgbClr val="7E7E7E"/>
                </a:solidFill>
                <a:latin typeface="Arial"/>
                <a:cs typeface="Arial"/>
              </a:rPr>
              <a:t>works </a:t>
            </a:r>
            <a:r>
              <a:rPr dirty="0" sz="1800" spc="-5">
                <a:solidFill>
                  <a:srgbClr val="7E7E7E"/>
                </a:solidFill>
                <a:latin typeface="Arial"/>
                <a:cs typeface="Arial"/>
              </a:rPr>
              <a:t>with </a:t>
            </a:r>
            <a:r>
              <a:rPr dirty="0" sz="1800">
                <a:solidFill>
                  <a:srgbClr val="7E7E7E"/>
                </a:solidFill>
                <a:latin typeface="Arial"/>
                <a:cs typeface="Arial"/>
              </a:rPr>
              <a:t>all </a:t>
            </a:r>
            <a:r>
              <a:rPr dirty="0" sz="1800" spc="-20">
                <a:solidFill>
                  <a:srgbClr val="7E7E7E"/>
                </a:solidFill>
                <a:latin typeface="Arial"/>
                <a:cs typeface="Arial"/>
              </a:rPr>
              <a:t>faculty, </a:t>
            </a:r>
            <a:r>
              <a:rPr dirty="0" sz="1800" spc="-5">
                <a:solidFill>
                  <a:srgbClr val="7E7E7E"/>
                </a:solidFill>
                <a:latin typeface="Arial"/>
                <a:cs typeface="Arial"/>
              </a:rPr>
              <a:t>academic </a:t>
            </a:r>
            <a:r>
              <a:rPr dirty="0" sz="1800" spc="-10">
                <a:solidFill>
                  <a:srgbClr val="7E7E7E"/>
                </a:solidFill>
                <a:latin typeface="Arial"/>
                <a:cs typeface="Arial"/>
              </a:rPr>
              <a:t>staff, </a:t>
            </a:r>
            <a:r>
              <a:rPr dirty="0" sz="1800">
                <a:solidFill>
                  <a:srgbClr val="7E7E7E"/>
                </a:solidFill>
                <a:latin typeface="Arial"/>
                <a:cs typeface="Arial"/>
              </a:rPr>
              <a:t>and </a:t>
            </a:r>
            <a:r>
              <a:rPr dirty="0" sz="1800" spc="-5">
                <a:solidFill>
                  <a:srgbClr val="7E7E7E"/>
                </a:solidFill>
                <a:latin typeface="Arial"/>
                <a:cs typeface="Arial"/>
              </a:rPr>
              <a:t>academic administrators </a:t>
            </a:r>
            <a:r>
              <a:rPr dirty="0" sz="1800">
                <a:solidFill>
                  <a:srgbClr val="7E7E7E"/>
                </a:solidFill>
                <a:latin typeface="Arial"/>
                <a:cs typeface="Arial"/>
              </a:rPr>
              <a:t>at </a:t>
            </a:r>
            <a:r>
              <a:rPr dirty="0" sz="1800" spc="-5">
                <a:solidFill>
                  <a:srgbClr val="7E7E7E"/>
                </a:solidFill>
                <a:latin typeface="Arial"/>
                <a:cs typeface="Arial"/>
              </a:rPr>
              <a:t>Michigan State  University </a:t>
            </a:r>
            <a:r>
              <a:rPr dirty="0" sz="1800">
                <a:solidFill>
                  <a:srgbClr val="7E7E7E"/>
                </a:solidFill>
                <a:latin typeface="Arial"/>
                <a:cs typeface="Arial"/>
              </a:rPr>
              <a:t>as </a:t>
            </a:r>
            <a:r>
              <a:rPr dirty="0" sz="1800" spc="-5">
                <a:solidFill>
                  <a:srgbClr val="7E7E7E"/>
                </a:solidFill>
                <a:latin typeface="Arial"/>
                <a:cs typeface="Arial"/>
              </a:rPr>
              <a:t>they </a:t>
            </a:r>
            <a:r>
              <a:rPr dirty="0" sz="1800">
                <a:solidFill>
                  <a:srgbClr val="7E7E7E"/>
                </a:solidFill>
                <a:latin typeface="Arial"/>
                <a:cs typeface="Arial"/>
              </a:rPr>
              <a:t>join </a:t>
            </a:r>
            <a:r>
              <a:rPr dirty="0" sz="1800" spc="-5">
                <a:solidFill>
                  <a:srgbClr val="7E7E7E"/>
                </a:solidFill>
                <a:latin typeface="Arial"/>
                <a:cs typeface="Arial"/>
              </a:rPr>
              <a:t>the </a:t>
            </a:r>
            <a:r>
              <a:rPr dirty="0" sz="1800" spc="-15">
                <a:solidFill>
                  <a:srgbClr val="7E7E7E"/>
                </a:solidFill>
                <a:latin typeface="Arial"/>
                <a:cs typeface="Arial"/>
              </a:rPr>
              <a:t>university, </a:t>
            </a:r>
            <a:r>
              <a:rPr dirty="0" sz="1800" spc="-5">
                <a:solidFill>
                  <a:srgbClr val="7E7E7E"/>
                </a:solidFill>
                <a:latin typeface="Arial"/>
                <a:cs typeface="Arial"/>
              </a:rPr>
              <a:t>establish professional trajectories, </a:t>
            </a:r>
            <a:r>
              <a:rPr dirty="0" sz="1800">
                <a:solidFill>
                  <a:srgbClr val="7E7E7E"/>
                </a:solidFill>
                <a:latin typeface="Arial"/>
                <a:cs typeface="Arial"/>
              </a:rPr>
              <a:t>and </a:t>
            </a:r>
            <a:r>
              <a:rPr dirty="0" sz="1800" spc="-5">
                <a:solidFill>
                  <a:srgbClr val="7E7E7E"/>
                </a:solidFill>
                <a:latin typeface="Arial"/>
                <a:cs typeface="Arial"/>
              </a:rPr>
              <a:t>move through </a:t>
            </a:r>
            <a:r>
              <a:rPr dirty="0" sz="1800">
                <a:solidFill>
                  <a:srgbClr val="7E7E7E"/>
                </a:solidFill>
                <a:latin typeface="Arial"/>
                <a:cs typeface="Arial"/>
              </a:rPr>
              <a:t>various  </a:t>
            </a:r>
            <a:r>
              <a:rPr dirty="0" sz="1800" spc="-5">
                <a:solidFill>
                  <a:srgbClr val="7E7E7E"/>
                </a:solidFill>
                <a:latin typeface="Arial"/>
                <a:cs typeface="Arial"/>
              </a:rPr>
              <a:t>stages </a:t>
            </a:r>
            <a:r>
              <a:rPr dirty="0" sz="1800">
                <a:solidFill>
                  <a:srgbClr val="7E7E7E"/>
                </a:solidFill>
                <a:latin typeface="Arial"/>
                <a:cs typeface="Arial"/>
              </a:rPr>
              <a:t>of </a:t>
            </a:r>
            <a:r>
              <a:rPr dirty="0" sz="1800" spc="-15">
                <a:solidFill>
                  <a:srgbClr val="7E7E7E"/>
                </a:solidFill>
                <a:latin typeface="Arial"/>
                <a:cs typeface="Arial"/>
              </a:rPr>
              <a:t>review, </a:t>
            </a:r>
            <a:r>
              <a:rPr dirty="0" sz="1800" spc="-5">
                <a:solidFill>
                  <a:srgbClr val="7E7E7E"/>
                </a:solidFill>
                <a:latin typeface="Arial"/>
                <a:cs typeface="Arial"/>
              </a:rPr>
              <a:t>promotion, </a:t>
            </a:r>
            <a:r>
              <a:rPr dirty="0" sz="1800">
                <a:solidFill>
                  <a:srgbClr val="7E7E7E"/>
                </a:solidFill>
                <a:latin typeface="Arial"/>
                <a:cs typeface="Arial"/>
              </a:rPr>
              <a:t>and</a:t>
            </a:r>
            <a:r>
              <a:rPr dirty="0" sz="1800" spc="-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7E7E7E"/>
                </a:solidFill>
                <a:latin typeface="Arial"/>
                <a:cs typeface="Arial"/>
              </a:rPr>
              <a:t>growth.</a:t>
            </a:r>
            <a:endParaRPr sz="1800">
              <a:latin typeface="Arial"/>
              <a:cs typeface="Arial"/>
            </a:endParaRPr>
          </a:p>
          <a:p>
            <a:pPr algn="ctr" marL="325755" marR="218440" indent="-635">
              <a:lnSpc>
                <a:spcPts val="4800"/>
              </a:lnSpc>
              <a:spcBef>
                <a:spcPts val="535"/>
              </a:spcBef>
              <a:tabLst>
                <a:tab pos="7698105" algn="l"/>
              </a:tabLst>
            </a:pPr>
            <a:r>
              <a:rPr dirty="0" sz="2000" spc="-10">
                <a:solidFill>
                  <a:srgbClr val="7E7E7E"/>
                </a:solidFill>
                <a:latin typeface="Calibri"/>
                <a:cs typeface="Calibri"/>
              </a:rPr>
              <a:t>Thriving </a:t>
            </a:r>
            <a:r>
              <a:rPr dirty="0" sz="2000" spc="-5">
                <a:solidFill>
                  <a:srgbClr val="7E7E7E"/>
                </a:solidFill>
                <a:latin typeface="Calibri"/>
                <a:cs typeface="Calibri"/>
              </a:rPr>
              <a:t>in the </a:t>
            </a:r>
            <a:r>
              <a:rPr dirty="0" sz="2000" spc="-40">
                <a:solidFill>
                  <a:srgbClr val="7E7E7E"/>
                </a:solidFill>
                <a:latin typeface="Calibri"/>
                <a:cs typeface="Calibri"/>
              </a:rPr>
              <a:t>Tenure </a:t>
            </a:r>
            <a:r>
              <a:rPr dirty="0" sz="2000" spc="-20">
                <a:solidFill>
                  <a:srgbClr val="7E7E7E"/>
                </a:solidFill>
                <a:latin typeface="Calibri"/>
                <a:cs typeface="Calibri"/>
              </a:rPr>
              <a:t>System </a:t>
            </a:r>
            <a:r>
              <a:rPr dirty="0" sz="2000" spc="-5">
                <a:solidFill>
                  <a:srgbClr val="7E7E7E"/>
                </a:solidFill>
                <a:latin typeface="Calibri"/>
                <a:cs typeface="Calibri"/>
              </a:rPr>
              <a:t>I – </a:t>
            </a:r>
            <a:r>
              <a:rPr dirty="0" sz="2000" spc="-15">
                <a:solidFill>
                  <a:srgbClr val="7E7E7E"/>
                </a:solidFill>
                <a:latin typeface="Calibri"/>
                <a:cs typeface="Calibri"/>
              </a:rPr>
              <a:t>for</a:t>
            </a:r>
            <a:r>
              <a:rPr dirty="0" sz="2000" spc="2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7E7E7E"/>
                </a:solidFill>
                <a:latin typeface="Calibri"/>
                <a:cs typeface="Calibri"/>
              </a:rPr>
              <a:t>pre-tenure</a:t>
            </a:r>
            <a:r>
              <a:rPr dirty="0" sz="2000" spc="2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7E7E7E"/>
                </a:solidFill>
                <a:latin typeface="Calibri"/>
                <a:cs typeface="Calibri"/>
              </a:rPr>
              <a:t>faculty	February </a:t>
            </a:r>
            <a:r>
              <a:rPr dirty="0" sz="2000" spc="10">
                <a:solidFill>
                  <a:srgbClr val="7E7E7E"/>
                </a:solidFill>
                <a:latin typeface="Calibri"/>
                <a:cs typeface="Calibri"/>
              </a:rPr>
              <a:t>2</a:t>
            </a:r>
            <a:r>
              <a:rPr dirty="0" baseline="25641" sz="1950" spc="15">
                <a:solidFill>
                  <a:srgbClr val="7E7E7E"/>
                </a:solidFill>
                <a:latin typeface="Calibri"/>
                <a:cs typeface="Calibri"/>
              </a:rPr>
              <a:t>nd </a:t>
            </a:r>
            <a:r>
              <a:rPr dirty="0" sz="2000" spc="-5">
                <a:solidFill>
                  <a:srgbClr val="7E7E7E"/>
                </a:solidFill>
                <a:latin typeface="Calibri"/>
                <a:cs typeface="Calibri"/>
              </a:rPr>
              <a:t>8:30-12:00  </a:t>
            </a:r>
            <a:r>
              <a:rPr dirty="0" sz="2000" spc="-10">
                <a:solidFill>
                  <a:srgbClr val="7E7E7E"/>
                </a:solidFill>
                <a:latin typeface="Calibri"/>
                <a:cs typeface="Calibri"/>
              </a:rPr>
              <a:t>Thriving </a:t>
            </a:r>
            <a:r>
              <a:rPr dirty="0" sz="2000" spc="-5">
                <a:solidFill>
                  <a:srgbClr val="7E7E7E"/>
                </a:solidFill>
                <a:latin typeface="Calibri"/>
                <a:cs typeface="Calibri"/>
              </a:rPr>
              <a:t>as an</a:t>
            </a:r>
            <a:r>
              <a:rPr dirty="0" sz="2000" spc="8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7E7E7E"/>
                </a:solidFill>
                <a:latin typeface="Calibri"/>
                <a:cs typeface="Calibri"/>
              </a:rPr>
              <a:t>Academic</a:t>
            </a:r>
            <a:r>
              <a:rPr dirty="0" sz="2000" spc="5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7E7E7E"/>
                </a:solidFill>
                <a:latin typeface="Calibri"/>
                <a:cs typeface="Calibri"/>
              </a:rPr>
              <a:t>Specialist	February </a:t>
            </a:r>
            <a:r>
              <a:rPr dirty="0" sz="2000" spc="5">
                <a:solidFill>
                  <a:srgbClr val="7E7E7E"/>
                </a:solidFill>
                <a:latin typeface="Calibri"/>
                <a:cs typeface="Calibri"/>
              </a:rPr>
              <a:t>9</a:t>
            </a:r>
            <a:r>
              <a:rPr dirty="0" baseline="25641" sz="1950" spc="7">
                <a:solidFill>
                  <a:srgbClr val="7E7E7E"/>
                </a:solidFill>
                <a:latin typeface="Calibri"/>
                <a:cs typeface="Calibri"/>
              </a:rPr>
              <a:t>th </a:t>
            </a:r>
            <a:r>
              <a:rPr dirty="0" sz="2000" spc="-5">
                <a:solidFill>
                  <a:srgbClr val="7E7E7E"/>
                </a:solidFill>
                <a:latin typeface="Calibri"/>
                <a:cs typeface="Calibri"/>
              </a:rPr>
              <a:t>8:30-12:00</a:t>
            </a:r>
            <a:endParaRPr sz="2000">
              <a:latin typeface="Calibri"/>
              <a:cs typeface="Calibri"/>
            </a:endParaRPr>
          </a:p>
          <a:p>
            <a:pPr algn="ctr" marL="100330">
              <a:lnSpc>
                <a:spcPct val="100000"/>
              </a:lnSpc>
              <a:spcBef>
                <a:spcPts val="1839"/>
              </a:spcBef>
              <a:tabLst>
                <a:tab pos="7529830" algn="l"/>
              </a:tabLst>
            </a:pPr>
            <a:r>
              <a:rPr dirty="0" sz="2000" spc="-10">
                <a:solidFill>
                  <a:srgbClr val="7E7E7E"/>
                </a:solidFill>
                <a:latin typeface="Calibri"/>
                <a:cs typeface="Calibri"/>
              </a:rPr>
              <a:t>Thriving </a:t>
            </a:r>
            <a:r>
              <a:rPr dirty="0" sz="2000" spc="-5">
                <a:solidFill>
                  <a:srgbClr val="7E7E7E"/>
                </a:solidFill>
                <a:latin typeface="Calibri"/>
                <a:cs typeface="Calibri"/>
              </a:rPr>
              <a:t>as a </a:t>
            </a:r>
            <a:r>
              <a:rPr dirty="0" sz="2000" spc="-15">
                <a:solidFill>
                  <a:srgbClr val="7E7E7E"/>
                </a:solidFill>
                <a:latin typeface="Calibri"/>
                <a:cs typeface="Calibri"/>
              </a:rPr>
              <a:t>Fixed</a:t>
            </a:r>
            <a:r>
              <a:rPr dirty="0" sz="2000" spc="8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2000" spc="-50">
                <a:solidFill>
                  <a:srgbClr val="7E7E7E"/>
                </a:solidFill>
                <a:latin typeface="Calibri"/>
                <a:cs typeface="Calibri"/>
              </a:rPr>
              <a:t>Term</a:t>
            </a:r>
            <a:r>
              <a:rPr dirty="0" sz="2000" spc="2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7E7E7E"/>
                </a:solidFill>
                <a:latin typeface="Calibri"/>
                <a:cs typeface="Calibri"/>
              </a:rPr>
              <a:t>Faculty	February </a:t>
            </a:r>
            <a:r>
              <a:rPr dirty="0" sz="2000" spc="5">
                <a:solidFill>
                  <a:srgbClr val="7E7E7E"/>
                </a:solidFill>
                <a:latin typeface="Calibri"/>
                <a:cs typeface="Calibri"/>
              </a:rPr>
              <a:t>16</a:t>
            </a:r>
            <a:r>
              <a:rPr dirty="0" baseline="25641" sz="1950" spc="7">
                <a:solidFill>
                  <a:srgbClr val="7E7E7E"/>
                </a:solidFill>
                <a:latin typeface="Calibri"/>
                <a:cs typeface="Calibri"/>
              </a:rPr>
              <a:t>th</a:t>
            </a:r>
            <a:r>
              <a:rPr dirty="0" baseline="25641" sz="1950" spc="247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7E7E7E"/>
                </a:solidFill>
                <a:latin typeface="Calibri"/>
                <a:cs typeface="Calibri"/>
              </a:rPr>
              <a:t>8:30-12:00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Calibri"/>
              <a:cs typeface="Calibri"/>
            </a:endParaRPr>
          </a:p>
          <a:p>
            <a:pPr algn="ctr" marL="100330">
              <a:lnSpc>
                <a:spcPct val="100000"/>
              </a:lnSpc>
              <a:tabLst>
                <a:tab pos="7644130" algn="l"/>
              </a:tabLst>
            </a:pPr>
            <a:r>
              <a:rPr dirty="0" sz="2000" spc="-5">
                <a:solidFill>
                  <a:srgbClr val="7E7E7E"/>
                </a:solidFill>
                <a:latin typeface="Calibri"/>
                <a:cs typeface="Calibri"/>
              </a:rPr>
              <a:t>Thriving in the </a:t>
            </a:r>
            <a:r>
              <a:rPr dirty="0" sz="2000" spc="-40">
                <a:solidFill>
                  <a:srgbClr val="7E7E7E"/>
                </a:solidFill>
                <a:latin typeface="Calibri"/>
                <a:cs typeface="Calibri"/>
              </a:rPr>
              <a:t>Tenure </a:t>
            </a:r>
            <a:r>
              <a:rPr dirty="0" sz="2000" spc="-20">
                <a:solidFill>
                  <a:srgbClr val="7E7E7E"/>
                </a:solidFill>
                <a:latin typeface="Calibri"/>
                <a:cs typeface="Calibri"/>
              </a:rPr>
              <a:t>System </a:t>
            </a:r>
            <a:r>
              <a:rPr dirty="0" sz="2000" spc="-5">
                <a:solidFill>
                  <a:srgbClr val="7E7E7E"/>
                </a:solidFill>
                <a:latin typeface="Calibri"/>
                <a:cs typeface="Calibri"/>
              </a:rPr>
              <a:t>II </a:t>
            </a:r>
            <a:r>
              <a:rPr dirty="0" sz="2000" spc="-15">
                <a:solidFill>
                  <a:srgbClr val="7E7E7E"/>
                </a:solidFill>
                <a:latin typeface="Calibri"/>
                <a:cs typeface="Calibri"/>
              </a:rPr>
              <a:t>for</a:t>
            </a:r>
            <a:r>
              <a:rPr dirty="0" sz="2000" spc="19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7E7E7E"/>
                </a:solidFill>
                <a:latin typeface="Calibri"/>
                <a:cs typeface="Calibri"/>
              </a:rPr>
              <a:t>Associate</a:t>
            </a:r>
            <a:r>
              <a:rPr dirty="0" sz="2000" spc="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7E7E7E"/>
                </a:solidFill>
                <a:latin typeface="Calibri"/>
                <a:cs typeface="Calibri"/>
              </a:rPr>
              <a:t>faculty	February </a:t>
            </a:r>
            <a:r>
              <a:rPr dirty="0" sz="2000">
                <a:solidFill>
                  <a:srgbClr val="7E7E7E"/>
                </a:solidFill>
                <a:latin typeface="Calibri"/>
                <a:cs typeface="Calibri"/>
              </a:rPr>
              <a:t>23</a:t>
            </a:r>
            <a:r>
              <a:rPr dirty="0" baseline="25641" sz="1950">
                <a:solidFill>
                  <a:srgbClr val="7E7E7E"/>
                </a:solidFill>
                <a:latin typeface="Calibri"/>
                <a:cs typeface="Calibri"/>
              </a:rPr>
              <a:t>rd</a:t>
            </a:r>
            <a:r>
              <a:rPr dirty="0" baseline="25641" sz="1950" spc="22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7E7E7E"/>
                </a:solidFill>
                <a:latin typeface="Calibri"/>
                <a:cs typeface="Calibri"/>
              </a:rPr>
              <a:t>8:30-12:00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54148" y="2534734"/>
            <a:ext cx="1683385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Qu</a:t>
            </a:r>
            <a:r>
              <a:rPr dirty="0" spc="-10"/>
              <a:t>e</a:t>
            </a:r>
            <a:r>
              <a:rPr dirty="0" spc="-45"/>
              <a:t>s</a:t>
            </a:r>
            <a:r>
              <a:rPr dirty="0" spc="-5"/>
              <a:t>t</a:t>
            </a:r>
            <a:r>
              <a:rPr dirty="0" spc="-10"/>
              <a:t>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255719"/>
            <a:ext cx="6515100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Thinking About </a:t>
            </a:r>
            <a:r>
              <a:rPr dirty="0" spc="-10"/>
              <a:t>Decanal </a:t>
            </a:r>
            <a:r>
              <a:rPr dirty="0" spc="-5"/>
              <a:t>&amp; </a:t>
            </a:r>
            <a:r>
              <a:rPr dirty="0" spc="-20"/>
              <a:t>Faculty</a:t>
            </a:r>
            <a:r>
              <a:rPr dirty="0" spc="100"/>
              <a:t> </a:t>
            </a:r>
            <a:r>
              <a:rPr dirty="0" spc="-15"/>
              <a:t>Hires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997744"/>
            <a:ext cx="7176770" cy="3757929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17453A"/>
              </a:buClr>
              <a:buChar char="•"/>
              <a:tabLst>
                <a:tab pos="354965" algn="l"/>
                <a:tab pos="355600" algn="l"/>
              </a:tabLst>
            </a:pPr>
            <a:r>
              <a:rPr dirty="0" sz="2800">
                <a:solidFill>
                  <a:srgbClr val="585858"/>
                </a:solidFill>
                <a:latin typeface="Arial"/>
                <a:cs typeface="Arial"/>
              </a:rPr>
              <a:t>Disciplinary</a:t>
            </a:r>
            <a:r>
              <a:rPr dirty="0" sz="2800" spc="-9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585858"/>
                </a:solidFill>
                <a:latin typeface="Arial"/>
                <a:cs typeface="Arial"/>
              </a:rPr>
              <a:t>depth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17453A"/>
              </a:buClr>
              <a:buChar char="•"/>
              <a:tabLst>
                <a:tab pos="354965" algn="l"/>
                <a:tab pos="355600" algn="l"/>
              </a:tabLst>
            </a:pPr>
            <a:r>
              <a:rPr dirty="0" sz="2800">
                <a:solidFill>
                  <a:srgbClr val="585858"/>
                </a:solidFill>
                <a:latin typeface="Arial"/>
                <a:cs typeface="Arial"/>
              </a:rPr>
              <a:t>Institutional</a:t>
            </a:r>
            <a:r>
              <a:rPr dirty="0" sz="2800" spc="-9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585858"/>
                </a:solidFill>
                <a:latin typeface="Arial"/>
                <a:cs typeface="Arial"/>
              </a:rPr>
              <a:t>vision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17453A"/>
              </a:buClr>
              <a:buChar char="•"/>
              <a:tabLst>
                <a:tab pos="354965" algn="l"/>
                <a:tab pos="355600" algn="l"/>
              </a:tabLst>
            </a:pPr>
            <a:r>
              <a:rPr dirty="0" sz="2800" spc="-10">
                <a:solidFill>
                  <a:srgbClr val="585858"/>
                </a:solidFill>
                <a:latin typeface="Arial"/>
                <a:cs typeface="Arial"/>
              </a:rPr>
              <a:t>There’s </a:t>
            </a:r>
            <a:r>
              <a:rPr dirty="0" sz="2800">
                <a:solidFill>
                  <a:srgbClr val="585858"/>
                </a:solidFill>
                <a:latin typeface="Arial"/>
                <a:cs typeface="Arial"/>
              </a:rPr>
              <a:t>a cohesive link between each</a:t>
            </a:r>
            <a:r>
              <a:rPr dirty="0" sz="2800" spc="-4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585858"/>
                </a:solidFill>
                <a:latin typeface="Arial"/>
                <a:cs typeface="Arial"/>
              </a:rPr>
              <a:t>step:</a:t>
            </a:r>
            <a:endParaRPr sz="28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585"/>
              </a:spcBef>
              <a:buClr>
                <a:srgbClr val="404040"/>
              </a:buClr>
              <a:buSzPct val="85416"/>
              <a:buChar char="•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585858"/>
                </a:solidFill>
                <a:latin typeface="Arial"/>
                <a:cs typeface="Arial"/>
              </a:rPr>
              <a:t>Recruitment</a:t>
            </a:r>
            <a:endParaRPr sz="24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575"/>
              </a:spcBef>
              <a:buClr>
                <a:srgbClr val="404040"/>
              </a:buClr>
              <a:buSzPct val="85416"/>
              <a:buChar char="•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585858"/>
                </a:solidFill>
                <a:latin typeface="Arial"/>
                <a:cs typeface="Arial"/>
              </a:rPr>
              <a:t>Hiring</a:t>
            </a:r>
            <a:endParaRPr sz="24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575"/>
              </a:spcBef>
              <a:buClr>
                <a:srgbClr val="404040"/>
              </a:buClr>
              <a:buSzPct val="85416"/>
              <a:buChar char="•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585858"/>
                </a:solidFill>
                <a:latin typeface="Arial"/>
                <a:cs typeface="Arial"/>
              </a:rPr>
              <a:t>Promotion</a:t>
            </a:r>
            <a:endParaRPr sz="24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580"/>
              </a:spcBef>
              <a:buClr>
                <a:srgbClr val="404040"/>
              </a:buClr>
              <a:buSzPct val="85416"/>
              <a:buChar char="•"/>
              <a:tabLst>
                <a:tab pos="755015" algn="l"/>
                <a:tab pos="755650" algn="l"/>
              </a:tabLst>
            </a:pPr>
            <a:r>
              <a:rPr dirty="0" sz="2400" spc="-50">
                <a:solidFill>
                  <a:srgbClr val="585858"/>
                </a:solidFill>
                <a:latin typeface="Arial"/>
                <a:cs typeface="Arial"/>
              </a:rPr>
              <a:t>Tenure</a:t>
            </a:r>
            <a:endParaRPr sz="24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575"/>
              </a:spcBef>
              <a:buClr>
                <a:srgbClr val="404040"/>
              </a:buClr>
              <a:buSzPct val="85416"/>
              <a:buChar char="•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585858"/>
                </a:solidFill>
                <a:latin typeface="Arial"/>
                <a:cs typeface="Arial"/>
              </a:rPr>
              <a:t>Retention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255719"/>
            <a:ext cx="2898140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5"/>
              <a:t>Incorporating</a:t>
            </a:r>
            <a:r>
              <a:rPr dirty="0" spc="-20"/>
              <a:t> </a:t>
            </a:r>
            <a:r>
              <a:rPr dirty="0" spc="-10"/>
              <a:t>DEI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995955"/>
            <a:ext cx="10668635" cy="3393440"/>
          </a:xfrm>
          <a:prstGeom prst="rect">
            <a:avLst/>
          </a:prstGeom>
        </p:spPr>
        <p:txBody>
          <a:bodyPr wrap="square" lIns="0" tIns="9969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17453A"/>
              </a:buClr>
              <a:buChar char="•"/>
              <a:tabLst>
                <a:tab pos="354965" algn="l"/>
                <a:tab pos="355600" algn="l"/>
              </a:tabLst>
            </a:pPr>
            <a:r>
              <a:rPr dirty="0" sz="2800" spc="-160">
                <a:solidFill>
                  <a:srgbClr val="585858"/>
                </a:solidFill>
                <a:latin typeface="Arial"/>
                <a:cs typeface="Arial"/>
              </a:rPr>
              <a:t>To </a:t>
            </a:r>
            <a:r>
              <a:rPr dirty="0" sz="2800">
                <a:solidFill>
                  <a:srgbClr val="585858"/>
                </a:solidFill>
                <a:latin typeface="Arial"/>
                <a:cs typeface="Arial"/>
              </a:rPr>
              <a:t>reach our strategic goals, </a:t>
            </a:r>
            <a:r>
              <a:rPr dirty="0" sz="2800" spc="-5">
                <a:solidFill>
                  <a:srgbClr val="585858"/>
                </a:solidFill>
                <a:latin typeface="Arial"/>
                <a:cs typeface="Arial"/>
              </a:rPr>
              <a:t>we </a:t>
            </a:r>
            <a:r>
              <a:rPr dirty="0" sz="2800">
                <a:solidFill>
                  <a:srgbClr val="585858"/>
                </a:solidFill>
                <a:latin typeface="Arial"/>
                <a:cs typeface="Arial"/>
              </a:rPr>
              <a:t>need</a:t>
            </a:r>
            <a:r>
              <a:rPr dirty="0" sz="2800" spc="15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585858"/>
                </a:solidFill>
                <a:latin typeface="Arial"/>
                <a:cs typeface="Arial"/>
              </a:rPr>
              <a:t>to:</a:t>
            </a:r>
            <a:endParaRPr sz="2800">
              <a:latin typeface="Arial"/>
              <a:cs typeface="Arial"/>
            </a:endParaRPr>
          </a:p>
          <a:p>
            <a:pPr lvl="1" marL="755650" marR="295910" indent="-285750">
              <a:lnSpc>
                <a:spcPct val="100000"/>
              </a:lnSpc>
              <a:spcBef>
                <a:spcPts val="585"/>
              </a:spcBef>
              <a:buClr>
                <a:srgbClr val="404040"/>
              </a:buClr>
              <a:buSzPct val="85416"/>
              <a:buChar char="•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585858"/>
                </a:solidFill>
                <a:latin typeface="Arial"/>
                <a:cs typeface="Arial"/>
              </a:rPr>
              <a:t>See the connection between recruitment, hiring, promotion, tenure, and  retention of </a:t>
            </a:r>
            <a:r>
              <a:rPr dirty="0" sz="2400">
                <a:solidFill>
                  <a:srgbClr val="585858"/>
                </a:solidFill>
                <a:latin typeface="Arial"/>
                <a:cs typeface="Arial"/>
              </a:rPr>
              <a:t>a </a:t>
            </a:r>
            <a:r>
              <a:rPr dirty="0" sz="2400" spc="-5">
                <a:solidFill>
                  <a:srgbClr val="585858"/>
                </a:solidFill>
                <a:latin typeface="Arial"/>
                <a:cs typeface="Arial"/>
              </a:rPr>
              <a:t>diverse</a:t>
            </a:r>
            <a:r>
              <a:rPr dirty="0" sz="2400" spc="2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30">
                <a:solidFill>
                  <a:srgbClr val="585858"/>
                </a:solidFill>
                <a:latin typeface="Arial"/>
                <a:cs typeface="Arial"/>
              </a:rPr>
              <a:t>faculty.</a:t>
            </a:r>
            <a:endParaRPr sz="2400">
              <a:latin typeface="Arial"/>
              <a:cs typeface="Arial"/>
            </a:endParaRPr>
          </a:p>
          <a:p>
            <a:pPr lvl="1" marL="755650" marR="5080" indent="-285750">
              <a:lnSpc>
                <a:spcPct val="100000"/>
              </a:lnSpc>
              <a:spcBef>
                <a:spcPts val="575"/>
              </a:spcBef>
              <a:buClr>
                <a:srgbClr val="404040"/>
              </a:buClr>
              <a:buSzPct val="85416"/>
              <a:buChar char="•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585858"/>
                </a:solidFill>
                <a:latin typeface="Arial"/>
                <a:cs typeface="Arial"/>
              </a:rPr>
              <a:t>Understand where </a:t>
            </a:r>
            <a:r>
              <a:rPr dirty="0" sz="2400">
                <a:solidFill>
                  <a:srgbClr val="585858"/>
                </a:solidFill>
                <a:latin typeface="Arial"/>
                <a:cs typeface="Arial"/>
              </a:rPr>
              <a:t>we </a:t>
            </a:r>
            <a:r>
              <a:rPr dirty="0" sz="2400" spc="-5">
                <a:solidFill>
                  <a:srgbClr val="585858"/>
                </a:solidFill>
                <a:latin typeface="Arial"/>
                <a:cs typeface="Arial"/>
              </a:rPr>
              <a:t>are and how to reach our goals through our search  priorities, hiring, and support of</a:t>
            </a:r>
            <a:r>
              <a:rPr dirty="0" sz="2400" spc="6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30">
                <a:solidFill>
                  <a:srgbClr val="585858"/>
                </a:solidFill>
                <a:latin typeface="Arial"/>
                <a:cs typeface="Arial"/>
              </a:rPr>
              <a:t>faculty.</a:t>
            </a:r>
            <a:endParaRPr sz="2400">
              <a:latin typeface="Arial"/>
              <a:cs typeface="Arial"/>
            </a:endParaRPr>
          </a:p>
          <a:p>
            <a:pPr lvl="1" marL="755650" marR="396240" indent="-285750">
              <a:lnSpc>
                <a:spcPct val="100000"/>
              </a:lnSpc>
              <a:spcBef>
                <a:spcPts val="575"/>
              </a:spcBef>
              <a:buClr>
                <a:srgbClr val="404040"/>
              </a:buClr>
              <a:buSzPct val="85416"/>
              <a:buChar char="•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585858"/>
                </a:solidFill>
                <a:latin typeface="Arial"/>
                <a:cs typeface="Arial"/>
              </a:rPr>
              <a:t>Support of faculty </a:t>
            </a:r>
            <a:r>
              <a:rPr dirty="0" sz="2400">
                <a:solidFill>
                  <a:srgbClr val="585858"/>
                </a:solidFill>
                <a:latin typeface="Arial"/>
                <a:cs typeface="Arial"/>
              </a:rPr>
              <a:t>is </a:t>
            </a:r>
            <a:r>
              <a:rPr dirty="0" sz="2400" spc="-5">
                <a:solidFill>
                  <a:srgbClr val="585858"/>
                </a:solidFill>
                <a:latin typeface="Arial"/>
                <a:cs typeface="Arial"/>
              </a:rPr>
              <a:t>based clear expectations and an understanding of  how to reach those</a:t>
            </a:r>
            <a:r>
              <a:rPr dirty="0" sz="2400" spc="2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585858"/>
                </a:solidFill>
                <a:latin typeface="Arial"/>
                <a:cs typeface="Arial"/>
              </a:rPr>
              <a:t>expectations.</a:t>
            </a:r>
            <a:endParaRPr sz="24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580"/>
              </a:spcBef>
              <a:buClr>
                <a:srgbClr val="404040"/>
              </a:buClr>
              <a:buSzPct val="85416"/>
              <a:buChar char="•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585858"/>
                </a:solidFill>
                <a:latin typeface="Arial"/>
                <a:cs typeface="Arial"/>
              </a:rPr>
              <a:t>Inclusion and equity are foundational to</a:t>
            </a:r>
            <a:r>
              <a:rPr dirty="0" sz="2400" spc="7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585858"/>
                </a:solidFill>
                <a:latin typeface="Arial"/>
                <a:cs typeface="Arial"/>
              </a:rPr>
              <a:t>retention.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255719"/>
            <a:ext cx="3520440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5"/>
              <a:t>Recruitment </a:t>
            </a:r>
            <a:r>
              <a:rPr dirty="0" spc="-5"/>
              <a:t>&amp;</a:t>
            </a:r>
            <a:r>
              <a:rPr dirty="0" spc="25"/>
              <a:t> </a:t>
            </a:r>
            <a:r>
              <a:rPr dirty="0" spc="-10"/>
              <a:t>Hiring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2082783"/>
            <a:ext cx="10387965" cy="3695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496570" indent="-342900">
              <a:lnSpc>
                <a:spcPct val="100000"/>
              </a:lnSpc>
              <a:spcBef>
                <a:spcPts val="100"/>
              </a:spcBef>
              <a:buClr>
                <a:srgbClr val="17453A"/>
              </a:buClr>
              <a:buChar char="•"/>
              <a:tabLst>
                <a:tab pos="354965" algn="l"/>
                <a:tab pos="355600" algn="l"/>
              </a:tabLst>
            </a:pPr>
            <a:r>
              <a:rPr dirty="0" sz="2800">
                <a:solidFill>
                  <a:srgbClr val="585858"/>
                </a:solidFill>
                <a:latin typeface="Arial"/>
                <a:cs typeface="Arial"/>
              </a:rPr>
              <a:t>Improving the diversity of the candidate pool depends on the  networks and partnerships </a:t>
            </a:r>
            <a:r>
              <a:rPr dirty="0" sz="2800" spc="-5">
                <a:solidFill>
                  <a:srgbClr val="585858"/>
                </a:solidFill>
                <a:latin typeface="Arial"/>
                <a:cs typeface="Arial"/>
              </a:rPr>
              <a:t>we </a:t>
            </a:r>
            <a:r>
              <a:rPr dirty="0" sz="2800">
                <a:solidFill>
                  <a:srgbClr val="585858"/>
                </a:solidFill>
                <a:latin typeface="Arial"/>
                <a:cs typeface="Arial"/>
              </a:rPr>
              <a:t>have and those that </a:t>
            </a:r>
            <a:r>
              <a:rPr dirty="0" sz="2800" spc="-5">
                <a:solidFill>
                  <a:srgbClr val="585858"/>
                </a:solidFill>
                <a:latin typeface="Arial"/>
                <a:cs typeface="Arial"/>
              </a:rPr>
              <a:t>we</a:t>
            </a:r>
            <a:r>
              <a:rPr dirty="0" sz="2800" spc="-4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585858"/>
                </a:solidFill>
                <a:latin typeface="Arial"/>
                <a:cs typeface="Arial"/>
              </a:rPr>
              <a:t>build.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0"/>
              </a:spcBef>
              <a:buClr>
                <a:srgbClr val="17453A"/>
              </a:buClr>
              <a:buChar char="•"/>
              <a:tabLst>
                <a:tab pos="354965" algn="l"/>
                <a:tab pos="355600" algn="l"/>
              </a:tabLst>
            </a:pPr>
            <a:r>
              <a:rPr dirty="0" sz="2800" spc="-5">
                <a:solidFill>
                  <a:srgbClr val="585858"/>
                </a:solidFill>
                <a:latin typeface="Arial"/>
                <a:cs typeface="Arial"/>
              </a:rPr>
              <a:t>How we </a:t>
            </a:r>
            <a:r>
              <a:rPr dirty="0" sz="2800">
                <a:solidFill>
                  <a:srgbClr val="585858"/>
                </a:solidFill>
                <a:latin typeface="Arial"/>
                <a:cs typeface="Arial"/>
              </a:rPr>
              <a:t>compose the position description so that minorities see  themselves as having the specified qualifications is</a:t>
            </a:r>
            <a:r>
              <a:rPr dirty="0" sz="2800" spc="-6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585858"/>
                </a:solidFill>
                <a:latin typeface="Arial"/>
                <a:cs typeface="Arial"/>
              </a:rPr>
              <a:t>required.</a:t>
            </a:r>
            <a:endParaRPr sz="2800">
              <a:latin typeface="Arial"/>
              <a:cs typeface="Arial"/>
            </a:endParaRPr>
          </a:p>
          <a:p>
            <a:pPr marL="355600" marR="123825" indent="-342900">
              <a:lnSpc>
                <a:spcPct val="100000"/>
              </a:lnSpc>
              <a:spcBef>
                <a:spcPts val="675"/>
              </a:spcBef>
              <a:buClr>
                <a:srgbClr val="17453A"/>
              </a:buClr>
              <a:buChar char="•"/>
              <a:tabLst>
                <a:tab pos="354965" algn="l"/>
                <a:tab pos="355600" algn="l"/>
              </a:tabLst>
            </a:pPr>
            <a:r>
              <a:rPr dirty="0" sz="2800">
                <a:solidFill>
                  <a:srgbClr val="585858"/>
                </a:solidFill>
                <a:latin typeface="Arial"/>
                <a:cs typeface="Arial"/>
              </a:rPr>
              <a:t>Where and how </a:t>
            </a:r>
            <a:r>
              <a:rPr dirty="0" sz="2800" spc="-5">
                <a:solidFill>
                  <a:srgbClr val="585858"/>
                </a:solidFill>
                <a:latin typeface="Arial"/>
                <a:cs typeface="Arial"/>
              </a:rPr>
              <a:t>we </a:t>
            </a:r>
            <a:r>
              <a:rPr dirty="0" sz="2800">
                <a:solidFill>
                  <a:srgbClr val="585858"/>
                </a:solidFill>
                <a:latin typeface="Arial"/>
                <a:cs typeface="Arial"/>
              </a:rPr>
              <a:t>advertise the position – </a:t>
            </a:r>
            <a:r>
              <a:rPr dirty="0" sz="2800" spc="-5">
                <a:solidFill>
                  <a:srgbClr val="585858"/>
                </a:solidFill>
                <a:latin typeface="Arial"/>
                <a:cs typeface="Arial"/>
              </a:rPr>
              <a:t>we </a:t>
            </a:r>
            <a:r>
              <a:rPr dirty="0" sz="2800">
                <a:solidFill>
                  <a:srgbClr val="585858"/>
                </a:solidFill>
                <a:latin typeface="Arial"/>
                <a:cs typeface="Arial"/>
              </a:rPr>
              <a:t>have to change  our view that “if </a:t>
            </a:r>
            <a:r>
              <a:rPr dirty="0" sz="2800" spc="-5">
                <a:solidFill>
                  <a:srgbClr val="585858"/>
                </a:solidFill>
                <a:latin typeface="Arial"/>
                <a:cs typeface="Arial"/>
              </a:rPr>
              <a:t>we </a:t>
            </a:r>
            <a:r>
              <a:rPr dirty="0" sz="2800">
                <a:solidFill>
                  <a:srgbClr val="585858"/>
                </a:solidFill>
                <a:latin typeface="Arial"/>
                <a:cs typeface="Arial"/>
              </a:rPr>
              <a:t>build it, they </a:t>
            </a:r>
            <a:r>
              <a:rPr dirty="0" sz="2800" spc="-5">
                <a:solidFill>
                  <a:srgbClr val="585858"/>
                </a:solidFill>
                <a:latin typeface="Arial"/>
                <a:cs typeface="Arial"/>
              </a:rPr>
              <a:t>will</a:t>
            </a:r>
            <a:r>
              <a:rPr dirty="0" sz="2800" spc="-3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585858"/>
                </a:solidFill>
                <a:latin typeface="Arial"/>
                <a:cs typeface="Arial"/>
              </a:rPr>
              <a:t>come”.</a:t>
            </a:r>
            <a:endParaRPr sz="2800">
              <a:latin typeface="Arial"/>
              <a:cs typeface="Arial"/>
            </a:endParaRPr>
          </a:p>
          <a:p>
            <a:pPr marL="355600" marR="387350" indent="-342900">
              <a:lnSpc>
                <a:spcPct val="100000"/>
              </a:lnSpc>
              <a:spcBef>
                <a:spcPts val="670"/>
              </a:spcBef>
              <a:buClr>
                <a:srgbClr val="17453A"/>
              </a:buClr>
              <a:buChar char="•"/>
              <a:tabLst>
                <a:tab pos="354965" algn="l"/>
                <a:tab pos="355600" algn="l"/>
              </a:tabLst>
            </a:pPr>
            <a:r>
              <a:rPr dirty="0" sz="2800">
                <a:solidFill>
                  <a:srgbClr val="585858"/>
                </a:solidFill>
                <a:latin typeface="Arial"/>
                <a:cs typeface="Arial"/>
              </a:rPr>
              <a:t>Show case the supportive programs and </a:t>
            </a:r>
            <a:r>
              <a:rPr dirty="0" sz="2800" spc="-10">
                <a:solidFill>
                  <a:srgbClr val="585858"/>
                </a:solidFill>
                <a:latin typeface="Arial"/>
                <a:cs typeface="Arial"/>
              </a:rPr>
              <a:t>offices </a:t>
            </a:r>
            <a:r>
              <a:rPr dirty="0" sz="2800">
                <a:solidFill>
                  <a:srgbClr val="585858"/>
                </a:solidFill>
                <a:latin typeface="Arial"/>
                <a:cs typeface="Arial"/>
              </a:rPr>
              <a:t>to help every  faculty </a:t>
            </a:r>
            <a:r>
              <a:rPr dirty="0" sz="2800" spc="-5">
                <a:solidFill>
                  <a:srgbClr val="585858"/>
                </a:solidFill>
                <a:latin typeface="Arial"/>
                <a:cs typeface="Arial"/>
              </a:rPr>
              <a:t>member </a:t>
            </a:r>
            <a:r>
              <a:rPr dirty="0" sz="2800">
                <a:solidFill>
                  <a:srgbClr val="585858"/>
                </a:solidFill>
                <a:latin typeface="Arial"/>
                <a:cs typeface="Arial"/>
              </a:rPr>
              <a:t>be a success.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270960"/>
            <a:ext cx="6203950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 b="1">
                <a:latin typeface="Arial"/>
                <a:cs typeface="Arial"/>
              </a:rPr>
              <a:t>Overview of the Search</a:t>
            </a:r>
            <a:r>
              <a:rPr dirty="0" spc="-85" b="1">
                <a:latin typeface="Arial"/>
                <a:cs typeface="Arial"/>
              </a:rPr>
              <a:t> </a:t>
            </a:r>
            <a:r>
              <a:rPr dirty="0" spc="-5" b="1">
                <a:latin typeface="Arial"/>
                <a:cs typeface="Arial"/>
              </a:rPr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65890" y="2214901"/>
            <a:ext cx="8856980" cy="39027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Preparing for </a:t>
            </a:r>
            <a:r>
              <a:rPr dirty="0" sz="2400">
                <a:solidFill>
                  <a:srgbClr val="7E7E7E"/>
                </a:solidFill>
                <a:latin typeface="Arial"/>
                <a:cs typeface="Arial"/>
              </a:rPr>
              <a:t>a </a:t>
            </a: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Successful Search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Arial"/>
              <a:cs typeface="Arial"/>
            </a:endParaRPr>
          </a:p>
          <a:p>
            <a:pPr algn="ctr" marL="1270">
              <a:lnSpc>
                <a:spcPct val="100000"/>
              </a:lnSpc>
            </a:pP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Resources for Search</a:t>
            </a:r>
            <a:r>
              <a:rPr dirty="0" sz="2400" spc="-3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Committees</a:t>
            </a:r>
            <a:endParaRPr sz="2400">
              <a:latin typeface="Arial"/>
              <a:cs typeface="Arial"/>
            </a:endParaRPr>
          </a:p>
          <a:p>
            <a:pPr algn="ctr" marL="12700" marR="5080">
              <a:lnSpc>
                <a:spcPct val="240000"/>
              </a:lnSpc>
            </a:pP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Describing the Position and Determining Candidate Qualifications  Recruitment</a:t>
            </a:r>
            <a:r>
              <a:rPr dirty="0" sz="2400" spc="1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Process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Arial"/>
              <a:cs typeface="Arial"/>
            </a:endParaRPr>
          </a:p>
          <a:p>
            <a:pPr algn="ctr" marL="1905">
              <a:lnSpc>
                <a:spcPct val="100000"/>
              </a:lnSpc>
              <a:spcBef>
                <a:spcPts val="5"/>
              </a:spcBef>
            </a:pP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Selection</a:t>
            </a:r>
            <a:r>
              <a:rPr dirty="0" sz="2400" spc="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Process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86806" y="2708910"/>
            <a:ext cx="765809" cy="4450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746622" y="2732151"/>
            <a:ext cx="646430" cy="352425"/>
          </a:xfrm>
          <a:custGeom>
            <a:avLst/>
            <a:gdLst/>
            <a:ahLst/>
            <a:cxnLst/>
            <a:rect l="l" t="t" r="r" b="b"/>
            <a:pathLst>
              <a:path w="646429" h="352425">
                <a:moveTo>
                  <a:pt x="646176" y="176022"/>
                </a:moveTo>
                <a:lnTo>
                  <a:pt x="0" y="176022"/>
                </a:lnTo>
                <a:lnTo>
                  <a:pt x="323088" y="352044"/>
                </a:lnTo>
                <a:lnTo>
                  <a:pt x="646176" y="176022"/>
                </a:lnTo>
                <a:close/>
              </a:path>
              <a:path w="646429" h="352425">
                <a:moveTo>
                  <a:pt x="484631" y="0"/>
                </a:moveTo>
                <a:lnTo>
                  <a:pt x="161544" y="0"/>
                </a:lnTo>
                <a:lnTo>
                  <a:pt x="161544" y="176022"/>
                </a:lnTo>
                <a:lnTo>
                  <a:pt x="484631" y="176022"/>
                </a:lnTo>
                <a:lnTo>
                  <a:pt x="484631" y="0"/>
                </a:lnTo>
                <a:close/>
              </a:path>
            </a:pathLst>
          </a:custGeom>
          <a:solidFill>
            <a:srgbClr val="0B52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746622" y="2732151"/>
            <a:ext cx="646430" cy="352425"/>
          </a:xfrm>
          <a:custGeom>
            <a:avLst/>
            <a:gdLst/>
            <a:ahLst/>
            <a:cxnLst/>
            <a:rect l="l" t="t" r="r" b="b"/>
            <a:pathLst>
              <a:path w="646429" h="352425">
                <a:moveTo>
                  <a:pt x="0" y="176022"/>
                </a:moveTo>
                <a:lnTo>
                  <a:pt x="161544" y="176022"/>
                </a:lnTo>
                <a:lnTo>
                  <a:pt x="161544" y="0"/>
                </a:lnTo>
                <a:lnTo>
                  <a:pt x="484631" y="0"/>
                </a:lnTo>
                <a:lnTo>
                  <a:pt x="484631" y="176022"/>
                </a:lnTo>
                <a:lnTo>
                  <a:pt x="646176" y="176022"/>
                </a:lnTo>
                <a:lnTo>
                  <a:pt x="323088" y="352044"/>
                </a:lnTo>
                <a:lnTo>
                  <a:pt x="0" y="176022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19396" y="6462221"/>
            <a:ext cx="44761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Source: MSU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Academic Hiring Manual</a:t>
            </a:r>
            <a:r>
              <a:rPr dirty="0" sz="1200" spc="-5">
                <a:latin typeface="Arial"/>
                <a:cs typeface="Arial"/>
              </a:rPr>
              <a:t>, 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and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Faculty Search</a:t>
            </a:r>
            <a:r>
              <a:rPr dirty="0" u="sng" sz="1200" spc="-1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spc="-2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Toolkit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686806" y="3601973"/>
            <a:ext cx="765809" cy="4450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746622" y="3625215"/>
            <a:ext cx="646430" cy="352425"/>
          </a:xfrm>
          <a:custGeom>
            <a:avLst/>
            <a:gdLst/>
            <a:ahLst/>
            <a:cxnLst/>
            <a:rect l="l" t="t" r="r" b="b"/>
            <a:pathLst>
              <a:path w="646429" h="352425">
                <a:moveTo>
                  <a:pt x="646176" y="176022"/>
                </a:moveTo>
                <a:lnTo>
                  <a:pt x="0" y="176022"/>
                </a:lnTo>
                <a:lnTo>
                  <a:pt x="323088" y="352044"/>
                </a:lnTo>
                <a:lnTo>
                  <a:pt x="646176" y="176022"/>
                </a:lnTo>
                <a:close/>
              </a:path>
              <a:path w="646429" h="352425">
                <a:moveTo>
                  <a:pt x="484631" y="0"/>
                </a:moveTo>
                <a:lnTo>
                  <a:pt x="161544" y="0"/>
                </a:lnTo>
                <a:lnTo>
                  <a:pt x="161544" y="176022"/>
                </a:lnTo>
                <a:lnTo>
                  <a:pt x="484631" y="176022"/>
                </a:lnTo>
                <a:lnTo>
                  <a:pt x="484631" y="0"/>
                </a:lnTo>
                <a:close/>
              </a:path>
            </a:pathLst>
          </a:custGeom>
          <a:solidFill>
            <a:srgbClr val="0B52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746622" y="3625215"/>
            <a:ext cx="646430" cy="352425"/>
          </a:xfrm>
          <a:custGeom>
            <a:avLst/>
            <a:gdLst/>
            <a:ahLst/>
            <a:cxnLst/>
            <a:rect l="l" t="t" r="r" b="b"/>
            <a:pathLst>
              <a:path w="646429" h="352425">
                <a:moveTo>
                  <a:pt x="0" y="176022"/>
                </a:moveTo>
                <a:lnTo>
                  <a:pt x="161544" y="176022"/>
                </a:lnTo>
                <a:lnTo>
                  <a:pt x="161544" y="0"/>
                </a:lnTo>
                <a:lnTo>
                  <a:pt x="484631" y="0"/>
                </a:lnTo>
                <a:lnTo>
                  <a:pt x="484631" y="176022"/>
                </a:lnTo>
                <a:lnTo>
                  <a:pt x="646176" y="176022"/>
                </a:lnTo>
                <a:lnTo>
                  <a:pt x="323088" y="352044"/>
                </a:lnTo>
                <a:lnTo>
                  <a:pt x="0" y="176022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713476" y="4495038"/>
            <a:ext cx="765809" cy="4450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773292" y="4518278"/>
            <a:ext cx="646430" cy="352425"/>
          </a:xfrm>
          <a:custGeom>
            <a:avLst/>
            <a:gdLst/>
            <a:ahLst/>
            <a:cxnLst/>
            <a:rect l="l" t="t" r="r" b="b"/>
            <a:pathLst>
              <a:path w="646429" h="352425">
                <a:moveTo>
                  <a:pt x="646176" y="176022"/>
                </a:moveTo>
                <a:lnTo>
                  <a:pt x="0" y="176022"/>
                </a:lnTo>
                <a:lnTo>
                  <a:pt x="323088" y="352044"/>
                </a:lnTo>
                <a:lnTo>
                  <a:pt x="646176" y="176022"/>
                </a:lnTo>
                <a:close/>
              </a:path>
              <a:path w="646429" h="352425">
                <a:moveTo>
                  <a:pt x="484631" y="0"/>
                </a:moveTo>
                <a:lnTo>
                  <a:pt x="161544" y="0"/>
                </a:lnTo>
                <a:lnTo>
                  <a:pt x="161544" y="176022"/>
                </a:lnTo>
                <a:lnTo>
                  <a:pt x="484631" y="176022"/>
                </a:lnTo>
                <a:lnTo>
                  <a:pt x="484631" y="0"/>
                </a:lnTo>
                <a:close/>
              </a:path>
            </a:pathLst>
          </a:custGeom>
          <a:solidFill>
            <a:srgbClr val="0B52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773292" y="4518278"/>
            <a:ext cx="646430" cy="352425"/>
          </a:xfrm>
          <a:custGeom>
            <a:avLst/>
            <a:gdLst/>
            <a:ahLst/>
            <a:cxnLst/>
            <a:rect l="l" t="t" r="r" b="b"/>
            <a:pathLst>
              <a:path w="646429" h="352425">
                <a:moveTo>
                  <a:pt x="0" y="176022"/>
                </a:moveTo>
                <a:lnTo>
                  <a:pt x="161544" y="176022"/>
                </a:lnTo>
                <a:lnTo>
                  <a:pt x="161544" y="0"/>
                </a:lnTo>
                <a:lnTo>
                  <a:pt x="484631" y="0"/>
                </a:lnTo>
                <a:lnTo>
                  <a:pt x="484631" y="176022"/>
                </a:lnTo>
                <a:lnTo>
                  <a:pt x="646176" y="176022"/>
                </a:lnTo>
                <a:lnTo>
                  <a:pt x="323088" y="352044"/>
                </a:lnTo>
                <a:lnTo>
                  <a:pt x="0" y="176022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686806" y="5308091"/>
            <a:ext cx="765809" cy="4450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746622" y="5331333"/>
            <a:ext cx="646430" cy="352425"/>
          </a:xfrm>
          <a:custGeom>
            <a:avLst/>
            <a:gdLst/>
            <a:ahLst/>
            <a:cxnLst/>
            <a:rect l="l" t="t" r="r" b="b"/>
            <a:pathLst>
              <a:path w="646429" h="352425">
                <a:moveTo>
                  <a:pt x="646176" y="176021"/>
                </a:moveTo>
                <a:lnTo>
                  <a:pt x="0" y="176021"/>
                </a:lnTo>
                <a:lnTo>
                  <a:pt x="323088" y="352043"/>
                </a:lnTo>
                <a:lnTo>
                  <a:pt x="646176" y="176021"/>
                </a:lnTo>
                <a:close/>
              </a:path>
              <a:path w="646429" h="352425">
                <a:moveTo>
                  <a:pt x="484631" y="0"/>
                </a:moveTo>
                <a:lnTo>
                  <a:pt x="161544" y="0"/>
                </a:lnTo>
                <a:lnTo>
                  <a:pt x="161544" y="176021"/>
                </a:lnTo>
                <a:lnTo>
                  <a:pt x="484631" y="176021"/>
                </a:lnTo>
                <a:lnTo>
                  <a:pt x="484631" y="0"/>
                </a:lnTo>
                <a:close/>
              </a:path>
            </a:pathLst>
          </a:custGeom>
          <a:solidFill>
            <a:srgbClr val="0B52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746622" y="5331333"/>
            <a:ext cx="646430" cy="352425"/>
          </a:xfrm>
          <a:custGeom>
            <a:avLst/>
            <a:gdLst/>
            <a:ahLst/>
            <a:cxnLst/>
            <a:rect l="l" t="t" r="r" b="b"/>
            <a:pathLst>
              <a:path w="646429" h="352425">
                <a:moveTo>
                  <a:pt x="0" y="176021"/>
                </a:moveTo>
                <a:lnTo>
                  <a:pt x="161544" y="176021"/>
                </a:lnTo>
                <a:lnTo>
                  <a:pt x="161544" y="0"/>
                </a:lnTo>
                <a:lnTo>
                  <a:pt x="484631" y="0"/>
                </a:lnTo>
                <a:lnTo>
                  <a:pt x="484631" y="176021"/>
                </a:lnTo>
                <a:lnTo>
                  <a:pt x="646176" y="176021"/>
                </a:lnTo>
                <a:lnTo>
                  <a:pt x="323088" y="352043"/>
                </a:lnTo>
                <a:lnTo>
                  <a:pt x="0" y="176021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255719"/>
            <a:ext cx="7774940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5"/>
              <a:t>What </a:t>
            </a:r>
            <a:r>
              <a:rPr dirty="0" spc="-20"/>
              <a:t>we </a:t>
            </a:r>
            <a:r>
              <a:rPr dirty="0" spc="-5"/>
              <a:t>Think About When </a:t>
            </a:r>
            <a:r>
              <a:rPr dirty="0" spc="-20"/>
              <a:t>we </a:t>
            </a:r>
            <a:r>
              <a:rPr dirty="0" spc="-5"/>
              <a:t>Begin a</a:t>
            </a:r>
            <a:r>
              <a:rPr dirty="0" spc="135"/>
              <a:t> </a:t>
            </a:r>
            <a:r>
              <a:rPr dirty="0" spc="-15"/>
              <a:t>Search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2144070"/>
            <a:ext cx="10027285" cy="214693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17453A"/>
              </a:buClr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Establishing </a:t>
            </a:r>
            <a:r>
              <a:rPr dirty="0" sz="2400">
                <a:solidFill>
                  <a:srgbClr val="7E7E7E"/>
                </a:solidFill>
                <a:latin typeface="Arial"/>
                <a:cs typeface="Arial"/>
              </a:rPr>
              <a:t>a </a:t>
            </a: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diverse search</a:t>
            </a:r>
            <a:r>
              <a:rPr dirty="0" sz="2400" spc="4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committee</a:t>
            </a:r>
            <a:endParaRPr sz="2400">
              <a:latin typeface="Arial"/>
              <a:cs typeface="Arial"/>
            </a:endParaRPr>
          </a:p>
          <a:p>
            <a:pPr marL="355600" marR="614680" indent="-342900">
              <a:lnSpc>
                <a:spcPct val="100000"/>
              </a:lnSpc>
              <a:spcBef>
                <a:spcPts val="575"/>
              </a:spcBef>
              <a:buClr>
                <a:srgbClr val="17453A"/>
              </a:buClr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Ensuring committee members understand the purpose and general  process of the search, and their</a:t>
            </a:r>
            <a:r>
              <a:rPr dirty="0" sz="2400" spc="4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responsibilities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17453A"/>
              </a:buClr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The need to comply with MSU requirements, and federal and state</a:t>
            </a:r>
            <a:r>
              <a:rPr dirty="0" sz="2400" spc="114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laws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17453A"/>
              </a:buClr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Designating an </a:t>
            </a:r>
            <a:r>
              <a:rPr dirty="0" sz="2400" spc="-10">
                <a:solidFill>
                  <a:srgbClr val="7E7E7E"/>
                </a:solidFill>
                <a:latin typeface="Arial"/>
                <a:cs typeface="Arial"/>
              </a:rPr>
              <a:t>“affirmative </a:t>
            </a: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action</a:t>
            </a:r>
            <a:r>
              <a:rPr dirty="0" sz="2400" spc="5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advocate”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66501" y="855983"/>
            <a:ext cx="5714633" cy="53570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340" y="900249"/>
            <a:ext cx="4305935" cy="10007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Embracing </a:t>
            </a:r>
            <a:r>
              <a:rPr dirty="0" spc="-5"/>
              <a:t>a </a:t>
            </a:r>
            <a:r>
              <a:rPr dirty="0" spc="-10"/>
              <a:t>Holistic  </a:t>
            </a:r>
            <a:r>
              <a:rPr dirty="0" spc="-20"/>
              <a:t>Review: </a:t>
            </a:r>
            <a:r>
              <a:rPr dirty="0" spc="-5"/>
              <a:t>The E-A-M</a:t>
            </a:r>
            <a:r>
              <a:rPr dirty="0" spc="5"/>
              <a:t> </a:t>
            </a:r>
            <a:r>
              <a:rPr dirty="0" spc="-5"/>
              <a:t>Model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8099" y="2085831"/>
            <a:ext cx="4477385" cy="3906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The </a:t>
            </a:r>
            <a:r>
              <a:rPr dirty="0" sz="1900" spc="-5" b="1">
                <a:solidFill>
                  <a:srgbClr val="7E7E7E"/>
                </a:solidFill>
                <a:latin typeface="Arial"/>
                <a:cs typeface="Arial"/>
              </a:rPr>
              <a:t>Experiences-Attributes-Metrics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(</a:t>
            </a:r>
            <a:r>
              <a:rPr dirty="0" sz="1900" spc="-5" b="1">
                <a:solidFill>
                  <a:srgbClr val="7E7E7E"/>
                </a:solidFill>
                <a:latin typeface="Arial"/>
                <a:cs typeface="Arial"/>
              </a:rPr>
              <a:t>E-  A-M </a:t>
            </a:r>
            <a:r>
              <a:rPr dirty="0" sz="1900" b="1">
                <a:solidFill>
                  <a:srgbClr val="7E7E7E"/>
                </a:solidFill>
                <a:latin typeface="Arial"/>
                <a:cs typeface="Arial"/>
              </a:rPr>
              <a:t>Model)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is designed to create </a:t>
            </a:r>
            <a:r>
              <a:rPr dirty="0" sz="1900">
                <a:solidFill>
                  <a:srgbClr val="7E7E7E"/>
                </a:solidFill>
                <a:latin typeface="Arial"/>
                <a:cs typeface="Arial"/>
              </a:rPr>
              <a:t>a 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qualified and richly diverse interview and  selection pool with </a:t>
            </a:r>
            <a:r>
              <a:rPr dirty="0" sz="1900">
                <a:solidFill>
                  <a:srgbClr val="7E7E7E"/>
                </a:solidFill>
                <a:latin typeface="Arial"/>
                <a:cs typeface="Arial"/>
              </a:rPr>
              <a:t>a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focus on  EXCELLENCE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>
              <a:latin typeface="Arial"/>
              <a:cs typeface="Arial"/>
            </a:endParaRPr>
          </a:p>
          <a:p>
            <a:pPr marL="355600" marR="215900" indent="-342900">
              <a:lnSpc>
                <a:spcPct val="100000"/>
              </a:lnSpc>
              <a:buClr>
                <a:srgbClr val="17453A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1900" spc="-5" b="1">
                <a:solidFill>
                  <a:srgbClr val="7E7E7E"/>
                </a:solidFill>
                <a:latin typeface="Arial"/>
                <a:cs typeface="Arial"/>
              </a:rPr>
              <a:t>Experiences </a:t>
            </a:r>
            <a:r>
              <a:rPr dirty="0" sz="1900">
                <a:solidFill>
                  <a:srgbClr val="7E7E7E"/>
                </a:solidFill>
                <a:latin typeface="Arial"/>
                <a:cs typeface="Arial"/>
              </a:rPr>
              <a:t>–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Culture and Climate,  Historical Events, Political Issues,  </a:t>
            </a:r>
            <a:r>
              <a:rPr dirty="0" sz="1900" spc="-10">
                <a:solidFill>
                  <a:srgbClr val="7E7E7E"/>
                </a:solidFill>
                <a:latin typeface="Arial"/>
                <a:cs typeface="Arial"/>
              </a:rPr>
              <a:t>World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Events, Educational  Background, Research Experience,  </a:t>
            </a:r>
            <a:r>
              <a:rPr dirty="0" sz="1900" spc="-10">
                <a:solidFill>
                  <a:srgbClr val="7E7E7E"/>
                </a:solidFill>
                <a:latin typeface="Arial"/>
                <a:cs typeface="Arial"/>
              </a:rPr>
              <a:t>Affiliations, </a:t>
            </a:r>
            <a:r>
              <a:rPr dirty="0" sz="1900" spc="-30">
                <a:solidFill>
                  <a:srgbClr val="7E7E7E"/>
                </a:solidFill>
                <a:latin typeface="Arial"/>
                <a:cs typeface="Arial"/>
              </a:rPr>
              <a:t>Teaching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Experience,  Community Service, Exposure to  Diverse </a:t>
            </a:r>
            <a:r>
              <a:rPr dirty="0" sz="1900" spc="-15">
                <a:solidFill>
                  <a:srgbClr val="7E7E7E"/>
                </a:solidFill>
                <a:latin typeface="Arial"/>
                <a:cs typeface="Arial"/>
              </a:rPr>
              <a:t>Work</a:t>
            </a:r>
            <a:r>
              <a:rPr dirty="0" sz="190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Settings</a:t>
            </a:r>
            <a:endParaRPr sz="1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07201" y="6337010"/>
            <a:ext cx="51866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Reproduced with permission from </a:t>
            </a:r>
            <a:r>
              <a:rPr dirty="0" sz="1200" spc="-5" i="1">
                <a:solidFill>
                  <a:srgbClr val="7E7E7E"/>
                </a:solidFill>
                <a:latin typeface="Arial"/>
                <a:cs typeface="Arial"/>
              </a:rPr>
              <a:t>Roadmap </a:t>
            </a:r>
            <a:r>
              <a:rPr dirty="0" sz="1200" i="1">
                <a:solidFill>
                  <a:srgbClr val="7E7E7E"/>
                </a:solidFill>
                <a:latin typeface="Arial"/>
                <a:cs typeface="Arial"/>
              </a:rPr>
              <a:t>to </a:t>
            </a:r>
            <a:r>
              <a:rPr dirty="0" sz="1200" spc="-5" i="1">
                <a:solidFill>
                  <a:srgbClr val="7E7E7E"/>
                </a:solidFill>
                <a:latin typeface="Arial"/>
                <a:cs typeface="Arial"/>
              </a:rPr>
              <a:t>Excellence: Key Concepts for  </a:t>
            </a:r>
            <a:r>
              <a:rPr dirty="0" sz="1200" spc="-5" i="1">
                <a:solidFill>
                  <a:srgbClr val="7E7E7E"/>
                </a:solidFill>
                <a:latin typeface="Arial"/>
                <a:cs typeface="Arial"/>
              </a:rPr>
              <a:t>Evaluating the Impact of Medical School Holistic Admissions (AAMC,</a:t>
            </a:r>
            <a:r>
              <a:rPr dirty="0" sz="1200" spc="-45" i="1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200" spc="-5" i="1">
                <a:solidFill>
                  <a:srgbClr val="7E7E7E"/>
                </a:solidFill>
                <a:latin typeface="Arial"/>
                <a:cs typeface="Arial"/>
              </a:rPr>
              <a:t>2013)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66501" y="855983"/>
            <a:ext cx="5714633" cy="53570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340" y="900249"/>
            <a:ext cx="4305935" cy="10007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Embracing </a:t>
            </a:r>
            <a:r>
              <a:rPr dirty="0" spc="-5"/>
              <a:t>a </a:t>
            </a:r>
            <a:r>
              <a:rPr dirty="0" spc="-10"/>
              <a:t>Holistic  </a:t>
            </a:r>
            <a:r>
              <a:rPr dirty="0" spc="-20"/>
              <a:t>Review: </a:t>
            </a:r>
            <a:r>
              <a:rPr dirty="0" spc="-5"/>
              <a:t>The E-A-M</a:t>
            </a:r>
            <a:r>
              <a:rPr dirty="0" spc="5"/>
              <a:t> </a:t>
            </a:r>
            <a:r>
              <a:rPr dirty="0" spc="-5"/>
              <a:t>Model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8341" y="2085831"/>
            <a:ext cx="4474845" cy="43116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The </a:t>
            </a:r>
            <a:r>
              <a:rPr dirty="0" sz="1900" spc="-5" b="1">
                <a:solidFill>
                  <a:srgbClr val="7E7E7E"/>
                </a:solidFill>
                <a:latin typeface="Arial"/>
                <a:cs typeface="Arial"/>
              </a:rPr>
              <a:t>E-A-M </a:t>
            </a:r>
            <a:r>
              <a:rPr dirty="0" sz="1900" b="1">
                <a:solidFill>
                  <a:srgbClr val="7E7E7E"/>
                </a:solidFill>
                <a:latin typeface="Arial"/>
                <a:cs typeface="Arial"/>
              </a:rPr>
              <a:t>Model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is designed to create </a:t>
            </a:r>
            <a:r>
              <a:rPr dirty="0" sz="1900">
                <a:solidFill>
                  <a:srgbClr val="7E7E7E"/>
                </a:solidFill>
                <a:latin typeface="Arial"/>
                <a:cs typeface="Arial"/>
              </a:rPr>
              <a:t>a 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qualified and richly diverse interview and  selection pool with </a:t>
            </a:r>
            <a:r>
              <a:rPr dirty="0" sz="1900">
                <a:solidFill>
                  <a:srgbClr val="7E7E7E"/>
                </a:solidFill>
                <a:latin typeface="Arial"/>
                <a:cs typeface="Arial"/>
              </a:rPr>
              <a:t>a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focus on  EXCELLENCE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>
              <a:latin typeface="Arial"/>
              <a:cs typeface="Arial"/>
            </a:endParaRPr>
          </a:p>
          <a:p>
            <a:pPr marL="355600" marR="296545" indent="-342900">
              <a:lnSpc>
                <a:spcPct val="100000"/>
              </a:lnSpc>
              <a:buClr>
                <a:srgbClr val="17453A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900" spc="-5" b="1">
                <a:solidFill>
                  <a:srgbClr val="7E7E7E"/>
                </a:solidFill>
                <a:latin typeface="Arial"/>
                <a:cs typeface="Arial"/>
              </a:rPr>
              <a:t>Attributes </a:t>
            </a:r>
            <a:r>
              <a:rPr dirty="0" sz="1900">
                <a:solidFill>
                  <a:srgbClr val="7E7E7E"/>
                </a:solidFill>
                <a:latin typeface="Arial"/>
                <a:cs typeface="Arial"/>
              </a:rPr>
              <a:t>–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Professional </a:t>
            </a:r>
            <a:r>
              <a:rPr dirty="0" sz="1900" spc="-20">
                <a:solidFill>
                  <a:srgbClr val="7E7E7E"/>
                </a:solidFill>
                <a:latin typeface="Arial"/>
                <a:cs typeface="Arial"/>
              </a:rPr>
              <a:t>Integrity, 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Leadership, Skills and Abilities,  Innovation, Cultural Competence,  Languages Spoken, Inclusive </a:t>
            </a:r>
            <a:r>
              <a:rPr dirty="0" sz="1900" spc="-55">
                <a:solidFill>
                  <a:srgbClr val="7E7E7E"/>
                </a:solidFill>
                <a:latin typeface="Arial"/>
                <a:cs typeface="Arial"/>
              </a:rPr>
              <a:t>Team 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Player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17453A"/>
              </a:buClr>
              <a:buFont typeface="Arial"/>
              <a:buChar char="•"/>
            </a:pPr>
            <a:endParaRPr sz="2750">
              <a:latin typeface="Arial"/>
              <a:cs typeface="Arial"/>
            </a:endParaRPr>
          </a:p>
          <a:p>
            <a:pPr marL="355600" marR="83185" indent="-342900">
              <a:lnSpc>
                <a:spcPct val="100000"/>
              </a:lnSpc>
              <a:buClr>
                <a:srgbClr val="17453A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900" spc="-5" b="1">
                <a:solidFill>
                  <a:srgbClr val="7E7E7E"/>
                </a:solidFill>
                <a:latin typeface="Arial"/>
                <a:cs typeface="Arial"/>
              </a:rPr>
              <a:t>Metrics </a:t>
            </a:r>
            <a:r>
              <a:rPr dirty="0" sz="1900">
                <a:solidFill>
                  <a:srgbClr val="7E7E7E"/>
                </a:solidFill>
                <a:latin typeface="Arial"/>
                <a:cs typeface="Arial"/>
              </a:rPr>
              <a:t>– </a:t>
            </a:r>
            <a:r>
              <a:rPr dirty="0" sz="1900" spc="-5">
                <a:solidFill>
                  <a:srgbClr val="7E7E7E"/>
                </a:solidFill>
                <a:latin typeface="Arial"/>
                <a:cs typeface="Arial"/>
              </a:rPr>
              <a:t>Educational Scholarship,  Grants, Publications, Patents, Honors  and</a:t>
            </a:r>
            <a:r>
              <a:rPr dirty="0" sz="1900" spc="-10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900" spc="-10">
                <a:solidFill>
                  <a:srgbClr val="7E7E7E"/>
                </a:solidFill>
                <a:latin typeface="Arial"/>
                <a:cs typeface="Arial"/>
              </a:rPr>
              <a:t>Awards</a:t>
            </a:r>
            <a:endParaRPr sz="1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07201" y="6337010"/>
            <a:ext cx="51866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Reproduced with permission from </a:t>
            </a:r>
            <a:r>
              <a:rPr dirty="0" sz="1200" spc="-5" i="1">
                <a:solidFill>
                  <a:srgbClr val="7E7E7E"/>
                </a:solidFill>
                <a:latin typeface="Arial"/>
                <a:cs typeface="Arial"/>
              </a:rPr>
              <a:t>Roadmap </a:t>
            </a:r>
            <a:r>
              <a:rPr dirty="0" sz="1200" i="1">
                <a:solidFill>
                  <a:srgbClr val="7E7E7E"/>
                </a:solidFill>
                <a:latin typeface="Arial"/>
                <a:cs typeface="Arial"/>
              </a:rPr>
              <a:t>to </a:t>
            </a:r>
            <a:r>
              <a:rPr dirty="0" sz="1200" spc="-5" i="1">
                <a:solidFill>
                  <a:srgbClr val="7E7E7E"/>
                </a:solidFill>
                <a:latin typeface="Arial"/>
                <a:cs typeface="Arial"/>
              </a:rPr>
              <a:t>Excellence: Key Concepts for  </a:t>
            </a:r>
            <a:r>
              <a:rPr dirty="0" sz="1200" spc="-5" i="1">
                <a:solidFill>
                  <a:srgbClr val="7E7E7E"/>
                </a:solidFill>
                <a:latin typeface="Arial"/>
                <a:cs typeface="Arial"/>
              </a:rPr>
              <a:t>Evaluating the Impact of Medical School Holistic Admissions (AAMC,</a:t>
            </a:r>
            <a:r>
              <a:rPr dirty="0" sz="1200" spc="-45" i="1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200" spc="-5" i="1">
                <a:solidFill>
                  <a:srgbClr val="7E7E7E"/>
                </a:solidFill>
                <a:latin typeface="Arial"/>
                <a:cs typeface="Arial"/>
              </a:rPr>
              <a:t>2013)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255719"/>
            <a:ext cx="6369685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Advancing Inclusive </a:t>
            </a:r>
            <a:r>
              <a:rPr dirty="0" spc="-15"/>
              <a:t>Excellence </a:t>
            </a:r>
            <a:r>
              <a:rPr dirty="0" spc="-20"/>
              <a:t>at</a:t>
            </a:r>
            <a:r>
              <a:rPr dirty="0" spc="100"/>
              <a:t> </a:t>
            </a:r>
            <a:r>
              <a:rPr dirty="0" spc="-5"/>
              <a:t>MSU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38" y="1904018"/>
            <a:ext cx="10114915" cy="4384040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25"/>
              </a:spcBef>
              <a:buClr>
                <a:srgbClr val="17453A"/>
              </a:buClr>
              <a:buChar char="•"/>
              <a:tabLst>
                <a:tab pos="354965" algn="l"/>
                <a:tab pos="355600" algn="l"/>
              </a:tabLst>
            </a:pP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1855 Professorship</a:t>
            </a:r>
            <a:r>
              <a:rPr dirty="0" sz="220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Initiative</a:t>
            </a:r>
            <a:endParaRPr sz="22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530"/>
              </a:spcBef>
              <a:buClr>
                <a:srgbClr val="404040"/>
              </a:buClr>
              <a:buSzPct val="84090"/>
              <a:buChar char="•"/>
              <a:tabLst>
                <a:tab pos="755015" algn="l"/>
                <a:tab pos="755650" algn="l"/>
              </a:tabLst>
            </a:pP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Reimagining </a:t>
            </a:r>
            <a:r>
              <a:rPr dirty="0" sz="2200">
                <a:solidFill>
                  <a:srgbClr val="7E7E7E"/>
                </a:solidFill>
                <a:latin typeface="Arial"/>
                <a:cs typeface="Arial"/>
              </a:rPr>
              <a:t>the </a:t>
            </a: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land grant </a:t>
            </a:r>
            <a:r>
              <a:rPr dirty="0" sz="2200">
                <a:solidFill>
                  <a:srgbClr val="7E7E7E"/>
                </a:solidFill>
                <a:latin typeface="Arial"/>
                <a:cs typeface="Arial"/>
              </a:rPr>
              <a:t>mission for the future</a:t>
            </a:r>
            <a:endParaRPr sz="2200">
              <a:latin typeface="Arial"/>
              <a:cs typeface="Arial"/>
            </a:endParaRPr>
          </a:p>
          <a:p>
            <a:pPr lvl="1" marL="755650" marR="5080" indent="-285750">
              <a:lnSpc>
                <a:spcPct val="100000"/>
              </a:lnSpc>
              <a:spcBef>
                <a:spcPts val="525"/>
              </a:spcBef>
              <a:buClr>
                <a:srgbClr val="404040"/>
              </a:buClr>
              <a:buSzPct val="84090"/>
              <a:buChar char="•"/>
              <a:tabLst>
                <a:tab pos="755015" algn="l"/>
                <a:tab pos="755650" algn="l"/>
              </a:tabLst>
            </a:pP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Organization of relevant knowledge </a:t>
            </a:r>
            <a:r>
              <a:rPr dirty="0" sz="2200">
                <a:solidFill>
                  <a:srgbClr val="7E7E7E"/>
                </a:solidFill>
                <a:latin typeface="Arial"/>
                <a:cs typeface="Arial"/>
              </a:rPr>
              <a:t>- </a:t>
            </a: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driving responsive, research, teaching  engagement</a:t>
            </a:r>
            <a:endParaRPr sz="22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530"/>
              </a:spcBef>
              <a:buClr>
                <a:srgbClr val="404040"/>
              </a:buClr>
              <a:buSzPct val="84090"/>
              <a:buChar char="•"/>
              <a:tabLst>
                <a:tab pos="755015" algn="l"/>
                <a:tab pos="755650" algn="l"/>
              </a:tabLst>
            </a:pP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Signal </a:t>
            </a:r>
            <a:r>
              <a:rPr dirty="0" sz="2200">
                <a:solidFill>
                  <a:srgbClr val="7E7E7E"/>
                </a:solidFill>
                <a:latin typeface="Arial"/>
                <a:cs typeface="Arial"/>
              </a:rPr>
              <a:t>to </a:t>
            </a: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influence all other land grant</a:t>
            </a:r>
            <a:r>
              <a:rPr dirty="0" sz="2200" spc="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institutions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17453A"/>
              </a:buClr>
              <a:buChar char="•"/>
              <a:tabLst>
                <a:tab pos="354965" algn="l"/>
                <a:tab pos="355600" algn="l"/>
              </a:tabLst>
            </a:pP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Funded</a:t>
            </a:r>
            <a:r>
              <a:rPr dirty="0" sz="2200" spc="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Categories</a:t>
            </a:r>
            <a:endParaRPr sz="22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525"/>
              </a:spcBef>
              <a:buClr>
                <a:srgbClr val="404040"/>
              </a:buClr>
              <a:buSzPct val="84090"/>
              <a:buChar char="•"/>
              <a:tabLst>
                <a:tab pos="755015" algn="l"/>
                <a:tab pos="755650" algn="l"/>
              </a:tabLst>
            </a:pP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Social and Environmental</a:t>
            </a:r>
            <a:r>
              <a:rPr dirty="0" sz="2200" spc="-1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7E7E7E"/>
                </a:solidFill>
                <a:latin typeface="Arial"/>
                <a:cs typeface="Arial"/>
              </a:rPr>
              <a:t>Justice</a:t>
            </a:r>
            <a:endParaRPr sz="22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530"/>
              </a:spcBef>
              <a:buClr>
                <a:srgbClr val="404040"/>
              </a:buClr>
              <a:buSzPct val="84090"/>
              <a:buChar char="•"/>
              <a:tabLst>
                <a:tab pos="755015" algn="l"/>
                <a:tab pos="755650" algn="l"/>
              </a:tabLst>
            </a:pP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Minority Politics, Urban Journalism, Law and</a:t>
            </a:r>
            <a:r>
              <a:rPr dirty="0" sz="2200" spc="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Democracy</a:t>
            </a:r>
            <a:endParaRPr sz="22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525"/>
              </a:spcBef>
              <a:buClr>
                <a:srgbClr val="404040"/>
              </a:buClr>
              <a:buSzPct val="84090"/>
              <a:buChar char="•"/>
              <a:tabLst>
                <a:tab pos="755015" algn="l"/>
                <a:tab pos="755650" algn="l"/>
              </a:tabLst>
            </a:pP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Diversity and Data Science</a:t>
            </a:r>
            <a:endParaRPr sz="22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530"/>
              </a:spcBef>
              <a:buClr>
                <a:srgbClr val="404040"/>
              </a:buClr>
              <a:buSzPct val="84090"/>
              <a:buChar char="•"/>
              <a:tabLst>
                <a:tab pos="755015" algn="l"/>
                <a:tab pos="755650" algn="l"/>
              </a:tabLst>
            </a:pP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Cultural Leadership and</a:t>
            </a:r>
            <a:r>
              <a:rPr dirty="0" sz="2200" spc="1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Practice</a:t>
            </a:r>
            <a:endParaRPr sz="2200">
              <a:latin typeface="Arial"/>
              <a:cs typeface="Arial"/>
            </a:endParaRPr>
          </a:p>
          <a:p>
            <a:pPr lvl="1" marL="755650" indent="-285750">
              <a:lnSpc>
                <a:spcPct val="100000"/>
              </a:lnSpc>
              <a:spcBef>
                <a:spcPts val="530"/>
              </a:spcBef>
              <a:buClr>
                <a:srgbClr val="404040"/>
              </a:buClr>
              <a:buSzPct val="84090"/>
              <a:buChar char="•"/>
              <a:tabLst>
                <a:tab pos="755015" algn="l"/>
                <a:tab pos="755650" algn="l"/>
              </a:tabLst>
            </a:pP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One</a:t>
            </a:r>
            <a:r>
              <a:rPr dirty="0" sz="220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Health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3BE68F7849A845B253768CFB280D40" ma:contentTypeVersion="20" ma:contentTypeDescription="Create a new document." ma:contentTypeScope="" ma:versionID="27c855a24322560e7a7fca8c3f33477f">
  <xsd:schema xmlns:xsd="http://www.w3.org/2001/XMLSchema" xmlns:xs="http://www.w3.org/2001/XMLSchema" xmlns:p="http://schemas.microsoft.com/office/2006/metadata/properties" xmlns:ns2="b9af824b-b9ca-44bc-93e9-131eccbb3ac9" xmlns:ns3="b9b69cfa-80ab-4e57-8c7c-c439de3a6f57" targetNamespace="http://schemas.microsoft.com/office/2006/metadata/properties" ma:root="true" ma:fieldsID="4728126e996387a2b2d41c0dae127070" ns2:_="" ns3:_="">
    <xsd:import namespace="b9af824b-b9ca-44bc-93e9-131eccbb3ac9"/>
    <xsd:import namespace="b9b69cfa-80ab-4e57-8c7c-c439de3a6f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Done" minOccurs="0"/>
                <xsd:element ref="ns2:MediaLengthInSeconds" minOccurs="0"/>
                <xsd:element ref="ns2:Status" minOccurs="0"/>
                <xsd:element ref="ns2:MediaServiceLocation" minOccurs="0"/>
                <xsd:element ref="ns2:Updated" minOccurs="0"/>
                <xsd:element ref="ns2:ConfirmedCurrent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f824b-b9ca-44bc-93e9-131eccbb3a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Done" ma:index="19" nillable="true" ma:displayName="Done" ma:default="1" ma:internalName="Done">
      <xsd:simpleType>
        <xsd:restriction base="dms:Boolean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Status" ma:index="21" nillable="true" ma:displayName="Status " ma:format="Dropdown" ma:internalName="Status">
      <xsd:simpleType>
        <xsd:union memberTypes="dms:Text">
          <xsd:simpleType>
            <xsd:restriction base="dms:Choice">
              <xsd:enumeration value="Drafting"/>
              <xsd:enumeration value="Complete"/>
              <xsd:enumeration value="Implementing "/>
            </xsd:restriction>
          </xsd:simpleType>
        </xsd:un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Updated" ma:index="23" nillable="true" ma:displayName="Updated" ma:description="May 2018" ma:format="Dropdown" ma:internalName="Updated">
      <xsd:simpleType>
        <xsd:restriction base="dms:Text">
          <xsd:maxLength value="255"/>
        </xsd:restriction>
      </xsd:simpleType>
    </xsd:element>
    <xsd:element name="ConfirmedCurrent" ma:index="24" nillable="true" ma:displayName="Confirmed Current " ma:description="January 14, 2021 " ma:format="Dropdown" ma:internalName="ConfirmedCurrent">
      <xsd:simpleType>
        <xsd:restriction base="dms:Text">
          <xsd:maxLength value="255"/>
        </xsd:restriction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0ad816ea-8460-453a-b1af-cd753e23c0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b69cfa-80ab-4e57-8c7c-c439de3a6f5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eff38b9b-e467-49f0-aa00-a4b002715b25}" ma:internalName="TaxCatchAll" ma:showField="CatchAllData" ma:web="b9b69cfa-80ab-4e57-8c7c-c439de3a6f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ne xmlns="b9af824b-b9ca-44bc-93e9-131eccbb3ac9">true</Done>
    <Status xmlns="b9af824b-b9ca-44bc-93e9-131eccbb3ac9" xsi:nil="true"/>
    <Updated xmlns="b9af824b-b9ca-44bc-93e9-131eccbb3ac9" xsi:nil="true"/>
    <ConfirmedCurrent xmlns="b9af824b-b9ca-44bc-93e9-131eccbb3ac9" xsi:nil="true"/>
    <lcf76f155ced4ddcb4097134ff3c332f xmlns="b9af824b-b9ca-44bc-93e9-131eccbb3ac9">
      <Terms xmlns="http://schemas.microsoft.com/office/infopath/2007/PartnerControls"/>
    </lcf76f155ced4ddcb4097134ff3c332f>
    <TaxCatchAll xmlns="b9b69cfa-80ab-4e57-8c7c-c439de3a6f57" xsi:nil="true"/>
  </documentManagement>
</p:properties>
</file>

<file path=customXml/itemProps1.xml><?xml version="1.0" encoding="utf-8"?>
<ds:datastoreItem xmlns:ds="http://schemas.openxmlformats.org/officeDocument/2006/customXml" ds:itemID="{2701B86E-DBFF-4C37-BC54-13F6171169E9}"/>
</file>

<file path=customXml/itemProps2.xml><?xml version="1.0" encoding="utf-8"?>
<ds:datastoreItem xmlns:ds="http://schemas.openxmlformats.org/officeDocument/2006/customXml" ds:itemID="{A96851CB-8C0C-40C1-9DF9-9643E9B83989}"/>
</file>

<file path=customXml/itemProps3.xml><?xml version="1.0" encoding="utf-8"?>
<ds:datastoreItem xmlns:ds="http://schemas.openxmlformats.org/officeDocument/2006/customXml" ds:itemID="{8A895652-621E-4BFB-81A1-34EA1240491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Davies</dc:creator>
  <dcterms:created xsi:type="dcterms:W3CDTF">2022-01-18T21:31:12Z</dcterms:created>
  <dcterms:modified xsi:type="dcterms:W3CDTF">2022-01-18T21:31:12Z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2022-01-18T00:00:00Z</vt:filetime>
  </property>
  <property fmtid="{D5CDD505-2E9C-101B-9397-08002B2CF9AE}" pid="3" name="Creator">
    <vt:lpwstr>Acrobat PDFMaker 20 for PowerPoint</vt:lpwstr>
  </property>
  <property fmtid="{D5CDD505-2E9C-101B-9397-08002B2CF9AE}" pid="4" name="LastSaved">
    <vt:filetime>2022-01-18T00:00:00Z</vt:filetime>
  </property>
  <property fmtid="{D5CDD505-2E9C-101B-9397-08002B2CF9AE}" pid="5" name="ContentTypeId">
    <vt:lpwstr>0x010100373BE68F7849A845B253768CFB280D40</vt:lpwstr>
  </property>
</Properties>
</file>