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0B8CAF-24D4-42D7-A53A-E496560A8944}" v="3" dt="2022-04-11T15:02:32.4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3"/>
    <p:restoredTop sz="95801"/>
  </p:normalViewPr>
  <p:slideViewPr>
    <p:cSldViewPr snapToGrid="0" snapToObjects="1">
      <p:cViewPr varScale="1">
        <p:scale>
          <a:sx n="114" d="100"/>
          <a:sy n="114" d="100"/>
        </p:scale>
        <p:origin x="27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AB16A-97BB-47AB-9CE0-8FD01692971E}"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28F594E1-FBD6-4DD9-AB8C-1D01A7BFF518}">
      <dgm:prSet/>
      <dgm:spPr/>
      <dgm:t>
        <a:bodyPr/>
        <a:lstStyle/>
        <a:p>
          <a:r>
            <a:rPr lang="en-US" dirty="0"/>
            <a:t>The committee has 3 subcommittees that meet monthly to cover the curriculum that has gone through the College governance system and is looking for University approval. </a:t>
          </a:r>
        </a:p>
      </dgm:t>
    </dgm:pt>
    <dgm:pt modelId="{DB6C3027-6A2E-47A6-AE91-64AE6FC6383E}" type="parTrans" cxnId="{52534D8B-6CCC-4315-939C-D666E1E373DC}">
      <dgm:prSet/>
      <dgm:spPr/>
      <dgm:t>
        <a:bodyPr/>
        <a:lstStyle/>
        <a:p>
          <a:endParaRPr lang="en-US"/>
        </a:p>
      </dgm:t>
    </dgm:pt>
    <dgm:pt modelId="{B2293E60-F624-467A-9AFD-94642A5D5F8B}" type="sibTrans" cxnId="{52534D8B-6CCC-4315-939C-D666E1E373DC}">
      <dgm:prSet/>
      <dgm:spPr/>
      <dgm:t>
        <a:bodyPr/>
        <a:lstStyle/>
        <a:p>
          <a:endParaRPr lang="en-US"/>
        </a:p>
      </dgm:t>
    </dgm:pt>
    <dgm:pt modelId="{3DEB7F86-3E53-43CD-AF32-292949F33165}">
      <dgm:prSet/>
      <dgm:spPr/>
      <dgm:t>
        <a:bodyPr/>
        <a:lstStyle/>
        <a:p>
          <a:r>
            <a:rPr lang="en-US" dirty="0"/>
            <a:t>Sub A considers requests from the Science Colleges</a:t>
          </a:r>
        </a:p>
        <a:p>
          <a:r>
            <a:rPr lang="en-US" dirty="0"/>
            <a:t>Sub B considers request from the Social Sciences and Law Colleges</a:t>
          </a:r>
        </a:p>
        <a:p>
          <a:r>
            <a:rPr lang="en-US" dirty="0"/>
            <a:t>Sub C considers request from the Arts and Business Colleges</a:t>
          </a:r>
        </a:p>
      </dgm:t>
    </dgm:pt>
    <dgm:pt modelId="{2A294BB4-8841-4D7A-806E-A0E05A2075BB}" type="parTrans" cxnId="{A3F24ACD-524B-4CFC-99AC-F0EADCFBACA6}">
      <dgm:prSet/>
      <dgm:spPr/>
      <dgm:t>
        <a:bodyPr/>
        <a:lstStyle/>
        <a:p>
          <a:endParaRPr lang="en-US"/>
        </a:p>
      </dgm:t>
    </dgm:pt>
    <dgm:pt modelId="{84C661C9-34F9-403C-8369-009DBF68D8BF}" type="sibTrans" cxnId="{A3F24ACD-524B-4CFC-99AC-F0EADCFBACA6}">
      <dgm:prSet/>
      <dgm:spPr/>
      <dgm:t>
        <a:bodyPr/>
        <a:lstStyle/>
        <a:p>
          <a:endParaRPr lang="en-US"/>
        </a:p>
      </dgm:t>
    </dgm:pt>
    <dgm:pt modelId="{438B8C1E-9CC5-4860-8E2B-EA41E962C88B}">
      <dgm:prSet/>
      <dgm:spPr/>
      <dgm:t>
        <a:bodyPr/>
        <a:lstStyle/>
        <a:p>
          <a:r>
            <a:rPr lang="en-US" dirty="0"/>
            <a:t>Full Committee votes on recommendations from the Sub committees. They can also provide feedback on matters that are directed from Steering committee</a:t>
          </a:r>
        </a:p>
        <a:p>
          <a:r>
            <a:rPr lang="en-US" dirty="0"/>
            <a:t>The report is then presented at Faculty Senate</a:t>
          </a:r>
        </a:p>
      </dgm:t>
    </dgm:pt>
    <dgm:pt modelId="{08E00ACB-97F4-4677-99FA-9D9AEE84C061}" type="parTrans" cxnId="{37610D9E-5EB9-4E54-B772-D13843E12810}">
      <dgm:prSet/>
      <dgm:spPr/>
      <dgm:t>
        <a:bodyPr/>
        <a:lstStyle/>
        <a:p>
          <a:endParaRPr lang="en-US"/>
        </a:p>
      </dgm:t>
    </dgm:pt>
    <dgm:pt modelId="{D3BBC612-43BB-4A25-9D8B-72C9610364A5}" type="sibTrans" cxnId="{37610D9E-5EB9-4E54-B772-D13843E12810}">
      <dgm:prSet/>
      <dgm:spPr/>
      <dgm:t>
        <a:bodyPr/>
        <a:lstStyle/>
        <a:p>
          <a:endParaRPr lang="en-US"/>
        </a:p>
      </dgm:t>
    </dgm:pt>
    <dgm:pt modelId="{C9CFD325-D6AA-7941-B17E-CB9B964685AC}" type="pres">
      <dgm:prSet presAssocID="{657AB16A-97BB-47AB-9CE0-8FD01692971E}" presName="outerComposite" presStyleCnt="0">
        <dgm:presLayoutVars>
          <dgm:chMax val="5"/>
          <dgm:dir/>
          <dgm:resizeHandles val="exact"/>
        </dgm:presLayoutVars>
      </dgm:prSet>
      <dgm:spPr/>
    </dgm:pt>
    <dgm:pt modelId="{B1E7D1C2-FAEC-9C4B-A91E-53E5DFC807D0}" type="pres">
      <dgm:prSet presAssocID="{657AB16A-97BB-47AB-9CE0-8FD01692971E}" presName="dummyMaxCanvas" presStyleCnt="0">
        <dgm:presLayoutVars/>
      </dgm:prSet>
      <dgm:spPr/>
    </dgm:pt>
    <dgm:pt modelId="{360C38F3-D0E4-F64C-94DD-2B2D84777A04}" type="pres">
      <dgm:prSet presAssocID="{657AB16A-97BB-47AB-9CE0-8FD01692971E}" presName="ThreeNodes_1" presStyleLbl="node1" presStyleIdx="0" presStyleCnt="3">
        <dgm:presLayoutVars>
          <dgm:bulletEnabled val="1"/>
        </dgm:presLayoutVars>
      </dgm:prSet>
      <dgm:spPr/>
    </dgm:pt>
    <dgm:pt modelId="{5A69430F-B7E2-F74D-9E41-57C1571AC776}" type="pres">
      <dgm:prSet presAssocID="{657AB16A-97BB-47AB-9CE0-8FD01692971E}" presName="ThreeNodes_2" presStyleLbl="node1" presStyleIdx="1" presStyleCnt="3">
        <dgm:presLayoutVars>
          <dgm:bulletEnabled val="1"/>
        </dgm:presLayoutVars>
      </dgm:prSet>
      <dgm:spPr/>
    </dgm:pt>
    <dgm:pt modelId="{DE2C55EC-26A9-1E4E-AB5E-B14B18F43F22}" type="pres">
      <dgm:prSet presAssocID="{657AB16A-97BB-47AB-9CE0-8FD01692971E}" presName="ThreeNodes_3" presStyleLbl="node1" presStyleIdx="2" presStyleCnt="3">
        <dgm:presLayoutVars>
          <dgm:bulletEnabled val="1"/>
        </dgm:presLayoutVars>
      </dgm:prSet>
      <dgm:spPr/>
    </dgm:pt>
    <dgm:pt modelId="{FB213ED9-9BF7-6740-8DC2-5C17DD30E83E}" type="pres">
      <dgm:prSet presAssocID="{657AB16A-97BB-47AB-9CE0-8FD01692971E}" presName="ThreeConn_1-2" presStyleLbl="fgAccFollowNode1" presStyleIdx="0" presStyleCnt="2">
        <dgm:presLayoutVars>
          <dgm:bulletEnabled val="1"/>
        </dgm:presLayoutVars>
      </dgm:prSet>
      <dgm:spPr/>
    </dgm:pt>
    <dgm:pt modelId="{B4DA0685-5D9D-5F46-A116-BE416BC47E37}" type="pres">
      <dgm:prSet presAssocID="{657AB16A-97BB-47AB-9CE0-8FD01692971E}" presName="ThreeConn_2-3" presStyleLbl="fgAccFollowNode1" presStyleIdx="1" presStyleCnt="2">
        <dgm:presLayoutVars>
          <dgm:bulletEnabled val="1"/>
        </dgm:presLayoutVars>
      </dgm:prSet>
      <dgm:spPr/>
    </dgm:pt>
    <dgm:pt modelId="{C9C7FDD5-0194-094C-955E-E60B31388C21}" type="pres">
      <dgm:prSet presAssocID="{657AB16A-97BB-47AB-9CE0-8FD01692971E}" presName="ThreeNodes_1_text" presStyleLbl="node1" presStyleIdx="2" presStyleCnt="3">
        <dgm:presLayoutVars>
          <dgm:bulletEnabled val="1"/>
        </dgm:presLayoutVars>
      </dgm:prSet>
      <dgm:spPr/>
    </dgm:pt>
    <dgm:pt modelId="{610B14DC-BB30-1042-8BEE-2AE7426CB028}" type="pres">
      <dgm:prSet presAssocID="{657AB16A-97BB-47AB-9CE0-8FD01692971E}" presName="ThreeNodes_2_text" presStyleLbl="node1" presStyleIdx="2" presStyleCnt="3">
        <dgm:presLayoutVars>
          <dgm:bulletEnabled val="1"/>
        </dgm:presLayoutVars>
      </dgm:prSet>
      <dgm:spPr/>
    </dgm:pt>
    <dgm:pt modelId="{310912CA-C0B0-5E41-90AE-114ADA4DEB9D}" type="pres">
      <dgm:prSet presAssocID="{657AB16A-97BB-47AB-9CE0-8FD01692971E}" presName="ThreeNodes_3_text" presStyleLbl="node1" presStyleIdx="2" presStyleCnt="3">
        <dgm:presLayoutVars>
          <dgm:bulletEnabled val="1"/>
        </dgm:presLayoutVars>
      </dgm:prSet>
      <dgm:spPr/>
    </dgm:pt>
  </dgm:ptLst>
  <dgm:cxnLst>
    <dgm:cxn modelId="{E5D3443E-8670-4F42-A524-4DDC866D1ED6}" type="presOf" srcId="{3DEB7F86-3E53-43CD-AF32-292949F33165}" destId="{610B14DC-BB30-1042-8BEE-2AE7426CB028}" srcOrd="1" destOrd="0" presId="urn:microsoft.com/office/officeart/2005/8/layout/vProcess5"/>
    <dgm:cxn modelId="{CD93B755-F27F-CB4F-B227-41441F34F4CB}" type="presOf" srcId="{84C661C9-34F9-403C-8369-009DBF68D8BF}" destId="{B4DA0685-5D9D-5F46-A116-BE416BC47E37}" srcOrd="0" destOrd="0" presId="urn:microsoft.com/office/officeart/2005/8/layout/vProcess5"/>
    <dgm:cxn modelId="{52534D8B-6CCC-4315-939C-D666E1E373DC}" srcId="{657AB16A-97BB-47AB-9CE0-8FD01692971E}" destId="{28F594E1-FBD6-4DD9-AB8C-1D01A7BFF518}" srcOrd="0" destOrd="0" parTransId="{DB6C3027-6A2E-47A6-AE91-64AE6FC6383E}" sibTransId="{B2293E60-F624-467A-9AFD-94642A5D5F8B}"/>
    <dgm:cxn modelId="{1711E68E-874D-1D4F-89E4-1B6B3B35024B}" type="presOf" srcId="{438B8C1E-9CC5-4860-8E2B-EA41E962C88B}" destId="{310912CA-C0B0-5E41-90AE-114ADA4DEB9D}" srcOrd="1" destOrd="0" presId="urn:microsoft.com/office/officeart/2005/8/layout/vProcess5"/>
    <dgm:cxn modelId="{BDE7219C-8C4D-EB45-9563-5F3C9BB17C82}" type="presOf" srcId="{28F594E1-FBD6-4DD9-AB8C-1D01A7BFF518}" destId="{360C38F3-D0E4-F64C-94DD-2B2D84777A04}" srcOrd="0" destOrd="0" presId="urn:microsoft.com/office/officeart/2005/8/layout/vProcess5"/>
    <dgm:cxn modelId="{37610D9E-5EB9-4E54-B772-D13843E12810}" srcId="{657AB16A-97BB-47AB-9CE0-8FD01692971E}" destId="{438B8C1E-9CC5-4860-8E2B-EA41E962C88B}" srcOrd="2" destOrd="0" parTransId="{08E00ACB-97F4-4677-99FA-9D9AEE84C061}" sibTransId="{D3BBC612-43BB-4A25-9D8B-72C9610364A5}"/>
    <dgm:cxn modelId="{85F1A6A5-B02F-1646-A510-FE75D2AF792A}" type="presOf" srcId="{657AB16A-97BB-47AB-9CE0-8FD01692971E}" destId="{C9CFD325-D6AA-7941-B17E-CB9B964685AC}" srcOrd="0" destOrd="0" presId="urn:microsoft.com/office/officeart/2005/8/layout/vProcess5"/>
    <dgm:cxn modelId="{CE4E28B3-A94E-D14C-9E6C-867FB1AE616F}" type="presOf" srcId="{438B8C1E-9CC5-4860-8E2B-EA41E962C88B}" destId="{DE2C55EC-26A9-1E4E-AB5E-B14B18F43F22}" srcOrd="0" destOrd="0" presId="urn:microsoft.com/office/officeart/2005/8/layout/vProcess5"/>
    <dgm:cxn modelId="{A3F24ACD-524B-4CFC-99AC-F0EADCFBACA6}" srcId="{657AB16A-97BB-47AB-9CE0-8FD01692971E}" destId="{3DEB7F86-3E53-43CD-AF32-292949F33165}" srcOrd="1" destOrd="0" parTransId="{2A294BB4-8841-4D7A-806E-A0E05A2075BB}" sibTransId="{84C661C9-34F9-403C-8369-009DBF68D8BF}"/>
    <dgm:cxn modelId="{E886FAE5-A8A6-E547-9EF2-1E277E12CC0A}" type="presOf" srcId="{28F594E1-FBD6-4DD9-AB8C-1D01A7BFF518}" destId="{C9C7FDD5-0194-094C-955E-E60B31388C21}" srcOrd="1" destOrd="0" presId="urn:microsoft.com/office/officeart/2005/8/layout/vProcess5"/>
    <dgm:cxn modelId="{D91081F4-0E2D-8945-AA2A-BD5277BBDBC6}" type="presOf" srcId="{3DEB7F86-3E53-43CD-AF32-292949F33165}" destId="{5A69430F-B7E2-F74D-9E41-57C1571AC776}" srcOrd="0" destOrd="0" presId="urn:microsoft.com/office/officeart/2005/8/layout/vProcess5"/>
    <dgm:cxn modelId="{3FD19EF7-5349-D247-9F33-DCFF8225D1BD}" type="presOf" srcId="{B2293E60-F624-467A-9AFD-94642A5D5F8B}" destId="{FB213ED9-9BF7-6740-8DC2-5C17DD30E83E}" srcOrd="0" destOrd="0" presId="urn:microsoft.com/office/officeart/2005/8/layout/vProcess5"/>
    <dgm:cxn modelId="{D1C9CE99-8819-AE46-9F99-8BD50ECACEF3}" type="presParOf" srcId="{C9CFD325-D6AA-7941-B17E-CB9B964685AC}" destId="{B1E7D1C2-FAEC-9C4B-A91E-53E5DFC807D0}" srcOrd="0" destOrd="0" presId="urn:microsoft.com/office/officeart/2005/8/layout/vProcess5"/>
    <dgm:cxn modelId="{11FF8FCD-E4C3-D445-9D5C-527C0F82FE72}" type="presParOf" srcId="{C9CFD325-D6AA-7941-B17E-CB9B964685AC}" destId="{360C38F3-D0E4-F64C-94DD-2B2D84777A04}" srcOrd="1" destOrd="0" presId="urn:microsoft.com/office/officeart/2005/8/layout/vProcess5"/>
    <dgm:cxn modelId="{3D0714D6-FEAD-BC4A-8AD3-78CB74721B42}" type="presParOf" srcId="{C9CFD325-D6AA-7941-B17E-CB9B964685AC}" destId="{5A69430F-B7E2-F74D-9E41-57C1571AC776}" srcOrd="2" destOrd="0" presId="urn:microsoft.com/office/officeart/2005/8/layout/vProcess5"/>
    <dgm:cxn modelId="{8D1DAD9B-9928-B74C-AC5D-A3D5A7B2781F}" type="presParOf" srcId="{C9CFD325-D6AA-7941-B17E-CB9B964685AC}" destId="{DE2C55EC-26A9-1E4E-AB5E-B14B18F43F22}" srcOrd="3" destOrd="0" presId="urn:microsoft.com/office/officeart/2005/8/layout/vProcess5"/>
    <dgm:cxn modelId="{6FDDE2C2-9BA1-E748-95FE-8FC95AA01B3B}" type="presParOf" srcId="{C9CFD325-D6AA-7941-B17E-CB9B964685AC}" destId="{FB213ED9-9BF7-6740-8DC2-5C17DD30E83E}" srcOrd="4" destOrd="0" presId="urn:microsoft.com/office/officeart/2005/8/layout/vProcess5"/>
    <dgm:cxn modelId="{9FAE57AC-5286-7E4B-8DF7-EF25A944477B}" type="presParOf" srcId="{C9CFD325-D6AA-7941-B17E-CB9B964685AC}" destId="{B4DA0685-5D9D-5F46-A116-BE416BC47E37}" srcOrd="5" destOrd="0" presId="urn:microsoft.com/office/officeart/2005/8/layout/vProcess5"/>
    <dgm:cxn modelId="{7CB5CFFD-4DCE-0F49-B8A7-C63BDAD794EA}" type="presParOf" srcId="{C9CFD325-D6AA-7941-B17E-CB9B964685AC}" destId="{C9C7FDD5-0194-094C-955E-E60B31388C21}" srcOrd="6" destOrd="0" presId="urn:microsoft.com/office/officeart/2005/8/layout/vProcess5"/>
    <dgm:cxn modelId="{7A23673C-7EA1-B54D-8336-4EF97828C3DA}" type="presParOf" srcId="{C9CFD325-D6AA-7941-B17E-CB9B964685AC}" destId="{610B14DC-BB30-1042-8BEE-2AE7426CB028}" srcOrd="7" destOrd="0" presId="urn:microsoft.com/office/officeart/2005/8/layout/vProcess5"/>
    <dgm:cxn modelId="{C84BD81D-E3DB-A647-8989-A1C1B95CBCCA}" type="presParOf" srcId="{C9CFD325-D6AA-7941-B17E-CB9B964685AC}" destId="{310912CA-C0B0-5E41-90AE-114ADA4DEB9D}"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A19730-BF9E-4620-9245-709C1CB63E35}" type="doc">
      <dgm:prSet loTypeId="urn:microsoft.com/office/officeart/2005/8/layout/hList1" loCatId="list" qsTypeId="urn:microsoft.com/office/officeart/2005/8/quickstyle/simple2" qsCatId="simple" csTypeId="urn:microsoft.com/office/officeart/2005/8/colors/accent1_2" csCatId="accent1" phldr="1"/>
      <dgm:spPr/>
      <dgm:t>
        <a:bodyPr/>
        <a:lstStyle/>
        <a:p>
          <a:endParaRPr lang="en-US"/>
        </a:p>
      </dgm:t>
    </dgm:pt>
    <dgm:pt modelId="{0E52676F-1303-46DC-AA6A-F191D86D6258}">
      <dgm:prSet/>
      <dgm:spPr/>
      <dgm:t>
        <a:bodyPr/>
        <a:lstStyle/>
        <a:p>
          <a:r>
            <a:rPr lang="en-US" dirty="0">
              <a:solidFill>
                <a:schemeClr val="bg1"/>
              </a:solidFill>
            </a:rPr>
            <a:t>The committee has approved the following:</a:t>
          </a:r>
        </a:p>
      </dgm:t>
    </dgm:pt>
    <dgm:pt modelId="{9221DD25-B40F-47F1-A68F-D4D0D65FD67E}" type="parTrans" cxnId="{B2AC14C9-DFDE-4E35-AF65-DCADB0D4BB8B}">
      <dgm:prSet/>
      <dgm:spPr/>
      <dgm:t>
        <a:bodyPr/>
        <a:lstStyle/>
        <a:p>
          <a:endParaRPr lang="en-US"/>
        </a:p>
      </dgm:t>
    </dgm:pt>
    <dgm:pt modelId="{B9989418-E3A0-4FF9-930F-C4D5A05F8C41}" type="sibTrans" cxnId="{B2AC14C9-DFDE-4E35-AF65-DCADB0D4BB8B}">
      <dgm:prSet/>
      <dgm:spPr/>
      <dgm:t>
        <a:bodyPr/>
        <a:lstStyle/>
        <a:p>
          <a:endParaRPr lang="en-US"/>
        </a:p>
      </dgm:t>
    </dgm:pt>
    <dgm:pt modelId="{06E62CE4-3CCC-4ED4-B5B7-9C7F5AFA7048}">
      <dgm:prSet/>
      <dgm:spPr/>
      <dgm:t>
        <a:bodyPr/>
        <a:lstStyle/>
        <a:p>
          <a:r>
            <a:rPr lang="en-US" dirty="0"/>
            <a:t>Programs</a:t>
          </a:r>
        </a:p>
      </dgm:t>
    </dgm:pt>
    <dgm:pt modelId="{EA3A46B5-48D4-439C-A09E-4623664702B5}" type="parTrans" cxnId="{209F98F4-4492-4D86-A5A9-51E4055FDC60}">
      <dgm:prSet/>
      <dgm:spPr/>
      <dgm:t>
        <a:bodyPr/>
        <a:lstStyle/>
        <a:p>
          <a:endParaRPr lang="en-US"/>
        </a:p>
      </dgm:t>
    </dgm:pt>
    <dgm:pt modelId="{CF2002B0-D0FA-4CAE-A184-7D2302167592}" type="sibTrans" cxnId="{209F98F4-4492-4D86-A5A9-51E4055FDC60}">
      <dgm:prSet/>
      <dgm:spPr/>
      <dgm:t>
        <a:bodyPr/>
        <a:lstStyle/>
        <a:p>
          <a:endParaRPr lang="en-US"/>
        </a:p>
      </dgm:t>
    </dgm:pt>
    <dgm:pt modelId="{638FE548-D1E1-4BD5-A112-9974279E28E8}">
      <dgm:prSet/>
      <dgm:spPr/>
      <dgm:t>
        <a:bodyPr/>
        <a:lstStyle/>
        <a:p>
          <a:r>
            <a:rPr lang="en-US" dirty="0"/>
            <a:t>Courses</a:t>
          </a:r>
        </a:p>
      </dgm:t>
    </dgm:pt>
    <dgm:pt modelId="{DA4DCA65-FB74-43F5-81CA-E8A3E0C60050}" type="parTrans" cxnId="{12DC9F26-5CA1-4F2C-B141-A2EF6D9F32D4}">
      <dgm:prSet/>
      <dgm:spPr/>
      <dgm:t>
        <a:bodyPr/>
        <a:lstStyle/>
        <a:p>
          <a:endParaRPr lang="en-US"/>
        </a:p>
      </dgm:t>
    </dgm:pt>
    <dgm:pt modelId="{D8ECD512-00F2-43CB-AD1C-91FA5DACBD60}" type="sibTrans" cxnId="{12DC9F26-5CA1-4F2C-B141-A2EF6D9F32D4}">
      <dgm:prSet/>
      <dgm:spPr/>
      <dgm:t>
        <a:bodyPr/>
        <a:lstStyle/>
        <a:p>
          <a:endParaRPr lang="en-US"/>
        </a:p>
      </dgm:t>
    </dgm:pt>
    <dgm:pt modelId="{D9835065-8FA8-43E8-AA4A-BD80B8A15996}">
      <dgm:prSet/>
      <dgm:spPr/>
      <dgm:t>
        <a:bodyPr/>
        <a:lstStyle/>
        <a:p>
          <a:r>
            <a:rPr lang="en-US" dirty="0">
              <a:solidFill>
                <a:schemeClr val="bg1"/>
              </a:solidFill>
            </a:rPr>
            <a:t>Program discontinuations </a:t>
          </a:r>
          <a:r>
            <a:rPr lang="en-US">
              <a:solidFill>
                <a:schemeClr val="bg1"/>
              </a:solidFill>
            </a:rPr>
            <a:t>and moratoriums</a:t>
          </a:r>
          <a:endParaRPr lang="en-US" dirty="0">
            <a:solidFill>
              <a:schemeClr val="bg1"/>
            </a:solidFill>
          </a:endParaRPr>
        </a:p>
      </dgm:t>
    </dgm:pt>
    <dgm:pt modelId="{16851AE8-B6BF-4792-A000-C3603A22BE13}" type="parTrans" cxnId="{4A6DA9F5-A949-4147-9AA2-591A20245347}">
      <dgm:prSet/>
      <dgm:spPr/>
      <dgm:t>
        <a:bodyPr/>
        <a:lstStyle/>
        <a:p>
          <a:endParaRPr lang="en-US"/>
        </a:p>
      </dgm:t>
    </dgm:pt>
    <dgm:pt modelId="{5F3E2190-3853-4393-8BC7-9A2D4EA346B3}" type="sibTrans" cxnId="{4A6DA9F5-A949-4147-9AA2-591A20245347}">
      <dgm:prSet/>
      <dgm:spPr/>
      <dgm:t>
        <a:bodyPr/>
        <a:lstStyle/>
        <a:p>
          <a:endParaRPr lang="en-US"/>
        </a:p>
      </dgm:t>
    </dgm:pt>
    <dgm:pt modelId="{D3C6507B-0A69-4797-82F5-06431509355F}">
      <dgm:prSet/>
      <dgm:spPr/>
      <dgm:t>
        <a:bodyPr/>
        <a:lstStyle/>
        <a:p>
          <a:r>
            <a:rPr lang="en-US" dirty="0">
              <a:solidFill>
                <a:schemeClr val="bg1"/>
              </a:solidFill>
            </a:rPr>
            <a:t>UCC </a:t>
          </a:r>
        </a:p>
      </dgm:t>
    </dgm:pt>
    <dgm:pt modelId="{E521A2EE-686D-4F95-BA03-DB36CF7D2B93}" type="parTrans" cxnId="{9297911E-70A5-4528-92D0-58F0A1431D49}">
      <dgm:prSet/>
      <dgm:spPr/>
      <dgm:t>
        <a:bodyPr/>
        <a:lstStyle/>
        <a:p>
          <a:endParaRPr lang="en-US"/>
        </a:p>
      </dgm:t>
    </dgm:pt>
    <dgm:pt modelId="{B01FE72D-4620-447B-9402-797CAF96AE86}" type="sibTrans" cxnId="{9297911E-70A5-4528-92D0-58F0A1431D49}">
      <dgm:prSet/>
      <dgm:spPr/>
      <dgm:t>
        <a:bodyPr/>
        <a:lstStyle/>
        <a:p>
          <a:endParaRPr lang="en-US"/>
        </a:p>
      </dgm:t>
    </dgm:pt>
    <dgm:pt modelId="{1874F73E-EF7D-F445-AE0A-6CF62259D6CA}">
      <dgm:prSet/>
      <dgm:spPr/>
      <dgm:t>
        <a:bodyPr/>
        <a:lstStyle/>
        <a:p>
          <a:r>
            <a:rPr lang="en-US" dirty="0"/>
            <a:t> Approved the recommendation for the creation of Undergraduate Certificates</a:t>
          </a:r>
        </a:p>
      </dgm:t>
    </dgm:pt>
    <dgm:pt modelId="{0AADE16A-9D5C-AD48-9582-AEFBB8E1F096}" type="parTrans" cxnId="{AE8A76E2-27A9-5849-8A5A-4961F25D1A4B}">
      <dgm:prSet/>
      <dgm:spPr/>
      <dgm:t>
        <a:bodyPr/>
        <a:lstStyle/>
        <a:p>
          <a:endParaRPr lang="en-US"/>
        </a:p>
      </dgm:t>
    </dgm:pt>
    <dgm:pt modelId="{693A4954-9489-E743-A2B7-859410EACE6B}" type="sibTrans" cxnId="{AE8A76E2-27A9-5849-8A5A-4961F25D1A4B}">
      <dgm:prSet/>
      <dgm:spPr/>
      <dgm:t>
        <a:bodyPr/>
        <a:lstStyle/>
        <a:p>
          <a:endParaRPr lang="en-US"/>
        </a:p>
      </dgm:t>
    </dgm:pt>
    <dgm:pt modelId="{8847BF74-FBE4-BF45-9DBE-B4715DDE864A}">
      <dgm:prSet/>
      <dgm:spPr/>
      <dgm:t>
        <a:bodyPr/>
        <a:lstStyle/>
        <a:p>
          <a:r>
            <a:rPr lang="en-US" dirty="0"/>
            <a:t> Total Discontinuations=4</a:t>
          </a:r>
        </a:p>
      </dgm:t>
    </dgm:pt>
    <dgm:pt modelId="{F345A8F0-8506-1D49-87FF-6E35CEAD48F0}" type="parTrans" cxnId="{C855346D-E168-7E41-8462-4F9F83BC9CEA}">
      <dgm:prSet/>
      <dgm:spPr/>
      <dgm:t>
        <a:bodyPr/>
        <a:lstStyle/>
        <a:p>
          <a:endParaRPr lang="en-US"/>
        </a:p>
      </dgm:t>
    </dgm:pt>
    <dgm:pt modelId="{369D80AC-0E3B-D046-893D-E649FDE88107}" type="sibTrans" cxnId="{C855346D-E168-7E41-8462-4F9F83BC9CEA}">
      <dgm:prSet/>
      <dgm:spPr/>
      <dgm:t>
        <a:bodyPr/>
        <a:lstStyle/>
        <a:p>
          <a:endParaRPr lang="en-US"/>
        </a:p>
      </dgm:t>
    </dgm:pt>
    <dgm:pt modelId="{C99BB8B8-2BE0-4849-A253-B2C1D187EDA7}">
      <dgm:prSet/>
      <dgm:spPr/>
      <dgm:t>
        <a:bodyPr/>
        <a:lstStyle/>
        <a:p>
          <a:r>
            <a:rPr lang="en-US" dirty="0"/>
            <a:t>Total Moratoriums=7</a:t>
          </a:r>
        </a:p>
      </dgm:t>
    </dgm:pt>
    <dgm:pt modelId="{1C21FCD8-CE98-0743-835F-E52F6CCD390E}" type="parTrans" cxnId="{7E4C6B95-CE7D-D845-9749-B1977F3F19DF}">
      <dgm:prSet/>
      <dgm:spPr/>
      <dgm:t>
        <a:bodyPr/>
        <a:lstStyle/>
        <a:p>
          <a:endParaRPr lang="en-US"/>
        </a:p>
      </dgm:t>
    </dgm:pt>
    <dgm:pt modelId="{284DF1FC-C8F3-FB45-A6D5-2F331F625FD1}" type="sibTrans" cxnId="{7E4C6B95-CE7D-D845-9749-B1977F3F19DF}">
      <dgm:prSet/>
      <dgm:spPr/>
      <dgm:t>
        <a:bodyPr/>
        <a:lstStyle/>
        <a:p>
          <a:endParaRPr lang="en-US"/>
        </a:p>
      </dgm:t>
    </dgm:pt>
    <dgm:pt modelId="{2C8D1FFA-AB96-1B40-9C2E-DBE58EFB822B}">
      <dgm:prSet/>
      <dgm:spPr/>
      <dgm:t>
        <a:bodyPr/>
        <a:lstStyle/>
        <a:p>
          <a:r>
            <a:rPr lang="en-US" dirty="0"/>
            <a:t>New =13</a:t>
          </a:r>
        </a:p>
      </dgm:t>
    </dgm:pt>
    <dgm:pt modelId="{2C4F7C10-7C10-3846-B325-1F7517D97C9D}" type="parTrans" cxnId="{E199E9C4-66B9-D549-A56E-3B7D045BD7BC}">
      <dgm:prSet/>
      <dgm:spPr/>
      <dgm:t>
        <a:bodyPr/>
        <a:lstStyle/>
        <a:p>
          <a:endParaRPr lang="en-US"/>
        </a:p>
      </dgm:t>
    </dgm:pt>
    <dgm:pt modelId="{136F1AAD-49B6-8C40-9ABB-CFA26D705C35}" type="sibTrans" cxnId="{E199E9C4-66B9-D549-A56E-3B7D045BD7BC}">
      <dgm:prSet/>
      <dgm:spPr/>
      <dgm:t>
        <a:bodyPr/>
        <a:lstStyle/>
        <a:p>
          <a:endParaRPr lang="en-US"/>
        </a:p>
      </dgm:t>
    </dgm:pt>
    <dgm:pt modelId="{802D00AB-81F3-104B-804E-0193A0A16AC0}">
      <dgm:prSet/>
      <dgm:spPr/>
      <dgm:t>
        <a:bodyPr/>
        <a:lstStyle/>
        <a:p>
          <a:r>
            <a:rPr lang="en-US" dirty="0"/>
            <a:t>Changes = 138 </a:t>
          </a:r>
        </a:p>
      </dgm:t>
    </dgm:pt>
    <dgm:pt modelId="{EF5D7C0C-F974-9C49-B745-CFBA4A901FF4}" type="parTrans" cxnId="{4B80EAAC-ABC4-644A-8D13-358277D4C87A}">
      <dgm:prSet/>
      <dgm:spPr/>
      <dgm:t>
        <a:bodyPr/>
        <a:lstStyle/>
        <a:p>
          <a:endParaRPr lang="en-US"/>
        </a:p>
      </dgm:t>
    </dgm:pt>
    <dgm:pt modelId="{B249E3E1-7863-9749-BD94-EA6047C82076}" type="sibTrans" cxnId="{4B80EAAC-ABC4-644A-8D13-358277D4C87A}">
      <dgm:prSet/>
      <dgm:spPr/>
      <dgm:t>
        <a:bodyPr/>
        <a:lstStyle/>
        <a:p>
          <a:endParaRPr lang="en-US"/>
        </a:p>
      </dgm:t>
    </dgm:pt>
    <dgm:pt modelId="{B2F7FB7F-87C0-7546-8769-52FB7F618897}">
      <dgm:prSet/>
      <dgm:spPr/>
      <dgm:t>
        <a:bodyPr/>
        <a:lstStyle/>
        <a:p>
          <a:r>
            <a:rPr lang="en-US" dirty="0"/>
            <a:t>New = 165</a:t>
          </a:r>
        </a:p>
      </dgm:t>
    </dgm:pt>
    <dgm:pt modelId="{28DA4EB5-8D05-2E4C-A24B-B319AB6457D5}" type="parTrans" cxnId="{2BADE4E5-8259-E847-B651-9BE894C35969}">
      <dgm:prSet/>
      <dgm:spPr/>
      <dgm:t>
        <a:bodyPr/>
        <a:lstStyle/>
        <a:p>
          <a:endParaRPr lang="en-US"/>
        </a:p>
      </dgm:t>
    </dgm:pt>
    <dgm:pt modelId="{FC5EB236-BA17-E349-94A7-DEBF97E51B9C}" type="sibTrans" cxnId="{2BADE4E5-8259-E847-B651-9BE894C35969}">
      <dgm:prSet/>
      <dgm:spPr/>
      <dgm:t>
        <a:bodyPr/>
        <a:lstStyle/>
        <a:p>
          <a:endParaRPr lang="en-US"/>
        </a:p>
      </dgm:t>
    </dgm:pt>
    <dgm:pt modelId="{54239B6C-430E-BA4E-84A5-EB014B725C6B}">
      <dgm:prSet/>
      <dgm:spPr/>
      <dgm:t>
        <a:bodyPr/>
        <a:lstStyle/>
        <a:p>
          <a:r>
            <a:rPr lang="en-US" dirty="0"/>
            <a:t>Changes= 305</a:t>
          </a:r>
        </a:p>
      </dgm:t>
    </dgm:pt>
    <dgm:pt modelId="{0E586F60-8834-3841-B11B-226B23E46A04}" type="parTrans" cxnId="{76CB3FFB-F5A5-0C4E-8513-CFE8EDD4AA25}">
      <dgm:prSet/>
      <dgm:spPr/>
      <dgm:t>
        <a:bodyPr/>
        <a:lstStyle/>
        <a:p>
          <a:endParaRPr lang="en-US"/>
        </a:p>
      </dgm:t>
    </dgm:pt>
    <dgm:pt modelId="{1E10C94B-3556-9F4D-A37A-83EDA149405D}" type="sibTrans" cxnId="{76CB3FFB-F5A5-0C4E-8513-CFE8EDD4AA25}">
      <dgm:prSet/>
      <dgm:spPr/>
      <dgm:t>
        <a:bodyPr/>
        <a:lstStyle/>
        <a:p>
          <a:endParaRPr lang="en-US"/>
        </a:p>
      </dgm:t>
    </dgm:pt>
    <dgm:pt modelId="{FB1B3FE1-3408-1744-88CC-203BFBD48EF7}">
      <dgm:prSet/>
      <dgm:spPr/>
      <dgm:t>
        <a:bodyPr/>
        <a:lstStyle/>
        <a:p>
          <a:r>
            <a:rPr lang="en-US" dirty="0"/>
            <a:t>Deletions= 41</a:t>
          </a:r>
        </a:p>
      </dgm:t>
    </dgm:pt>
    <dgm:pt modelId="{B2C25F39-6D3F-CD4A-976C-C2579A5CA5F5}" type="parTrans" cxnId="{1EA8404F-342E-D54D-8801-F85E094A4B6A}">
      <dgm:prSet/>
      <dgm:spPr/>
      <dgm:t>
        <a:bodyPr/>
        <a:lstStyle/>
        <a:p>
          <a:endParaRPr lang="en-US"/>
        </a:p>
      </dgm:t>
    </dgm:pt>
    <dgm:pt modelId="{2FE5C552-984A-194F-A48A-043093509191}" type="sibTrans" cxnId="{1EA8404F-342E-D54D-8801-F85E094A4B6A}">
      <dgm:prSet/>
      <dgm:spPr/>
      <dgm:t>
        <a:bodyPr/>
        <a:lstStyle/>
        <a:p>
          <a:endParaRPr lang="en-US"/>
        </a:p>
      </dgm:t>
    </dgm:pt>
    <dgm:pt modelId="{FF595078-2BD7-4C48-AD44-E8ADCC769CC0}" type="pres">
      <dgm:prSet presAssocID="{3DA19730-BF9E-4620-9245-709C1CB63E35}" presName="Name0" presStyleCnt="0">
        <dgm:presLayoutVars>
          <dgm:dir/>
          <dgm:animLvl val="lvl"/>
          <dgm:resizeHandles val="exact"/>
        </dgm:presLayoutVars>
      </dgm:prSet>
      <dgm:spPr/>
    </dgm:pt>
    <dgm:pt modelId="{7D7ECCE1-8B96-1C4E-80A2-1CB01CC0BEDA}" type="pres">
      <dgm:prSet presAssocID="{0E52676F-1303-46DC-AA6A-F191D86D6258}" presName="composite" presStyleCnt="0"/>
      <dgm:spPr/>
    </dgm:pt>
    <dgm:pt modelId="{848A6A2B-C0CC-D74B-95ED-0E64E944C205}" type="pres">
      <dgm:prSet presAssocID="{0E52676F-1303-46DC-AA6A-F191D86D6258}" presName="parTx" presStyleLbl="alignNode1" presStyleIdx="0" presStyleCnt="3">
        <dgm:presLayoutVars>
          <dgm:chMax val="0"/>
          <dgm:chPref val="0"/>
          <dgm:bulletEnabled val="1"/>
        </dgm:presLayoutVars>
      </dgm:prSet>
      <dgm:spPr/>
    </dgm:pt>
    <dgm:pt modelId="{A0927869-933A-D849-AF13-8537DA1C97C6}" type="pres">
      <dgm:prSet presAssocID="{0E52676F-1303-46DC-AA6A-F191D86D6258}" presName="desTx" presStyleLbl="alignAccFollowNode1" presStyleIdx="0" presStyleCnt="3">
        <dgm:presLayoutVars>
          <dgm:bulletEnabled val="1"/>
        </dgm:presLayoutVars>
      </dgm:prSet>
      <dgm:spPr/>
    </dgm:pt>
    <dgm:pt modelId="{5ED8EB4B-5440-7140-A4E5-B91C1FDF1EC6}" type="pres">
      <dgm:prSet presAssocID="{B9989418-E3A0-4FF9-930F-C4D5A05F8C41}" presName="space" presStyleCnt="0"/>
      <dgm:spPr/>
    </dgm:pt>
    <dgm:pt modelId="{69CC5B6C-C105-F643-BD5C-4C8D7C9A0927}" type="pres">
      <dgm:prSet presAssocID="{D9835065-8FA8-43E8-AA4A-BD80B8A15996}" presName="composite" presStyleCnt="0"/>
      <dgm:spPr/>
    </dgm:pt>
    <dgm:pt modelId="{DC46F583-44FF-FD4A-A4B6-E23F229D9D07}" type="pres">
      <dgm:prSet presAssocID="{D9835065-8FA8-43E8-AA4A-BD80B8A15996}" presName="parTx" presStyleLbl="alignNode1" presStyleIdx="1" presStyleCnt="3">
        <dgm:presLayoutVars>
          <dgm:chMax val="0"/>
          <dgm:chPref val="0"/>
          <dgm:bulletEnabled val="1"/>
        </dgm:presLayoutVars>
      </dgm:prSet>
      <dgm:spPr/>
    </dgm:pt>
    <dgm:pt modelId="{AFDB803A-B8F5-F14E-9FE5-B4AEE8EA0EC7}" type="pres">
      <dgm:prSet presAssocID="{D9835065-8FA8-43E8-AA4A-BD80B8A15996}" presName="desTx" presStyleLbl="alignAccFollowNode1" presStyleIdx="1" presStyleCnt="3">
        <dgm:presLayoutVars>
          <dgm:bulletEnabled val="1"/>
        </dgm:presLayoutVars>
      </dgm:prSet>
      <dgm:spPr/>
    </dgm:pt>
    <dgm:pt modelId="{646103F4-E0F0-194F-A23C-1F309D56A1B7}" type="pres">
      <dgm:prSet presAssocID="{5F3E2190-3853-4393-8BC7-9A2D4EA346B3}" presName="space" presStyleCnt="0"/>
      <dgm:spPr/>
    </dgm:pt>
    <dgm:pt modelId="{494E584E-3D73-974B-89F9-5774AE3617C6}" type="pres">
      <dgm:prSet presAssocID="{D3C6507B-0A69-4797-82F5-06431509355F}" presName="composite" presStyleCnt="0"/>
      <dgm:spPr/>
    </dgm:pt>
    <dgm:pt modelId="{526F544C-2140-E64A-A23E-A34269C38674}" type="pres">
      <dgm:prSet presAssocID="{D3C6507B-0A69-4797-82F5-06431509355F}" presName="parTx" presStyleLbl="alignNode1" presStyleIdx="2" presStyleCnt="3">
        <dgm:presLayoutVars>
          <dgm:chMax val="0"/>
          <dgm:chPref val="0"/>
          <dgm:bulletEnabled val="1"/>
        </dgm:presLayoutVars>
      </dgm:prSet>
      <dgm:spPr/>
    </dgm:pt>
    <dgm:pt modelId="{8CA8CD09-CA84-3849-9D22-CDC7ED1DF5AA}" type="pres">
      <dgm:prSet presAssocID="{D3C6507B-0A69-4797-82F5-06431509355F}" presName="desTx" presStyleLbl="alignAccFollowNode1" presStyleIdx="2" presStyleCnt="3">
        <dgm:presLayoutVars>
          <dgm:bulletEnabled val="1"/>
        </dgm:presLayoutVars>
      </dgm:prSet>
      <dgm:spPr/>
    </dgm:pt>
  </dgm:ptLst>
  <dgm:cxnLst>
    <dgm:cxn modelId="{B9FA4004-437D-E94A-9D2B-78B9160671CD}" type="presOf" srcId="{D9835065-8FA8-43E8-AA4A-BD80B8A15996}" destId="{DC46F583-44FF-FD4A-A4B6-E23F229D9D07}" srcOrd="0" destOrd="0" presId="urn:microsoft.com/office/officeart/2005/8/layout/hList1"/>
    <dgm:cxn modelId="{A94BA10D-F8A6-F149-8B80-9D0FAEE90B6E}" type="presOf" srcId="{3DA19730-BF9E-4620-9245-709C1CB63E35}" destId="{FF595078-2BD7-4C48-AD44-E8ADCC769CC0}" srcOrd="0" destOrd="0" presId="urn:microsoft.com/office/officeart/2005/8/layout/hList1"/>
    <dgm:cxn modelId="{3553D618-D18D-7649-9AC7-5D5325C77131}" type="presOf" srcId="{638FE548-D1E1-4BD5-A112-9974279E28E8}" destId="{A0927869-933A-D849-AF13-8537DA1C97C6}" srcOrd="0" destOrd="3" presId="urn:microsoft.com/office/officeart/2005/8/layout/hList1"/>
    <dgm:cxn modelId="{9297911E-70A5-4528-92D0-58F0A1431D49}" srcId="{3DA19730-BF9E-4620-9245-709C1CB63E35}" destId="{D3C6507B-0A69-4797-82F5-06431509355F}" srcOrd="2" destOrd="0" parTransId="{E521A2EE-686D-4F95-BA03-DB36CF7D2B93}" sibTransId="{B01FE72D-4620-447B-9402-797CAF96AE86}"/>
    <dgm:cxn modelId="{12DC9F26-5CA1-4F2C-B141-A2EF6D9F32D4}" srcId="{0E52676F-1303-46DC-AA6A-F191D86D6258}" destId="{638FE548-D1E1-4BD5-A112-9974279E28E8}" srcOrd="1" destOrd="0" parTransId="{DA4DCA65-FB74-43F5-81CA-E8A3E0C60050}" sibTransId="{D8ECD512-00F2-43CB-AD1C-91FA5DACBD60}"/>
    <dgm:cxn modelId="{77E2AD2C-511E-7944-A1B7-843E7409637E}" type="presOf" srcId="{1874F73E-EF7D-F445-AE0A-6CF62259D6CA}" destId="{8CA8CD09-CA84-3849-9D22-CDC7ED1DF5AA}" srcOrd="0" destOrd="0" presId="urn:microsoft.com/office/officeart/2005/8/layout/hList1"/>
    <dgm:cxn modelId="{00057735-043C-324C-A419-A726BFB7CC34}" type="presOf" srcId="{B2F7FB7F-87C0-7546-8769-52FB7F618897}" destId="{A0927869-933A-D849-AF13-8537DA1C97C6}" srcOrd="0" destOrd="4" presId="urn:microsoft.com/office/officeart/2005/8/layout/hList1"/>
    <dgm:cxn modelId="{6FA52D47-A9CE-E246-ADE6-48B8CABDF6C8}" type="presOf" srcId="{2C8D1FFA-AB96-1B40-9C2E-DBE58EFB822B}" destId="{A0927869-933A-D849-AF13-8537DA1C97C6}" srcOrd="0" destOrd="1" presId="urn:microsoft.com/office/officeart/2005/8/layout/hList1"/>
    <dgm:cxn modelId="{C855346D-E168-7E41-8462-4F9F83BC9CEA}" srcId="{D9835065-8FA8-43E8-AA4A-BD80B8A15996}" destId="{8847BF74-FBE4-BF45-9DBE-B4715DDE864A}" srcOrd="0" destOrd="0" parTransId="{F345A8F0-8506-1D49-87FF-6E35CEAD48F0}" sibTransId="{369D80AC-0E3B-D046-893D-E649FDE88107}"/>
    <dgm:cxn modelId="{1EA8404F-342E-D54D-8801-F85E094A4B6A}" srcId="{638FE548-D1E1-4BD5-A112-9974279E28E8}" destId="{FB1B3FE1-3408-1744-88CC-203BFBD48EF7}" srcOrd="2" destOrd="0" parTransId="{B2C25F39-6D3F-CD4A-976C-C2579A5CA5F5}" sibTransId="{2FE5C552-984A-194F-A48A-043093509191}"/>
    <dgm:cxn modelId="{9BF42179-4849-4440-9F48-DBB8FCC81A16}" type="presOf" srcId="{C99BB8B8-2BE0-4849-A253-B2C1D187EDA7}" destId="{AFDB803A-B8F5-F14E-9FE5-B4AEE8EA0EC7}" srcOrd="0" destOrd="1" presId="urn:microsoft.com/office/officeart/2005/8/layout/hList1"/>
    <dgm:cxn modelId="{7E4C6B95-CE7D-D845-9749-B1977F3F19DF}" srcId="{D9835065-8FA8-43E8-AA4A-BD80B8A15996}" destId="{C99BB8B8-2BE0-4849-A253-B2C1D187EDA7}" srcOrd="1" destOrd="0" parTransId="{1C21FCD8-CE98-0743-835F-E52F6CCD390E}" sibTransId="{284DF1FC-C8F3-FB45-A6D5-2F331F625FD1}"/>
    <dgm:cxn modelId="{6ECA83AC-C92F-2C4C-AC39-2D872FFE1C87}" type="presOf" srcId="{D3C6507B-0A69-4797-82F5-06431509355F}" destId="{526F544C-2140-E64A-A23E-A34269C38674}" srcOrd="0" destOrd="0" presId="urn:microsoft.com/office/officeart/2005/8/layout/hList1"/>
    <dgm:cxn modelId="{4B80EAAC-ABC4-644A-8D13-358277D4C87A}" srcId="{06E62CE4-3CCC-4ED4-B5B7-9C7F5AFA7048}" destId="{802D00AB-81F3-104B-804E-0193A0A16AC0}" srcOrd="1" destOrd="0" parTransId="{EF5D7C0C-F974-9C49-B745-CFBA4A901FF4}" sibTransId="{B249E3E1-7863-9749-BD94-EA6047C82076}"/>
    <dgm:cxn modelId="{CD3201B3-DF75-6A4B-A3C4-EA46BA0C0703}" type="presOf" srcId="{8847BF74-FBE4-BF45-9DBE-B4715DDE864A}" destId="{AFDB803A-B8F5-F14E-9FE5-B4AEE8EA0EC7}" srcOrd="0" destOrd="0" presId="urn:microsoft.com/office/officeart/2005/8/layout/hList1"/>
    <dgm:cxn modelId="{7FDA8CB7-BA4C-E343-AAA5-FAF82FBE907A}" type="presOf" srcId="{54239B6C-430E-BA4E-84A5-EB014B725C6B}" destId="{A0927869-933A-D849-AF13-8537DA1C97C6}" srcOrd="0" destOrd="5" presId="urn:microsoft.com/office/officeart/2005/8/layout/hList1"/>
    <dgm:cxn modelId="{814E5CC4-74CE-3B42-BD59-96AAE8BB301A}" type="presOf" srcId="{FB1B3FE1-3408-1744-88CC-203BFBD48EF7}" destId="{A0927869-933A-D849-AF13-8537DA1C97C6}" srcOrd="0" destOrd="6" presId="urn:microsoft.com/office/officeart/2005/8/layout/hList1"/>
    <dgm:cxn modelId="{E199E9C4-66B9-D549-A56E-3B7D045BD7BC}" srcId="{06E62CE4-3CCC-4ED4-B5B7-9C7F5AFA7048}" destId="{2C8D1FFA-AB96-1B40-9C2E-DBE58EFB822B}" srcOrd="0" destOrd="0" parTransId="{2C4F7C10-7C10-3846-B325-1F7517D97C9D}" sibTransId="{136F1AAD-49B6-8C40-9ABB-CFA26D705C35}"/>
    <dgm:cxn modelId="{B2AC14C9-DFDE-4E35-AF65-DCADB0D4BB8B}" srcId="{3DA19730-BF9E-4620-9245-709C1CB63E35}" destId="{0E52676F-1303-46DC-AA6A-F191D86D6258}" srcOrd="0" destOrd="0" parTransId="{9221DD25-B40F-47F1-A68F-D4D0D65FD67E}" sibTransId="{B9989418-E3A0-4FF9-930F-C4D5A05F8C41}"/>
    <dgm:cxn modelId="{7491D2D3-84EB-0940-BC31-5658631568A6}" type="presOf" srcId="{0E52676F-1303-46DC-AA6A-F191D86D6258}" destId="{848A6A2B-C0CC-D74B-95ED-0E64E944C205}" srcOrd="0" destOrd="0" presId="urn:microsoft.com/office/officeart/2005/8/layout/hList1"/>
    <dgm:cxn modelId="{AE8A76E2-27A9-5849-8A5A-4961F25D1A4B}" srcId="{D3C6507B-0A69-4797-82F5-06431509355F}" destId="{1874F73E-EF7D-F445-AE0A-6CF62259D6CA}" srcOrd="0" destOrd="0" parTransId="{0AADE16A-9D5C-AD48-9582-AEFBB8E1F096}" sibTransId="{693A4954-9489-E743-A2B7-859410EACE6B}"/>
    <dgm:cxn modelId="{2BADE4E5-8259-E847-B651-9BE894C35969}" srcId="{638FE548-D1E1-4BD5-A112-9974279E28E8}" destId="{B2F7FB7F-87C0-7546-8769-52FB7F618897}" srcOrd="0" destOrd="0" parTransId="{28DA4EB5-8D05-2E4C-A24B-B319AB6457D5}" sibTransId="{FC5EB236-BA17-E349-94A7-DEBF97E51B9C}"/>
    <dgm:cxn modelId="{209F98F4-4492-4D86-A5A9-51E4055FDC60}" srcId="{0E52676F-1303-46DC-AA6A-F191D86D6258}" destId="{06E62CE4-3CCC-4ED4-B5B7-9C7F5AFA7048}" srcOrd="0" destOrd="0" parTransId="{EA3A46B5-48D4-439C-A09E-4623664702B5}" sibTransId="{CF2002B0-D0FA-4CAE-A184-7D2302167592}"/>
    <dgm:cxn modelId="{4A6DA9F5-A949-4147-9AA2-591A20245347}" srcId="{3DA19730-BF9E-4620-9245-709C1CB63E35}" destId="{D9835065-8FA8-43E8-AA4A-BD80B8A15996}" srcOrd="1" destOrd="0" parTransId="{16851AE8-B6BF-4792-A000-C3603A22BE13}" sibTransId="{5F3E2190-3853-4393-8BC7-9A2D4EA346B3}"/>
    <dgm:cxn modelId="{1038E0F5-C211-8D40-B8F7-027FE90B23C5}" type="presOf" srcId="{06E62CE4-3CCC-4ED4-B5B7-9C7F5AFA7048}" destId="{A0927869-933A-D849-AF13-8537DA1C97C6}" srcOrd="0" destOrd="0" presId="urn:microsoft.com/office/officeart/2005/8/layout/hList1"/>
    <dgm:cxn modelId="{76CB3FFB-F5A5-0C4E-8513-CFE8EDD4AA25}" srcId="{638FE548-D1E1-4BD5-A112-9974279E28E8}" destId="{54239B6C-430E-BA4E-84A5-EB014B725C6B}" srcOrd="1" destOrd="0" parTransId="{0E586F60-8834-3841-B11B-226B23E46A04}" sibTransId="{1E10C94B-3556-9F4D-A37A-83EDA149405D}"/>
    <dgm:cxn modelId="{AA0C09FF-A518-DF45-860F-D2E9A88118E6}" type="presOf" srcId="{802D00AB-81F3-104B-804E-0193A0A16AC0}" destId="{A0927869-933A-D849-AF13-8537DA1C97C6}" srcOrd="0" destOrd="2" presId="urn:microsoft.com/office/officeart/2005/8/layout/hList1"/>
    <dgm:cxn modelId="{8A699AFE-2FB5-3949-8C3E-7510B7E9AD70}" type="presParOf" srcId="{FF595078-2BD7-4C48-AD44-E8ADCC769CC0}" destId="{7D7ECCE1-8B96-1C4E-80A2-1CB01CC0BEDA}" srcOrd="0" destOrd="0" presId="urn:microsoft.com/office/officeart/2005/8/layout/hList1"/>
    <dgm:cxn modelId="{E1FAE57E-CEB1-4644-B4DE-977D565C0D91}" type="presParOf" srcId="{7D7ECCE1-8B96-1C4E-80A2-1CB01CC0BEDA}" destId="{848A6A2B-C0CC-D74B-95ED-0E64E944C205}" srcOrd="0" destOrd="0" presId="urn:microsoft.com/office/officeart/2005/8/layout/hList1"/>
    <dgm:cxn modelId="{9EB8045E-C712-CE4B-9D35-0C6EB97CBD5C}" type="presParOf" srcId="{7D7ECCE1-8B96-1C4E-80A2-1CB01CC0BEDA}" destId="{A0927869-933A-D849-AF13-8537DA1C97C6}" srcOrd="1" destOrd="0" presId="urn:microsoft.com/office/officeart/2005/8/layout/hList1"/>
    <dgm:cxn modelId="{81B0F19E-8625-0143-B0F9-ABA1AABFBBB0}" type="presParOf" srcId="{FF595078-2BD7-4C48-AD44-E8ADCC769CC0}" destId="{5ED8EB4B-5440-7140-A4E5-B91C1FDF1EC6}" srcOrd="1" destOrd="0" presId="urn:microsoft.com/office/officeart/2005/8/layout/hList1"/>
    <dgm:cxn modelId="{4A4A4695-0ECF-FE42-9833-AADF22145EF7}" type="presParOf" srcId="{FF595078-2BD7-4C48-AD44-E8ADCC769CC0}" destId="{69CC5B6C-C105-F643-BD5C-4C8D7C9A0927}" srcOrd="2" destOrd="0" presId="urn:microsoft.com/office/officeart/2005/8/layout/hList1"/>
    <dgm:cxn modelId="{F71F7BA8-C18F-1343-A72D-33037C314936}" type="presParOf" srcId="{69CC5B6C-C105-F643-BD5C-4C8D7C9A0927}" destId="{DC46F583-44FF-FD4A-A4B6-E23F229D9D07}" srcOrd="0" destOrd="0" presId="urn:microsoft.com/office/officeart/2005/8/layout/hList1"/>
    <dgm:cxn modelId="{0823E990-7CE3-A64B-8A95-F7D8BFE768BB}" type="presParOf" srcId="{69CC5B6C-C105-F643-BD5C-4C8D7C9A0927}" destId="{AFDB803A-B8F5-F14E-9FE5-B4AEE8EA0EC7}" srcOrd="1" destOrd="0" presId="urn:microsoft.com/office/officeart/2005/8/layout/hList1"/>
    <dgm:cxn modelId="{1B47349E-93ED-864A-B218-3E6FFC5F9FC5}" type="presParOf" srcId="{FF595078-2BD7-4C48-AD44-E8ADCC769CC0}" destId="{646103F4-E0F0-194F-A23C-1F309D56A1B7}" srcOrd="3" destOrd="0" presId="urn:microsoft.com/office/officeart/2005/8/layout/hList1"/>
    <dgm:cxn modelId="{A998588E-38A9-8248-AA62-2AAB569C21EA}" type="presParOf" srcId="{FF595078-2BD7-4C48-AD44-E8ADCC769CC0}" destId="{494E584E-3D73-974B-89F9-5774AE3617C6}" srcOrd="4" destOrd="0" presId="urn:microsoft.com/office/officeart/2005/8/layout/hList1"/>
    <dgm:cxn modelId="{8D32EDB5-B0B7-5C49-913E-667F2BD0D36B}" type="presParOf" srcId="{494E584E-3D73-974B-89F9-5774AE3617C6}" destId="{526F544C-2140-E64A-A23E-A34269C38674}" srcOrd="0" destOrd="0" presId="urn:microsoft.com/office/officeart/2005/8/layout/hList1"/>
    <dgm:cxn modelId="{A8C57F9C-B126-3746-B146-1D9635E66383}" type="presParOf" srcId="{494E584E-3D73-974B-89F9-5774AE3617C6}" destId="{8CA8CD09-CA84-3849-9D22-CDC7ED1DF5A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0C38F3-D0E4-F64C-94DD-2B2D84777A04}">
      <dsp:nvSpPr>
        <dsp:cNvPr id="0" name=""/>
        <dsp:cNvSpPr/>
      </dsp:nvSpPr>
      <dsp:spPr>
        <a:xfrm>
          <a:off x="0" y="0"/>
          <a:ext cx="5006233" cy="159577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The committee has 3 subcommittees that meet monthly to cover the curriculum that has gone through the College governance system and is looking for University approval. </a:t>
          </a:r>
        </a:p>
      </dsp:txBody>
      <dsp:txXfrm>
        <a:off x="46739" y="46739"/>
        <a:ext cx="3284269" cy="1502294"/>
      </dsp:txXfrm>
    </dsp:sp>
    <dsp:sp modelId="{5A69430F-B7E2-F74D-9E41-57C1571AC776}">
      <dsp:nvSpPr>
        <dsp:cNvPr id="0" name=""/>
        <dsp:cNvSpPr/>
      </dsp:nvSpPr>
      <dsp:spPr>
        <a:xfrm>
          <a:off x="441726" y="1861734"/>
          <a:ext cx="5006233" cy="1595772"/>
        </a:xfrm>
        <a:prstGeom prst="roundRect">
          <a:avLst>
            <a:gd name="adj" fmla="val 10000"/>
          </a:avLst>
        </a:prstGeom>
        <a:solidFill>
          <a:schemeClr val="accent2">
            <a:hueOff val="1327892"/>
            <a:satOff val="4567"/>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Sub A considers requests from the Science Colleges</a:t>
          </a:r>
        </a:p>
        <a:p>
          <a:pPr marL="0" lvl="0" indent="0" algn="l" defTabSz="622300">
            <a:lnSpc>
              <a:spcPct val="90000"/>
            </a:lnSpc>
            <a:spcBef>
              <a:spcPct val="0"/>
            </a:spcBef>
            <a:spcAft>
              <a:spcPct val="35000"/>
            </a:spcAft>
            <a:buNone/>
          </a:pPr>
          <a:r>
            <a:rPr lang="en-US" sz="1400" kern="1200" dirty="0"/>
            <a:t>Sub B considers request from the Social Sciences and Law Colleges</a:t>
          </a:r>
        </a:p>
        <a:p>
          <a:pPr marL="0" lvl="0" indent="0" algn="l" defTabSz="622300">
            <a:lnSpc>
              <a:spcPct val="90000"/>
            </a:lnSpc>
            <a:spcBef>
              <a:spcPct val="0"/>
            </a:spcBef>
            <a:spcAft>
              <a:spcPct val="35000"/>
            </a:spcAft>
            <a:buNone/>
          </a:pPr>
          <a:r>
            <a:rPr lang="en-US" sz="1400" kern="1200" dirty="0"/>
            <a:t>Sub C considers request from the Arts and Business Colleges</a:t>
          </a:r>
        </a:p>
      </dsp:txBody>
      <dsp:txXfrm>
        <a:off x="488465" y="1908473"/>
        <a:ext cx="3433776" cy="1502294"/>
      </dsp:txXfrm>
    </dsp:sp>
    <dsp:sp modelId="{DE2C55EC-26A9-1E4E-AB5E-B14B18F43F22}">
      <dsp:nvSpPr>
        <dsp:cNvPr id="0" name=""/>
        <dsp:cNvSpPr/>
      </dsp:nvSpPr>
      <dsp:spPr>
        <a:xfrm>
          <a:off x="883452" y="3723468"/>
          <a:ext cx="5006233" cy="1595772"/>
        </a:xfrm>
        <a:prstGeom prst="roundRect">
          <a:avLst>
            <a:gd name="adj" fmla="val 10000"/>
          </a:avLst>
        </a:prstGeom>
        <a:solidFill>
          <a:schemeClr val="accent2">
            <a:hueOff val="2655785"/>
            <a:satOff val="9135"/>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Full Committee votes on recommendations from the Sub committees. They can also provide feedback on matters that are directed from Steering committee</a:t>
          </a:r>
        </a:p>
        <a:p>
          <a:pPr marL="0" lvl="0" indent="0" algn="l" defTabSz="622300">
            <a:lnSpc>
              <a:spcPct val="90000"/>
            </a:lnSpc>
            <a:spcBef>
              <a:spcPct val="0"/>
            </a:spcBef>
            <a:spcAft>
              <a:spcPct val="35000"/>
            </a:spcAft>
            <a:buNone/>
          </a:pPr>
          <a:r>
            <a:rPr lang="en-US" sz="1400" kern="1200" dirty="0"/>
            <a:t>The report is then presented at Faculty Senate</a:t>
          </a:r>
        </a:p>
      </dsp:txBody>
      <dsp:txXfrm>
        <a:off x="930191" y="3770207"/>
        <a:ext cx="3433776" cy="1502294"/>
      </dsp:txXfrm>
    </dsp:sp>
    <dsp:sp modelId="{FB213ED9-9BF7-6740-8DC2-5C17DD30E83E}">
      <dsp:nvSpPr>
        <dsp:cNvPr id="0" name=""/>
        <dsp:cNvSpPr/>
      </dsp:nvSpPr>
      <dsp:spPr>
        <a:xfrm>
          <a:off x="3968981" y="1210127"/>
          <a:ext cx="1037251" cy="1037251"/>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202362" y="1210127"/>
        <a:ext cx="570489" cy="780531"/>
      </dsp:txXfrm>
    </dsp:sp>
    <dsp:sp modelId="{B4DA0685-5D9D-5F46-A116-BE416BC47E37}">
      <dsp:nvSpPr>
        <dsp:cNvPr id="0" name=""/>
        <dsp:cNvSpPr/>
      </dsp:nvSpPr>
      <dsp:spPr>
        <a:xfrm>
          <a:off x="4410707" y="3061223"/>
          <a:ext cx="1037251" cy="1037251"/>
        </a:xfrm>
        <a:prstGeom prst="downArrow">
          <a:avLst>
            <a:gd name="adj1" fmla="val 55000"/>
            <a:gd name="adj2" fmla="val 45000"/>
          </a:avLst>
        </a:prstGeom>
        <a:solidFill>
          <a:schemeClr val="accent2">
            <a:tint val="40000"/>
            <a:alpha val="90000"/>
            <a:hueOff val="3334177"/>
            <a:satOff val="7689"/>
            <a:lumOff val="83"/>
            <a:alphaOff val="0"/>
          </a:schemeClr>
        </a:solidFill>
        <a:ln w="15875" cap="flat" cmpd="sng" algn="ctr">
          <a:solidFill>
            <a:schemeClr val="accent2">
              <a:tint val="40000"/>
              <a:alpha val="90000"/>
              <a:hueOff val="3334177"/>
              <a:satOff val="7689"/>
              <a:lumOff val="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644088" y="3061223"/>
        <a:ext cx="570489" cy="7805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8A6A2B-C0CC-D74B-95ED-0E64E944C205}">
      <dsp:nvSpPr>
        <dsp:cNvPr id="0" name=""/>
        <dsp:cNvSpPr/>
      </dsp:nvSpPr>
      <dsp:spPr>
        <a:xfrm>
          <a:off x="2486" y="167876"/>
          <a:ext cx="2424803" cy="85704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rPr>
            <a:t>The committee has approved the following:</a:t>
          </a:r>
        </a:p>
      </dsp:txBody>
      <dsp:txXfrm>
        <a:off x="2486" y="167876"/>
        <a:ext cx="2424803" cy="857041"/>
      </dsp:txXfrm>
    </dsp:sp>
    <dsp:sp modelId="{A0927869-933A-D849-AF13-8537DA1C97C6}">
      <dsp:nvSpPr>
        <dsp:cNvPr id="0" name=""/>
        <dsp:cNvSpPr/>
      </dsp:nvSpPr>
      <dsp:spPr>
        <a:xfrm>
          <a:off x="2486" y="1024917"/>
          <a:ext cx="2424803" cy="217403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Programs</a:t>
          </a:r>
        </a:p>
        <a:p>
          <a:pPr marL="342900" lvl="2" indent="-171450" algn="l" defTabSz="800100">
            <a:lnSpc>
              <a:spcPct val="90000"/>
            </a:lnSpc>
            <a:spcBef>
              <a:spcPct val="0"/>
            </a:spcBef>
            <a:spcAft>
              <a:spcPct val="15000"/>
            </a:spcAft>
            <a:buChar char="•"/>
          </a:pPr>
          <a:r>
            <a:rPr lang="en-US" sz="1800" kern="1200" dirty="0"/>
            <a:t>New =13</a:t>
          </a:r>
        </a:p>
        <a:p>
          <a:pPr marL="342900" lvl="2" indent="-171450" algn="l" defTabSz="800100">
            <a:lnSpc>
              <a:spcPct val="90000"/>
            </a:lnSpc>
            <a:spcBef>
              <a:spcPct val="0"/>
            </a:spcBef>
            <a:spcAft>
              <a:spcPct val="15000"/>
            </a:spcAft>
            <a:buChar char="•"/>
          </a:pPr>
          <a:r>
            <a:rPr lang="en-US" sz="1800" kern="1200" dirty="0"/>
            <a:t>Changes = 138 </a:t>
          </a:r>
        </a:p>
        <a:p>
          <a:pPr marL="171450" lvl="1" indent="-171450" algn="l" defTabSz="800100">
            <a:lnSpc>
              <a:spcPct val="90000"/>
            </a:lnSpc>
            <a:spcBef>
              <a:spcPct val="0"/>
            </a:spcBef>
            <a:spcAft>
              <a:spcPct val="15000"/>
            </a:spcAft>
            <a:buChar char="•"/>
          </a:pPr>
          <a:r>
            <a:rPr lang="en-US" sz="1800" kern="1200" dirty="0"/>
            <a:t>Courses</a:t>
          </a:r>
        </a:p>
        <a:p>
          <a:pPr marL="342900" lvl="2" indent="-171450" algn="l" defTabSz="800100">
            <a:lnSpc>
              <a:spcPct val="90000"/>
            </a:lnSpc>
            <a:spcBef>
              <a:spcPct val="0"/>
            </a:spcBef>
            <a:spcAft>
              <a:spcPct val="15000"/>
            </a:spcAft>
            <a:buChar char="•"/>
          </a:pPr>
          <a:r>
            <a:rPr lang="en-US" sz="1800" kern="1200" dirty="0"/>
            <a:t>New = 165</a:t>
          </a:r>
        </a:p>
        <a:p>
          <a:pPr marL="342900" lvl="2" indent="-171450" algn="l" defTabSz="800100">
            <a:lnSpc>
              <a:spcPct val="90000"/>
            </a:lnSpc>
            <a:spcBef>
              <a:spcPct val="0"/>
            </a:spcBef>
            <a:spcAft>
              <a:spcPct val="15000"/>
            </a:spcAft>
            <a:buChar char="•"/>
          </a:pPr>
          <a:r>
            <a:rPr lang="en-US" sz="1800" kern="1200" dirty="0"/>
            <a:t>Changes= 305</a:t>
          </a:r>
        </a:p>
        <a:p>
          <a:pPr marL="342900" lvl="2" indent="-171450" algn="l" defTabSz="800100">
            <a:lnSpc>
              <a:spcPct val="90000"/>
            </a:lnSpc>
            <a:spcBef>
              <a:spcPct val="0"/>
            </a:spcBef>
            <a:spcAft>
              <a:spcPct val="15000"/>
            </a:spcAft>
            <a:buChar char="•"/>
          </a:pPr>
          <a:r>
            <a:rPr lang="en-US" sz="1800" kern="1200" dirty="0"/>
            <a:t>Deletions= 41</a:t>
          </a:r>
        </a:p>
      </dsp:txBody>
      <dsp:txXfrm>
        <a:off x="2486" y="1024917"/>
        <a:ext cx="2424803" cy="2174039"/>
      </dsp:txXfrm>
    </dsp:sp>
    <dsp:sp modelId="{DC46F583-44FF-FD4A-A4B6-E23F229D9D07}">
      <dsp:nvSpPr>
        <dsp:cNvPr id="0" name=""/>
        <dsp:cNvSpPr/>
      </dsp:nvSpPr>
      <dsp:spPr>
        <a:xfrm>
          <a:off x="2766763" y="167876"/>
          <a:ext cx="2424803" cy="85704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rPr>
            <a:t>Program discontinuations </a:t>
          </a:r>
          <a:r>
            <a:rPr lang="en-US" sz="1800" kern="1200">
              <a:solidFill>
                <a:schemeClr val="bg1"/>
              </a:solidFill>
            </a:rPr>
            <a:t>and moratoriums</a:t>
          </a:r>
          <a:endParaRPr lang="en-US" sz="1800" kern="1200" dirty="0">
            <a:solidFill>
              <a:schemeClr val="bg1"/>
            </a:solidFill>
          </a:endParaRPr>
        </a:p>
      </dsp:txBody>
      <dsp:txXfrm>
        <a:off x="2766763" y="167876"/>
        <a:ext cx="2424803" cy="857041"/>
      </dsp:txXfrm>
    </dsp:sp>
    <dsp:sp modelId="{AFDB803A-B8F5-F14E-9FE5-B4AEE8EA0EC7}">
      <dsp:nvSpPr>
        <dsp:cNvPr id="0" name=""/>
        <dsp:cNvSpPr/>
      </dsp:nvSpPr>
      <dsp:spPr>
        <a:xfrm>
          <a:off x="2766763" y="1024917"/>
          <a:ext cx="2424803" cy="217403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 Total Discontinuations=4</a:t>
          </a:r>
        </a:p>
        <a:p>
          <a:pPr marL="171450" lvl="1" indent="-171450" algn="l" defTabSz="800100">
            <a:lnSpc>
              <a:spcPct val="90000"/>
            </a:lnSpc>
            <a:spcBef>
              <a:spcPct val="0"/>
            </a:spcBef>
            <a:spcAft>
              <a:spcPct val="15000"/>
            </a:spcAft>
            <a:buChar char="•"/>
          </a:pPr>
          <a:r>
            <a:rPr lang="en-US" sz="1800" kern="1200" dirty="0"/>
            <a:t>Total Moratoriums=7</a:t>
          </a:r>
        </a:p>
      </dsp:txBody>
      <dsp:txXfrm>
        <a:off x="2766763" y="1024917"/>
        <a:ext cx="2424803" cy="2174039"/>
      </dsp:txXfrm>
    </dsp:sp>
    <dsp:sp modelId="{526F544C-2140-E64A-A23E-A34269C38674}">
      <dsp:nvSpPr>
        <dsp:cNvPr id="0" name=""/>
        <dsp:cNvSpPr/>
      </dsp:nvSpPr>
      <dsp:spPr>
        <a:xfrm>
          <a:off x="5531039" y="167876"/>
          <a:ext cx="2424803" cy="857041"/>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rPr>
            <a:t>UCC </a:t>
          </a:r>
        </a:p>
      </dsp:txBody>
      <dsp:txXfrm>
        <a:off x="5531039" y="167876"/>
        <a:ext cx="2424803" cy="857041"/>
      </dsp:txXfrm>
    </dsp:sp>
    <dsp:sp modelId="{8CA8CD09-CA84-3849-9D22-CDC7ED1DF5AA}">
      <dsp:nvSpPr>
        <dsp:cNvPr id="0" name=""/>
        <dsp:cNvSpPr/>
      </dsp:nvSpPr>
      <dsp:spPr>
        <a:xfrm>
          <a:off x="5531039" y="1024917"/>
          <a:ext cx="2424803" cy="217403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 Approved the recommendation for the creation of Undergraduate Certificates</a:t>
          </a:r>
        </a:p>
      </dsp:txBody>
      <dsp:txXfrm>
        <a:off x="5531039" y="1024917"/>
        <a:ext cx="2424803" cy="217403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4/11/2022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4/11/2022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4/11/2022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4/11/2022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4/11/2022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4/11/2022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4/11/2022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4/11/2022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4/11/2022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4/11/2022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4/11/2022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4/11/2022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6B3F4-4EB0-3046-8C40-28C432C64366}"/>
              </a:ext>
            </a:extLst>
          </p:cNvPr>
          <p:cNvSpPr>
            <a:spLocks noGrp="1"/>
          </p:cNvSpPr>
          <p:nvPr>
            <p:ph type="ctrTitle"/>
          </p:nvPr>
        </p:nvSpPr>
        <p:spPr/>
        <p:txBody>
          <a:bodyPr/>
          <a:lstStyle/>
          <a:p>
            <a:r>
              <a:rPr lang="en-US" dirty="0"/>
              <a:t>Report for Faculty Senate</a:t>
            </a:r>
          </a:p>
        </p:txBody>
      </p:sp>
      <p:sp>
        <p:nvSpPr>
          <p:cNvPr id="3" name="Subtitle 2">
            <a:extLst>
              <a:ext uri="{FF2B5EF4-FFF2-40B4-BE49-F238E27FC236}">
                <a16:creationId xmlns:a16="http://schemas.microsoft.com/office/drawing/2014/main" id="{B8891EF5-6E76-3D4D-9AE4-40D88A9A358C}"/>
              </a:ext>
            </a:extLst>
          </p:cNvPr>
          <p:cNvSpPr>
            <a:spLocks noGrp="1"/>
          </p:cNvSpPr>
          <p:nvPr>
            <p:ph type="subTitle" idx="1"/>
          </p:nvPr>
        </p:nvSpPr>
        <p:spPr/>
        <p:txBody>
          <a:bodyPr>
            <a:normAutofit/>
          </a:bodyPr>
          <a:lstStyle/>
          <a:p>
            <a:r>
              <a:rPr lang="en-US" sz="4400" dirty="0"/>
              <a:t>UCC</a:t>
            </a:r>
          </a:p>
        </p:txBody>
      </p:sp>
    </p:spTree>
    <p:extLst>
      <p:ext uri="{BB962C8B-B14F-4D97-AF65-F5344CB8AC3E}">
        <p14:creationId xmlns:p14="http://schemas.microsoft.com/office/powerpoint/2010/main" val="2573917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9CC73586-1541-6C4D-A513-1472CD966208}"/>
              </a:ext>
            </a:extLst>
          </p:cNvPr>
          <p:cNvSpPr>
            <a:spLocks noGrp="1"/>
          </p:cNvSpPr>
          <p:nvPr>
            <p:ph type="title"/>
          </p:nvPr>
        </p:nvSpPr>
        <p:spPr>
          <a:xfrm>
            <a:off x="2611808" y="1022548"/>
            <a:ext cx="7958331" cy="1308063"/>
          </a:xfrm>
        </p:spPr>
        <p:txBody>
          <a:bodyPr anchor="b">
            <a:normAutofit/>
          </a:bodyPr>
          <a:lstStyle/>
          <a:p>
            <a:pPr algn="l"/>
            <a:r>
              <a:rPr lang="en-US" sz="4400">
                <a:solidFill>
                  <a:srgbClr val="1F2D29"/>
                </a:solidFill>
              </a:rPr>
              <a:t>Bylaws for the Committee</a:t>
            </a:r>
          </a:p>
        </p:txBody>
      </p:sp>
      <p:sp>
        <p:nvSpPr>
          <p:cNvPr id="3" name="Content Placeholder 2">
            <a:extLst>
              <a:ext uri="{FF2B5EF4-FFF2-40B4-BE49-F238E27FC236}">
                <a16:creationId xmlns:a16="http://schemas.microsoft.com/office/drawing/2014/main" id="{A0748B1E-5035-D145-9FAA-612AD14B4D3F}"/>
              </a:ext>
            </a:extLst>
          </p:cNvPr>
          <p:cNvSpPr>
            <a:spLocks noGrp="1"/>
          </p:cNvSpPr>
          <p:nvPr>
            <p:ph idx="1"/>
          </p:nvPr>
        </p:nvSpPr>
        <p:spPr>
          <a:xfrm>
            <a:off x="1333500" y="2641604"/>
            <a:ext cx="9804400" cy="3949696"/>
          </a:xfrm>
        </p:spPr>
        <p:txBody>
          <a:bodyPr anchor="t">
            <a:normAutofit fontScale="92500" lnSpcReduction="20000"/>
          </a:bodyPr>
          <a:lstStyle/>
          <a:p>
            <a:pPr marL="0" indent="0">
              <a:lnSpc>
                <a:spcPct val="110000"/>
              </a:lnSpc>
              <a:buNone/>
            </a:pPr>
            <a:br>
              <a:rPr lang="en-US" sz="1000" dirty="0">
                <a:solidFill>
                  <a:srgbClr val="1F2D29"/>
                </a:solidFill>
              </a:rPr>
            </a:br>
            <a:r>
              <a:rPr lang="en-US" sz="1500" dirty="0">
                <a:solidFill>
                  <a:srgbClr val="1F2D29"/>
                </a:solidFill>
              </a:rPr>
              <a:t>4.5.1. The members of the University Committee on Curriculum (UCC) shall include a faculty member from each college. UCC shall also have five undergraduate student members, of whom one must be a member of ASMSU, and two graduate student</a:t>
            </a:r>
            <a:br>
              <a:rPr lang="en-US" sz="1500" dirty="0">
                <a:solidFill>
                  <a:srgbClr val="1F2D29"/>
                </a:solidFill>
              </a:rPr>
            </a:br>
            <a:r>
              <a:rPr lang="en-US" sz="1500" dirty="0">
                <a:solidFill>
                  <a:srgbClr val="1F2D29"/>
                </a:solidFill>
              </a:rPr>
              <a:t>members. The Provost shall be a member with voice, but no vote. The Provost shall also name an executive secretary to serve ex officio without vote. The University Registrar shall serve ex officio without vote.</a:t>
            </a:r>
            <a:br>
              <a:rPr lang="en-US" sz="1500" dirty="0">
                <a:solidFill>
                  <a:srgbClr val="1F2D29"/>
                </a:solidFill>
              </a:rPr>
            </a:br>
            <a:r>
              <a:rPr lang="en-US" sz="1500" dirty="0">
                <a:solidFill>
                  <a:srgbClr val="1F2D29"/>
                </a:solidFill>
              </a:rPr>
              <a:t>4.5.1.1. The UCC will report to the Faculty Senate. UCC may seek advice from the University Council before reporting to the Faculty Senate on a particular matter and will do so if The Steering Committee so requests.</a:t>
            </a:r>
            <a:br>
              <a:rPr lang="en-US" sz="1500" dirty="0">
                <a:solidFill>
                  <a:srgbClr val="1F2D29"/>
                </a:solidFill>
              </a:rPr>
            </a:br>
            <a:r>
              <a:rPr lang="en-US" sz="1500" dirty="0">
                <a:solidFill>
                  <a:srgbClr val="1F2D29"/>
                </a:solidFill>
              </a:rPr>
              <a:t>4.5.2. The chairperson of the UCC will serve on The Steering Committee and thus on the University Council and the Faculty Senate.</a:t>
            </a:r>
            <a:br>
              <a:rPr lang="en-US" sz="1500" dirty="0">
                <a:solidFill>
                  <a:srgbClr val="1F2D29"/>
                </a:solidFill>
              </a:rPr>
            </a:br>
            <a:r>
              <a:rPr lang="en-US" sz="1500" dirty="0">
                <a:solidFill>
                  <a:srgbClr val="1F2D29"/>
                </a:solidFill>
              </a:rPr>
              <a:t>4.5.3. The UCC shall exercise the faculty’s delegated authority to review and approve or reject all changes in undergraduate curricula and degree requirements recommended by the University Committee on Undergraduate Education, and to review and</a:t>
            </a:r>
            <a:br>
              <a:rPr lang="en-US" sz="1500" dirty="0">
                <a:solidFill>
                  <a:srgbClr val="1F2D29"/>
                </a:solidFill>
              </a:rPr>
            </a:br>
            <a:r>
              <a:rPr lang="en-US" sz="1500" dirty="0">
                <a:solidFill>
                  <a:srgbClr val="1F2D29"/>
                </a:solidFill>
              </a:rPr>
              <a:t>approve or reject changes in graduate and graduate-professional curricula and degree requirements recommended by the University Committee on Graduate Studies. The UCC shall not reject a recommendation from either the University</a:t>
            </a:r>
            <a:br>
              <a:rPr lang="en-US" sz="1500" dirty="0">
                <a:solidFill>
                  <a:srgbClr val="1F2D29"/>
                </a:solidFill>
              </a:rPr>
            </a:br>
            <a:r>
              <a:rPr lang="en-US" sz="1500" dirty="0">
                <a:solidFill>
                  <a:srgbClr val="1F2D29"/>
                </a:solidFill>
              </a:rPr>
              <a:t>Committee on Undergraduate Education or the University Committee on Graduate Studies without providing a rationale for the rejection and consulting with the appropriate committee. In addition, the UCC shall exercise the faculty’s delegated</a:t>
            </a:r>
            <a:br>
              <a:rPr lang="en-US" sz="1500" dirty="0">
                <a:solidFill>
                  <a:srgbClr val="1F2D29"/>
                </a:solidFill>
              </a:rPr>
            </a:br>
            <a:r>
              <a:rPr lang="en-US" sz="1500" dirty="0">
                <a:solidFill>
                  <a:srgbClr val="1F2D29"/>
                </a:solidFill>
              </a:rPr>
              <a:t>authority to review and approve or reject all undergraduate and graduate courses</a:t>
            </a:r>
            <a:br>
              <a:rPr lang="en-US" sz="1500" dirty="0">
                <a:solidFill>
                  <a:srgbClr val="1F2D29"/>
                </a:solidFill>
              </a:rPr>
            </a:br>
            <a:r>
              <a:rPr lang="en-US" sz="1500" dirty="0">
                <a:solidFill>
                  <a:srgbClr val="1F2D29"/>
                </a:solidFill>
              </a:rPr>
              <a:t>proposed by academic units.</a:t>
            </a:r>
            <a:br>
              <a:rPr lang="en-US" sz="1500" dirty="0">
                <a:solidFill>
                  <a:srgbClr val="1F2D29"/>
                </a:solidFill>
              </a:rPr>
            </a:br>
            <a:r>
              <a:rPr lang="en-US" sz="1500" dirty="0">
                <a:solidFill>
                  <a:srgbClr val="1F2D29"/>
                </a:solidFill>
              </a:rPr>
              <a:t>4.5.4. The UCC shall advise the Provost on criteria for the establishment and deletion of courses and curricula.</a:t>
            </a:r>
            <a:endParaRPr lang="en-US" sz="1000" dirty="0">
              <a:solidFill>
                <a:srgbClr val="1F2D29"/>
              </a:solidFill>
            </a:endParaRPr>
          </a:p>
        </p:txBody>
      </p:sp>
    </p:spTree>
    <p:extLst>
      <p:ext uri="{BB962C8B-B14F-4D97-AF65-F5344CB8AC3E}">
        <p14:creationId xmlns:p14="http://schemas.microsoft.com/office/powerpoint/2010/main" val="391139717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E326A3-EB92-4BDA-9F77-45197E0CBE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4E7D395-0531-4A17-A276-FDA3EB7792E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CAC996C7-7B84-4645-9AA1-6EA85EAB4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2290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057A1AF-C7A6-574B-958A-BBB4659F37BF}"/>
              </a:ext>
            </a:extLst>
          </p:cNvPr>
          <p:cNvSpPr>
            <a:spLocks noGrp="1"/>
          </p:cNvSpPr>
          <p:nvPr>
            <p:ph type="title"/>
          </p:nvPr>
        </p:nvSpPr>
        <p:spPr>
          <a:xfrm>
            <a:off x="1337191" y="1064365"/>
            <a:ext cx="2856582" cy="3313671"/>
          </a:xfrm>
        </p:spPr>
        <p:txBody>
          <a:bodyPr>
            <a:normAutofit/>
          </a:bodyPr>
          <a:lstStyle/>
          <a:p>
            <a:pPr algn="l"/>
            <a:r>
              <a:rPr lang="en-US">
                <a:solidFill>
                  <a:schemeClr val="bg1"/>
                </a:solidFill>
              </a:rPr>
              <a:t>Committee Structure</a:t>
            </a:r>
          </a:p>
        </p:txBody>
      </p:sp>
      <p:sp>
        <p:nvSpPr>
          <p:cNvPr id="15" name="Rectangle 14">
            <a:extLst>
              <a:ext uri="{FF2B5EF4-FFF2-40B4-BE49-F238E27FC236}">
                <a16:creationId xmlns:a16="http://schemas.microsoft.com/office/drawing/2014/main" id="{32DC315B-5680-47D9-B827-34D012FB1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769"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799314E8-81A1-59C1-F4E0-849405D4F1DF}"/>
              </a:ext>
            </a:extLst>
          </p:cNvPr>
          <p:cNvGraphicFramePr>
            <a:graphicFrameLocks noGrp="1"/>
          </p:cNvGraphicFramePr>
          <p:nvPr>
            <p:ph idx="1"/>
            <p:extLst>
              <p:ext uri="{D42A27DB-BD31-4B8C-83A1-F6EECF244321}">
                <p14:modId xmlns:p14="http://schemas.microsoft.com/office/powerpoint/2010/main" val="3299649379"/>
              </p:ext>
            </p:extLst>
          </p:nvPr>
        </p:nvGraphicFramePr>
        <p:xfrm>
          <a:off x="5507182" y="897534"/>
          <a:ext cx="5889686" cy="5319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990872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AE1DC627-4ABE-46C9-81E9-5BB1D8CE0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48">
            <a:extLst>
              <a:ext uri="{FF2B5EF4-FFF2-40B4-BE49-F238E27FC236}">
                <a16:creationId xmlns:a16="http://schemas.microsoft.com/office/drawing/2014/main" id="{D1C6DF18-30CC-455D-BEF5-AD8ABBB6310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51" name="Picture 50">
            <a:extLst>
              <a:ext uri="{FF2B5EF4-FFF2-40B4-BE49-F238E27FC236}">
                <a16:creationId xmlns:a16="http://schemas.microsoft.com/office/drawing/2014/main" id="{4397A168-9964-4557-8B18-18F68C71093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53" name="Rectangle 52">
            <a:extLst>
              <a:ext uri="{FF2B5EF4-FFF2-40B4-BE49-F238E27FC236}">
                <a16:creationId xmlns:a16="http://schemas.microsoft.com/office/drawing/2014/main" id="{EB4E0424-26BF-4CAF-B60C-9FA333BAF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6F5EAC93-4557-436A-BA08-FC04B42299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A7E12A95-2D51-4F5B-B468-3C7BF914E4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FACE98-791A-ED41-B8AA-E9C52177C69C}"/>
              </a:ext>
            </a:extLst>
          </p:cNvPr>
          <p:cNvSpPr>
            <a:spLocks noGrp="1"/>
          </p:cNvSpPr>
          <p:nvPr>
            <p:ph type="title"/>
          </p:nvPr>
        </p:nvSpPr>
        <p:spPr>
          <a:xfrm>
            <a:off x="8057716" y="3068656"/>
            <a:ext cx="3013024" cy="1077229"/>
          </a:xfrm>
        </p:spPr>
        <p:txBody>
          <a:bodyPr vert="horz" lIns="91440" tIns="45720" rIns="91440" bIns="45720" rtlCol="0">
            <a:normAutofit/>
          </a:bodyPr>
          <a:lstStyle/>
          <a:p>
            <a:pPr algn="l"/>
            <a:r>
              <a:rPr lang="en-US" dirty="0"/>
              <a:t>2021-2022 Membership</a:t>
            </a:r>
          </a:p>
        </p:txBody>
      </p:sp>
      <p:pic>
        <p:nvPicPr>
          <p:cNvPr id="5" name="Content Placeholder 4" descr="Table&#10;&#10;Description automatically generated">
            <a:extLst>
              <a:ext uri="{FF2B5EF4-FFF2-40B4-BE49-F238E27FC236}">
                <a16:creationId xmlns:a16="http://schemas.microsoft.com/office/drawing/2014/main" id="{987E1ED7-7C83-794A-89A7-4C3CE2B40B76}"/>
              </a:ext>
            </a:extLst>
          </p:cNvPr>
          <p:cNvPicPr>
            <a:picLocks noChangeAspect="1"/>
          </p:cNvPicPr>
          <p:nvPr/>
        </p:nvPicPr>
        <p:blipFill>
          <a:blip r:embed="rId5"/>
          <a:stretch/>
        </p:blipFill>
        <p:spPr>
          <a:xfrm>
            <a:off x="2221551" y="165617"/>
            <a:ext cx="4352985" cy="6521329"/>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59" name="Rectangle 58">
            <a:extLst>
              <a:ext uri="{FF2B5EF4-FFF2-40B4-BE49-F238E27FC236}">
                <a16:creationId xmlns:a16="http://schemas.microsoft.com/office/drawing/2014/main" id="{451DB18B-281E-4563-841D-F2464BEBDA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5257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B89BA-F932-D646-9421-293EE9EEC22B}"/>
              </a:ext>
            </a:extLst>
          </p:cNvPr>
          <p:cNvSpPr>
            <a:spLocks noGrp="1"/>
          </p:cNvSpPr>
          <p:nvPr>
            <p:ph type="title"/>
          </p:nvPr>
        </p:nvSpPr>
        <p:spPr>
          <a:xfrm>
            <a:off x="2611808" y="808056"/>
            <a:ext cx="7958331" cy="1077229"/>
          </a:xfrm>
        </p:spPr>
        <p:txBody>
          <a:bodyPr>
            <a:normAutofit/>
          </a:bodyPr>
          <a:lstStyle/>
          <a:p>
            <a:pPr algn="l"/>
            <a:r>
              <a:rPr lang="en-US" dirty="0"/>
              <a:t>Work to date</a:t>
            </a:r>
            <a:endParaRPr lang="en-US"/>
          </a:p>
        </p:txBody>
      </p:sp>
      <p:graphicFrame>
        <p:nvGraphicFramePr>
          <p:cNvPr id="5" name="Content Placeholder 2">
            <a:extLst>
              <a:ext uri="{FF2B5EF4-FFF2-40B4-BE49-F238E27FC236}">
                <a16:creationId xmlns:a16="http://schemas.microsoft.com/office/drawing/2014/main" id="{F61CDDC3-6B0D-4311-4C8D-2D817A8EC498}"/>
              </a:ext>
            </a:extLst>
          </p:cNvPr>
          <p:cNvGraphicFramePr>
            <a:graphicFrameLocks noGrp="1"/>
          </p:cNvGraphicFramePr>
          <p:nvPr>
            <p:ph idx="1"/>
            <p:extLst>
              <p:ext uri="{D42A27DB-BD31-4B8C-83A1-F6EECF244321}">
                <p14:modId xmlns:p14="http://schemas.microsoft.com/office/powerpoint/2010/main" val="664558196"/>
              </p:ext>
            </p:extLst>
          </p:nvPr>
        </p:nvGraphicFramePr>
        <p:xfrm>
          <a:off x="2611808" y="2367883"/>
          <a:ext cx="7958330" cy="3366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37474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b9af824b-b9ca-44bc-93e9-131eccbb3ac9" xsi:nil="true"/>
    <Updated xmlns="b9af824b-b9ca-44bc-93e9-131eccbb3ac9" xsi:nil="true"/>
    <Done xmlns="b9af824b-b9ca-44bc-93e9-131eccbb3ac9">true</Done>
    <ConfirmedCurrent xmlns="b9af824b-b9ca-44bc-93e9-131eccbb3ac9" xsi:nil="true"/>
    <lcf76f155ced4ddcb4097134ff3c332f xmlns="b9af824b-b9ca-44bc-93e9-131eccbb3ac9">
      <Terms xmlns="http://schemas.microsoft.com/office/infopath/2007/PartnerControls"/>
    </lcf76f155ced4ddcb4097134ff3c332f>
    <TaxCatchAll xmlns="b9b69cfa-80ab-4e57-8c7c-c439de3a6f5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73BE68F7849A845B253768CFB280D40" ma:contentTypeVersion="20" ma:contentTypeDescription="Create a new document." ma:contentTypeScope="" ma:versionID="27c855a24322560e7a7fca8c3f33477f">
  <xsd:schema xmlns:xsd="http://www.w3.org/2001/XMLSchema" xmlns:xs="http://www.w3.org/2001/XMLSchema" xmlns:p="http://schemas.microsoft.com/office/2006/metadata/properties" xmlns:ns2="b9af824b-b9ca-44bc-93e9-131eccbb3ac9" xmlns:ns3="b9b69cfa-80ab-4e57-8c7c-c439de3a6f57" targetNamespace="http://schemas.microsoft.com/office/2006/metadata/properties" ma:root="true" ma:fieldsID="4728126e996387a2b2d41c0dae127070" ns2:_="" ns3:_="">
    <xsd:import namespace="b9af824b-b9ca-44bc-93e9-131eccbb3ac9"/>
    <xsd:import namespace="b9b69cfa-80ab-4e57-8c7c-c439de3a6f5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Done" minOccurs="0"/>
                <xsd:element ref="ns2:MediaLengthInSeconds" minOccurs="0"/>
                <xsd:element ref="ns2:Status" minOccurs="0"/>
                <xsd:element ref="ns2:MediaServiceLocation" minOccurs="0"/>
                <xsd:element ref="ns2:Updated" minOccurs="0"/>
                <xsd:element ref="ns2:ConfirmedCurrent"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af824b-b9ca-44bc-93e9-131eccbb3a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Done" ma:index="19" nillable="true" ma:displayName="Done" ma:default="1" ma:internalName="Done">
      <xsd:simpleType>
        <xsd:restriction base="dms:Boolean"/>
      </xsd:simpleType>
    </xsd:element>
    <xsd:element name="MediaLengthInSeconds" ma:index="20" nillable="true" ma:displayName="Length (seconds)" ma:internalName="MediaLengthInSeconds" ma:readOnly="true">
      <xsd:simpleType>
        <xsd:restriction base="dms:Unknown"/>
      </xsd:simpleType>
    </xsd:element>
    <xsd:element name="Status" ma:index="21" nillable="true" ma:displayName="Status " ma:format="Dropdown" ma:internalName="Status">
      <xsd:simpleType>
        <xsd:union memberTypes="dms:Text">
          <xsd:simpleType>
            <xsd:restriction base="dms:Choice">
              <xsd:enumeration value="Drafting"/>
              <xsd:enumeration value="Complete"/>
              <xsd:enumeration value="Implementing "/>
            </xsd:restriction>
          </xsd:simpleType>
        </xsd:union>
      </xsd:simpleType>
    </xsd:element>
    <xsd:element name="MediaServiceLocation" ma:index="22" nillable="true" ma:displayName="Location" ma:internalName="MediaServiceLocation" ma:readOnly="true">
      <xsd:simpleType>
        <xsd:restriction base="dms:Text"/>
      </xsd:simpleType>
    </xsd:element>
    <xsd:element name="Updated" ma:index="23" nillable="true" ma:displayName="Updated" ma:description="May 2018" ma:format="Dropdown" ma:internalName="Updated">
      <xsd:simpleType>
        <xsd:restriction base="dms:Text">
          <xsd:maxLength value="255"/>
        </xsd:restriction>
      </xsd:simpleType>
    </xsd:element>
    <xsd:element name="ConfirmedCurrent" ma:index="24" nillable="true" ma:displayName="Confirmed Current " ma:description="January 14, 2021 " ma:format="Dropdown" ma:internalName="ConfirmedCurrent">
      <xsd:simpleType>
        <xsd:restriction base="dms:Text">
          <xsd:maxLength value="255"/>
        </xsd:restrictio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0ad816ea-8460-453a-b1af-cd753e23c0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b69cfa-80ab-4e57-8c7c-c439de3a6f5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eff38b9b-e467-49f0-aa00-a4b002715b25}" ma:internalName="TaxCatchAll" ma:showField="CatchAllData" ma:web="b9b69cfa-80ab-4e57-8c7c-c439de3a6f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74BB9F-9146-4242-BACA-B6FA13939900}">
  <ds:schemaRefs>
    <ds:schemaRef ds:uri="http://schemas.microsoft.com/office/2006/metadata/properties"/>
    <ds:schemaRef ds:uri="http://schemas.microsoft.com/office/infopath/2007/PartnerControls"/>
    <ds:schemaRef ds:uri="b9af824b-b9ca-44bc-93e9-131eccbb3ac9"/>
  </ds:schemaRefs>
</ds:datastoreItem>
</file>

<file path=customXml/itemProps2.xml><?xml version="1.0" encoding="utf-8"?>
<ds:datastoreItem xmlns:ds="http://schemas.openxmlformats.org/officeDocument/2006/customXml" ds:itemID="{8B277BCF-ED86-4987-A6E1-235A66B46927}">
  <ds:schemaRefs>
    <ds:schemaRef ds:uri="http://schemas.microsoft.com/sharepoint/v3/contenttype/forms"/>
  </ds:schemaRefs>
</ds:datastoreItem>
</file>

<file path=customXml/itemProps3.xml><?xml version="1.0" encoding="utf-8"?>
<ds:datastoreItem xmlns:ds="http://schemas.openxmlformats.org/officeDocument/2006/customXml" ds:itemID="{F3527DDB-73C6-4074-8516-F6DB4654F401}"/>
</file>

<file path=docProps/app.xml><?xml version="1.0" encoding="utf-8"?>
<Properties xmlns="http://schemas.openxmlformats.org/officeDocument/2006/extended-properties" xmlns:vt="http://schemas.openxmlformats.org/officeDocument/2006/docPropsVTypes">
  <Template>Madison</Template>
  <TotalTime>35</TotalTime>
  <Words>451</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MS Shell Dlg 2</vt:lpstr>
      <vt:lpstr>Wingdings</vt:lpstr>
      <vt:lpstr>Wingdings 3</vt:lpstr>
      <vt:lpstr>Madison</vt:lpstr>
      <vt:lpstr>Report for Faculty Senate</vt:lpstr>
      <vt:lpstr>Bylaws for the Committee</vt:lpstr>
      <vt:lpstr>Committee Structure</vt:lpstr>
      <vt:lpstr>2021-2022 Membership</vt:lpstr>
      <vt:lpstr>Work to 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for Faculty Senate</dc:title>
  <dc:creator>Mechtel, Marci</dc:creator>
  <cp:lastModifiedBy>Thrush, Taylor</cp:lastModifiedBy>
  <cp:revision>2</cp:revision>
  <dcterms:created xsi:type="dcterms:W3CDTF">2022-04-09T12:35:47Z</dcterms:created>
  <dcterms:modified xsi:type="dcterms:W3CDTF">2022-04-11T15:02:34Z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0x010100373BE68F7849A845B253768CFB280D40</vt:lpwstr>
  </property>
</Properties>
</file>