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81" r:id="rId2"/>
    <p:sldMasterId id="2147483683" r:id="rId3"/>
  </p:sldMasterIdLst>
  <p:notesMasterIdLst>
    <p:notesMasterId r:id="rId39"/>
  </p:notesMasterIdLst>
  <p:sldIdLst>
    <p:sldId id="609" r:id="rId4"/>
    <p:sldId id="622" r:id="rId5"/>
    <p:sldId id="629" r:id="rId6"/>
    <p:sldId id="627" r:id="rId7"/>
    <p:sldId id="660" r:id="rId8"/>
    <p:sldId id="610" r:id="rId9"/>
    <p:sldId id="637" r:id="rId10"/>
    <p:sldId id="638" r:id="rId11"/>
    <p:sldId id="639" r:id="rId12"/>
    <p:sldId id="630" r:id="rId13"/>
    <p:sldId id="631" r:id="rId14"/>
    <p:sldId id="655" r:id="rId15"/>
    <p:sldId id="612" r:id="rId16"/>
    <p:sldId id="636" r:id="rId17"/>
    <p:sldId id="632" r:id="rId18"/>
    <p:sldId id="524" r:id="rId19"/>
    <p:sldId id="656" r:id="rId20"/>
    <p:sldId id="441" r:id="rId21"/>
    <p:sldId id="440" r:id="rId22"/>
    <p:sldId id="644" r:id="rId23"/>
    <p:sldId id="464" r:id="rId24"/>
    <p:sldId id="545" r:id="rId25"/>
    <p:sldId id="645" r:id="rId26"/>
    <p:sldId id="544" r:id="rId27"/>
    <p:sldId id="497" r:id="rId28"/>
    <p:sldId id="646" r:id="rId29"/>
    <p:sldId id="471" r:id="rId30"/>
    <p:sldId id="472" r:id="rId31"/>
    <p:sldId id="651" r:id="rId32"/>
    <p:sldId id="416" r:id="rId33"/>
    <p:sldId id="608" r:id="rId34"/>
    <p:sldId id="648" r:id="rId35"/>
    <p:sldId id="650" r:id="rId36"/>
    <p:sldId id="633" r:id="rId37"/>
    <p:sldId id="348" r:id="rId38"/>
  </p:sldIdLst>
  <p:sldSz cx="12192000" cy="6858000"/>
  <p:notesSz cx="7016750" cy="9302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9EABE01-A161-2E65-80CB-ED5749EC3509}" name="Nason, Jacob" initials="NJ" userId="S::nasonjac@msu.edu::87f8a778-fc4f-459e-8809-96e2b58e8b2e" providerId="AD"/>
  <p188:author id="{AD40BD96-18E6-3810-DF68-C32EBDDFE1FE}" name="Moylan, Carrie" initials="MC" userId="S::moylanca@msu.edu::6358d076-696f-4fe0-96da-7bcf4cb1ad9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664"/>
    <a:srgbClr val="000000"/>
    <a:srgbClr val="F57913"/>
    <a:srgbClr val="18453B"/>
    <a:srgbClr val="7F7F7F"/>
    <a:srgbClr val="007174"/>
    <a:srgbClr val="4B9379"/>
    <a:srgbClr val="E46C0A"/>
    <a:srgbClr val="54A689"/>
    <a:srgbClr val="6B1B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39" autoAdjust="0"/>
    <p:restoredTop sz="84979" autoAdjust="0"/>
  </p:normalViewPr>
  <p:slideViewPr>
    <p:cSldViewPr snapToGrid="0">
      <p:cViewPr varScale="1">
        <p:scale>
          <a:sx n="72" d="100"/>
          <a:sy n="72" d="100"/>
        </p:scale>
        <p:origin x="330" y="78"/>
      </p:cViewPr>
      <p:guideLst/>
    </p:cSldViewPr>
  </p:slideViewPr>
  <p:notesTextViewPr>
    <p:cViewPr>
      <p:scale>
        <a:sx n="135" d="100"/>
        <a:sy n="135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microsoft.com/office/2018/10/relationships/authors" Target="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592" cy="466753"/>
          </a:xfrm>
          <a:prstGeom prst="rect">
            <a:avLst/>
          </a:prstGeom>
        </p:spPr>
        <p:txBody>
          <a:bodyPr vert="horz" lIns="93251" tIns="46625" rIns="93251" bIns="466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4534" y="0"/>
            <a:ext cx="3040592" cy="466753"/>
          </a:xfrm>
          <a:prstGeom prst="rect">
            <a:avLst/>
          </a:prstGeom>
        </p:spPr>
        <p:txBody>
          <a:bodyPr vert="horz" lIns="93251" tIns="46625" rIns="93251" bIns="46625" rtlCol="0"/>
          <a:lstStyle>
            <a:lvl1pPr algn="r">
              <a:defRPr sz="1200"/>
            </a:lvl1pPr>
          </a:lstStyle>
          <a:p>
            <a:fld id="{9FDB9AD2-66BD-4D51-9C05-D80384621AEF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78475" cy="3138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51" tIns="46625" rIns="93251" bIns="466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6948"/>
            <a:ext cx="5613400" cy="3662958"/>
          </a:xfrm>
          <a:prstGeom prst="rect">
            <a:avLst/>
          </a:prstGeom>
        </p:spPr>
        <p:txBody>
          <a:bodyPr vert="horz" lIns="93251" tIns="46625" rIns="93251" bIns="4662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5998"/>
            <a:ext cx="3040592" cy="466752"/>
          </a:xfrm>
          <a:prstGeom prst="rect">
            <a:avLst/>
          </a:prstGeom>
        </p:spPr>
        <p:txBody>
          <a:bodyPr vert="horz" lIns="93251" tIns="46625" rIns="93251" bIns="466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 vert="horz" lIns="93251" tIns="46625" rIns="93251" bIns="46625" rtlCol="0" anchor="b"/>
          <a:lstStyle>
            <a:lvl1pPr algn="r">
              <a:defRPr sz="1200"/>
            </a:lvl1pPr>
          </a:lstStyle>
          <a:p>
            <a:fld id="{EED6B551-C894-4FA4-AB55-E7C8E5018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08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5DAEA2-34EE-48D4-9011-59053A513A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0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6B551-C894-4FA4-AB55-E7C8E50181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57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LARGELY CONSISTENT WITH 2019 SURVEY SO CAN MAKE COMPARISONS OVER TIME</a:t>
            </a:r>
          </a:p>
          <a:p>
            <a:r>
              <a:rPr lang="en-US" dirty="0"/>
              <a:t>That said, needed to make some changes to address known problems and omissions (e.g., student workplace incivility)</a:t>
            </a:r>
          </a:p>
          <a:p>
            <a:r>
              <a:rPr lang="en-US" dirty="0"/>
              <a:t>AND, made purposeful changes to make survey more inclusive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6B551-C894-4FA4-AB55-E7C8E50181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8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2505">
              <a:defRPr/>
            </a:pPr>
            <a:fld id="{EED6B551-C894-4FA4-AB55-E7C8E50181C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2505">
                <a:defRPr/>
              </a:pPr>
              <a:t>13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14224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2505">
              <a:defRPr/>
            </a:pPr>
            <a:fld id="{EED6B551-C894-4FA4-AB55-E7C8E50181C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2505">
                <a:defRPr/>
              </a:pPr>
              <a:t>14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14522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2505">
              <a:defRPr/>
            </a:pPr>
            <a:fld id="{EED6B551-C894-4FA4-AB55-E7C8E50181C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2505">
                <a:defRPr/>
              </a:pPr>
              <a:t>15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06573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spc="0" baseline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If you exclude “non-pay employees,” the faculty/staff response rate range becomes 19-29%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000" spc="0" baseline="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spc="0" baseline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Random sample UG received $20 incentive to ensure sufficient sample size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000" spc="0" baseline="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spc="0" baseline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Non response bias: student (UG upper class and AA </a:t>
            </a:r>
            <a:r>
              <a:rPr lang="en-US" sz="2000" u="sng" spc="0" baseline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less</a:t>
            </a:r>
            <a:r>
              <a:rPr lang="en-US" sz="2000" spc="0" baseline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likely; grad </a:t>
            </a:r>
            <a:r>
              <a:rPr lang="en-US" sz="2000" u="sng" spc="0" baseline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more</a:t>
            </a:r>
            <a:r>
              <a:rPr lang="en-US" sz="2000" spc="0" baseline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than prof); faculty/staff (years of service </a:t>
            </a:r>
            <a:r>
              <a:rPr lang="en-US" sz="2000" u="sng" spc="0" baseline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more</a:t>
            </a:r>
            <a:r>
              <a:rPr lang="en-US" sz="2000" spc="0" baseline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6B551-C894-4FA4-AB55-E7C8E50181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617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6B551-C894-4FA4-AB55-E7C8E50181C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805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2505">
              <a:defRPr/>
            </a:pPr>
            <a:fld id="{EED6B551-C894-4FA4-AB55-E7C8E50181C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2505">
                <a:defRPr/>
              </a:pPr>
              <a:t>18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36219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Coerced sexual contact: TOUCH and/or PENETRATION by coercion (lies, rumors, end relationship, promise, pressure after initially said no)</a:t>
            </a:r>
          </a:p>
          <a:p>
            <a:endParaRPr lang="en-US" dirty="0"/>
          </a:p>
          <a:p>
            <a:r>
              <a:rPr lang="en-US" dirty="0"/>
              <a:t>Sexual assault: umbrella term that includes sexual battery (unwanted, nonconsensual TOUCH) and rape (unwanted, nonconsensual PENETRATION)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2505">
              <a:defRPr/>
            </a:pPr>
            <a:fld id="{EED6B551-C894-4FA4-AB55-E7C8E50181C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2505">
                <a:defRPr/>
              </a:pPr>
              <a:t>19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315269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interest of time, focus on UG only today</a:t>
            </a:r>
          </a:p>
          <a:p>
            <a:r>
              <a:rPr lang="en-US" dirty="0"/>
              <a:t>IN AY 21-22</a:t>
            </a:r>
          </a:p>
          <a:p>
            <a:r>
              <a:rPr lang="en-US" dirty="0"/>
              <a:t>NOTE: since coming to MSU, </a:t>
            </a:r>
            <a:r>
              <a:rPr lang="en-US" dirty="0" err="1"/>
              <a:t>signif</a:t>
            </a:r>
            <a:r>
              <a:rPr lang="en-US" dirty="0"/>
              <a:t> decrease in 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2505">
              <a:defRPr/>
            </a:pPr>
            <a:fld id="{EED6B551-C894-4FA4-AB55-E7C8E50181C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2505">
                <a:defRPr/>
              </a:pPr>
              <a:t>20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46757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5DAEA2-34EE-48D4-9011-59053A513A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4952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HIGHER: LGBTQIA+, disability</a:t>
            </a:r>
          </a:p>
          <a:p>
            <a:endParaRPr lang="en-US" dirty="0"/>
          </a:p>
          <a:p>
            <a:r>
              <a:rPr lang="en-US" dirty="0"/>
              <a:t>NOTE: here, trans and NB are separate</a:t>
            </a:r>
          </a:p>
          <a:p>
            <a:endParaRPr lang="en-US" dirty="0"/>
          </a:p>
          <a:p>
            <a:r>
              <a:rPr lang="en-US" dirty="0"/>
              <a:t>RACE/ETHNICITY: it depends on type (STALKING higher among AA &amp; Latinx students; SA higher among white, Latinx, multiracial)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2505">
              <a:defRPr/>
            </a:pPr>
            <a:fld id="{EED6B551-C894-4FA4-AB55-E7C8E50181C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2505">
                <a:defRPr/>
              </a:pPr>
              <a:t>21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745213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2505">
              <a:defRPr/>
            </a:pPr>
            <a:fld id="{EED6B551-C894-4FA4-AB55-E7C8E50181C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2505">
                <a:defRPr/>
              </a:pPr>
              <a:t>22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122196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2505">
              <a:defRPr/>
            </a:pPr>
            <a:fld id="{EED6B551-C894-4FA4-AB55-E7C8E50181C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2505">
                <a:defRPr/>
              </a:pPr>
              <a:t>23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910688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HIGHER: LGBTQIA+, disability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2505">
              <a:defRPr/>
            </a:pPr>
            <a:fld id="{EED6B551-C894-4FA4-AB55-E7C8E50181C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2505">
                <a:defRPr/>
              </a:pPr>
              <a:t>24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095436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LOT OF DATA in report—a lot of detail for our service programs and OIE; today, just going to highlight one small slice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2505">
              <a:defRPr/>
            </a:pPr>
            <a:fld id="{EED6B551-C894-4FA4-AB55-E7C8E50181C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2505">
                <a:defRPr/>
              </a:pPr>
              <a:t>25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29635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2505">
              <a:defRPr/>
            </a:pPr>
            <a:fld id="{EED6B551-C894-4FA4-AB55-E7C8E50181C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2505">
                <a:defRPr/>
              </a:pPr>
              <a:t>26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87404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2505">
              <a:defRPr/>
            </a:pPr>
            <a:fld id="{EED6B551-C894-4FA4-AB55-E7C8E50181C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2505">
                <a:defRPr/>
              </a:pPr>
              <a:t>27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04847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2505">
              <a:defRPr/>
            </a:pPr>
            <a:fld id="{EED6B551-C894-4FA4-AB55-E7C8E50181C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2505">
                <a:defRPr/>
              </a:pPr>
              <a:t>28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824157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HIGHER: LGBTQIA+, disability</a:t>
            </a:r>
          </a:p>
          <a:p>
            <a:endParaRPr lang="en-US" dirty="0"/>
          </a:p>
          <a:p>
            <a:r>
              <a:rPr lang="en-US" dirty="0"/>
              <a:t>FACULTY: cisgender women: White, Latinx, multiracial</a:t>
            </a:r>
          </a:p>
          <a:p>
            <a:r>
              <a:rPr lang="en-US" dirty="0"/>
              <a:t>FACULTY: cisgender men: Black, Latinx men</a:t>
            </a:r>
          </a:p>
          <a:p>
            <a:endParaRPr lang="en-US" dirty="0"/>
          </a:p>
          <a:p>
            <a:r>
              <a:rPr lang="en-US" dirty="0"/>
              <a:t>STAFF: cisgender women: White, Latinx, multiracial</a:t>
            </a:r>
          </a:p>
          <a:p>
            <a:r>
              <a:rPr lang="en-US" dirty="0"/>
              <a:t>STAFF: cisgender men: White</a:t>
            </a:r>
          </a:p>
          <a:p>
            <a:endParaRPr lang="en-US" dirty="0"/>
          </a:p>
          <a:p>
            <a:r>
              <a:rPr lang="en-US" dirty="0"/>
              <a:t>RACE/ETHNICITY: white, Latinx, multiracial;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2505">
              <a:defRPr/>
            </a:pPr>
            <a:fld id="{EED6B551-C894-4FA4-AB55-E7C8E50181C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2505">
                <a:defRPr/>
              </a:pPr>
              <a:t>29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821982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2505">
              <a:defRPr/>
            </a:pPr>
            <a:fld id="{EED6B551-C894-4FA4-AB55-E7C8E50181C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2505">
                <a:defRPr/>
              </a:pPr>
              <a:t>30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54781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5DAEA2-34EE-48D4-9011-59053A513A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4609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here’s the omnibus graphic (totally un-readable!) Again, for time, focus only on a few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2505">
              <a:defRPr/>
            </a:pPr>
            <a:fld id="{EED6B551-C894-4FA4-AB55-E7C8E50181C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2505">
                <a:defRPr/>
              </a:pPr>
              <a:t>31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299070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Looking at just some of the measures (dropped bystander—new measure)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2505">
              <a:defRPr/>
            </a:pPr>
            <a:fld id="{EED6B551-C894-4FA4-AB55-E7C8E50181C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2505">
                <a:defRPr/>
              </a:pPr>
              <a:t>32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031275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2505">
              <a:defRPr/>
            </a:pPr>
            <a:fld id="{EED6B551-C894-4FA4-AB55-E7C8E50181C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2505">
                <a:defRPr/>
              </a:pPr>
              <a:t>33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319042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6B551-C894-4FA4-AB55-E7C8E50181C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743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6B551-C894-4FA4-AB55-E7C8E50181C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60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6B551-C894-4FA4-AB55-E7C8E50181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96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6B551-C894-4FA4-AB55-E7C8E50181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01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6B551-C894-4FA4-AB55-E7C8E50181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6B551-C894-4FA4-AB55-E7C8E50181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78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6B551-C894-4FA4-AB55-E7C8E50181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13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6B551-C894-4FA4-AB55-E7C8E50181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10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08000" y="990600"/>
            <a:ext cx="1016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16000" y="1371600"/>
            <a:ext cx="102616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16000" y="3765550"/>
            <a:ext cx="102616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b="1"/>
            </a:lvl1pPr>
          </a:lstStyle>
          <a:p>
            <a:fld id="{D92EFBFF-05B5-4689-908E-85EE2C89BEB8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508001" y="304800"/>
            <a:ext cx="11188700" cy="5791200"/>
            <a:chOff x="240" y="192"/>
            <a:chExt cx="5286" cy="3648"/>
          </a:xfrm>
        </p:grpSpPr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51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51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100885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C3377-D59F-49C9-A351-3C7E960D6C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4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1"/>
            <a:ext cx="2743200" cy="5597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33401"/>
            <a:ext cx="8026400" cy="5597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EEB60-7CE1-43A5-8D2A-772832D797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80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0906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08000" y="990600"/>
            <a:ext cx="1016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16000" y="1371600"/>
            <a:ext cx="102616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16000" y="3765550"/>
            <a:ext cx="102616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b="1"/>
            </a:lvl1pPr>
          </a:lstStyle>
          <a:p>
            <a:fld id="{D92EFBFF-05B5-4689-908E-85EE2C89BEB8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508001" y="304800"/>
            <a:ext cx="11188700" cy="5791200"/>
            <a:chOff x="240" y="192"/>
            <a:chExt cx="5286" cy="3648"/>
          </a:xfrm>
        </p:grpSpPr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51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51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740533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D8771-DE1F-4D6F-8E86-E4FA48EF6B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35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8D819-80A6-40A2-A221-0A00CB0663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99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1"/>
            <a:ext cx="53848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801"/>
            <a:ext cx="53848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83B7C-DD15-4405-8F51-2046B0590C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20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F4BBC-7470-4C56-9558-A3715F77FB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1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05FC9-8A4B-42AF-9E61-C1590AAA63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94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AB126-A9A1-4F89-9832-8024EB0613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80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D8771-DE1F-4D6F-8E86-E4FA48EF6B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87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AABA3-A944-4DBC-9828-380986CA65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4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D1CFE-3ABF-4C7A-AA71-2F37FF7739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0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C3377-D59F-49C9-A351-3C7E960D6C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1"/>
            <a:ext cx="2743200" cy="5597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33401"/>
            <a:ext cx="8026400" cy="5597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EEB60-7CE1-43A5-8D2A-772832D797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2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8D819-80A6-40A2-A221-0A00CB0663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0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1"/>
            <a:ext cx="53848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801"/>
            <a:ext cx="53848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83B7C-DD15-4405-8F51-2046B0590C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41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F4BBC-7470-4C56-9558-A3715F77FB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9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05FC9-8A4B-42AF-9E61-C1590AAA63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1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AB126-A9A1-4F89-9832-8024EB0613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2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AABA3-A944-4DBC-9828-380986CA65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38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D1CFE-3ABF-4C7A-AA71-2F37FF7739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8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5334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28801"/>
            <a:ext cx="109728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23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fld id="{550045F5-1842-44AE-9DBC-43E39D75ED69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372533" y="152400"/>
            <a:ext cx="11582400" cy="1600200"/>
            <a:chOff x="176" y="96"/>
            <a:chExt cx="5472" cy="1008"/>
          </a:xfrm>
        </p:grpSpPr>
        <p:sp>
          <p:nvSpPr>
            <p:cNvPr id="41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6980960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63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97025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45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5334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28801"/>
            <a:ext cx="109728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23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fld id="{550045F5-1842-44AE-9DBC-43E39D75ED69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372533" y="152400"/>
            <a:ext cx="11582400" cy="1600200"/>
            <a:chOff x="176" y="96"/>
            <a:chExt cx="5472" cy="1008"/>
          </a:xfrm>
        </p:grpSpPr>
        <p:sp>
          <p:nvSpPr>
            <p:cNvPr id="41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9950117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svg"/><Relationship Id="rId5" Type="http://schemas.openxmlformats.org/officeDocument/2006/relationships/image" Target="../media/image16.svg"/><Relationship Id="rId10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9F7C22E-6944-ED5D-244F-CF548F3026F0}"/>
              </a:ext>
            </a:extLst>
          </p:cNvPr>
          <p:cNvSpPr/>
          <p:nvPr/>
        </p:nvSpPr>
        <p:spPr>
          <a:xfrm>
            <a:off x="0" y="1754151"/>
            <a:ext cx="12191999" cy="346057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6666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0" y="1539547"/>
            <a:ext cx="12192000" cy="21460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E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0" y="5214721"/>
            <a:ext cx="12192000" cy="21460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E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11849" y="1921022"/>
            <a:ext cx="580150" cy="312407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6666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2" name="Picture Placeholder 6">
            <a:extLst>
              <a:ext uri="{FF2B5EF4-FFF2-40B4-BE49-F238E27FC236}">
                <a16:creationId xmlns:a16="http://schemas.microsoft.com/office/drawing/2014/main" id="{008AA19E-C4B6-A467-7426-BE5E05800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59" y="1754151"/>
            <a:ext cx="10337292" cy="367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36128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707953" y="1987826"/>
            <a:ext cx="1039996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We CAN compare 2019 to 2022 results to measure progress </a:t>
            </a:r>
          </a:p>
          <a:p>
            <a:endParaRPr lang="en-US" sz="4000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600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We CANNOT compare </a:t>
            </a:r>
            <a:r>
              <a:rPr lang="en-US" sz="2600" i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ALL</a:t>
            </a:r>
            <a:r>
              <a:rPr lang="en-US" sz="2600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 2019 measures to 2022 measures because there were some changes to the 2022 survey</a:t>
            </a:r>
          </a:p>
          <a:p>
            <a:endParaRPr lang="en-US" sz="40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r>
              <a:rPr lang="en-US" sz="2600" dirty="0">
                <a:solidFill>
                  <a:schemeClr val="tx2"/>
                </a:solidFill>
                <a:latin typeface="Century Gothic" panose="020B0502020202020204" pitchFamily="34" charset="0"/>
              </a:rPr>
              <a:t>We SHOULD assume COVID mitigation measures in                   AY  2021-2022 affected the results </a:t>
            </a:r>
          </a:p>
          <a:p>
            <a:endParaRPr lang="en-US" sz="40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r>
              <a:rPr lang="en-US" sz="2600" dirty="0">
                <a:solidFill>
                  <a:schemeClr val="tx2"/>
                </a:solidFill>
                <a:latin typeface="Century Gothic" panose="020B0502020202020204" pitchFamily="34" charset="0"/>
              </a:rPr>
              <a:t>We DO NOT know and CANNOT feasibly estimate that impact</a:t>
            </a:r>
          </a:p>
          <a:p>
            <a:endParaRPr lang="en-US" sz="26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endParaRPr lang="en-US" sz="26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endParaRPr lang="en-US" sz="24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C312A4-6B8E-017F-F7A7-DD5847BE022B}"/>
              </a:ext>
            </a:extLst>
          </p:cNvPr>
          <p:cNvGrpSpPr/>
          <p:nvPr/>
        </p:nvGrpSpPr>
        <p:grpSpPr>
          <a:xfrm>
            <a:off x="0" y="186857"/>
            <a:ext cx="12192000" cy="1231108"/>
            <a:chOff x="0" y="108064"/>
            <a:chExt cx="12192000" cy="134266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896B7ED-8078-5F1C-10C8-30C6F7102808}"/>
                </a:ext>
              </a:extLst>
            </p:cNvPr>
            <p:cNvSpPr/>
            <p:nvPr/>
          </p:nvSpPr>
          <p:spPr bwMode="auto">
            <a:xfrm>
              <a:off x="0" y="108064"/>
              <a:ext cx="12192000" cy="1342667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F50D4D-93FA-43C3-4C73-D560192852F5}"/>
                </a:ext>
              </a:extLst>
            </p:cNvPr>
            <p:cNvSpPr txBox="1"/>
            <p:nvPr/>
          </p:nvSpPr>
          <p:spPr>
            <a:xfrm>
              <a:off x="5208103" y="269685"/>
              <a:ext cx="4075045" cy="1107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18453B"/>
                  </a:solidFill>
                  <a:latin typeface="Century Gothic" panose="020B0502020202020204" pitchFamily="34" charset="0"/>
                </a:rPr>
                <a:t>CONTEXT</a:t>
              </a:r>
            </a:p>
          </p:txBody>
        </p:sp>
      </p:grp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F4D2386-CCF9-1794-14F9-805B72DB1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170" y="-274230"/>
            <a:ext cx="6386980" cy="2262056"/>
          </a:xfrm>
          <a:prstGeom prst="rect">
            <a:avLst/>
          </a:prstGeom>
        </p:spPr>
      </p:pic>
      <p:pic>
        <p:nvPicPr>
          <p:cNvPr id="18" name="Graphic 17" descr="Checkbox Checked with solid fill">
            <a:extLst>
              <a:ext uri="{FF2B5EF4-FFF2-40B4-BE49-F238E27FC236}">
                <a16:creationId xmlns:a16="http://schemas.microsoft.com/office/drawing/2014/main" id="{9267B082-5EAA-089D-D3CB-66A95F4EF4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8079" y="1796954"/>
            <a:ext cx="914400" cy="914400"/>
          </a:xfrm>
          <a:prstGeom prst="rect">
            <a:avLst/>
          </a:prstGeom>
        </p:spPr>
      </p:pic>
      <p:pic>
        <p:nvPicPr>
          <p:cNvPr id="19" name="Graphic 18" descr="Checkbox Checked with solid fill">
            <a:extLst>
              <a:ext uri="{FF2B5EF4-FFF2-40B4-BE49-F238E27FC236}">
                <a16:creationId xmlns:a16="http://schemas.microsoft.com/office/drawing/2014/main" id="{DAD3424E-FF88-9513-E899-8343F3C1B2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8079" y="4399673"/>
            <a:ext cx="914400" cy="914400"/>
          </a:xfrm>
          <a:prstGeom prst="rect">
            <a:avLst/>
          </a:prstGeom>
        </p:spPr>
      </p:pic>
      <p:pic>
        <p:nvPicPr>
          <p:cNvPr id="26" name="Graphic 25" descr="Exclamation mark with solid fill">
            <a:extLst>
              <a:ext uri="{FF2B5EF4-FFF2-40B4-BE49-F238E27FC236}">
                <a16:creationId xmlns:a16="http://schemas.microsoft.com/office/drawing/2014/main" id="{43647B44-0E78-FBA2-AC8E-4A803989DE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9736" y="3063458"/>
            <a:ext cx="731083" cy="731083"/>
          </a:xfrm>
          <a:prstGeom prst="rect">
            <a:avLst/>
          </a:prstGeom>
        </p:spPr>
      </p:pic>
      <p:pic>
        <p:nvPicPr>
          <p:cNvPr id="28" name="Graphic 27" descr="Exclamation mark with solid fill">
            <a:extLst>
              <a:ext uri="{FF2B5EF4-FFF2-40B4-BE49-F238E27FC236}">
                <a16:creationId xmlns:a16="http://schemas.microsoft.com/office/drawing/2014/main" id="{33F15C01-878F-41A4-8C84-58244B00CD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9736" y="5666791"/>
            <a:ext cx="731083" cy="73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18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7C312A4-6B8E-017F-F7A7-DD5847BE022B}"/>
              </a:ext>
            </a:extLst>
          </p:cNvPr>
          <p:cNvGrpSpPr/>
          <p:nvPr/>
        </p:nvGrpSpPr>
        <p:grpSpPr>
          <a:xfrm>
            <a:off x="0" y="186857"/>
            <a:ext cx="12192000" cy="1231108"/>
            <a:chOff x="0" y="108064"/>
            <a:chExt cx="12192000" cy="134266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896B7ED-8078-5F1C-10C8-30C6F7102808}"/>
                </a:ext>
              </a:extLst>
            </p:cNvPr>
            <p:cNvSpPr/>
            <p:nvPr/>
          </p:nvSpPr>
          <p:spPr bwMode="auto">
            <a:xfrm>
              <a:off x="0" y="108064"/>
              <a:ext cx="12192000" cy="1342667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F50D4D-93FA-43C3-4C73-D560192852F5}"/>
                </a:ext>
              </a:extLst>
            </p:cNvPr>
            <p:cNvSpPr txBox="1"/>
            <p:nvPr/>
          </p:nvSpPr>
          <p:spPr>
            <a:xfrm>
              <a:off x="5208103" y="269685"/>
              <a:ext cx="4075045" cy="1107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18453B"/>
                  </a:solidFill>
                  <a:latin typeface="Century Gothic" panose="020B0502020202020204" pitchFamily="34" charset="0"/>
                </a:rPr>
                <a:t>OVERVIEW</a:t>
              </a:r>
            </a:p>
          </p:txBody>
        </p:sp>
      </p:grp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F4D2386-CCF9-1794-14F9-805B72DB1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170" y="-274230"/>
            <a:ext cx="6386980" cy="22620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787AA3-1816-C1A3-F8BB-6DD5A5DE2B80}"/>
              </a:ext>
            </a:extLst>
          </p:cNvPr>
          <p:cNvSpPr/>
          <p:nvPr/>
        </p:nvSpPr>
        <p:spPr>
          <a:xfrm>
            <a:off x="306657" y="1892016"/>
            <a:ext cx="825500" cy="6730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6666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15B09A-FCCB-29CF-F125-B1293147EB36}"/>
              </a:ext>
            </a:extLst>
          </p:cNvPr>
          <p:cNvSpPr/>
          <p:nvPr/>
        </p:nvSpPr>
        <p:spPr>
          <a:xfrm>
            <a:off x="1385133" y="1892016"/>
            <a:ext cx="10806867" cy="67585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85800"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6666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lang="en-US" b="1" dirty="0">
                <a:solidFill>
                  <a:srgbClr val="166664"/>
                </a:solidFill>
                <a:latin typeface="Century Gothic"/>
              </a:rPr>
              <a:t>REVIEW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6666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6666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SURVEY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6666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600" normalizeH="0" baseline="0" noProof="0" dirty="0">
                <a:ln>
                  <a:noFill/>
                </a:ln>
                <a:solidFill>
                  <a:srgbClr val="16666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CONTENT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6666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lang="en-US" b="1" dirty="0">
                <a:solidFill>
                  <a:srgbClr val="166664"/>
                </a:solidFill>
                <a:latin typeface="Century Gothic"/>
              </a:rPr>
              <a:t>AND CHANGES FROM 2019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666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DA9E2C-7EAC-8074-C463-EB66B0FF6DA3}"/>
              </a:ext>
            </a:extLst>
          </p:cNvPr>
          <p:cNvSpPr/>
          <p:nvPr/>
        </p:nvSpPr>
        <p:spPr>
          <a:xfrm>
            <a:off x="306657" y="3092022"/>
            <a:ext cx="825500" cy="6730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6666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B4A8D6-52A7-6BF0-A7A2-67E03DAF9CB9}"/>
              </a:ext>
            </a:extLst>
          </p:cNvPr>
          <p:cNvSpPr/>
          <p:nvPr/>
        </p:nvSpPr>
        <p:spPr>
          <a:xfrm>
            <a:off x="306657" y="4281625"/>
            <a:ext cx="825500" cy="6730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6666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D1E811-2B0B-F3F4-3470-611A06C58DA3}"/>
              </a:ext>
            </a:extLst>
          </p:cNvPr>
          <p:cNvSpPr/>
          <p:nvPr/>
        </p:nvSpPr>
        <p:spPr>
          <a:xfrm>
            <a:off x="1385133" y="4281625"/>
            <a:ext cx="10806865" cy="67585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6666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HIGHLIGHT KEY  </a:t>
            </a:r>
            <a:r>
              <a:rPr kumimoji="0" lang="en-US" sz="3200" b="1" i="0" u="none" strike="noStrike" kern="1200" cap="none" spc="600" normalizeH="0" baseline="0" noProof="0" dirty="0">
                <a:ln>
                  <a:noFill/>
                </a:ln>
                <a:solidFill>
                  <a:srgbClr val="16666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FINDINGS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6666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6666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FOR STUDENTS, FACULTY, STAFF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666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7CE553-B3BE-8E3E-1B2E-670FB210AE57}"/>
              </a:ext>
            </a:extLst>
          </p:cNvPr>
          <p:cNvSpPr/>
          <p:nvPr/>
        </p:nvSpPr>
        <p:spPr>
          <a:xfrm>
            <a:off x="306657" y="5471227"/>
            <a:ext cx="825500" cy="6730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6666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4E926B-C891-F111-8F62-145451D1ACBB}"/>
              </a:ext>
            </a:extLst>
          </p:cNvPr>
          <p:cNvSpPr/>
          <p:nvPr/>
        </p:nvSpPr>
        <p:spPr>
          <a:xfrm>
            <a:off x="1385134" y="5468469"/>
            <a:ext cx="10806866" cy="67585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85800"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6666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DISCUSS  </a:t>
            </a:r>
            <a:r>
              <a:rPr kumimoji="0" lang="en-US" sz="3200" b="1" i="0" u="none" strike="noStrike" kern="1200" cap="none" spc="600" normalizeH="0" baseline="0" noProof="0" dirty="0">
                <a:ln>
                  <a:noFill/>
                </a:ln>
                <a:solidFill>
                  <a:srgbClr val="16666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NEXT STEPS</a:t>
            </a:r>
            <a:r>
              <a:rPr lang="en-US" sz="2400" b="1" dirty="0">
                <a:solidFill>
                  <a:srgbClr val="166664"/>
                </a:solidFill>
                <a:latin typeface="Century Gothic"/>
              </a:rPr>
              <a:t> </a:t>
            </a:r>
            <a:r>
              <a:rPr lang="en-US" b="1" dirty="0">
                <a:solidFill>
                  <a:srgbClr val="166664"/>
                </a:solidFill>
                <a:latin typeface="Century Gothic"/>
              </a:rPr>
              <a:t>AND ANSWER QUESTIONS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6666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0C0BE2-42CE-4773-8D2D-982CA1607A79}"/>
              </a:ext>
            </a:extLst>
          </p:cNvPr>
          <p:cNvSpPr/>
          <p:nvPr/>
        </p:nvSpPr>
        <p:spPr>
          <a:xfrm>
            <a:off x="1385134" y="3092022"/>
            <a:ext cx="10806866" cy="67585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6666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lang="en-US" b="1" dirty="0">
                <a:solidFill>
                  <a:srgbClr val="166664"/>
                </a:solidFill>
                <a:latin typeface="Century Gothic"/>
              </a:rPr>
              <a:t>SUMMARIZE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6666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SURVEY  </a:t>
            </a:r>
            <a:r>
              <a:rPr kumimoji="0" lang="en-US" sz="3200" b="1" i="0" u="none" strike="noStrike" kern="1200" cap="none" spc="600" normalizeH="0" baseline="0" noProof="0" dirty="0">
                <a:ln>
                  <a:noFill/>
                </a:ln>
                <a:solidFill>
                  <a:srgbClr val="16666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METHODS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6666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6666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AND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16666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RESPONSE RATE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6666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603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308069" y="3923575"/>
            <a:ext cx="5899639" cy="195855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-85725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Workplace Incivility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6308069" y="3923575"/>
            <a:ext cx="5899639" cy="1958558"/>
          </a:xfrm>
          <a:prstGeom prst="rect">
            <a:avLst/>
          </a:prstGeom>
          <a:solidFill>
            <a:srgbClr val="E46C0A">
              <a:alpha val="83137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-85725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Campus Climate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3923575"/>
            <a:ext cx="5899639" cy="195855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-85725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Campus Climate</a:t>
            </a:r>
          </a:p>
          <a:p>
            <a:pPr marL="0" marR="0" lvl="0" indent="-85725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(Connectedness, Leadership, RVSM Climate)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270163"/>
            <a:ext cx="825500" cy="6730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6666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68081" y="267405"/>
            <a:ext cx="11223919" cy="67585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85800">
              <a:defRPr/>
            </a:pPr>
            <a:r>
              <a:rPr lang="en-US" sz="3200" b="1" dirty="0">
                <a:solidFill>
                  <a:srgbClr val="166664"/>
                </a:solidFill>
                <a:latin typeface="Century Gothic"/>
              </a:rPr>
              <a:t>2022 SURVEY CONTENT</a:t>
            </a:r>
            <a:endParaRPr lang="en-US" dirty="0">
              <a:solidFill>
                <a:srgbClr val="166664"/>
              </a:solidFill>
              <a:latin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638602"/>
            <a:ext cx="5899638" cy="1958558"/>
          </a:xfrm>
          <a:prstGeom prst="rect">
            <a:avLst/>
          </a:prstGeom>
          <a:solidFill>
            <a:srgbClr val="0081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-85725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Incidence &amp; Prevalence of RVSM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08069" y="1638602"/>
            <a:ext cx="5891785" cy="1958558"/>
          </a:xfrm>
          <a:prstGeom prst="rect">
            <a:avLst/>
          </a:prstGeom>
          <a:solidFill>
            <a:srgbClr val="54A6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-85725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RVSM Resources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3923575"/>
            <a:ext cx="5899639" cy="1958558"/>
          </a:xfrm>
          <a:prstGeom prst="rect">
            <a:avLst/>
          </a:prstGeom>
          <a:solidFill>
            <a:srgbClr val="6B1B4E">
              <a:alpha val="72941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-85725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Workplace Incivility</a:t>
            </a:r>
          </a:p>
        </p:txBody>
      </p:sp>
    </p:spTree>
    <p:extLst>
      <p:ext uri="{BB962C8B-B14F-4D97-AF65-F5344CB8AC3E}">
        <p14:creationId xmlns:p14="http://schemas.microsoft.com/office/powerpoint/2010/main" val="498152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70163"/>
            <a:ext cx="825500" cy="6730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6666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68081" y="267405"/>
            <a:ext cx="11223919" cy="67585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6666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2022 SURVEY CONTENT: CHANGES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666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174FCD-83AE-CCA7-8360-0AC51EFF66AC}"/>
              </a:ext>
            </a:extLst>
          </p:cNvPr>
          <p:cNvSpPr/>
          <p:nvPr/>
        </p:nvSpPr>
        <p:spPr bwMode="auto">
          <a:xfrm>
            <a:off x="968081" y="1500989"/>
            <a:ext cx="4294909" cy="508960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4320" tIns="274320" rIns="274320" bIns="2743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2019 Know More @MSU Survey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How do you currently describe yourself? You describe yourself as a…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Man     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9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Woman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Transgender man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Transgender woman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Non-binary or genderqueer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You describe yourself some other way (please specify: __________)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You prefer not to answer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939544-32B3-7FE5-EFEA-BF5032A1C14E}"/>
              </a:ext>
            </a:extLst>
          </p:cNvPr>
          <p:cNvSpPr/>
          <p:nvPr/>
        </p:nvSpPr>
        <p:spPr bwMode="auto">
          <a:xfrm>
            <a:off x="5470809" y="1500989"/>
            <a:ext cx="6248400" cy="5089606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4320" tIns="274320" rIns="274320" bIns="2743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2022  Know More @MSU Survey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Do you currently identify as transgender, genderqueer, or nonbinary?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Yes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No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Prefer not to answer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How do you currently describe yourself? Please select all that apply.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                         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EEA83F-4C98-A60E-6A1C-CBFD064E2C05}"/>
              </a:ext>
            </a:extLst>
          </p:cNvPr>
          <p:cNvSpPr txBox="1"/>
          <p:nvPr/>
        </p:nvSpPr>
        <p:spPr>
          <a:xfrm>
            <a:off x="5664771" y="4668982"/>
            <a:ext cx="6248400" cy="1676400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Woman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Man                               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Cisgender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Transgender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Non-binary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Genderqueer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Agender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Genderfluid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Two-spirit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Intersex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You describe yourself some other way (please specify: ______________)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You prefer not to answer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651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70163"/>
            <a:ext cx="825500" cy="6730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6666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68081" y="267405"/>
            <a:ext cx="11223919" cy="67585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6666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2022 SURVEY CONTENT: CHANGES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666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174FCD-83AE-CCA7-8360-0AC51EFF66AC}"/>
              </a:ext>
            </a:extLst>
          </p:cNvPr>
          <p:cNvSpPr/>
          <p:nvPr/>
        </p:nvSpPr>
        <p:spPr bwMode="auto">
          <a:xfrm>
            <a:off x="968081" y="1500989"/>
            <a:ext cx="4294909" cy="508960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4320" tIns="274320" rIns="274320" bIns="2743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2019 Know More @MSU Survey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How do you currently describe yourself? You describe yourself as a…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Man     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9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Woman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Transgender man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Transgender woman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Non-binary or genderqueer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You describe yourself some other way (please specify: __________)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You prefer not to answer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939544-32B3-7FE5-EFEA-BF5032A1C14E}"/>
              </a:ext>
            </a:extLst>
          </p:cNvPr>
          <p:cNvSpPr/>
          <p:nvPr/>
        </p:nvSpPr>
        <p:spPr bwMode="auto">
          <a:xfrm>
            <a:off x="5470809" y="1500989"/>
            <a:ext cx="6248400" cy="5089606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4320" tIns="274320" rIns="274320" bIns="2743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2022  Know More @MSU Survey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Do you currently identify as transgender, genderqueer, or nonbinary?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Yes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No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Prefer not to answer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How do you currently describe yourself? Please select all that apply.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                         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EEA83F-4C98-A60E-6A1C-CBFD064E2C05}"/>
              </a:ext>
            </a:extLst>
          </p:cNvPr>
          <p:cNvSpPr txBox="1"/>
          <p:nvPr/>
        </p:nvSpPr>
        <p:spPr>
          <a:xfrm>
            <a:off x="5664771" y="4668982"/>
            <a:ext cx="6248400" cy="1676400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Woman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Man                               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Cisgender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Transgender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Non-binary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Genderqueer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Agender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Genderfluid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Two-spirit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Intersex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You describe yourself some other way (please specify: ______________)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You prefer not to answer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Left Bracket 3">
            <a:extLst>
              <a:ext uri="{FF2B5EF4-FFF2-40B4-BE49-F238E27FC236}">
                <a16:creationId xmlns:a16="http://schemas.microsoft.com/office/drawing/2014/main" id="{3CBA1C58-DF60-802D-BD63-9FF038F6084C}"/>
              </a:ext>
            </a:extLst>
          </p:cNvPr>
          <p:cNvSpPr/>
          <p:nvPr/>
        </p:nvSpPr>
        <p:spPr bwMode="auto">
          <a:xfrm>
            <a:off x="1061545" y="3794235"/>
            <a:ext cx="462455" cy="1061544"/>
          </a:xfrm>
          <a:prstGeom prst="leftBracket">
            <a:avLst/>
          </a:prstGeom>
          <a:noFill/>
          <a:ln w="57150" cap="flat" cmpd="sng" algn="ctr">
            <a:solidFill>
              <a:srgbClr val="F579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1C83A5-B71D-F559-C2EC-6A667EFAF9A8}"/>
              </a:ext>
            </a:extLst>
          </p:cNvPr>
          <p:cNvSpPr/>
          <p:nvPr/>
        </p:nvSpPr>
        <p:spPr bwMode="auto">
          <a:xfrm>
            <a:off x="5517321" y="2357385"/>
            <a:ext cx="189186" cy="199697"/>
          </a:xfrm>
          <a:prstGeom prst="rect">
            <a:avLst/>
          </a:prstGeom>
          <a:solidFill>
            <a:srgbClr val="F5791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B1A8CF-7569-BECF-535A-727EC085CC6E}"/>
              </a:ext>
            </a:extLst>
          </p:cNvPr>
          <p:cNvSpPr/>
          <p:nvPr/>
        </p:nvSpPr>
        <p:spPr bwMode="auto">
          <a:xfrm>
            <a:off x="5517321" y="4093780"/>
            <a:ext cx="189186" cy="199697"/>
          </a:xfrm>
          <a:prstGeom prst="rect">
            <a:avLst/>
          </a:prstGeom>
          <a:solidFill>
            <a:srgbClr val="F5791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808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70163"/>
            <a:ext cx="825500" cy="6730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6666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68081" y="267405"/>
            <a:ext cx="11223919" cy="67585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6666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2022 SURVEY CONTENT: CHANGES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666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174FCD-83AE-CCA7-8360-0AC51EFF66AC}"/>
              </a:ext>
            </a:extLst>
          </p:cNvPr>
          <p:cNvSpPr/>
          <p:nvPr/>
        </p:nvSpPr>
        <p:spPr bwMode="auto">
          <a:xfrm>
            <a:off x="968081" y="1500989"/>
            <a:ext cx="4502728" cy="3995921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4320" tIns="274320" rIns="274320" bIns="2743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   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2019 Know More @MSU Survey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  ANALYSIS GROUPS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  Women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(including trans women)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   Men 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(including trans men)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   Nonbinary </a:t>
            </a:r>
            <a:endParaRPr kumimoji="0" lang="en-US" sz="20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939544-32B3-7FE5-EFEA-BF5032A1C14E}"/>
              </a:ext>
            </a:extLst>
          </p:cNvPr>
          <p:cNvSpPr/>
          <p:nvPr/>
        </p:nvSpPr>
        <p:spPr bwMode="auto">
          <a:xfrm>
            <a:off x="5996323" y="1500988"/>
            <a:ext cx="4661163" cy="3995921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4320" tIns="274320" rIns="274320" bIns="2743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   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2022 Know More @MSU Survey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  ANALYSIS GROUPS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  Cisgender Women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   Cisgender Men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   Transgender and/or Nonbinary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991B01-F559-1124-C4B6-767C4D03537D}"/>
              </a:ext>
            </a:extLst>
          </p:cNvPr>
          <p:cNvSpPr/>
          <p:nvPr/>
        </p:nvSpPr>
        <p:spPr bwMode="auto">
          <a:xfrm>
            <a:off x="6185512" y="4577255"/>
            <a:ext cx="189186" cy="199697"/>
          </a:xfrm>
          <a:prstGeom prst="rect">
            <a:avLst/>
          </a:prstGeom>
          <a:solidFill>
            <a:srgbClr val="F5791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CA8181-96CF-F70F-E649-64F9AFE06C64}"/>
              </a:ext>
            </a:extLst>
          </p:cNvPr>
          <p:cNvCxnSpPr/>
          <p:nvPr/>
        </p:nvCxnSpPr>
        <p:spPr bwMode="auto">
          <a:xfrm>
            <a:off x="2617076" y="3593541"/>
            <a:ext cx="234380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5791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DEF864-7E1D-867C-1C4A-0C00A3306755}"/>
              </a:ext>
            </a:extLst>
          </p:cNvPr>
          <p:cNvCxnSpPr/>
          <p:nvPr/>
        </p:nvCxnSpPr>
        <p:spPr bwMode="auto">
          <a:xfrm>
            <a:off x="2226217" y="4204138"/>
            <a:ext cx="198645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5791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38020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70163"/>
            <a:ext cx="825500" cy="6730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6666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60229" y="270163"/>
            <a:ext cx="11231771" cy="67585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166664"/>
                </a:solidFill>
                <a:latin typeface="Century Gothic"/>
              </a:rPr>
              <a:t>2022 SURVEY METHODS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666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436659"/>
            <a:ext cx="12192000" cy="6758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666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IRB </a:t>
            </a:r>
            <a:r>
              <a:rPr lang="en-US" sz="2400" b="1" dirty="0">
                <a:solidFill>
                  <a:srgbClr val="166664"/>
                </a:solidFill>
                <a:latin typeface="Century Gothic"/>
              </a:rPr>
              <a:t>review by RTI and MSU </a:t>
            </a:r>
            <a:r>
              <a:rPr lang="en-US" b="1" dirty="0">
                <a:solidFill>
                  <a:srgbClr val="166664"/>
                </a:solidFill>
                <a:latin typeface="Century Gothic"/>
              </a:rPr>
              <a:t>(RTI is IRB of record)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166664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584331"/>
            <a:ext cx="12192000" cy="6758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666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</a:t>
            </a:r>
            <a:r>
              <a:rPr lang="en-US" sz="2400" b="1" dirty="0">
                <a:solidFill>
                  <a:srgbClr val="166664"/>
                </a:solidFill>
                <a:latin typeface="Century Gothic"/>
              </a:rPr>
              <a:t>Students: 			7,298 participated (8 – 24% response rate)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166664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7852" y="4652774"/>
            <a:ext cx="12192000" cy="6758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666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</a:t>
            </a:r>
            <a:r>
              <a:rPr lang="en-US" sz="2400" b="1" dirty="0">
                <a:solidFill>
                  <a:srgbClr val="166664"/>
                </a:solidFill>
                <a:latin typeface="Century Gothic"/>
              </a:rPr>
              <a:t>Faculty &amp; Staff: 		3,695 participated (5 – 25% response rate) 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166664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7852" y="2510495"/>
            <a:ext cx="12192000" cy="6758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666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</a:t>
            </a:r>
            <a:r>
              <a:rPr lang="en-US" sz="2400" b="1" noProof="0" dirty="0">
                <a:solidFill>
                  <a:srgbClr val="166664"/>
                </a:solidFill>
                <a:latin typeface="Century Gothic"/>
              </a:rPr>
              <a:t>Surveys sent to entire population via online platform </a:t>
            </a:r>
            <a:r>
              <a:rPr lang="en-US" b="1" noProof="0" dirty="0">
                <a:solidFill>
                  <a:srgbClr val="166664"/>
                </a:solidFill>
                <a:latin typeface="Century Gothic"/>
              </a:rPr>
              <a:t>(anonymous)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166664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FF399A-145F-77D1-8E74-F53E6A9DD790}"/>
              </a:ext>
            </a:extLst>
          </p:cNvPr>
          <p:cNvSpPr/>
          <p:nvPr/>
        </p:nvSpPr>
        <p:spPr bwMode="auto">
          <a:xfrm>
            <a:off x="10548594" y="434673"/>
            <a:ext cx="1626125" cy="344078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166664"/>
                </a:solidFill>
                <a:effectLst/>
                <a:latin typeface="Century Gothic" panose="020B0502020202020204" pitchFamily="34" charset="0"/>
              </a:rPr>
              <a:t> 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166664"/>
                </a:solidFill>
                <a:effectLst/>
                <a:latin typeface="Century Gothic" panose="020B0502020202020204" pitchFamily="34" charset="0"/>
              </a:rPr>
              <a:t>Pages </a:t>
            </a:r>
            <a:r>
              <a:rPr lang="en-US" sz="1400" dirty="0">
                <a:solidFill>
                  <a:srgbClr val="166664"/>
                </a:solidFill>
                <a:latin typeface="Century Gothic" panose="020B0502020202020204" pitchFamily="34" charset="0"/>
              </a:rPr>
              <a:t>3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166664"/>
                </a:solidFill>
                <a:effectLst/>
                <a:latin typeface="Century Gothic" panose="020B0502020202020204" pitchFamily="34" charset="0"/>
              </a:rPr>
              <a:t>, 4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166664"/>
                </a:solidFill>
                <a:effectLst/>
                <a:latin typeface="Century Gothic" panose="020B0502020202020204" pitchFamily="34" charset="0"/>
              </a:rPr>
              <a:t>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DEF0DC3-6397-47E7-E5AA-798493EF7782}"/>
              </a:ext>
            </a:extLst>
          </p:cNvPr>
          <p:cNvGrpSpPr/>
          <p:nvPr/>
        </p:nvGrpSpPr>
        <p:grpSpPr>
          <a:xfrm>
            <a:off x="0" y="5732003"/>
            <a:ext cx="12192000" cy="675857"/>
            <a:chOff x="0" y="5732003"/>
            <a:chExt cx="12192000" cy="67585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9B1CC6A-CE36-3B9F-C008-69B018BDE43D}"/>
                </a:ext>
              </a:extLst>
            </p:cNvPr>
            <p:cNvSpPr/>
            <p:nvPr/>
          </p:nvSpPr>
          <p:spPr>
            <a:xfrm>
              <a:off x="0" y="5732003"/>
              <a:ext cx="12192000" cy="67585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6666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  </a:t>
              </a:r>
              <a:r>
                <a:rPr lang="en-US" sz="2400" b="1" dirty="0">
                  <a:solidFill>
                    <a:srgbClr val="166664"/>
                  </a:solidFill>
                  <a:latin typeface="Century Gothic"/>
                </a:rPr>
                <a:t>TOTAL: 				10,993 </a:t>
              </a:r>
              <a:r>
                <a:rPr lang="en-US" sz="1600" b="1" dirty="0">
                  <a:solidFill>
                    <a:srgbClr val="FF0000"/>
                  </a:solidFill>
                  <a:latin typeface="Century Gothic"/>
                </a:rPr>
                <a:t>(    15,073 in 2019)</a:t>
              </a: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64D3C7-B972-ED49-A604-C7B29DD8E02B}"/>
                </a:ext>
              </a:extLst>
            </p:cNvPr>
            <p:cNvSpPr txBox="1"/>
            <p:nvPr/>
          </p:nvSpPr>
          <p:spPr>
            <a:xfrm>
              <a:off x="4574690" y="5896023"/>
              <a:ext cx="28776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↓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034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308069" y="3923575"/>
            <a:ext cx="5899639" cy="195855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-85725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Workplace Incivility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6308069" y="3923575"/>
            <a:ext cx="5899639" cy="1958558"/>
          </a:xfrm>
          <a:prstGeom prst="rect">
            <a:avLst/>
          </a:prstGeom>
          <a:solidFill>
            <a:srgbClr val="E46C0A">
              <a:alpha val="83137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-85725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Campus Climate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3923575"/>
            <a:ext cx="5899639" cy="195855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-85725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Campus Climate</a:t>
            </a:r>
          </a:p>
          <a:p>
            <a:pPr marL="0" marR="0" lvl="0" indent="-85725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(Connectedness, Leadership, RVSM Climate)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270163"/>
            <a:ext cx="825500" cy="6730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6666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68081" y="267405"/>
            <a:ext cx="11223919" cy="67585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85800">
              <a:defRPr/>
            </a:pPr>
            <a:r>
              <a:rPr lang="en-US" sz="3200" b="1" dirty="0">
                <a:solidFill>
                  <a:srgbClr val="166664"/>
                </a:solidFill>
                <a:latin typeface="Century Gothic"/>
              </a:rPr>
              <a:t>FINDINGS</a:t>
            </a:r>
            <a:endParaRPr lang="en-US" dirty="0">
              <a:solidFill>
                <a:srgbClr val="166664"/>
              </a:solidFill>
              <a:latin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638602"/>
            <a:ext cx="5899638" cy="1958558"/>
          </a:xfrm>
          <a:prstGeom prst="rect">
            <a:avLst/>
          </a:prstGeom>
          <a:solidFill>
            <a:srgbClr val="0081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-85725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Incidence &amp; Prevalence of RVSM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08069" y="1638602"/>
            <a:ext cx="5891785" cy="1958558"/>
          </a:xfrm>
          <a:prstGeom prst="rect">
            <a:avLst/>
          </a:prstGeom>
          <a:solidFill>
            <a:srgbClr val="54A6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-85725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RVSM Resources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3923575"/>
            <a:ext cx="5899639" cy="1958558"/>
          </a:xfrm>
          <a:prstGeom prst="rect">
            <a:avLst/>
          </a:prstGeom>
          <a:solidFill>
            <a:srgbClr val="6B1B4E">
              <a:alpha val="72941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-85725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Workplace Incivility</a:t>
            </a:r>
          </a:p>
        </p:txBody>
      </p:sp>
    </p:spTree>
    <p:extLst>
      <p:ext uri="{BB962C8B-B14F-4D97-AF65-F5344CB8AC3E}">
        <p14:creationId xmlns:p14="http://schemas.microsoft.com/office/powerpoint/2010/main" val="2913881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70163"/>
            <a:ext cx="825500" cy="6730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rgbClr val="166664"/>
                </a:solidFill>
                <a:latin typeface="Century Gothic"/>
              </a:rPr>
              <a:t>3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16666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0229" y="270163"/>
            <a:ext cx="11223917" cy="67585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6666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FINDINGS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666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7855" y="1104291"/>
            <a:ext cx="12192001" cy="507693"/>
          </a:xfrm>
          <a:prstGeom prst="rect">
            <a:avLst/>
          </a:prstGeom>
          <a:solidFill>
            <a:srgbClr val="0081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-85725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Incidence &amp; Prevalence of RVSM </a:t>
            </a:r>
          </a:p>
        </p:txBody>
      </p:sp>
    </p:spTree>
    <p:extLst>
      <p:ext uri="{BB962C8B-B14F-4D97-AF65-F5344CB8AC3E}">
        <p14:creationId xmlns:p14="http://schemas.microsoft.com/office/powerpoint/2010/main" val="2397223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DAE74E-83A1-78CD-F8D5-DDA08AA214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18"/>
          <a:stretch/>
        </p:blipFill>
        <p:spPr bwMode="auto">
          <a:xfrm>
            <a:off x="269036" y="2556909"/>
            <a:ext cx="11635730" cy="330600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0" y="270163"/>
            <a:ext cx="825500" cy="6730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rgbClr val="166664"/>
                </a:solidFill>
                <a:latin typeface="Century Gothic"/>
              </a:rPr>
              <a:t>3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16666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0229" y="270163"/>
            <a:ext cx="11223917" cy="67585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6666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FINDINGS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666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7855" y="1104291"/>
            <a:ext cx="12192001" cy="507693"/>
          </a:xfrm>
          <a:prstGeom prst="rect">
            <a:avLst/>
          </a:prstGeom>
          <a:solidFill>
            <a:srgbClr val="0081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-85725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Incidence &amp; Prevalence of RVSM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DE840F-E197-0E66-83A9-E7BF634059D2}"/>
              </a:ext>
            </a:extLst>
          </p:cNvPr>
          <p:cNvSpPr/>
          <p:nvPr/>
        </p:nvSpPr>
        <p:spPr bwMode="auto">
          <a:xfrm>
            <a:off x="9965410" y="434673"/>
            <a:ext cx="2209309" cy="37067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166664"/>
                </a:solidFill>
                <a:effectLst/>
                <a:latin typeface="Century Gothic" panose="020B0502020202020204" pitchFamily="34" charset="0"/>
              </a:rPr>
              <a:t> 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166664"/>
                </a:solidFill>
                <a:effectLst/>
                <a:latin typeface="Century Gothic" panose="020B0502020202020204" pitchFamily="34" charset="0"/>
              </a:rPr>
              <a:t>Pages ES-3, 16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166664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417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1D6515-9CC6-FEC7-E074-7CE94D10F118}"/>
              </a:ext>
            </a:extLst>
          </p:cNvPr>
          <p:cNvSpPr/>
          <p:nvPr/>
        </p:nvSpPr>
        <p:spPr bwMode="auto">
          <a:xfrm>
            <a:off x="0" y="0"/>
            <a:ext cx="4332794" cy="68580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E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3FEBAC-9D25-4E97-A6CD-84E0C865D4D6}"/>
              </a:ext>
            </a:extLst>
          </p:cNvPr>
          <p:cNvSpPr txBox="1"/>
          <p:nvPr/>
        </p:nvSpPr>
        <p:spPr>
          <a:xfrm>
            <a:off x="4659262" y="1101665"/>
            <a:ext cx="801604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Campus-wide RVSM climate surveys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Students, faculty, and staff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Measure prevalence, help-seeking, climate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Reliable and valid measures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Repeat assessments to measure change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257D8C8-9D4B-BC4E-9FC6-4B12BD4BD64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" y="3021634"/>
            <a:ext cx="3879418" cy="81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9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AEFA82-20D1-CA52-C26E-20D268AE4E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99" b="30118"/>
          <a:stretch/>
        </p:blipFill>
        <p:spPr bwMode="auto">
          <a:xfrm>
            <a:off x="694880" y="1996402"/>
            <a:ext cx="10827221" cy="459143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0" y="270163"/>
            <a:ext cx="825500" cy="6730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rgbClr val="166664"/>
                </a:solidFill>
                <a:latin typeface="Century Gothic"/>
              </a:rPr>
              <a:t>3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16666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0229" y="270163"/>
            <a:ext cx="11223917" cy="67585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6666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FINDINGS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666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7855" y="1104291"/>
            <a:ext cx="12192001" cy="507693"/>
          </a:xfrm>
          <a:prstGeom prst="rect">
            <a:avLst/>
          </a:prstGeom>
          <a:solidFill>
            <a:srgbClr val="0081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-85725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Incidence &amp; Prevalence of RVSM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ECF483-B4D3-E7FF-54B1-C05F5292267D}"/>
              </a:ext>
            </a:extLst>
          </p:cNvPr>
          <p:cNvSpPr/>
          <p:nvPr/>
        </p:nvSpPr>
        <p:spPr bwMode="auto">
          <a:xfrm>
            <a:off x="9965410" y="434673"/>
            <a:ext cx="2209309" cy="37067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166664"/>
                </a:solidFill>
                <a:effectLst/>
                <a:latin typeface="Century Gothic" panose="020B0502020202020204" pitchFamily="34" charset="0"/>
              </a:rPr>
              <a:t> 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166664"/>
                </a:solidFill>
                <a:effectLst/>
                <a:latin typeface="Century Gothic" panose="020B0502020202020204" pitchFamily="34" charset="0"/>
              </a:rPr>
              <a:t>Pages ES-3, 16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166664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6F97DD-B4D1-D7F2-4FD0-CD61B9C2AA83}"/>
              </a:ext>
            </a:extLst>
          </p:cNvPr>
          <p:cNvSpPr/>
          <p:nvPr/>
        </p:nvSpPr>
        <p:spPr bwMode="auto">
          <a:xfrm>
            <a:off x="6264167" y="3331780"/>
            <a:ext cx="5232954" cy="3245547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3AB420D8-36D7-021F-EA1D-B8E23CF3AD20}"/>
              </a:ext>
            </a:extLst>
          </p:cNvPr>
          <p:cNvSpPr/>
          <p:nvPr/>
        </p:nvSpPr>
        <p:spPr bwMode="auto">
          <a:xfrm>
            <a:off x="7015655" y="3510455"/>
            <a:ext cx="346841" cy="451945"/>
          </a:xfrm>
          <a:prstGeom prst="downArrow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64720646-F667-6F72-8837-D48D08A03949}"/>
              </a:ext>
            </a:extLst>
          </p:cNvPr>
          <p:cNvSpPr/>
          <p:nvPr/>
        </p:nvSpPr>
        <p:spPr bwMode="auto">
          <a:xfrm>
            <a:off x="7015655" y="4141075"/>
            <a:ext cx="346841" cy="451945"/>
          </a:xfrm>
          <a:prstGeom prst="downArrow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262DF318-11AB-9F5D-4165-77C052BA469F}"/>
              </a:ext>
            </a:extLst>
          </p:cNvPr>
          <p:cNvSpPr/>
          <p:nvPr/>
        </p:nvSpPr>
        <p:spPr bwMode="auto">
          <a:xfrm>
            <a:off x="7015654" y="4729653"/>
            <a:ext cx="346841" cy="451945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399AFC09-35B5-49D3-7D16-967378A8A631}"/>
              </a:ext>
            </a:extLst>
          </p:cNvPr>
          <p:cNvSpPr/>
          <p:nvPr/>
        </p:nvSpPr>
        <p:spPr bwMode="auto">
          <a:xfrm>
            <a:off x="7015653" y="5340043"/>
            <a:ext cx="346841" cy="451945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76853C86-766C-D258-2E79-C9D1BB934384}"/>
              </a:ext>
            </a:extLst>
          </p:cNvPr>
          <p:cNvSpPr/>
          <p:nvPr/>
        </p:nvSpPr>
        <p:spPr bwMode="auto">
          <a:xfrm>
            <a:off x="7015653" y="5911363"/>
            <a:ext cx="346841" cy="451945"/>
          </a:xfrm>
          <a:prstGeom prst="downArrow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AAAC9133-B857-AC76-B348-461F8B8F7072}"/>
              </a:ext>
            </a:extLst>
          </p:cNvPr>
          <p:cNvSpPr/>
          <p:nvPr/>
        </p:nvSpPr>
        <p:spPr bwMode="auto">
          <a:xfrm>
            <a:off x="8719713" y="3510455"/>
            <a:ext cx="346841" cy="451945"/>
          </a:xfrm>
          <a:prstGeom prst="downArrow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F1AB4E28-BA05-393D-AE0A-66217F075D10}"/>
              </a:ext>
            </a:extLst>
          </p:cNvPr>
          <p:cNvSpPr/>
          <p:nvPr/>
        </p:nvSpPr>
        <p:spPr bwMode="auto">
          <a:xfrm>
            <a:off x="8719713" y="4141075"/>
            <a:ext cx="346841" cy="451945"/>
          </a:xfrm>
          <a:prstGeom prst="downArrow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939C6F1C-0149-DC30-4628-DC6861A3DCD6}"/>
              </a:ext>
            </a:extLst>
          </p:cNvPr>
          <p:cNvSpPr/>
          <p:nvPr/>
        </p:nvSpPr>
        <p:spPr bwMode="auto">
          <a:xfrm>
            <a:off x="8719712" y="4729653"/>
            <a:ext cx="346841" cy="451945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BE6D5D00-C1AC-8E9E-32C8-C423EF8B4819}"/>
              </a:ext>
            </a:extLst>
          </p:cNvPr>
          <p:cNvSpPr/>
          <p:nvPr/>
        </p:nvSpPr>
        <p:spPr bwMode="auto">
          <a:xfrm>
            <a:off x="8719711" y="5359201"/>
            <a:ext cx="346841" cy="451945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0874DF8A-E401-9A2A-4EAE-C06A737CB413}"/>
              </a:ext>
            </a:extLst>
          </p:cNvPr>
          <p:cNvSpPr/>
          <p:nvPr/>
        </p:nvSpPr>
        <p:spPr bwMode="auto">
          <a:xfrm>
            <a:off x="8719711" y="5911363"/>
            <a:ext cx="346841" cy="451945"/>
          </a:xfrm>
          <a:prstGeom prst="downArrow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E42450-C250-A633-413C-302A271B901F}"/>
              </a:ext>
            </a:extLst>
          </p:cNvPr>
          <p:cNvSpPr txBox="1"/>
          <p:nvPr/>
        </p:nvSpPr>
        <p:spPr>
          <a:xfrm>
            <a:off x="9638555" y="3523593"/>
            <a:ext cx="1896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Cannot compare to 2019 data</a:t>
            </a:r>
            <a:endParaRPr lang="en-US" sz="14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021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34A8EF6-8F42-9641-8E46-31106D162019}"/>
              </a:ext>
            </a:extLst>
          </p:cNvPr>
          <p:cNvSpPr/>
          <p:nvPr/>
        </p:nvSpPr>
        <p:spPr bwMode="auto">
          <a:xfrm>
            <a:off x="278135" y="3411070"/>
            <a:ext cx="7382206" cy="3065929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6F7C54-92DF-2C5E-0B80-27323B1214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18"/>
          <a:stretch/>
        </p:blipFill>
        <p:spPr bwMode="auto">
          <a:xfrm>
            <a:off x="270280" y="1992133"/>
            <a:ext cx="11635730" cy="330600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0" y="270163"/>
            <a:ext cx="825500" cy="6730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rgbClr val="166664"/>
                </a:solidFill>
                <a:latin typeface="Century Gothic"/>
              </a:rPr>
              <a:t>3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16666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0229" y="270163"/>
            <a:ext cx="11223917" cy="67585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6666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FINDINGS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666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7855" y="1104291"/>
            <a:ext cx="12192001" cy="507693"/>
          </a:xfrm>
          <a:prstGeom prst="rect">
            <a:avLst/>
          </a:prstGeom>
          <a:solidFill>
            <a:srgbClr val="0081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-85725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Incidence &amp; Prevalence of RVSM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21149" y="3249034"/>
            <a:ext cx="7382206" cy="3227966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36433" y="3249033"/>
            <a:ext cx="7004115" cy="292387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           </a:t>
            </a:r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REPORT PROVIDES BREAKDOWNS BY</a:t>
            </a:r>
          </a:p>
          <a:p>
            <a:endParaRPr lang="en-US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	</a:t>
            </a:r>
            <a:r>
              <a:rPr lang="en-US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Year in School		Athletics</a:t>
            </a:r>
          </a:p>
          <a:p>
            <a:endParaRPr lang="en-US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	Race/Ethnicity		Greek Life</a:t>
            </a:r>
          </a:p>
          <a:p>
            <a:endParaRPr lang="en-US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	Sexual Orientation		International</a:t>
            </a:r>
          </a:p>
          <a:p>
            <a:endParaRPr lang="en-US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	Gender Identity		Disability</a:t>
            </a:r>
          </a:p>
          <a:p>
            <a:endParaRPr lang="en-US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C17AD7-C5C8-2E19-DD61-0E7E882A2E39}"/>
              </a:ext>
            </a:extLst>
          </p:cNvPr>
          <p:cNvSpPr/>
          <p:nvPr/>
        </p:nvSpPr>
        <p:spPr bwMode="auto">
          <a:xfrm>
            <a:off x="9965410" y="434673"/>
            <a:ext cx="2218735" cy="336104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166664"/>
                </a:solidFill>
                <a:effectLst/>
                <a:latin typeface="Century Gothic" panose="020B0502020202020204" pitchFamily="34" charset="0"/>
              </a:rPr>
              <a:t> 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166664"/>
                </a:solidFill>
                <a:effectLst/>
                <a:latin typeface="Century Gothic" panose="020B0502020202020204" pitchFamily="34" charset="0"/>
              </a:rPr>
              <a:t>Pages 18-28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166664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753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70163"/>
            <a:ext cx="825500" cy="6730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6666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60229" y="270163"/>
            <a:ext cx="11223917" cy="67585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6666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FINDINGS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666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35192" y="1104291"/>
            <a:ext cx="6348954" cy="50769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-85725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STUDENT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34410" y="4009575"/>
            <a:ext cx="11523172" cy="142026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E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9888" y="4064191"/>
            <a:ext cx="209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Any Work-Related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Sexual Assault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88145" y="4248856"/>
            <a:ext cx="375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E3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&lt; .5%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7855" y="1104291"/>
            <a:ext cx="12192001" cy="507693"/>
          </a:xfrm>
          <a:prstGeom prst="rect">
            <a:avLst/>
          </a:prstGeom>
          <a:solidFill>
            <a:srgbClr val="0081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-85725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Incidence &amp; Prevalence of RVSM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544DAC-8047-43C6-8060-8E09248F3DF3}"/>
              </a:ext>
            </a:extLst>
          </p:cNvPr>
          <p:cNvSpPr/>
          <p:nvPr/>
        </p:nvSpPr>
        <p:spPr bwMode="auto">
          <a:xfrm>
            <a:off x="9965410" y="434673"/>
            <a:ext cx="2218735" cy="336104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166664"/>
                </a:solidFill>
                <a:effectLst/>
                <a:latin typeface="Century Gothic" panose="020B0502020202020204" pitchFamily="34" charset="0"/>
              </a:rPr>
              <a:t> 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166664"/>
                </a:solidFill>
                <a:effectLst/>
                <a:latin typeface="Century Gothic" panose="020B0502020202020204" pitchFamily="34" charset="0"/>
              </a:rPr>
              <a:t>Pages ES-4, 46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166664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097046-2221-BB7C-6687-39799C0BEC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69"/>
          <a:stretch/>
        </p:blipFill>
        <p:spPr bwMode="auto">
          <a:xfrm>
            <a:off x="334410" y="2106607"/>
            <a:ext cx="11523172" cy="19029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98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2FE36C-1499-B6E0-E724-2C0A98BCE4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75"/>
          <a:stretch/>
        </p:blipFill>
        <p:spPr bwMode="auto">
          <a:xfrm>
            <a:off x="334410" y="2106607"/>
            <a:ext cx="11523172" cy="178529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0" y="270163"/>
            <a:ext cx="825500" cy="6730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6666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60229" y="270163"/>
            <a:ext cx="11223917" cy="67585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6666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FINDINGS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666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35192" y="1104291"/>
            <a:ext cx="6348954" cy="50769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-85725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STUDENT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34409" y="3891901"/>
            <a:ext cx="11498054" cy="152478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E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7855" y="1104291"/>
            <a:ext cx="12192001" cy="507693"/>
          </a:xfrm>
          <a:prstGeom prst="rect">
            <a:avLst/>
          </a:prstGeom>
          <a:solidFill>
            <a:srgbClr val="0081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-85725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Incidence &amp; Prevalence of RVSM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541B4E-9571-444B-4DCC-5EDFB6BFE2E5}"/>
              </a:ext>
            </a:extLst>
          </p:cNvPr>
          <p:cNvSpPr/>
          <p:nvPr/>
        </p:nvSpPr>
        <p:spPr bwMode="auto">
          <a:xfrm>
            <a:off x="9965410" y="434673"/>
            <a:ext cx="2218735" cy="336104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166664"/>
                </a:solidFill>
                <a:effectLst/>
                <a:latin typeface="Century Gothic" panose="020B0502020202020204" pitchFamily="34" charset="0"/>
              </a:rPr>
              <a:t> 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166664"/>
                </a:solidFill>
                <a:effectLst/>
                <a:latin typeface="Century Gothic" panose="020B0502020202020204" pitchFamily="34" charset="0"/>
              </a:rPr>
              <a:t>Pages ES-4, 46, 75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166664"/>
                </a:solidFill>
                <a:effectLst/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77A3FE-5905-9A5B-7A8D-380638610AB9}"/>
              </a:ext>
            </a:extLst>
          </p:cNvPr>
          <p:cNvSpPr txBox="1"/>
          <p:nvPr/>
        </p:nvSpPr>
        <p:spPr>
          <a:xfrm>
            <a:off x="9936428" y="4089276"/>
            <a:ext cx="1896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Cannot compare to 2019 data</a:t>
            </a:r>
            <a:endParaRPr lang="en-US" sz="14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C6032D6A-A18C-0FC3-A5AE-068E15876BB6}"/>
              </a:ext>
            </a:extLst>
          </p:cNvPr>
          <p:cNvSpPr/>
          <p:nvPr/>
        </p:nvSpPr>
        <p:spPr bwMode="auto">
          <a:xfrm>
            <a:off x="3967654" y="4124913"/>
            <a:ext cx="346841" cy="451945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47C2CFE5-3DC3-D150-730B-8A0593509B17}"/>
              </a:ext>
            </a:extLst>
          </p:cNvPr>
          <p:cNvSpPr/>
          <p:nvPr/>
        </p:nvSpPr>
        <p:spPr bwMode="auto">
          <a:xfrm>
            <a:off x="5575737" y="4124913"/>
            <a:ext cx="346841" cy="451945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88B80D10-4A37-0334-47D9-EC16B9685821}"/>
              </a:ext>
            </a:extLst>
          </p:cNvPr>
          <p:cNvSpPr/>
          <p:nvPr/>
        </p:nvSpPr>
        <p:spPr bwMode="auto">
          <a:xfrm>
            <a:off x="7369137" y="4124913"/>
            <a:ext cx="346841" cy="451945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2D4849B5-DAC7-3397-6443-DD4B6831A012}"/>
              </a:ext>
            </a:extLst>
          </p:cNvPr>
          <p:cNvSpPr/>
          <p:nvPr/>
        </p:nvSpPr>
        <p:spPr bwMode="auto">
          <a:xfrm>
            <a:off x="9009669" y="4124913"/>
            <a:ext cx="346841" cy="451945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612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960239-03ED-DA27-CAA1-85E9D8EE982E}"/>
              </a:ext>
            </a:extLst>
          </p:cNvPr>
          <p:cNvSpPr/>
          <p:nvPr/>
        </p:nvSpPr>
        <p:spPr bwMode="auto">
          <a:xfrm>
            <a:off x="3149328" y="3223649"/>
            <a:ext cx="8468931" cy="2064076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E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70163"/>
            <a:ext cx="825500" cy="6730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6666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60229" y="270163"/>
            <a:ext cx="11223917" cy="67585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6666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FINDINGS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666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35192" y="1104291"/>
            <a:ext cx="6348954" cy="50769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-85725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STUDENT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34411" y="3891901"/>
            <a:ext cx="11505568" cy="1537938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E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9888" y="4064191"/>
            <a:ext cx="209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Any Work-Related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Sexual Assault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7855" y="1104291"/>
            <a:ext cx="12192001" cy="507693"/>
          </a:xfrm>
          <a:prstGeom prst="rect">
            <a:avLst/>
          </a:prstGeom>
          <a:solidFill>
            <a:srgbClr val="0081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-85725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Incidence &amp; Prevalence of RVSM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3D31B0-0413-47F3-791E-E5F832481090}"/>
              </a:ext>
            </a:extLst>
          </p:cNvPr>
          <p:cNvSpPr/>
          <p:nvPr/>
        </p:nvSpPr>
        <p:spPr bwMode="auto">
          <a:xfrm>
            <a:off x="9965410" y="434673"/>
            <a:ext cx="2218735" cy="336104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166664"/>
                </a:solidFill>
                <a:effectLst/>
                <a:latin typeface="Century Gothic" panose="020B0502020202020204" pitchFamily="34" charset="0"/>
              </a:rPr>
              <a:t> 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166664"/>
                </a:solidFill>
                <a:effectLst/>
                <a:latin typeface="Century Gothic" panose="020B0502020202020204" pitchFamily="34" charset="0"/>
              </a:rPr>
              <a:t>Page 48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166664"/>
                </a:solidFill>
                <a:effectLst/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411B6C-E25D-984C-1A32-8050C19D0F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75"/>
          <a:stretch/>
        </p:blipFill>
        <p:spPr bwMode="auto">
          <a:xfrm>
            <a:off x="334410" y="2106607"/>
            <a:ext cx="11523172" cy="178529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5D2149E-FE48-7C7F-1697-7155F9E52676}"/>
              </a:ext>
            </a:extLst>
          </p:cNvPr>
          <p:cNvSpPr/>
          <p:nvPr/>
        </p:nvSpPr>
        <p:spPr bwMode="auto">
          <a:xfrm>
            <a:off x="3256885" y="3272417"/>
            <a:ext cx="8361374" cy="1537938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E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D55DBE-4629-3CF9-7184-AC6352388437}"/>
              </a:ext>
            </a:extLst>
          </p:cNvPr>
          <p:cNvSpPr txBox="1"/>
          <p:nvPr/>
        </p:nvSpPr>
        <p:spPr>
          <a:xfrm>
            <a:off x="4940667" y="3300787"/>
            <a:ext cx="5375209" cy="197746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      </a:t>
            </a:r>
            <a:r>
              <a:rPr lang="en-US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REPORT PROVIDES BREAKDOWNS BY</a:t>
            </a:r>
          </a:p>
          <a:p>
            <a:endParaRPr lang="en-US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Years of Service	 Sexual Orientation</a:t>
            </a:r>
          </a:p>
          <a:p>
            <a:r>
              <a:rPr 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	</a:t>
            </a:r>
            <a:endParaRPr lang="en-US" sz="105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Rank			 Gender Identity </a:t>
            </a:r>
            <a:r>
              <a:rPr lang="en-US" sz="1050" dirty="0">
                <a:solidFill>
                  <a:srgbClr val="000000"/>
                </a:solidFill>
                <a:latin typeface="Century Gothic" panose="020B0502020202020204" pitchFamily="34" charset="0"/>
              </a:rPr>
              <a:t>	</a:t>
            </a:r>
            <a:endParaRPr lang="en-US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Race/Ethnicity		 Disability</a:t>
            </a:r>
          </a:p>
          <a:p>
            <a:endParaRPr lang="en-US" sz="800" dirty="0">
              <a:solidFill>
                <a:srgbClr val="007174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922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70163"/>
            <a:ext cx="825500" cy="6730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rgbClr val="166664"/>
                </a:solidFill>
                <a:latin typeface="Century Gothic"/>
              </a:rPr>
              <a:t>3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16666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0229" y="270163"/>
            <a:ext cx="11223917" cy="67585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6666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FINDINGS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666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7855" y="1104291"/>
            <a:ext cx="12192001" cy="507693"/>
          </a:xfrm>
          <a:prstGeom prst="rect">
            <a:avLst/>
          </a:prstGeom>
          <a:solidFill>
            <a:srgbClr val="54A6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-85725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RVSM Resources</a:t>
            </a:r>
          </a:p>
        </p:txBody>
      </p:sp>
    </p:spTree>
    <p:extLst>
      <p:ext uri="{BB962C8B-B14F-4D97-AF65-F5344CB8AC3E}">
        <p14:creationId xmlns:p14="http://schemas.microsoft.com/office/powerpoint/2010/main" val="965080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1089891" y="1757506"/>
            <a:ext cx="10409382" cy="4938858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70163"/>
            <a:ext cx="825500" cy="6730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rgbClr val="166664"/>
                </a:solidFill>
                <a:latin typeface="Century Gothic"/>
              </a:rPr>
              <a:t>3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16666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0229" y="270163"/>
            <a:ext cx="11223917" cy="67585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6666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FINDINGS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666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7855" y="1104291"/>
            <a:ext cx="12192001" cy="507693"/>
          </a:xfrm>
          <a:prstGeom prst="rect">
            <a:avLst/>
          </a:prstGeom>
          <a:solidFill>
            <a:srgbClr val="54A6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-85725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RVSM Resources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9980909" y="434673"/>
            <a:ext cx="2141245" cy="293747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166664"/>
                </a:solidFill>
                <a:effectLst/>
                <a:latin typeface="Century Gothic" panose="020B0502020202020204" pitchFamily="34" charset="0"/>
              </a:rPr>
              <a:t> 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7174"/>
                </a:solidFill>
                <a:effectLst/>
                <a:latin typeface="Century Gothic" panose="020B0502020202020204" pitchFamily="34" charset="0"/>
              </a:rPr>
              <a:t>Pages ES-2, 17, 39, 59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7174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D5115C-B3E0-1E9C-E532-9848C71DB9E6}"/>
              </a:ext>
            </a:extLst>
          </p:cNvPr>
          <p:cNvSpPr txBox="1"/>
          <p:nvPr/>
        </p:nvSpPr>
        <p:spPr>
          <a:xfrm>
            <a:off x="1416497" y="1837819"/>
            <a:ext cx="9635034" cy="4778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Faculty and Staff Who Experienced Workplace Sexual Harassment</a:t>
            </a: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solidFill>
                  <a:srgbClr val="166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29.5% to 50.5% told NO ONE</a:t>
            </a: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Faculty and Staff Do Tell Someone, They Are Most Likely to Tell</a:t>
            </a: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solidFill>
                  <a:srgbClr val="166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work colleague and/or a friend/family member</a:t>
            </a: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 and Staff Choose Not To Report/Seek Formal Help Because They</a:t>
            </a: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solidFill>
                  <a:srgbClr val="166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Did not believe the incident was serious enough to report</a:t>
            </a:r>
          </a:p>
          <a:p>
            <a:r>
              <a:rPr lang="en-US" dirty="0">
                <a:solidFill>
                  <a:srgbClr val="166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(2) Did not feel they needed help</a:t>
            </a:r>
          </a:p>
          <a:p>
            <a:r>
              <a:rPr lang="en-US" dirty="0">
                <a:solidFill>
                  <a:srgbClr val="166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(3) Believed they would be treated poorly</a:t>
            </a:r>
          </a:p>
          <a:p>
            <a:r>
              <a:rPr lang="en-US" dirty="0">
                <a:solidFill>
                  <a:srgbClr val="166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(4) Were concerned about the impact (of reporting) on their job/career</a:t>
            </a:r>
          </a:p>
          <a:p>
            <a:r>
              <a:rPr lang="en-US" dirty="0">
                <a:solidFill>
                  <a:srgbClr val="166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(5) Were concerned about possible retaliation</a:t>
            </a:r>
          </a:p>
        </p:txBody>
      </p:sp>
    </p:spTree>
    <p:extLst>
      <p:ext uri="{BB962C8B-B14F-4D97-AF65-F5344CB8AC3E}">
        <p14:creationId xmlns:p14="http://schemas.microsoft.com/office/powerpoint/2010/main" val="2604978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70163"/>
            <a:ext cx="825500" cy="6730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rgbClr val="166664"/>
                </a:solidFill>
                <a:latin typeface="Century Gothic"/>
              </a:rPr>
              <a:t>3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16666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0229" y="270163"/>
            <a:ext cx="11223917" cy="67585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6666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FINDINGS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666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9427" y="1113293"/>
            <a:ext cx="12201428" cy="507693"/>
            <a:chOff x="-9427" y="1113293"/>
            <a:chExt cx="12201428" cy="507693"/>
          </a:xfrm>
        </p:grpSpPr>
        <p:sp>
          <p:nvSpPr>
            <p:cNvPr id="5" name="Rectangle 4"/>
            <p:cNvSpPr/>
            <p:nvPr/>
          </p:nvSpPr>
          <p:spPr>
            <a:xfrm>
              <a:off x="-9427" y="1114697"/>
              <a:ext cx="12192001" cy="4945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-85725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1113293"/>
              <a:ext cx="12192001" cy="507693"/>
            </a:xfrm>
            <a:prstGeom prst="rect">
              <a:avLst/>
            </a:prstGeom>
            <a:solidFill>
              <a:srgbClr val="6B1B4E">
                <a:alpha val="72941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-85725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Workplace Incivility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20866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A7ABD6-5620-4D03-5E7B-18750AEE6F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63"/>
          <a:stretch/>
        </p:blipFill>
        <p:spPr bwMode="auto">
          <a:xfrm>
            <a:off x="1365701" y="2639698"/>
            <a:ext cx="9607097" cy="157873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0" y="270163"/>
            <a:ext cx="825500" cy="6730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rgbClr val="166664"/>
                </a:solidFill>
                <a:latin typeface="Century Gothic"/>
              </a:rPr>
              <a:t>3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16666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0229" y="270163"/>
            <a:ext cx="11223917" cy="67585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6666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FINDINGS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666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9427" y="1113293"/>
            <a:ext cx="12201428" cy="507693"/>
            <a:chOff x="-9427" y="1113293"/>
            <a:chExt cx="12201428" cy="507693"/>
          </a:xfrm>
        </p:grpSpPr>
        <p:sp>
          <p:nvSpPr>
            <p:cNvPr id="12" name="Rectangle 11"/>
            <p:cNvSpPr/>
            <p:nvPr/>
          </p:nvSpPr>
          <p:spPr>
            <a:xfrm>
              <a:off x="-9427" y="1114697"/>
              <a:ext cx="12192001" cy="4945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-85725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1113293"/>
              <a:ext cx="12192001" cy="507693"/>
            </a:xfrm>
            <a:prstGeom prst="rect">
              <a:avLst/>
            </a:prstGeom>
            <a:solidFill>
              <a:srgbClr val="6B1B4E">
                <a:alpha val="72941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-85725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Workplace Incivility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C5D223A3-68FF-3397-D562-F093C452364B}"/>
              </a:ext>
            </a:extLst>
          </p:cNvPr>
          <p:cNvSpPr/>
          <p:nvPr/>
        </p:nvSpPr>
        <p:spPr bwMode="auto">
          <a:xfrm>
            <a:off x="9965410" y="434673"/>
            <a:ext cx="2218735" cy="336104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166664"/>
                </a:solidFill>
                <a:effectLst/>
                <a:latin typeface="Century Gothic" panose="020B0502020202020204" pitchFamily="34" charset="0"/>
              </a:rPr>
              <a:t> 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166664"/>
                </a:solidFill>
                <a:effectLst/>
                <a:latin typeface="Century Gothic" panose="020B0502020202020204" pitchFamily="34" charset="0"/>
              </a:rPr>
              <a:t>Page 52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166664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685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A7ABD6-5620-4D03-5E7B-18750AEE6F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63"/>
          <a:stretch/>
        </p:blipFill>
        <p:spPr bwMode="auto">
          <a:xfrm>
            <a:off x="1365701" y="2639698"/>
            <a:ext cx="9607097" cy="157873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0" y="270163"/>
            <a:ext cx="825500" cy="6730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rgbClr val="166664"/>
                </a:solidFill>
                <a:latin typeface="Century Gothic"/>
              </a:rPr>
              <a:t>3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16666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0229" y="270163"/>
            <a:ext cx="11223917" cy="67585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6666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FINDINGS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666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9427" y="1113293"/>
            <a:ext cx="12201428" cy="507693"/>
            <a:chOff x="-9427" y="1113293"/>
            <a:chExt cx="12201428" cy="507693"/>
          </a:xfrm>
        </p:grpSpPr>
        <p:sp>
          <p:nvSpPr>
            <p:cNvPr id="12" name="Rectangle 11"/>
            <p:cNvSpPr/>
            <p:nvPr/>
          </p:nvSpPr>
          <p:spPr>
            <a:xfrm>
              <a:off x="-9427" y="1114697"/>
              <a:ext cx="12192001" cy="4945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-85725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1113293"/>
              <a:ext cx="12192001" cy="507693"/>
            </a:xfrm>
            <a:prstGeom prst="rect">
              <a:avLst/>
            </a:prstGeom>
            <a:solidFill>
              <a:srgbClr val="6B1B4E">
                <a:alpha val="72941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-85725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Workplace Incivility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C5D223A3-68FF-3397-D562-F093C452364B}"/>
              </a:ext>
            </a:extLst>
          </p:cNvPr>
          <p:cNvSpPr/>
          <p:nvPr/>
        </p:nvSpPr>
        <p:spPr bwMode="auto">
          <a:xfrm>
            <a:off x="9965410" y="434673"/>
            <a:ext cx="2218735" cy="336104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166664"/>
                </a:solidFill>
                <a:effectLst/>
                <a:latin typeface="Century Gothic" panose="020B0502020202020204" pitchFamily="34" charset="0"/>
              </a:rPr>
              <a:t> 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166664"/>
                </a:solidFill>
                <a:effectLst/>
                <a:latin typeface="Century Gothic" panose="020B0502020202020204" pitchFamily="34" charset="0"/>
              </a:rPr>
              <a:t>Page 52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166664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0B3819-91C4-BD9E-276F-0A94A124CB0E}"/>
              </a:ext>
            </a:extLst>
          </p:cNvPr>
          <p:cNvSpPr/>
          <p:nvPr/>
        </p:nvSpPr>
        <p:spPr bwMode="auto">
          <a:xfrm>
            <a:off x="1365701" y="4143549"/>
            <a:ext cx="9607097" cy="157873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E4DFE61B-ADDD-ACC7-3BA9-3AD4B8386E18}"/>
              </a:ext>
            </a:extLst>
          </p:cNvPr>
          <p:cNvSpPr/>
          <p:nvPr/>
        </p:nvSpPr>
        <p:spPr bwMode="auto">
          <a:xfrm>
            <a:off x="4083268" y="4264692"/>
            <a:ext cx="346841" cy="451945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3C1FCE20-88B7-9555-98EC-60660F3D94B1}"/>
              </a:ext>
            </a:extLst>
          </p:cNvPr>
          <p:cNvSpPr/>
          <p:nvPr/>
        </p:nvSpPr>
        <p:spPr bwMode="auto">
          <a:xfrm>
            <a:off x="6974255" y="4264692"/>
            <a:ext cx="346841" cy="451945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9321E0BD-B79C-D001-407B-441238256055}"/>
              </a:ext>
            </a:extLst>
          </p:cNvPr>
          <p:cNvSpPr/>
          <p:nvPr/>
        </p:nvSpPr>
        <p:spPr bwMode="auto">
          <a:xfrm>
            <a:off x="8287406" y="4264692"/>
            <a:ext cx="346841" cy="451945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1E0A69-F1FF-82F8-C578-3C5290791362}"/>
              </a:ext>
            </a:extLst>
          </p:cNvPr>
          <p:cNvSpPr txBox="1"/>
          <p:nvPr/>
        </p:nvSpPr>
        <p:spPr>
          <a:xfrm>
            <a:off x="9178741" y="4185527"/>
            <a:ext cx="1896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Cannot compare 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to 2019 data</a:t>
            </a:r>
            <a:endParaRPr lang="en-US" sz="1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8D476B3B-60F0-61E4-6A36-B0790D8E4B83}"/>
              </a:ext>
            </a:extLst>
          </p:cNvPr>
          <p:cNvSpPr/>
          <p:nvPr/>
        </p:nvSpPr>
        <p:spPr bwMode="auto">
          <a:xfrm>
            <a:off x="5525171" y="4264692"/>
            <a:ext cx="346841" cy="451945"/>
          </a:xfrm>
          <a:prstGeom prst="downArrow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365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1D6515-9CC6-FEC7-E074-7CE94D10F118}"/>
              </a:ext>
            </a:extLst>
          </p:cNvPr>
          <p:cNvSpPr/>
          <p:nvPr/>
        </p:nvSpPr>
        <p:spPr bwMode="auto">
          <a:xfrm>
            <a:off x="0" y="0"/>
            <a:ext cx="4332794" cy="68580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E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257D8C8-9D4B-BC4E-9FC6-4B12BD4BD64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" y="3021634"/>
            <a:ext cx="3879418" cy="8147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2279FB-22A4-F128-C8DA-1659F7659C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62" y="3053649"/>
            <a:ext cx="3573745" cy="7507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C653CA1-3EB5-7662-0860-C638B7BCFAD9}"/>
              </a:ext>
            </a:extLst>
          </p:cNvPr>
          <p:cNvSpPr/>
          <p:nvPr/>
        </p:nvSpPr>
        <p:spPr bwMode="auto">
          <a:xfrm>
            <a:off x="103130" y="3153103"/>
            <a:ext cx="264732" cy="683263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E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4" name="Picture 3" descr="A picture containing text, flower, plant&#10;&#10;Description automatically generated">
            <a:extLst>
              <a:ext uri="{FF2B5EF4-FFF2-40B4-BE49-F238E27FC236}">
                <a16:creationId xmlns:a16="http://schemas.microsoft.com/office/drawing/2014/main" id="{988ECBDC-DB7E-348A-9172-472F76B550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676" y="351641"/>
            <a:ext cx="5245084" cy="619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205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70163"/>
            <a:ext cx="825500" cy="6730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rgbClr val="166664"/>
                </a:solidFill>
                <a:latin typeface="Century Gothic"/>
              </a:rPr>
              <a:t>3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16666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0229" y="270163"/>
            <a:ext cx="11223917" cy="67585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6666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FINDINGS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666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9428" y="1101534"/>
            <a:ext cx="12192002" cy="507693"/>
            <a:chOff x="-9428" y="1101534"/>
            <a:chExt cx="12192002" cy="507693"/>
          </a:xfrm>
        </p:grpSpPr>
        <p:sp>
          <p:nvSpPr>
            <p:cNvPr id="5" name="Rectangle 4"/>
            <p:cNvSpPr/>
            <p:nvPr/>
          </p:nvSpPr>
          <p:spPr>
            <a:xfrm>
              <a:off x="-9427" y="1101534"/>
              <a:ext cx="12192001" cy="5008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-85725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-9428" y="1101534"/>
              <a:ext cx="12192001" cy="507693"/>
            </a:xfrm>
            <a:prstGeom prst="rect">
              <a:avLst/>
            </a:prstGeom>
            <a:solidFill>
              <a:srgbClr val="E46C0A">
                <a:alpha val="83137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-85725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Campus Climate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95936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70163"/>
            <a:ext cx="825500" cy="6730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rgbClr val="166664"/>
                </a:solidFill>
                <a:latin typeface="Century Gothic"/>
              </a:rPr>
              <a:t>3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16666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0229" y="270163"/>
            <a:ext cx="11223917" cy="67585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6666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FINDINGS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666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9428" y="1101534"/>
            <a:ext cx="12192002" cy="507693"/>
            <a:chOff x="-9428" y="1101534"/>
            <a:chExt cx="12192002" cy="507693"/>
          </a:xfrm>
        </p:grpSpPr>
        <p:sp>
          <p:nvSpPr>
            <p:cNvPr id="5" name="Rectangle 4"/>
            <p:cNvSpPr/>
            <p:nvPr/>
          </p:nvSpPr>
          <p:spPr>
            <a:xfrm>
              <a:off x="-9427" y="1101534"/>
              <a:ext cx="12192001" cy="5008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-85725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-9428" y="1101534"/>
              <a:ext cx="12192001" cy="507693"/>
            </a:xfrm>
            <a:prstGeom prst="rect">
              <a:avLst/>
            </a:prstGeom>
            <a:solidFill>
              <a:srgbClr val="E46C0A">
                <a:alpha val="83137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-85725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Campus Climate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9367F578-1D87-7A03-A84A-719D44A8FC64}"/>
              </a:ext>
            </a:extLst>
          </p:cNvPr>
          <p:cNvSpPr/>
          <p:nvPr/>
        </p:nvSpPr>
        <p:spPr bwMode="auto">
          <a:xfrm>
            <a:off x="9965410" y="434673"/>
            <a:ext cx="2218735" cy="336104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166664"/>
                </a:solidFill>
                <a:effectLst/>
                <a:latin typeface="Century Gothic" panose="020B0502020202020204" pitchFamily="34" charset="0"/>
              </a:rPr>
              <a:t> 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166664"/>
                </a:solidFill>
                <a:effectLst/>
                <a:latin typeface="Century Gothic" panose="020B0502020202020204" pitchFamily="34" charset="0"/>
              </a:rPr>
              <a:t>Pages ES-6, 58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166664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18994-E1EB-5B80-BF7C-5C21DD8337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072" y="1764741"/>
            <a:ext cx="5715000" cy="488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066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90EFAE-0F79-B953-04C5-52DC9F8DF6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49"/>
          <a:stretch/>
        </p:blipFill>
        <p:spPr>
          <a:xfrm>
            <a:off x="960225" y="2206173"/>
            <a:ext cx="10379311" cy="366910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270163"/>
            <a:ext cx="825500" cy="6730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rgbClr val="166664"/>
                </a:solidFill>
                <a:latin typeface="Century Gothic"/>
              </a:rPr>
              <a:t>3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16666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0229" y="270163"/>
            <a:ext cx="11223917" cy="67585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6666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FINDINGS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666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9428" y="1101534"/>
            <a:ext cx="12192002" cy="507693"/>
            <a:chOff x="-9428" y="1101534"/>
            <a:chExt cx="12192002" cy="507693"/>
          </a:xfrm>
        </p:grpSpPr>
        <p:sp>
          <p:nvSpPr>
            <p:cNvPr id="12" name="Rectangle 11"/>
            <p:cNvSpPr/>
            <p:nvPr/>
          </p:nvSpPr>
          <p:spPr>
            <a:xfrm>
              <a:off x="-9427" y="1101534"/>
              <a:ext cx="12192001" cy="5008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-85725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-9428" y="1101534"/>
              <a:ext cx="12192001" cy="507693"/>
            </a:xfrm>
            <a:prstGeom prst="rect">
              <a:avLst/>
            </a:prstGeom>
            <a:solidFill>
              <a:srgbClr val="E46C0A">
                <a:alpha val="83137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-85725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Campus Climate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126EC61-2598-64F0-5207-975AAB832B1D}"/>
              </a:ext>
            </a:extLst>
          </p:cNvPr>
          <p:cNvSpPr/>
          <p:nvPr/>
        </p:nvSpPr>
        <p:spPr bwMode="auto">
          <a:xfrm>
            <a:off x="1282262" y="5109633"/>
            <a:ext cx="9942786" cy="67266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843397-02C1-4D8B-F959-3B250BBC1047}"/>
              </a:ext>
            </a:extLst>
          </p:cNvPr>
          <p:cNvSpPr/>
          <p:nvPr/>
        </p:nvSpPr>
        <p:spPr bwMode="auto">
          <a:xfrm>
            <a:off x="10247586" y="2206176"/>
            <a:ext cx="1091953" cy="3669105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471E63-54A8-09A0-EBFC-FCC99AC294B7}"/>
              </a:ext>
            </a:extLst>
          </p:cNvPr>
          <p:cNvSpPr/>
          <p:nvPr/>
        </p:nvSpPr>
        <p:spPr bwMode="auto">
          <a:xfrm>
            <a:off x="9965410" y="434673"/>
            <a:ext cx="2218735" cy="336104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166664"/>
                </a:solidFill>
                <a:effectLst/>
                <a:latin typeface="Century Gothic" panose="020B0502020202020204" pitchFamily="34" charset="0"/>
              </a:rPr>
              <a:t> 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166664"/>
                </a:solidFill>
                <a:effectLst/>
                <a:latin typeface="Century Gothic" panose="020B0502020202020204" pitchFamily="34" charset="0"/>
              </a:rPr>
              <a:t>Pages ES-6, 58, 79, 80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166664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79E2FE-0B72-88B3-0599-E489B84BEBC1}"/>
              </a:ext>
            </a:extLst>
          </p:cNvPr>
          <p:cNvSpPr/>
          <p:nvPr/>
        </p:nvSpPr>
        <p:spPr bwMode="auto">
          <a:xfrm>
            <a:off x="966952" y="3836276"/>
            <a:ext cx="10258096" cy="192019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95366D60-1C72-BDA0-DCC1-970958576E22}"/>
              </a:ext>
            </a:extLst>
          </p:cNvPr>
          <p:cNvSpPr/>
          <p:nvPr/>
        </p:nvSpPr>
        <p:spPr bwMode="auto">
          <a:xfrm flipV="1">
            <a:off x="3914222" y="4059204"/>
            <a:ext cx="346841" cy="451945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16B63C9A-B41D-F95E-425C-871D43BFB3CD}"/>
              </a:ext>
            </a:extLst>
          </p:cNvPr>
          <p:cNvSpPr/>
          <p:nvPr/>
        </p:nvSpPr>
        <p:spPr bwMode="auto">
          <a:xfrm flipV="1">
            <a:off x="4986278" y="4059204"/>
            <a:ext cx="346841" cy="451945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74CF4F10-062F-AA5D-011D-5BF4AAE4989F}"/>
              </a:ext>
            </a:extLst>
          </p:cNvPr>
          <p:cNvSpPr/>
          <p:nvPr/>
        </p:nvSpPr>
        <p:spPr bwMode="auto">
          <a:xfrm flipV="1">
            <a:off x="7270091" y="4059204"/>
            <a:ext cx="346841" cy="451945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C27280D-2261-4478-5995-508A56CC0000}"/>
              </a:ext>
            </a:extLst>
          </p:cNvPr>
          <p:cNvGrpSpPr/>
          <p:nvPr/>
        </p:nvGrpSpPr>
        <p:grpSpPr>
          <a:xfrm>
            <a:off x="2059323" y="4059204"/>
            <a:ext cx="1896036" cy="930670"/>
            <a:chOff x="2059323" y="4059204"/>
            <a:chExt cx="1896036" cy="930670"/>
          </a:xfrm>
        </p:grpSpPr>
        <p:sp>
          <p:nvSpPr>
            <p:cNvPr id="20" name="Arrow: Down 19">
              <a:extLst>
                <a:ext uri="{FF2B5EF4-FFF2-40B4-BE49-F238E27FC236}">
                  <a16:creationId xmlns:a16="http://schemas.microsoft.com/office/drawing/2014/main" id="{3ADCE554-8C18-ED88-3799-F30F67B94932}"/>
                </a:ext>
              </a:extLst>
            </p:cNvPr>
            <p:cNvSpPr/>
            <p:nvPr/>
          </p:nvSpPr>
          <p:spPr bwMode="auto">
            <a:xfrm>
              <a:off x="2803195" y="4059204"/>
              <a:ext cx="346841" cy="451945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F944A43-5984-115A-4F8F-34EBEB4736CD}"/>
                </a:ext>
              </a:extLst>
            </p:cNvPr>
            <p:cNvSpPr txBox="1"/>
            <p:nvPr/>
          </p:nvSpPr>
          <p:spPr>
            <a:xfrm>
              <a:off x="2059323" y="4466654"/>
              <a:ext cx="18960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Or No </a:t>
              </a:r>
            </a:p>
            <a:p>
              <a:pPr algn="ctr"/>
              <a:r>
                <a:rPr lang="en-US" sz="14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Change</a:t>
              </a:r>
              <a:endParaRPr lang="en-US" sz="1400" b="1" dirty="0">
                <a:solidFill>
                  <a:srgbClr val="00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ACE6A01-5B51-B550-F5D4-DF1E4367D21C}"/>
              </a:ext>
            </a:extLst>
          </p:cNvPr>
          <p:cNvGrpSpPr/>
          <p:nvPr/>
        </p:nvGrpSpPr>
        <p:grpSpPr>
          <a:xfrm>
            <a:off x="5488555" y="4059204"/>
            <a:ext cx="1896036" cy="990550"/>
            <a:chOff x="5488555" y="4059204"/>
            <a:chExt cx="1896036" cy="990550"/>
          </a:xfrm>
        </p:grpSpPr>
        <p:sp>
          <p:nvSpPr>
            <p:cNvPr id="23" name="Arrow: Down 22">
              <a:extLst>
                <a:ext uri="{FF2B5EF4-FFF2-40B4-BE49-F238E27FC236}">
                  <a16:creationId xmlns:a16="http://schemas.microsoft.com/office/drawing/2014/main" id="{A67B7312-69ED-5B84-E569-839C4E33B9A2}"/>
                </a:ext>
              </a:extLst>
            </p:cNvPr>
            <p:cNvSpPr/>
            <p:nvPr/>
          </p:nvSpPr>
          <p:spPr bwMode="auto">
            <a:xfrm flipV="1">
              <a:off x="6178549" y="4059204"/>
              <a:ext cx="346841" cy="451945"/>
            </a:xfrm>
            <a:prstGeom prst="downArrow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B46869-FEF7-81E5-9B11-D88233785018}"/>
                </a:ext>
              </a:extLst>
            </p:cNvPr>
            <p:cNvSpPr txBox="1"/>
            <p:nvPr/>
          </p:nvSpPr>
          <p:spPr>
            <a:xfrm>
              <a:off x="5488555" y="4526534"/>
              <a:ext cx="18960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Or No </a:t>
              </a:r>
            </a:p>
            <a:p>
              <a:pPr algn="ctr"/>
              <a:r>
                <a:rPr lang="en-US" sz="14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Change</a:t>
              </a:r>
              <a:endParaRPr lang="en-US" sz="1400" b="1" dirty="0">
                <a:solidFill>
                  <a:srgbClr val="0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5" name="Arrow: Down 24">
            <a:extLst>
              <a:ext uri="{FF2B5EF4-FFF2-40B4-BE49-F238E27FC236}">
                <a16:creationId xmlns:a16="http://schemas.microsoft.com/office/drawing/2014/main" id="{A1D532A3-FBB5-A873-FD71-B3314FFF7EF0}"/>
              </a:ext>
            </a:extLst>
          </p:cNvPr>
          <p:cNvSpPr/>
          <p:nvPr/>
        </p:nvSpPr>
        <p:spPr bwMode="auto">
          <a:xfrm flipV="1">
            <a:off x="8496187" y="4059204"/>
            <a:ext cx="346841" cy="451945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320BFE8-D30F-F88E-ED16-DB149758AABB}"/>
              </a:ext>
            </a:extLst>
          </p:cNvPr>
          <p:cNvGrpSpPr/>
          <p:nvPr/>
        </p:nvGrpSpPr>
        <p:grpSpPr>
          <a:xfrm>
            <a:off x="8843028" y="4059204"/>
            <a:ext cx="1896036" cy="990550"/>
            <a:chOff x="8843028" y="4059204"/>
            <a:chExt cx="1896036" cy="990550"/>
          </a:xfrm>
        </p:grpSpPr>
        <p:sp>
          <p:nvSpPr>
            <p:cNvPr id="26" name="Arrow: Down 25">
              <a:extLst>
                <a:ext uri="{FF2B5EF4-FFF2-40B4-BE49-F238E27FC236}">
                  <a16:creationId xmlns:a16="http://schemas.microsoft.com/office/drawing/2014/main" id="{26A00468-D51C-994E-07D8-9A6E0A42BBAA}"/>
                </a:ext>
              </a:extLst>
            </p:cNvPr>
            <p:cNvSpPr/>
            <p:nvPr/>
          </p:nvSpPr>
          <p:spPr bwMode="auto">
            <a:xfrm flipV="1">
              <a:off x="9553903" y="4059204"/>
              <a:ext cx="346841" cy="451945"/>
            </a:xfrm>
            <a:prstGeom prst="downArrow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82A9F56-EB7C-9BF3-D63F-602675C9D5F2}"/>
                </a:ext>
              </a:extLst>
            </p:cNvPr>
            <p:cNvSpPr txBox="1"/>
            <p:nvPr/>
          </p:nvSpPr>
          <p:spPr>
            <a:xfrm>
              <a:off x="8843028" y="4526534"/>
              <a:ext cx="18960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Or No </a:t>
              </a:r>
            </a:p>
            <a:p>
              <a:pPr algn="ctr"/>
              <a:r>
                <a:rPr lang="en-US" sz="14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Change</a:t>
              </a:r>
              <a:endParaRPr lang="en-US" sz="1400" b="1" dirty="0">
                <a:solidFill>
                  <a:srgbClr val="000000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077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90EFAE-0F79-B953-04C5-52DC9F8DF6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49"/>
          <a:stretch/>
        </p:blipFill>
        <p:spPr>
          <a:xfrm>
            <a:off x="960225" y="2206173"/>
            <a:ext cx="10379311" cy="366910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270163"/>
            <a:ext cx="825500" cy="6730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rgbClr val="166664"/>
                </a:solidFill>
                <a:latin typeface="Century Gothic"/>
              </a:rPr>
              <a:t>3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16666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0229" y="270163"/>
            <a:ext cx="11223917" cy="67585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6666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FINDINGS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666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9428" y="1101534"/>
            <a:ext cx="12192002" cy="507693"/>
            <a:chOff x="-9428" y="1101534"/>
            <a:chExt cx="12192002" cy="507693"/>
          </a:xfrm>
        </p:grpSpPr>
        <p:sp>
          <p:nvSpPr>
            <p:cNvPr id="12" name="Rectangle 11"/>
            <p:cNvSpPr/>
            <p:nvPr/>
          </p:nvSpPr>
          <p:spPr>
            <a:xfrm>
              <a:off x="-9427" y="1101534"/>
              <a:ext cx="12192001" cy="5008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-85725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-9428" y="1101534"/>
              <a:ext cx="12192001" cy="507693"/>
            </a:xfrm>
            <a:prstGeom prst="rect">
              <a:avLst/>
            </a:prstGeom>
            <a:solidFill>
              <a:srgbClr val="E46C0A">
                <a:alpha val="83137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-85725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Campus Climate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126EC61-2598-64F0-5207-975AAB832B1D}"/>
              </a:ext>
            </a:extLst>
          </p:cNvPr>
          <p:cNvSpPr/>
          <p:nvPr/>
        </p:nvSpPr>
        <p:spPr bwMode="auto">
          <a:xfrm>
            <a:off x="1282262" y="5109633"/>
            <a:ext cx="9942786" cy="67266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843397-02C1-4D8B-F959-3B250BBC1047}"/>
              </a:ext>
            </a:extLst>
          </p:cNvPr>
          <p:cNvSpPr/>
          <p:nvPr/>
        </p:nvSpPr>
        <p:spPr bwMode="auto">
          <a:xfrm>
            <a:off x="10247586" y="2206176"/>
            <a:ext cx="1091953" cy="3669105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471E63-54A8-09A0-EBFC-FCC99AC294B7}"/>
              </a:ext>
            </a:extLst>
          </p:cNvPr>
          <p:cNvSpPr/>
          <p:nvPr/>
        </p:nvSpPr>
        <p:spPr bwMode="auto">
          <a:xfrm>
            <a:off x="9965410" y="434673"/>
            <a:ext cx="2218735" cy="336104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166664"/>
                </a:solidFill>
                <a:effectLst/>
                <a:latin typeface="Century Gothic" panose="020B0502020202020204" pitchFamily="34" charset="0"/>
              </a:rPr>
              <a:t> 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166664"/>
                </a:solidFill>
                <a:effectLst/>
                <a:latin typeface="Century Gothic" panose="020B0502020202020204" pitchFamily="34" charset="0"/>
              </a:rPr>
              <a:t>Pages ES-6, 58, 79, 80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166664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79E2FE-0B72-88B3-0599-E489B84BEBC1}"/>
              </a:ext>
            </a:extLst>
          </p:cNvPr>
          <p:cNvSpPr/>
          <p:nvPr/>
        </p:nvSpPr>
        <p:spPr bwMode="auto">
          <a:xfrm>
            <a:off x="966952" y="3836276"/>
            <a:ext cx="10258096" cy="192019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B46869-FEF7-81E5-9B11-D88233785018}"/>
              </a:ext>
            </a:extLst>
          </p:cNvPr>
          <p:cNvSpPr txBox="1"/>
          <p:nvPr/>
        </p:nvSpPr>
        <p:spPr>
          <a:xfrm>
            <a:off x="1693242" y="4714472"/>
            <a:ext cx="9120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Across All Measures, Transgender &amp; Nonbinary Respondents Rate Climate Lower</a:t>
            </a:r>
            <a:endParaRPr lang="en-US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0615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70163"/>
            <a:ext cx="825500" cy="6730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6666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FE1531-38DC-1C61-A2A0-4939F47FB5C3}"/>
              </a:ext>
            </a:extLst>
          </p:cNvPr>
          <p:cNvSpPr/>
          <p:nvPr/>
        </p:nvSpPr>
        <p:spPr>
          <a:xfrm>
            <a:off x="0" y="2631533"/>
            <a:ext cx="12192000" cy="6758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85800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666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lang="en-US" sz="2400" b="1" dirty="0">
                <a:solidFill>
                  <a:srgbClr val="166664"/>
                </a:solidFill>
                <a:latin typeface="Century Gothic"/>
              </a:rPr>
              <a:t>RVSM Workgroup Campus-Wide Discussion Hours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6666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3686F9-9082-A5B4-D87B-F2B7E7B1E51B}"/>
              </a:ext>
            </a:extLst>
          </p:cNvPr>
          <p:cNvSpPr/>
          <p:nvPr/>
        </p:nvSpPr>
        <p:spPr>
          <a:xfrm>
            <a:off x="0" y="3764200"/>
            <a:ext cx="12192000" cy="6758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85800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666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lang="en-US" sz="2400" b="1" noProof="0" dirty="0">
                <a:solidFill>
                  <a:srgbClr val="166664"/>
                </a:solidFill>
                <a:latin typeface="Century Gothic"/>
              </a:rPr>
              <a:t>Scheduling Additional Meetings (Faculty Senate, ASMSU, COGS, more)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6666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30E698-5039-B53E-B1CA-7222EBF08A6F}"/>
              </a:ext>
            </a:extLst>
          </p:cNvPr>
          <p:cNvSpPr/>
          <p:nvPr/>
        </p:nvSpPr>
        <p:spPr>
          <a:xfrm>
            <a:off x="0" y="4896867"/>
            <a:ext cx="12192000" cy="6758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85800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666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lang="en-US" sz="2400" b="1" noProof="0" dirty="0">
                <a:solidFill>
                  <a:srgbClr val="166664"/>
                </a:solidFill>
                <a:latin typeface="Century Gothic"/>
              </a:rPr>
              <a:t>RVSM Advisors Available for Campus/Unit Consultation &amp; Presentations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6666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A835D7-E094-4215-B64F-D48F154108B0}"/>
              </a:ext>
            </a:extLst>
          </p:cNvPr>
          <p:cNvSpPr/>
          <p:nvPr/>
        </p:nvSpPr>
        <p:spPr>
          <a:xfrm>
            <a:off x="960229" y="270163"/>
            <a:ext cx="11231771" cy="67585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85800">
              <a:defRPr/>
            </a:pPr>
            <a:r>
              <a:rPr lang="en-US" sz="3200" b="1" dirty="0">
                <a:solidFill>
                  <a:srgbClr val="166664"/>
                </a:solidFill>
                <a:latin typeface="Century Gothic"/>
              </a:rPr>
              <a:t>NEXT STEPS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16666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B56CB9-CE45-47DB-8BD0-C56461701495}"/>
              </a:ext>
            </a:extLst>
          </p:cNvPr>
          <p:cNvSpPr/>
          <p:nvPr/>
        </p:nvSpPr>
        <p:spPr>
          <a:xfrm>
            <a:off x="-7852" y="1550286"/>
            <a:ext cx="12192000" cy="6758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rgbClr val="166664"/>
                </a:solidFill>
                <a:effectLst/>
                <a:uLnTx/>
                <a:uFillTx/>
                <a:latin typeface="Century Gothic"/>
              </a:rPr>
              <a:t>   Full ADA-Accessible Report </a:t>
            </a:r>
            <a:r>
              <a:rPr lang="en-US" sz="2200" b="1" noProof="0" dirty="0">
                <a:solidFill>
                  <a:srgbClr val="166664"/>
                </a:solidFill>
                <a:latin typeface="Century Gothic"/>
              </a:rPr>
              <a:t>Available Online </a:t>
            </a:r>
            <a:r>
              <a:rPr lang="en-US" b="1" noProof="0" dirty="0">
                <a:solidFill>
                  <a:srgbClr val="166664"/>
                </a:solidFill>
                <a:latin typeface="Century Gothic"/>
              </a:rPr>
              <a:t>(supportmore.msu.edu)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6666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95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923778"/>
            <a:ext cx="12192000" cy="312407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66664"/>
                </a:solidFill>
                <a:effectLst/>
                <a:uLnTx/>
                <a:uFillTx/>
                <a:latin typeface="Century Gothic"/>
              </a:rPr>
              <a:t>    </a:t>
            </a:r>
          </a:p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rgbClr val="166664"/>
              </a:solidFill>
              <a:latin typeface="Century Gothic"/>
            </a:endParaRPr>
          </a:p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16666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QUESTIONS</a:t>
            </a:r>
            <a:endParaRPr kumimoji="0" lang="en-US" sz="7200" b="1" i="0" u="none" strike="noStrike" kern="1200" cap="none" spc="0" normalizeH="0" noProof="0" dirty="0">
              <a:ln>
                <a:noFill/>
              </a:ln>
              <a:solidFill>
                <a:srgbClr val="16666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7200" b="1" dirty="0">
              <a:solidFill>
                <a:srgbClr val="166664"/>
              </a:solidFill>
              <a:latin typeface="Century Gothic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0" y="1539547"/>
            <a:ext cx="12192000" cy="21460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0" y="5214721"/>
            <a:ext cx="12192000" cy="21460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220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1D6515-9CC6-FEC7-E074-7CE94D10F118}"/>
              </a:ext>
            </a:extLst>
          </p:cNvPr>
          <p:cNvSpPr/>
          <p:nvPr/>
        </p:nvSpPr>
        <p:spPr bwMode="auto">
          <a:xfrm>
            <a:off x="0" y="0"/>
            <a:ext cx="4332794" cy="68580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E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257D8C8-9D4B-BC4E-9FC6-4B12BD4BD64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" y="3021634"/>
            <a:ext cx="3879418" cy="8147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C1195F-678B-9731-0DFF-6C23E49B01CB}"/>
              </a:ext>
            </a:extLst>
          </p:cNvPr>
          <p:cNvSpPr/>
          <p:nvPr/>
        </p:nvSpPr>
        <p:spPr bwMode="auto">
          <a:xfrm>
            <a:off x="103130" y="3153103"/>
            <a:ext cx="264732" cy="683263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E3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74DC55-8B56-694E-38EB-25264388E3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72" y="3123158"/>
            <a:ext cx="3760060" cy="6116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03B715-79CA-8187-9C8D-3277803551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10" y="496265"/>
            <a:ext cx="2756178" cy="35078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EBFC2B-2906-8030-6112-FD27957873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802" y="496266"/>
            <a:ext cx="2756178" cy="35078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6DC513-3CD1-0122-A2E2-939DD083A8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544" y="496265"/>
            <a:ext cx="1457056" cy="35078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F2F3D1C8-C3AE-0C51-0906-9445ADF0A1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10" y="4262056"/>
            <a:ext cx="7478085" cy="244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2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896B7ED-8078-5F1C-10C8-30C6F7102808}"/>
              </a:ext>
            </a:extLst>
          </p:cNvPr>
          <p:cNvSpPr/>
          <p:nvPr/>
        </p:nvSpPr>
        <p:spPr bwMode="auto">
          <a:xfrm>
            <a:off x="0" y="186857"/>
            <a:ext cx="12192000" cy="123110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F4D2386-CCF9-1794-14F9-805B72DB1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170" y="-274230"/>
            <a:ext cx="6386980" cy="226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33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0" y="2435781"/>
            <a:ext cx="12192000" cy="21460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442" y="2827226"/>
            <a:ext cx="38243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Know More 2019 </a:t>
            </a:r>
          </a:p>
          <a:p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Conducted</a:t>
            </a:r>
          </a:p>
          <a:p>
            <a:endParaRPr lang="en-US" sz="20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Questions focused on       </a:t>
            </a:r>
          </a:p>
          <a:p>
            <a:r>
              <a:rPr lang="en-US" sz="2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AY 2018-2019</a:t>
            </a:r>
          </a:p>
          <a:p>
            <a:endParaRPr lang="en-US" sz="20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48314" y="2033517"/>
            <a:ext cx="87923" cy="872906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3786" y="1895928"/>
            <a:ext cx="2314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Spring 2019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C312A4-6B8E-017F-F7A7-DD5847BE022B}"/>
              </a:ext>
            </a:extLst>
          </p:cNvPr>
          <p:cNvGrpSpPr/>
          <p:nvPr/>
        </p:nvGrpSpPr>
        <p:grpSpPr>
          <a:xfrm>
            <a:off x="0" y="186857"/>
            <a:ext cx="12192000" cy="1231108"/>
            <a:chOff x="0" y="108064"/>
            <a:chExt cx="12192000" cy="134266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896B7ED-8078-5F1C-10C8-30C6F7102808}"/>
                </a:ext>
              </a:extLst>
            </p:cNvPr>
            <p:cNvSpPr/>
            <p:nvPr/>
          </p:nvSpPr>
          <p:spPr bwMode="auto">
            <a:xfrm>
              <a:off x="0" y="108064"/>
              <a:ext cx="12192000" cy="1342667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F50D4D-93FA-43C3-4C73-D560192852F5}"/>
                </a:ext>
              </a:extLst>
            </p:cNvPr>
            <p:cNvSpPr txBox="1"/>
            <p:nvPr/>
          </p:nvSpPr>
          <p:spPr>
            <a:xfrm>
              <a:off x="5208103" y="269685"/>
              <a:ext cx="4075045" cy="1107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18453B"/>
                  </a:solidFill>
                  <a:latin typeface="Century Gothic" panose="020B0502020202020204" pitchFamily="34" charset="0"/>
                </a:rPr>
                <a:t>HISTORY</a:t>
              </a:r>
            </a:p>
          </p:txBody>
        </p:sp>
      </p:grp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F4D2386-CCF9-1794-14F9-805B72DB1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170" y="-274230"/>
            <a:ext cx="6386980" cy="226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20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0" y="2435781"/>
            <a:ext cx="12192000" cy="21460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442" y="2827226"/>
            <a:ext cx="3824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Know More 2019 </a:t>
            </a:r>
          </a:p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Conducted</a:t>
            </a:r>
          </a:p>
          <a:p>
            <a:endParaRPr lang="en-US" sz="2000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Questions focused on       </a:t>
            </a:r>
          </a:p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AY 2018-2019</a:t>
            </a:r>
          </a:p>
          <a:p>
            <a:endParaRPr lang="en-US" sz="2000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48314" y="2033517"/>
            <a:ext cx="87923" cy="872906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3786" y="1895928"/>
            <a:ext cx="2314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Spring 2019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C312A4-6B8E-017F-F7A7-DD5847BE022B}"/>
              </a:ext>
            </a:extLst>
          </p:cNvPr>
          <p:cNvGrpSpPr/>
          <p:nvPr/>
        </p:nvGrpSpPr>
        <p:grpSpPr>
          <a:xfrm>
            <a:off x="0" y="186857"/>
            <a:ext cx="12192000" cy="1231108"/>
            <a:chOff x="0" y="108064"/>
            <a:chExt cx="12192000" cy="134266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896B7ED-8078-5F1C-10C8-30C6F7102808}"/>
                </a:ext>
              </a:extLst>
            </p:cNvPr>
            <p:cNvSpPr/>
            <p:nvPr/>
          </p:nvSpPr>
          <p:spPr bwMode="auto">
            <a:xfrm>
              <a:off x="0" y="108064"/>
              <a:ext cx="12192000" cy="1342667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F50D4D-93FA-43C3-4C73-D560192852F5}"/>
                </a:ext>
              </a:extLst>
            </p:cNvPr>
            <p:cNvSpPr txBox="1"/>
            <p:nvPr/>
          </p:nvSpPr>
          <p:spPr>
            <a:xfrm>
              <a:off x="5208103" y="269685"/>
              <a:ext cx="4075045" cy="1107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18453B"/>
                  </a:solidFill>
                  <a:latin typeface="Century Gothic" panose="020B0502020202020204" pitchFamily="34" charset="0"/>
                </a:rPr>
                <a:t>HISTORY</a:t>
              </a:r>
            </a:p>
          </p:txBody>
        </p:sp>
      </p:grp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F4D2386-CCF9-1794-14F9-805B72DB1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170" y="-274230"/>
            <a:ext cx="6386980" cy="22620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EF5465A-8216-7348-9728-B124ACBB579A}"/>
              </a:ext>
            </a:extLst>
          </p:cNvPr>
          <p:cNvSpPr/>
          <p:nvPr/>
        </p:nvSpPr>
        <p:spPr bwMode="auto">
          <a:xfrm>
            <a:off x="4068754" y="2033517"/>
            <a:ext cx="87923" cy="872906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7357AE-67AA-3A8B-823B-6C10866542D0}"/>
              </a:ext>
            </a:extLst>
          </p:cNvPr>
          <p:cNvSpPr txBox="1"/>
          <p:nvPr/>
        </p:nvSpPr>
        <p:spPr>
          <a:xfrm>
            <a:off x="4260121" y="1895928"/>
            <a:ext cx="2314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Spring 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656B68-A8D5-2E64-48CF-85441CD1A5E1}"/>
              </a:ext>
            </a:extLst>
          </p:cNvPr>
          <p:cNvSpPr txBox="1"/>
          <p:nvPr/>
        </p:nvSpPr>
        <p:spPr>
          <a:xfrm>
            <a:off x="4188208" y="2827226"/>
            <a:ext cx="41204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RVSM Strategic Plan </a:t>
            </a:r>
          </a:p>
          <a:p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Released</a:t>
            </a:r>
          </a:p>
          <a:p>
            <a:endParaRPr lang="en-US" sz="20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r>
              <a:rPr lang="en-US" sz="2000" i="1" dirty="0">
                <a:solidFill>
                  <a:schemeClr val="tx2"/>
                </a:solidFill>
                <a:latin typeface="Century Gothic" panose="020B0502020202020204" pitchFamily="34" charset="0"/>
              </a:rPr>
              <a:t>Planned</a:t>
            </a:r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 another </a:t>
            </a:r>
          </a:p>
          <a:p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Know More Survey</a:t>
            </a:r>
          </a:p>
          <a:p>
            <a:endParaRPr lang="en-US" sz="20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r>
              <a:rPr lang="en-US" sz="2000" i="1" dirty="0">
                <a:solidFill>
                  <a:schemeClr val="tx2"/>
                </a:solidFill>
                <a:latin typeface="Century Gothic" panose="020B0502020202020204" pitchFamily="34" charset="0"/>
              </a:rPr>
              <a:t>Delayed</a:t>
            </a:r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 due to COVID</a:t>
            </a:r>
          </a:p>
          <a:p>
            <a:endParaRPr lang="en-US" sz="20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673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0" y="2435781"/>
            <a:ext cx="12192000" cy="21460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442" y="2827226"/>
            <a:ext cx="3824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Know More 2019 </a:t>
            </a:r>
          </a:p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Conducted</a:t>
            </a:r>
          </a:p>
          <a:p>
            <a:endParaRPr lang="en-US" sz="2000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Questions focused on       </a:t>
            </a:r>
          </a:p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AY 2018-2019</a:t>
            </a:r>
          </a:p>
          <a:p>
            <a:endParaRPr lang="en-US" sz="2000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48314" y="2033517"/>
            <a:ext cx="87923" cy="872906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3786" y="1895928"/>
            <a:ext cx="2314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Spring 2019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C312A4-6B8E-017F-F7A7-DD5847BE022B}"/>
              </a:ext>
            </a:extLst>
          </p:cNvPr>
          <p:cNvGrpSpPr/>
          <p:nvPr/>
        </p:nvGrpSpPr>
        <p:grpSpPr>
          <a:xfrm>
            <a:off x="0" y="186857"/>
            <a:ext cx="12192000" cy="1231108"/>
            <a:chOff x="0" y="108064"/>
            <a:chExt cx="12192000" cy="134266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896B7ED-8078-5F1C-10C8-30C6F7102808}"/>
                </a:ext>
              </a:extLst>
            </p:cNvPr>
            <p:cNvSpPr/>
            <p:nvPr/>
          </p:nvSpPr>
          <p:spPr bwMode="auto">
            <a:xfrm>
              <a:off x="0" y="108064"/>
              <a:ext cx="12192000" cy="1342667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F50D4D-93FA-43C3-4C73-D560192852F5}"/>
                </a:ext>
              </a:extLst>
            </p:cNvPr>
            <p:cNvSpPr txBox="1"/>
            <p:nvPr/>
          </p:nvSpPr>
          <p:spPr>
            <a:xfrm>
              <a:off x="5208103" y="269685"/>
              <a:ext cx="4075045" cy="1107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18453B"/>
                  </a:solidFill>
                  <a:latin typeface="Century Gothic" panose="020B0502020202020204" pitchFamily="34" charset="0"/>
                </a:rPr>
                <a:t>HISTORY</a:t>
              </a:r>
            </a:p>
          </p:txBody>
        </p:sp>
      </p:grp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F4D2386-CCF9-1794-14F9-805B72DB1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170" y="-274230"/>
            <a:ext cx="6386980" cy="22620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EF5465A-8216-7348-9728-B124ACBB579A}"/>
              </a:ext>
            </a:extLst>
          </p:cNvPr>
          <p:cNvSpPr/>
          <p:nvPr/>
        </p:nvSpPr>
        <p:spPr bwMode="auto">
          <a:xfrm>
            <a:off x="4068754" y="2033517"/>
            <a:ext cx="87923" cy="872906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7357AE-67AA-3A8B-823B-6C10866542D0}"/>
              </a:ext>
            </a:extLst>
          </p:cNvPr>
          <p:cNvSpPr txBox="1"/>
          <p:nvPr/>
        </p:nvSpPr>
        <p:spPr>
          <a:xfrm>
            <a:off x="4260121" y="1895928"/>
            <a:ext cx="2314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Spring 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656B68-A8D5-2E64-48CF-85441CD1A5E1}"/>
              </a:ext>
            </a:extLst>
          </p:cNvPr>
          <p:cNvSpPr txBox="1"/>
          <p:nvPr/>
        </p:nvSpPr>
        <p:spPr>
          <a:xfrm>
            <a:off x="4188208" y="2827226"/>
            <a:ext cx="41204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RVSM Strategic Plan </a:t>
            </a:r>
          </a:p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Released</a:t>
            </a:r>
          </a:p>
          <a:p>
            <a:endParaRPr lang="en-US" sz="2000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000" i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Planned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 another </a:t>
            </a:r>
          </a:p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Know More Survey</a:t>
            </a:r>
          </a:p>
          <a:p>
            <a:endParaRPr lang="en-US" sz="2000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000" i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Delayed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 due to COVID</a:t>
            </a:r>
          </a:p>
          <a:p>
            <a:endParaRPr lang="en-US" sz="2000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B56EE5-0B04-7569-1FD3-0A30DDEC73DE}"/>
              </a:ext>
            </a:extLst>
          </p:cNvPr>
          <p:cNvSpPr txBox="1"/>
          <p:nvPr/>
        </p:nvSpPr>
        <p:spPr>
          <a:xfrm>
            <a:off x="7718506" y="1895928"/>
            <a:ext cx="2314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Spring 2022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BD0A74-6E3B-E28D-4E77-3B29FD5B90F3}"/>
              </a:ext>
            </a:extLst>
          </p:cNvPr>
          <p:cNvSpPr/>
          <p:nvPr/>
        </p:nvSpPr>
        <p:spPr bwMode="auto">
          <a:xfrm>
            <a:off x="7476821" y="2080523"/>
            <a:ext cx="87923" cy="872906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D882BA-259B-4989-C219-67D7284E279E}"/>
              </a:ext>
            </a:extLst>
          </p:cNvPr>
          <p:cNvSpPr txBox="1"/>
          <p:nvPr/>
        </p:nvSpPr>
        <p:spPr>
          <a:xfrm>
            <a:off x="7629949" y="2827226"/>
            <a:ext cx="424617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Know More 2022 Conducted</a:t>
            </a:r>
          </a:p>
          <a:p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March 16 – May 16, 2022</a:t>
            </a:r>
          </a:p>
          <a:p>
            <a:endParaRPr lang="en-US" sz="20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Questions focused on                </a:t>
            </a:r>
            <a:r>
              <a:rPr lang="en-US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AY 2021-2022</a:t>
            </a:r>
            <a:endParaRPr lang="en-US" sz="20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endParaRPr lang="en-US" sz="20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Fall 2021: 81% UG classes had in person component</a:t>
            </a:r>
          </a:p>
          <a:p>
            <a:endParaRPr lang="en-US" sz="20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Spring 2022: 89% UG classes had in person component</a:t>
            </a:r>
          </a:p>
          <a:p>
            <a:endParaRPr lang="en-US" sz="20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endParaRPr lang="en-US" sz="20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161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707953" y="1987826"/>
            <a:ext cx="1039996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tx2"/>
                </a:solidFill>
                <a:latin typeface="Century Gothic" panose="020B0502020202020204" pitchFamily="34" charset="0"/>
              </a:rPr>
              <a:t>We CAN compare 2019 to 2022 results to measure progress </a:t>
            </a:r>
          </a:p>
          <a:p>
            <a:endParaRPr lang="en-US" sz="40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r>
              <a:rPr lang="en-US" sz="2600" dirty="0">
                <a:solidFill>
                  <a:schemeClr val="tx2"/>
                </a:solidFill>
                <a:latin typeface="Century Gothic" panose="020B0502020202020204" pitchFamily="34" charset="0"/>
              </a:rPr>
              <a:t>We CANNOT compare </a:t>
            </a:r>
            <a:r>
              <a:rPr lang="en-US" sz="2600" i="1" dirty="0">
                <a:solidFill>
                  <a:schemeClr val="tx2"/>
                </a:solidFill>
                <a:latin typeface="Century Gothic" panose="020B0502020202020204" pitchFamily="34" charset="0"/>
              </a:rPr>
              <a:t>ALL</a:t>
            </a:r>
            <a:r>
              <a:rPr lang="en-US" sz="2600" dirty="0">
                <a:solidFill>
                  <a:schemeClr val="tx2"/>
                </a:solidFill>
                <a:latin typeface="Century Gothic" panose="020B0502020202020204" pitchFamily="34" charset="0"/>
              </a:rPr>
              <a:t> 2019 measures to 2022 measures because there were some changes to the 2022 survey</a:t>
            </a:r>
          </a:p>
          <a:p>
            <a:endParaRPr lang="en-US" sz="40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endParaRPr lang="en-US" sz="40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endParaRPr lang="en-US" sz="26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endParaRPr lang="en-US" sz="26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endParaRPr lang="en-US" sz="24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C312A4-6B8E-017F-F7A7-DD5847BE022B}"/>
              </a:ext>
            </a:extLst>
          </p:cNvPr>
          <p:cNvGrpSpPr/>
          <p:nvPr/>
        </p:nvGrpSpPr>
        <p:grpSpPr>
          <a:xfrm>
            <a:off x="0" y="186857"/>
            <a:ext cx="12192000" cy="1231108"/>
            <a:chOff x="0" y="108064"/>
            <a:chExt cx="12192000" cy="134266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896B7ED-8078-5F1C-10C8-30C6F7102808}"/>
                </a:ext>
              </a:extLst>
            </p:cNvPr>
            <p:cNvSpPr/>
            <p:nvPr/>
          </p:nvSpPr>
          <p:spPr bwMode="auto">
            <a:xfrm>
              <a:off x="0" y="108064"/>
              <a:ext cx="12192000" cy="1342667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F50D4D-93FA-43C3-4C73-D560192852F5}"/>
                </a:ext>
              </a:extLst>
            </p:cNvPr>
            <p:cNvSpPr txBox="1"/>
            <p:nvPr/>
          </p:nvSpPr>
          <p:spPr>
            <a:xfrm>
              <a:off x="5208103" y="269685"/>
              <a:ext cx="4075045" cy="1107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18453B"/>
                  </a:solidFill>
                  <a:latin typeface="Century Gothic" panose="020B0502020202020204" pitchFamily="34" charset="0"/>
                </a:rPr>
                <a:t>CONTEXT</a:t>
              </a:r>
            </a:p>
          </p:txBody>
        </p:sp>
      </p:grp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F4D2386-CCF9-1794-14F9-805B72DB1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170" y="-274230"/>
            <a:ext cx="6386980" cy="2262056"/>
          </a:xfrm>
          <a:prstGeom prst="rect">
            <a:avLst/>
          </a:prstGeom>
        </p:spPr>
      </p:pic>
      <p:pic>
        <p:nvPicPr>
          <p:cNvPr id="18" name="Graphic 17" descr="Checkbox Checked with solid fill">
            <a:extLst>
              <a:ext uri="{FF2B5EF4-FFF2-40B4-BE49-F238E27FC236}">
                <a16:creationId xmlns:a16="http://schemas.microsoft.com/office/drawing/2014/main" id="{9267B082-5EAA-089D-D3CB-66A95F4EF4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8079" y="1796954"/>
            <a:ext cx="914400" cy="914400"/>
          </a:xfrm>
          <a:prstGeom prst="rect">
            <a:avLst/>
          </a:prstGeom>
        </p:spPr>
      </p:pic>
      <p:pic>
        <p:nvPicPr>
          <p:cNvPr id="26" name="Graphic 25" descr="Exclamation mark with solid fill">
            <a:extLst>
              <a:ext uri="{FF2B5EF4-FFF2-40B4-BE49-F238E27FC236}">
                <a16:creationId xmlns:a16="http://schemas.microsoft.com/office/drawing/2014/main" id="{43647B44-0E78-FBA2-AC8E-4A803989DE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9736" y="3063458"/>
            <a:ext cx="731083" cy="73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053784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3">
      <a:dk1>
        <a:srgbClr val="618052"/>
      </a:dk1>
      <a:lt1>
        <a:srgbClr val="FFFFE3"/>
      </a:lt1>
      <a:dk2>
        <a:srgbClr val="162E36"/>
      </a:dk2>
      <a:lt2>
        <a:srgbClr val="FFFFFF"/>
      </a:lt2>
      <a:accent1>
        <a:srgbClr val="336699"/>
      </a:accent1>
      <a:accent2>
        <a:srgbClr val="69888B"/>
      </a:accent2>
      <a:accent3>
        <a:srgbClr val="ABADAE"/>
      </a:accent3>
      <a:accent4>
        <a:srgbClr val="DADAC2"/>
      </a:accent4>
      <a:accent5>
        <a:srgbClr val="ADB8CA"/>
      </a:accent5>
      <a:accent6>
        <a:srgbClr val="5E7B7D"/>
      </a:accent6>
      <a:hlink>
        <a:srgbClr val="FFCC00"/>
      </a:hlink>
      <a:folHlink>
        <a:srgbClr val="FFFFCC"/>
      </a:folHlink>
    </a:clrScheme>
    <a:fontScheme name="Quadra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idwest Eco MiSPI KM">
  <a:themeElements>
    <a:clrScheme name="MiSPI">
      <a:dk1>
        <a:sysClr val="windowText" lastClr="000000"/>
      </a:dk1>
      <a:lt1>
        <a:sysClr val="window" lastClr="FFFFFF"/>
      </a:lt1>
      <a:dk2>
        <a:srgbClr val="166664"/>
      </a:dk2>
      <a:lt2>
        <a:srgbClr val="7C8A85"/>
      </a:lt2>
      <a:accent1>
        <a:srgbClr val="6B1B4E"/>
      </a:accent1>
      <a:accent2>
        <a:srgbClr val="EC9938"/>
      </a:accent2>
      <a:accent3>
        <a:srgbClr val="BBD23A"/>
      </a:accent3>
      <a:accent4>
        <a:srgbClr val="182F27"/>
      </a:accent4>
      <a:accent5>
        <a:srgbClr val="69161C"/>
      </a:accent5>
      <a:accent6>
        <a:srgbClr val="F79646"/>
      </a:accent6>
      <a:hlink>
        <a:srgbClr val="0F6563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Quadrant">
  <a:themeElements>
    <a:clrScheme name="Quadrant 3">
      <a:dk1>
        <a:srgbClr val="618052"/>
      </a:dk1>
      <a:lt1>
        <a:srgbClr val="FFFFE3"/>
      </a:lt1>
      <a:dk2>
        <a:srgbClr val="162E36"/>
      </a:dk2>
      <a:lt2>
        <a:srgbClr val="FFFFFF"/>
      </a:lt2>
      <a:accent1>
        <a:srgbClr val="336699"/>
      </a:accent1>
      <a:accent2>
        <a:srgbClr val="69888B"/>
      </a:accent2>
      <a:accent3>
        <a:srgbClr val="ABADAE"/>
      </a:accent3>
      <a:accent4>
        <a:srgbClr val="DADAC2"/>
      </a:accent4>
      <a:accent5>
        <a:srgbClr val="ADB8CA"/>
      </a:accent5>
      <a:accent6>
        <a:srgbClr val="5E7B7D"/>
      </a:accent6>
      <a:hlink>
        <a:srgbClr val="FFCC00"/>
      </a:hlink>
      <a:folHlink>
        <a:srgbClr val="FFFFCC"/>
      </a:folHlink>
    </a:clrScheme>
    <a:fontScheme name="Quadra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4183</TotalTime>
  <Words>1459</Words>
  <Application>Microsoft Office PowerPoint</Application>
  <PresentationFormat>Widescreen</PresentationFormat>
  <Paragraphs>402</Paragraphs>
  <Slides>35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Century Gothic</vt:lpstr>
      <vt:lpstr>Times New Roman</vt:lpstr>
      <vt:lpstr>Wingdings</vt:lpstr>
      <vt:lpstr>Quadrant</vt:lpstr>
      <vt:lpstr>Midwest Eco MiSPI KM</vt:lpstr>
      <vt:lpstr>1_Quadrant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Michigan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RUNNING NOTES</dc:title>
  <dc:creator>Becki Campbell</dc:creator>
  <cp:lastModifiedBy>Thrush, Taylor</cp:lastModifiedBy>
  <cp:revision>292</cp:revision>
  <cp:lastPrinted>2023-01-04T15:26:46Z</cp:lastPrinted>
  <dcterms:created xsi:type="dcterms:W3CDTF">2019-10-16T16:06:07Z</dcterms:created>
  <dcterms:modified xsi:type="dcterms:W3CDTF">2023-03-21T19:09:32Z</dcterms:modified>
</cp:coreProperties>
</file>