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4" r:id="rId4"/>
  </p:sldMasterIdLst>
  <p:notesMasterIdLst>
    <p:notesMasterId r:id="rId16"/>
  </p:notesMasterIdLst>
  <p:sldIdLst>
    <p:sldId id="256" r:id="rId5"/>
    <p:sldId id="257" r:id="rId6"/>
    <p:sldId id="258" r:id="rId7"/>
    <p:sldId id="259" r:id="rId8"/>
    <p:sldId id="260" r:id="rId9"/>
    <p:sldId id="270" r:id="rId10"/>
    <p:sldId id="261" r:id="rId11"/>
    <p:sldId id="264" r:id="rId12"/>
    <p:sldId id="268" r:id="rId13"/>
    <p:sldId id="267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7897" autoAdjust="0"/>
  </p:normalViewPr>
  <p:slideViewPr>
    <p:cSldViewPr snapToGrid="0">
      <p:cViewPr varScale="1">
        <p:scale>
          <a:sx n="97" d="100"/>
          <a:sy n="97" d="100"/>
        </p:scale>
        <p:origin x="111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256BDD-DC4B-4360-B858-DA79C803217D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00AF7CF-CEC1-4184-995B-34E289D3D848}">
      <dgm:prSet/>
      <dgm:spPr/>
      <dgm:t>
        <a:bodyPr/>
        <a:lstStyle/>
        <a:p>
          <a:r>
            <a:rPr lang="en-US"/>
            <a:t>Timeline: parallel to the Academic Specialist timeline, with packets submitted to HR in May.</a:t>
          </a:r>
        </a:p>
      </dgm:t>
    </dgm:pt>
    <dgm:pt modelId="{8B49F120-2F6C-416D-9648-DD858F4DE155}" type="parTrans" cxnId="{C07120C7-7CCC-4E8B-8E13-8AC9A57B858A}">
      <dgm:prSet/>
      <dgm:spPr/>
      <dgm:t>
        <a:bodyPr/>
        <a:lstStyle/>
        <a:p>
          <a:endParaRPr lang="en-US"/>
        </a:p>
      </dgm:t>
    </dgm:pt>
    <dgm:pt modelId="{2BD3D4C9-95F9-4948-AA51-B3B43CE4BE7B}" type="sibTrans" cxnId="{C07120C7-7CCC-4E8B-8E13-8AC9A57B858A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ABA288E8-7948-4EDD-BFC1-3D1A6B621954}">
      <dgm:prSet/>
      <dgm:spPr/>
      <dgm:t>
        <a:bodyPr/>
        <a:lstStyle/>
        <a:p>
          <a:r>
            <a:rPr lang="en-US"/>
            <a:t>Form on Progress &amp; Excellence for Fixed Term Faculty</a:t>
          </a:r>
        </a:p>
      </dgm:t>
    </dgm:pt>
    <dgm:pt modelId="{7B085074-2C9B-43C6-8F74-E9553B1CB5FA}" type="parTrans" cxnId="{6E6EF78E-01D4-434D-B650-B3B3D827DC0A}">
      <dgm:prSet/>
      <dgm:spPr/>
      <dgm:t>
        <a:bodyPr/>
        <a:lstStyle/>
        <a:p>
          <a:endParaRPr lang="en-US"/>
        </a:p>
      </dgm:t>
    </dgm:pt>
    <dgm:pt modelId="{DEBF565F-39B9-4C86-8FDF-88D99B669A51}" type="sibTrans" cxnId="{6E6EF78E-01D4-434D-B650-B3B3D827DC0A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32B9BEED-B796-4E7E-94F3-4A4217FD3EDA}">
      <dgm:prSet/>
      <dgm:spPr/>
      <dgm:t>
        <a:bodyPr/>
        <a:lstStyle/>
        <a:p>
          <a:r>
            <a:rPr lang="en-US" dirty="0"/>
            <a:t>Guidelines</a:t>
          </a:r>
        </a:p>
      </dgm:t>
    </dgm:pt>
    <dgm:pt modelId="{9F686155-E1E9-445E-BFB2-DC02E4E06B79}" type="parTrans" cxnId="{B18A516A-2D54-4BD9-A368-E537C0872967}">
      <dgm:prSet/>
      <dgm:spPr/>
      <dgm:t>
        <a:bodyPr/>
        <a:lstStyle/>
        <a:p>
          <a:endParaRPr lang="en-US"/>
        </a:p>
      </dgm:t>
    </dgm:pt>
    <dgm:pt modelId="{FBE06646-12B9-4A4E-9E41-28BA8783CCAD}" type="sibTrans" cxnId="{B18A516A-2D54-4BD9-A368-E537C0872967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F389296D-7D4A-44D4-B31E-7B56D0FFC92D}" type="pres">
      <dgm:prSet presAssocID="{DE256BDD-DC4B-4360-B858-DA79C803217D}" presName="Name0" presStyleCnt="0">
        <dgm:presLayoutVars>
          <dgm:animLvl val="lvl"/>
          <dgm:resizeHandles val="exact"/>
        </dgm:presLayoutVars>
      </dgm:prSet>
      <dgm:spPr/>
    </dgm:pt>
    <dgm:pt modelId="{843104B6-F085-40B9-954A-2A9A7AB33E77}" type="pres">
      <dgm:prSet presAssocID="{F00AF7CF-CEC1-4184-995B-34E289D3D848}" presName="compositeNode" presStyleCnt="0">
        <dgm:presLayoutVars>
          <dgm:bulletEnabled val="1"/>
        </dgm:presLayoutVars>
      </dgm:prSet>
      <dgm:spPr/>
    </dgm:pt>
    <dgm:pt modelId="{4A49A2DA-F464-4DA8-914B-D83CA5DA0062}" type="pres">
      <dgm:prSet presAssocID="{F00AF7CF-CEC1-4184-995B-34E289D3D848}" presName="bgRect" presStyleLbl="bgAccFollowNode1" presStyleIdx="0" presStyleCnt="3"/>
      <dgm:spPr/>
    </dgm:pt>
    <dgm:pt modelId="{19CB01DE-DF47-4968-ABBB-98413574FE90}" type="pres">
      <dgm:prSet presAssocID="{2BD3D4C9-95F9-4948-AA51-B3B43CE4BE7B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F7CA97D5-B3D8-4A12-B557-57ECBC9B4AFE}" type="pres">
      <dgm:prSet presAssocID="{F00AF7CF-CEC1-4184-995B-34E289D3D848}" presName="bottomLine" presStyleLbl="alignNode1" presStyleIdx="1" presStyleCnt="6">
        <dgm:presLayoutVars/>
      </dgm:prSet>
      <dgm:spPr/>
    </dgm:pt>
    <dgm:pt modelId="{10651BCD-26F2-4FD8-87CE-E11F54CA9167}" type="pres">
      <dgm:prSet presAssocID="{F00AF7CF-CEC1-4184-995B-34E289D3D848}" presName="nodeText" presStyleLbl="bgAccFollowNode1" presStyleIdx="0" presStyleCnt="3">
        <dgm:presLayoutVars>
          <dgm:bulletEnabled val="1"/>
        </dgm:presLayoutVars>
      </dgm:prSet>
      <dgm:spPr/>
    </dgm:pt>
    <dgm:pt modelId="{58CB72AC-3405-4A3B-B131-445CE261D856}" type="pres">
      <dgm:prSet presAssocID="{2BD3D4C9-95F9-4948-AA51-B3B43CE4BE7B}" presName="sibTrans" presStyleCnt="0"/>
      <dgm:spPr/>
    </dgm:pt>
    <dgm:pt modelId="{1C29D3DC-FF79-43A8-9D7C-BAD2B3FB022F}" type="pres">
      <dgm:prSet presAssocID="{ABA288E8-7948-4EDD-BFC1-3D1A6B621954}" presName="compositeNode" presStyleCnt="0">
        <dgm:presLayoutVars>
          <dgm:bulletEnabled val="1"/>
        </dgm:presLayoutVars>
      </dgm:prSet>
      <dgm:spPr/>
    </dgm:pt>
    <dgm:pt modelId="{6DDE201C-2860-4C9A-905C-5F3C5EF688C3}" type="pres">
      <dgm:prSet presAssocID="{ABA288E8-7948-4EDD-BFC1-3D1A6B621954}" presName="bgRect" presStyleLbl="bgAccFollowNode1" presStyleIdx="1" presStyleCnt="3" custLinFactNeighborX="26"/>
      <dgm:spPr/>
    </dgm:pt>
    <dgm:pt modelId="{ED2A64F1-9A8E-49DA-B6B9-7251C4B12A7E}" type="pres">
      <dgm:prSet presAssocID="{DEBF565F-39B9-4C86-8FDF-88D99B669A51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196AB0DC-AE41-4880-A539-54BD4CEB5F34}" type="pres">
      <dgm:prSet presAssocID="{ABA288E8-7948-4EDD-BFC1-3D1A6B621954}" presName="bottomLine" presStyleLbl="alignNode1" presStyleIdx="3" presStyleCnt="6">
        <dgm:presLayoutVars/>
      </dgm:prSet>
      <dgm:spPr/>
    </dgm:pt>
    <dgm:pt modelId="{7A227CB0-A95F-4ACB-90EA-65D26BDEA81B}" type="pres">
      <dgm:prSet presAssocID="{ABA288E8-7948-4EDD-BFC1-3D1A6B621954}" presName="nodeText" presStyleLbl="bgAccFollowNode1" presStyleIdx="1" presStyleCnt="3">
        <dgm:presLayoutVars>
          <dgm:bulletEnabled val="1"/>
        </dgm:presLayoutVars>
      </dgm:prSet>
      <dgm:spPr/>
    </dgm:pt>
    <dgm:pt modelId="{8F29D2A4-9532-4619-8D30-C52735B87E28}" type="pres">
      <dgm:prSet presAssocID="{DEBF565F-39B9-4C86-8FDF-88D99B669A51}" presName="sibTrans" presStyleCnt="0"/>
      <dgm:spPr/>
    </dgm:pt>
    <dgm:pt modelId="{2CF69837-4010-43F6-B03E-9636D54FA896}" type="pres">
      <dgm:prSet presAssocID="{32B9BEED-B796-4E7E-94F3-4A4217FD3EDA}" presName="compositeNode" presStyleCnt="0">
        <dgm:presLayoutVars>
          <dgm:bulletEnabled val="1"/>
        </dgm:presLayoutVars>
      </dgm:prSet>
      <dgm:spPr/>
    </dgm:pt>
    <dgm:pt modelId="{918B124F-CD3B-498B-8DAC-DA42B5F13EE4}" type="pres">
      <dgm:prSet presAssocID="{32B9BEED-B796-4E7E-94F3-4A4217FD3EDA}" presName="bgRect" presStyleLbl="bgAccFollowNode1" presStyleIdx="2" presStyleCnt="3" custLinFactNeighborY="438"/>
      <dgm:spPr/>
    </dgm:pt>
    <dgm:pt modelId="{DC1B138F-E108-4BA4-BBE7-F674E8DD43F8}" type="pres">
      <dgm:prSet presAssocID="{FBE06646-12B9-4A4E-9E41-28BA8783CCAD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C2310623-D4A0-489C-966E-9735BAA1F47E}" type="pres">
      <dgm:prSet presAssocID="{32B9BEED-B796-4E7E-94F3-4A4217FD3EDA}" presName="bottomLine" presStyleLbl="alignNode1" presStyleIdx="5" presStyleCnt="6">
        <dgm:presLayoutVars/>
      </dgm:prSet>
      <dgm:spPr/>
    </dgm:pt>
    <dgm:pt modelId="{A5E25EE8-BF77-4980-BFD2-4ACEB865E83B}" type="pres">
      <dgm:prSet presAssocID="{32B9BEED-B796-4E7E-94F3-4A4217FD3EDA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3C485700-28B8-4C4B-96DF-5A7B9F5E3EA5}" type="presOf" srcId="{32B9BEED-B796-4E7E-94F3-4A4217FD3EDA}" destId="{918B124F-CD3B-498B-8DAC-DA42B5F13EE4}" srcOrd="0" destOrd="0" presId="urn:microsoft.com/office/officeart/2016/7/layout/BasicLinearProcessNumbered"/>
    <dgm:cxn modelId="{FC8B5A01-E1C6-4F17-BB46-EBA43CBF7FC8}" type="presOf" srcId="{F00AF7CF-CEC1-4184-995B-34E289D3D848}" destId="{10651BCD-26F2-4FD8-87CE-E11F54CA9167}" srcOrd="1" destOrd="0" presId="urn:microsoft.com/office/officeart/2016/7/layout/BasicLinearProcessNumbered"/>
    <dgm:cxn modelId="{5ADE310D-5D02-4056-B23B-9F27EB712760}" type="presOf" srcId="{ABA288E8-7948-4EDD-BFC1-3D1A6B621954}" destId="{7A227CB0-A95F-4ACB-90EA-65D26BDEA81B}" srcOrd="1" destOrd="0" presId="urn:microsoft.com/office/officeart/2016/7/layout/BasicLinearProcessNumbered"/>
    <dgm:cxn modelId="{EF9D7223-D470-4495-907B-FC53A667AF43}" type="presOf" srcId="{ABA288E8-7948-4EDD-BFC1-3D1A6B621954}" destId="{6DDE201C-2860-4C9A-905C-5F3C5EF688C3}" srcOrd="0" destOrd="0" presId="urn:microsoft.com/office/officeart/2016/7/layout/BasicLinearProcessNumbered"/>
    <dgm:cxn modelId="{2E430E26-11FF-4450-ACE5-6542B529FF5B}" type="presOf" srcId="{F00AF7CF-CEC1-4184-995B-34E289D3D848}" destId="{4A49A2DA-F464-4DA8-914B-D83CA5DA0062}" srcOrd="0" destOrd="0" presId="urn:microsoft.com/office/officeart/2016/7/layout/BasicLinearProcessNumbered"/>
    <dgm:cxn modelId="{B18A516A-2D54-4BD9-A368-E537C0872967}" srcId="{DE256BDD-DC4B-4360-B858-DA79C803217D}" destId="{32B9BEED-B796-4E7E-94F3-4A4217FD3EDA}" srcOrd="2" destOrd="0" parTransId="{9F686155-E1E9-445E-BFB2-DC02E4E06B79}" sibTransId="{FBE06646-12B9-4A4E-9E41-28BA8783CCAD}"/>
    <dgm:cxn modelId="{BF8A3155-A33C-462E-9C45-D28F66A0A8CE}" type="presOf" srcId="{DE256BDD-DC4B-4360-B858-DA79C803217D}" destId="{F389296D-7D4A-44D4-B31E-7B56D0FFC92D}" srcOrd="0" destOrd="0" presId="urn:microsoft.com/office/officeart/2016/7/layout/BasicLinearProcessNumbered"/>
    <dgm:cxn modelId="{6E6EF78E-01D4-434D-B650-B3B3D827DC0A}" srcId="{DE256BDD-DC4B-4360-B858-DA79C803217D}" destId="{ABA288E8-7948-4EDD-BFC1-3D1A6B621954}" srcOrd="1" destOrd="0" parTransId="{7B085074-2C9B-43C6-8F74-E9553B1CB5FA}" sibTransId="{DEBF565F-39B9-4C86-8FDF-88D99B669A51}"/>
    <dgm:cxn modelId="{95453AA7-DAC5-4A8C-82AF-08C8E4B17D9E}" type="presOf" srcId="{FBE06646-12B9-4A4E-9E41-28BA8783CCAD}" destId="{DC1B138F-E108-4BA4-BBE7-F674E8DD43F8}" srcOrd="0" destOrd="0" presId="urn:microsoft.com/office/officeart/2016/7/layout/BasicLinearProcessNumbered"/>
    <dgm:cxn modelId="{79D1F6B1-7669-46CB-BF2B-68C5E5348989}" type="presOf" srcId="{DEBF565F-39B9-4C86-8FDF-88D99B669A51}" destId="{ED2A64F1-9A8E-49DA-B6B9-7251C4B12A7E}" srcOrd="0" destOrd="0" presId="urn:microsoft.com/office/officeart/2016/7/layout/BasicLinearProcessNumbered"/>
    <dgm:cxn modelId="{C07120C7-7CCC-4E8B-8E13-8AC9A57B858A}" srcId="{DE256BDD-DC4B-4360-B858-DA79C803217D}" destId="{F00AF7CF-CEC1-4184-995B-34E289D3D848}" srcOrd="0" destOrd="0" parTransId="{8B49F120-2F6C-416D-9648-DD858F4DE155}" sibTransId="{2BD3D4C9-95F9-4948-AA51-B3B43CE4BE7B}"/>
    <dgm:cxn modelId="{49CA8BE1-8C6F-47A3-9466-681E3FDD0CD7}" type="presOf" srcId="{2BD3D4C9-95F9-4948-AA51-B3B43CE4BE7B}" destId="{19CB01DE-DF47-4968-ABBB-98413574FE90}" srcOrd="0" destOrd="0" presId="urn:microsoft.com/office/officeart/2016/7/layout/BasicLinearProcessNumbered"/>
    <dgm:cxn modelId="{DB6E14ED-5770-4890-A3BE-343B5F413AF6}" type="presOf" srcId="{32B9BEED-B796-4E7E-94F3-4A4217FD3EDA}" destId="{A5E25EE8-BF77-4980-BFD2-4ACEB865E83B}" srcOrd="1" destOrd="0" presId="urn:microsoft.com/office/officeart/2016/7/layout/BasicLinearProcessNumbered"/>
    <dgm:cxn modelId="{AEA24724-70C8-4A64-A598-461D2FF38080}" type="presParOf" srcId="{F389296D-7D4A-44D4-B31E-7B56D0FFC92D}" destId="{843104B6-F085-40B9-954A-2A9A7AB33E77}" srcOrd="0" destOrd="0" presId="urn:microsoft.com/office/officeart/2016/7/layout/BasicLinearProcessNumbered"/>
    <dgm:cxn modelId="{B6DABC96-4D2F-43B4-BCC4-0A5ADAF608BA}" type="presParOf" srcId="{843104B6-F085-40B9-954A-2A9A7AB33E77}" destId="{4A49A2DA-F464-4DA8-914B-D83CA5DA0062}" srcOrd="0" destOrd="0" presId="urn:microsoft.com/office/officeart/2016/7/layout/BasicLinearProcessNumbered"/>
    <dgm:cxn modelId="{54C0A973-1DC8-4D0A-BFC6-F8F16BC47486}" type="presParOf" srcId="{843104B6-F085-40B9-954A-2A9A7AB33E77}" destId="{19CB01DE-DF47-4968-ABBB-98413574FE90}" srcOrd="1" destOrd="0" presId="urn:microsoft.com/office/officeart/2016/7/layout/BasicLinearProcessNumbered"/>
    <dgm:cxn modelId="{A147BF21-EAA7-41AB-896C-6B731DC4F346}" type="presParOf" srcId="{843104B6-F085-40B9-954A-2A9A7AB33E77}" destId="{F7CA97D5-B3D8-4A12-B557-57ECBC9B4AFE}" srcOrd="2" destOrd="0" presId="urn:microsoft.com/office/officeart/2016/7/layout/BasicLinearProcessNumbered"/>
    <dgm:cxn modelId="{4772BBD3-DF01-4FE8-BBA8-EB6087985C5A}" type="presParOf" srcId="{843104B6-F085-40B9-954A-2A9A7AB33E77}" destId="{10651BCD-26F2-4FD8-87CE-E11F54CA9167}" srcOrd="3" destOrd="0" presId="urn:microsoft.com/office/officeart/2016/7/layout/BasicLinearProcessNumbered"/>
    <dgm:cxn modelId="{0B025414-CEB1-41B2-87A2-7BCD3CD98113}" type="presParOf" srcId="{F389296D-7D4A-44D4-B31E-7B56D0FFC92D}" destId="{58CB72AC-3405-4A3B-B131-445CE261D856}" srcOrd="1" destOrd="0" presId="urn:microsoft.com/office/officeart/2016/7/layout/BasicLinearProcessNumbered"/>
    <dgm:cxn modelId="{569D98FF-491C-446E-A759-1CEC19094EFB}" type="presParOf" srcId="{F389296D-7D4A-44D4-B31E-7B56D0FFC92D}" destId="{1C29D3DC-FF79-43A8-9D7C-BAD2B3FB022F}" srcOrd="2" destOrd="0" presId="urn:microsoft.com/office/officeart/2016/7/layout/BasicLinearProcessNumbered"/>
    <dgm:cxn modelId="{AB3BF1BD-9FCA-4944-97D6-4CA2C5FD0474}" type="presParOf" srcId="{1C29D3DC-FF79-43A8-9D7C-BAD2B3FB022F}" destId="{6DDE201C-2860-4C9A-905C-5F3C5EF688C3}" srcOrd="0" destOrd="0" presId="urn:microsoft.com/office/officeart/2016/7/layout/BasicLinearProcessNumbered"/>
    <dgm:cxn modelId="{9D8770D0-BB58-472F-A442-B6940B86F9F4}" type="presParOf" srcId="{1C29D3DC-FF79-43A8-9D7C-BAD2B3FB022F}" destId="{ED2A64F1-9A8E-49DA-B6B9-7251C4B12A7E}" srcOrd="1" destOrd="0" presId="urn:microsoft.com/office/officeart/2016/7/layout/BasicLinearProcessNumbered"/>
    <dgm:cxn modelId="{B24E8F57-F74B-4563-B956-59E41522FF8D}" type="presParOf" srcId="{1C29D3DC-FF79-43A8-9D7C-BAD2B3FB022F}" destId="{196AB0DC-AE41-4880-A539-54BD4CEB5F34}" srcOrd="2" destOrd="0" presId="urn:microsoft.com/office/officeart/2016/7/layout/BasicLinearProcessNumbered"/>
    <dgm:cxn modelId="{5143CD4C-6314-4F7C-8AAE-D9D96F19661F}" type="presParOf" srcId="{1C29D3DC-FF79-43A8-9D7C-BAD2B3FB022F}" destId="{7A227CB0-A95F-4ACB-90EA-65D26BDEA81B}" srcOrd="3" destOrd="0" presId="urn:microsoft.com/office/officeart/2016/7/layout/BasicLinearProcessNumbered"/>
    <dgm:cxn modelId="{A07A3C6A-070C-4455-8C01-E807B4A5D27E}" type="presParOf" srcId="{F389296D-7D4A-44D4-B31E-7B56D0FFC92D}" destId="{8F29D2A4-9532-4619-8D30-C52735B87E28}" srcOrd="3" destOrd="0" presId="urn:microsoft.com/office/officeart/2016/7/layout/BasicLinearProcessNumbered"/>
    <dgm:cxn modelId="{F2084BEB-CC1B-4FE0-A6C7-EC3B0D01F30F}" type="presParOf" srcId="{F389296D-7D4A-44D4-B31E-7B56D0FFC92D}" destId="{2CF69837-4010-43F6-B03E-9636D54FA896}" srcOrd="4" destOrd="0" presId="urn:microsoft.com/office/officeart/2016/7/layout/BasicLinearProcessNumbered"/>
    <dgm:cxn modelId="{5DDE1286-177E-45C4-BFBB-4CC1378C9EF4}" type="presParOf" srcId="{2CF69837-4010-43F6-B03E-9636D54FA896}" destId="{918B124F-CD3B-498B-8DAC-DA42B5F13EE4}" srcOrd="0" destOrd="0" presId="urn:microsoft.com/office/officeart/2016/7/layout/BasicLinearProcessNumbered"/>
    <dgm:cxn modelId="{30A75C3A-E122-4CB9-88B9-49A79004C23C}" type="presParOf" srcId="{2CF69837-4010-43F6-B03E-9636D54FA896}" destId="{DC1B138F-E108-4BA4-BBE7-F674E8DD43F8}" srcOrd="1" destOrd="0" presId="urn:microsoft.com/office/officeart/2016/7/layout/BasicLinearProcessNumbered"/>
    <dgm:cxn modelId="{EB5E454D-6477-47F5-AC41-96665634C92F}" type="presParOf" srcId="{2CF69837-4010-43F6-B03E-9636D54FA896}" destId="{C2310623-D4A0-489C-966E-9735BAA1F47E}" srcOrd="2" destOrd="0" presId="urn:microsoft.com/office/officeart/2016/7/layout/BasicLinearProcessNumbered"/>
    <dgm:cxn modelId="{2A2F8972-9362-4BA0-BA10-C09E6EC8A618}" type="presParOf" srcId="{2CF69837-4010-43F6-B03E-9636D54FA896}" destId="{A5E25EE8-BF77-4980-BFD2-4ACEB865E83B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49A2DA-F464-4DA8-914B-D83CA5DA0062}">
      <dsp:nvSpPr>
        <dsp:cNvPr id="0" name=""/>
        <dsp:cNvSpPr/>
      </dsp:nvSpPr>
      <dsp:spPr>
        <a:xfrm>
          <a:off x="0" y="0"/>
          <a:ext cx="3286125" cy="4351338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Timeline: parallel to the Academic Specialist timeline, with packets submitted to HR in May.</a:t>
          </a:r>
        </a:p>
      </dsp:txBody>
      <dsp:txXfrm>
        <a:off x="0" y="1653508"/>
        <a:ext cx="3286125" cy="2610802"/>
      </dsp:txXfrm>
    </dsp:sp>
    <dsp:sp modelId="{19CB01DE-DF47-4968-ABBB-98413574FE90}">
      <dsp:nvSpPr>
        <dsp:cNvPr id="0" name=""/>
        <dsp:cNvSpPr/>
      </dsp:nvSpPr>
      <dsp:spPr>
        <a:xfrm>
          <a:off x="990361" y="435133"/>
          <a:ext cx="1305401" cy="130540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774" tIns="12700" rIns="101774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1181533" y="626305"/>
        <a:ext cx="923057" cy="923057"/>
      </dsp:txXfrm>
    </dsp:sp>
    <dsp:sp modelId="{F7CA97D5-B3D8-4A12-B557-57ECBC9B4AFE}">
      <dsp:nvSpPr>
        <dsp:cNvPr id="0" name=""/>
        <dsp:cNvSpPr/>
      </dsp:nvSpPr>
      <dsp:spPr>
        <a:xfrm>
          <a:off x="0" y="4351266"/>
          <a:ext cx="3286125" cy="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DE201C-2860-4C9A-905C-5F3C5EF688C3}">
      <dsp:nvSpPr>
        <dsp:cNvPr id="0" name=""/>
        <dsp:cNvSpPr/>
      </dsp:nvSpPr>
      <dsp:spPr>
        <a:xfrm>
          <a:off x="3615591" y="0"/>
          <a:ext cx="3286125" cy="4351338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Form on Progress &amp; Excellence for Fixed Term Faculty</a:t>
          </a:r>
        </a:p>
      </dsp:txBody>
      <dsp:txXfrm>
        <a:off x="3615591" y="1653508"/>
        <a:ext cx="3286125" cy="2610802"/>
      </dsp:txXfrm>
    </dsp:sp>
    <dsp:sp modelId="{ED2A64F1-9A8E-49DA-B6B9-7251C4B12A7E}">
      <dsp:nvSpPr>
        <dsp:cNvPr id="0" name=""/>
        <dsp:cNvSpPr/>
      </dsp:nvSpPr>
      <dsp:spPr>
        <a:xfrm>
          <a:off x="4605099" y="435133"/>
          <a:ext cx="1305401" cy="130540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774" tIns="12700" rIns="101774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4796271" y="626305"/>
        <a:ext cx="923057" cy="923057"/>
      </dsp:txXfrm>
    </dsp:sp>
    <dsp:sp modelId="{196AB0DC-AE41-4880-A539-54BD4CEB5F34}">
      <dsp:nvSpPr>
        <dsp:cNvPr id="0" name=""/>
        <dsp:cNvSpPr/>
      </dsp:nvSpPr>
      <dsp:spPr>
        <a:xfrm>
          <a:off x="3614737" y="4351266"/>
          <a:ext cx="3286125" cy="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8B124F-CD3B-498B-8DAC-DA42B5F13EE4}">
      <dsp:nvSpPr>
        <dsp:cNvPr id="0" name=""/>
        <dsp:cNvSpPr/>
      </dsp:nvSpPr>
      <dsp:spPr>
        <a:xfrm>
          <a:off x="7229475" y="0"/>
          <a:ext cx="3286125" cy="4351338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Guidelines</a:t>
          </a:r>
        </a:p>
      </dsp:txBody>
      <dsp:txXfrm>
        <a:off x="7229475" y="1653508"/>
        <a:ext cx="3286125" cy="2610802"/>
      </dsp:txXfrm>
    </dsp:sp>
    <dsp:sp modelId="{DC1B138F-E108-4BA4-BBE7-F674E8DD43F8}">
      <dsp:nvSpPr>
        <dsp:cNvPr id="0" name=""/>
        <dsp:cNvSpPr/>
      </dsp:nvSpPr>
      <dsp:spPr>
        <a:xfrm>
          <a:off x="8219836" y="435133"/>
          <a:ext cx="1305401" cy="1305401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774" tIns="12700" rIns="101774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8411008" y="626305"/>
        <a:ext cx="923057" cy="923057"/>
      </dsp:txXfrm>
    </dsp:sp>
    <dsp:sp modelId="{C2310623-D4A0-489C-966E-9735BAA1F47E}">
      <dsp:nvSpPr>
        <dsp:cNvPr id="0" name=""/>
        <dsp:cNvSpPr/>
      </dsp:nvSpPr>
      <dsp:spPr>
        <a:xfrm>
          <a:off x="7229475" y="4351266"/>
          <a:ext cx="3286125" cy="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F6615-B7B2-4523-8EC3-817AA8325B48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099820-B490-40B6-AC8C-3B31809AC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641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Jamie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099820-B490-40B6-AC8C-3B31809ACFD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5751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099820-B490-40B6-AC8C-3B31809ACFD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427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Jamie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099820-B490-40B6-AC8C-3B31809ACFD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9861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Jamie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099820-B490-40B6-AC8C-3B31809ACFD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7920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Jennie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099820-B490-40B6-AC8C-3B31809ACFD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4705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F7937E-756C-8815-CF11-D6245B36AB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6823938-265C-A7F9-9BFC-4CA153218CD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8809D30-C907-9F5B-6AA7-E20904DD24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Jennie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919D49-B261-3831-0E5E-41E02AE600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099820-B490-40B6-AC8C-3B31809ACFD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8519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Jennie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099820-B490-40B6-AC8C-3B31809ACFD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3195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Jamie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099820-B490-40B6-AC8C-3B31809ACFD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8692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Jennie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099820-B490-40B6-AC8C-3B31809ACFD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4881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Jamie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Note that they will now be able to document their percentages over time to help assure a more accurate evaluation of actual work done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099820-B490-40B6-AC8C-3B31809ACFD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393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0817-A112-4847-8014-A94B7D2A4EA3}" type="datetime1">
              <a:rPr lang="en-US" smtClean="0"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449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921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352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070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646AA-F36E-4540-911D-FFFC0A0EF24A}" type="datetime1">
              <a:rPr lang="en-US" smtClean="0"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639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62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4/8/2025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038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4/8/2025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337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4/8/2025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38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D12A6-918A-48BD-8CB9-CA713993B0EA}" type="datetime1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046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8CE86-875F-4587-BCF6-FA054AFC0D53}" type="datetime1">
              <a:rPr lang="en-US" smtClean="0"/>
              <a:pPr/>
              <a:t>4/8/2025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029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002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7AB2B-356D-EBF8-6F47-77ECA4F759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1170" y="3755360"/>
            <a:ext cx="9732773" cy="1465112"/>
          </a:xfrm>
        </p:spPr>
        <p:txBody>
          <a:bodyPr>
            <a:normAutofit/>
          </a:bodyPr>
          <a:lstStyle/>
          <a:p>
            <a:r>
              <a:rPr lang="en-US" sz="4400" dirty="0"/>
              <a:t>Fixed Term Promotion Project</a:t>
            </a:r>
            <a:br>
              <a:rPr lang="en-US" sz="4400" dirty="0"/>
            </a:br>
            <a:r>
              <a:rPr lang="en-US" sz="2800" dirty="0"/>
              <a:t>Jamie Alan, Associate Professor, UCFA Chair</a:t>
            </a:r>
            <a:br>
              <a:rPr lang="en-US" sz="2800" dirty="0"/>
            </a:br>
            <a:r>
              <a:rPr lang="en-US" sz="2800" dirty="0"/>
              <a:t>Jennie Schaeffer, FASA Director</a:t>
            </a:r>
            <a:endParaRPr lang="en-US" sz="4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B5C5C5-8A6E-2056-782B-05E2A21340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599" y="1687654"/>
            <a:ext cx="9459385" cy="1631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6568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owchart: Document 9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A4FF77-6066-2A82-83C7-39064D80F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The New Form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9EEB515-D796-49C6-9A6C-8023EB2438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812358" y="171162"/>
            <a:ext cx="6078903" cy="6384340"/>
          </a:xfrm>
        </p:spPr>
      </p:pic>
    </p:spTree>
    <p:extLst>
      <p:ext uri="{BB962C8B-B14F-4D97-AF65-F5344CB8AC3E}">
        <p14:creationId xmlns:p14="http://schemas.microsoft.com/office/powerpoint/2010/main" val="430112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179660-AA01-3315-62F4-AC0195B81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5031" y="1380754"/>
            <a:ext cx="5561938" cy="25135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Questions?</a:t>
            </a: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391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928F8E-4BCC-7C38-6966-95238844E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Initial Charge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3C274-2FA7-D95A-5035-724A6502E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en-US" sz="2400" dirty="0">
                <a:ea typeface="Calibri"/>
                <a:cs typeface="Calibri"/>
              </a:rPr>
              <a:t>Faculty request through Academic Governance</a:t>
            </a:r>
            <a:endParaRPr lang="en-US" sz="2400" dirty="0"/>
          </a:p>
          <a:p>
            <a:r>
              <a:rPr lang="en-US" sz="2400" dirty="0"/>
              <a:t>FASA -Assuring all colleges have a visible process in place</a:t>
            </a:r>
          </a:p>
          <a:p>
            <a:r>
              <a:rPr lang="en-US" sz="2400" dirty="0"/>
              <a:t>Collaborative approach with FASA and UCFA</a:t>
            </a:r>
            <a:endParaRPr lang="en-US" sz="2400" dirty="0">
              <a:ea typeface="Calibri"/>
              <a:cs typeface="Calibri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03334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BF42CA-AD55-48B4-8949-C4DCA60A6A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AE1D3D-3106-4CB2-AA7C-0C1642AC0F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A31B6AF-B711-4CDB-8C2B-16E963DDC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8137" y="0"/>
            <a:ext cx="5646974" cy="6483075"/>
            <a:chOff x="-19221" y="0"/>
            <a:chExt cx="5646974" cy="6483075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A818331-E13C-49C6-B98D-A60AD0E85A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16610"/>
              <a:ext cx="5535001" cy="6250127"/>
            </a:xfrm>
            <a:custGeom>
              <a:avLst/>
              <a:gdLst>
                <a:gd name="connsiteX0" fmla="*/ 2510242 w 5535001"/>
                <a:gd name="connsiteY0" fmla="*/ 174 h 6250127"/>
                <a:gd name="connsiteX1" fmla="*/ 2550551 w 5535001"/>
                <a:gd name="connsiteY1" fmla="*/ 510 h 6250127"/>
                <a:gd name="connsiteX2" fmla="*/ 2629490 w 5535001"/>
                <a:gd name="connsiteY2" fmla="*/ 3757 h 6250127"/>
                <a:gd name="connsiteX3" fmla="*/ 2708317 w 5535001"/>
                <a:gd name="connsiteY3" fmla="*/ 7229 h 6250127"/>
                <a:gd name="connsiteX4" fmla="*/ 2787256 w 5535001"/>
                <a:gd name="connsiteY4" fmla="*/ 14619 h 6250127"/>
                <a:gd name="connsiteX5" fmla="*/ 3408467 w 5535001"/>
                <a:gd name="connsiteY5" fmla="*/ 145064 h 6250127"/>
                <a:gd name="connsiteX6" fmla="*/ 3557723 w 5535001"/>
                <a:gd name="connsiteY6" fmla="*/ 199593 h 6250127"/>
                <a:gd name="connsiteX7" fmla="*/ 3594337 w 5535001"/>
                <a:gd name="connsiteY7" fmla="*/ 214597 h 6250127"/>
                <a:gd name="connsiteX8" fmla="*/ 3630616 w 5535001"/>
                <a:gd name="connsiteY8" fmla="*/ 230385 h 6250127"/>
                <a:gd name="connsiteX9" fmla="*/ 3703172 w 5535001"/>
                <a:gd name="connsiteY9" fmla="*/ 262073 h 6250127"/>
                <a:gd name="connsiteX10" fmla="*/ 3739003 w 5535001"/>
                <a:gd name="connsiteY10" fmla="*/ 278756 h 6250127"/>
                <a:gd name="connsiteX11" fmla="*/ 3756806 w 5535001"/>
                <a:gd name="connsiteY11" fmla="*/ 287266 h 6250127"/>
                <a:gd name="connsiteX12" fmla="*/ 3773714 w 5535001"/>
                <a:gd name="connsiteY12" fmla="*/ 297567 h 6250127"/>
                <a:gd name="connsiteX13" fmla="*/ 3840784 w 5535001"/>
                <a:gd name="connsiteY13" fmla="*/ 339332 h 6250127"/>
                <a:gd name="connsiteX14" fmla="*/ 3873927 w 5535001"/>
                <a:gd name="connsiteY14" fmla="*/ 360495 h 6250127"/>
                <a:gd name="connsiteX15" fmla="*/ 3906062 w 5535001"/>
                <a:gd name="connsiteY15" fmla="*/ 383001 h 6250127"/>
                <a:gd name="connsiteX16" fmla="*/ 3969662 w 5535001"/>
                <a:gd name="connsiteY16" fmla="*/ 428572 h 6250127"/>
                <a:gd name="connsiteX17" fmla="*/ 4423029 w 5535001"/>
                <a:gd name="connsiteY17" fmla="*/ 837600 h 6250127"/>
                <a:gd name="connsiteX18" fmla="*/ 4474647 w 5535001"/>
                <a:gd name="connsiteY18" fmla="*/ 891569 h 6250127"/>
                <a:gd name="connsiteX19" fmla="*/ 4524250 w 5535001"/>
                <a:gd name="connsiteY19" fmla="*/ 946883 h 6250127"/>
                <a:gd name="connsiteX20" fmla="*/ 4573965 w 5535001"/>
                <a:gd name="connsiteY20" fmla="*/ 1001748 h 6250127"/>
                <a:gd name="connsiteX21" fmla="*/ 4622224 w 5535001"/>
                <a:gd name="connsiteY21" fmla="*/ 1057509 h 6250127"/>
                <a:gd name="connsiteX22" fmla="*/ 4717510 w 5535001"/>
                <a:gd name="connsiteY22" fmla="*/ 1169143 h 6250127"/>
                <a:gd name="connsiteX23" fmla="*/ 4764986 w 5535001"/>
                <a:gd name="connsiteY23" fmla="*/ 1224681 h 6250127"/>
                <a:gd name="connsiteX24" fmla="*/ 4813021 w 5535001"/>
                <a:gd name="connsiteY24" fmla="*/ 1279994 h 6250127"/>
                <a:gd name="connsiteX25" fmla="*/ 5001915 w 5535001"/>
                <a:gd name="connsiteY25" fmla="*/ 1506846 h 6250127"/>
                <a:gd name="connsiteX26" fmla="*/ 5170542 w 5535001"/>
                <a:gd name="connsiteY26" fmla="*/ 1751165 h 6250127"/>
                <a:gd name="connsiteX27" fmla="*/ 5428969 w 5535001"/>
                <a:gd name="connsiteY27" fmla="*/ 2293660 h 6250127"/>
                <a:gd name="connsiteX28" fmla="*/ 5534893 w 5535001"/>
                <a:gd name="connsiteY28" fmla="*/ 2899307 h 6250127"/>
                <a:gd name="connsiteX29" fmla="*/ 5508804 w 5535001"/>
                <a:gd name="connsiteY29" fmla="*/ 3211144 h 6250127"/>
                <a:gd name="connsiteX30" fmla="*/ 5426282 w 5535001"/>
                <a:gd name="connsiteY30" fmla="*/ 3513352 h 6250127"/>
                <a:gd name="connsiteX31" fmla="*/ 5248250 w 5535001"/>
                <a:gd name="connsiteY31" fmla="*/ 4030542 h 6250127"/>
                <a:gd name="connsiteX32" fmla="*/ 5208612 w 5535001"/>
                <a:gd name="connsiteY32" fmla="*/ 4161771 h 6250127"/>
                <a:gd name="connsiteX33" fmla="*/ 5170318 w 5535001"/>
                <a:gd name="connsiteY33" fmla="*/ 4294680 h 6250127"/>
                <a:gd name="connsiteX34" fmla="*/ 5132248 w 5535001"/>
                <a:gd name="connsiteY34" fmla="*/ 4430164 h 6250127"/>
                <a:gd name="connsiteX35" fmla="*/ 5112765 w 5535001"/>
                <a:gd name="connsiteY35" fmla="*/ 4498914 h 6250127"/>
                <a:gd name="connsiteX36" fmla="*/ 5091715 w 5535001"/>
                <a:gd name="connsiteY36" fmla="*/ 4569119 h 6250127"/>
                <a:gd name="connsiteX37" fmla="*/ 5068985 w 5535001"/>
                <a:gd name="connsiteY37" fmla="*/ 4640220 h 6250127"/>
                <a:gd name="connsiteX38" fmla="*/ 5043904 w 5535001"/>
                <a:gd name="connsiteY38" fmla="*/ 4712105 h 6250127"/>
                <a:gd name="connsiteX39" fmla="*/ 5015799 w 5535001"/>
                <a:gd name="connsiteY39" fmla="*/ 4784438 h 6250127"/>
                <a:gd name="connsiteX40" fmla="*/ 4982880 w 5535001"/>
                <a:gd name="connsiteY40" fmla="*/ 4856435 h 6250127"/>
                <a:gd name="connsiteX41" fmla="*/ 4817276 w 5535001"/>
                <a:gd name="connsiteY41" fmla="*/ 5125275 h 6250127"/>
                <a:gd name="connsiteX42" fmla="*/ 4618753 w 5535001"/>
                <a:gd name="connsiteY42" fmla="*/ 5355374 h 6250127"/>
                <a:gd name="connsiteX43" fmla="*/ 4566575 w 5535001"/>
                <a:gd name="connsiteY43" fmla="*/ 5408560 h 6250127"/>
                <a:gd name="connsiteX44" fmla="*/ 4513837 w 5535001"/>
                <a:gd name="connsiteY44" fmla="*/ 5461186 h 6250127"/>
                <a:gd name="connsiteX45" fmla="*/ 4459531 w 5535001"/>
                <a:gd name="connsiteY45" fmla="*/ 5512580 h 6250127"/>
                <a:gd name="connsiteX46" fmla="*/ 4404554 w 5535001"/>
                <a:gd name="connsiteY46" fmla="*/ 5563526 h 6250127"/>
                <a:gd name="connsiteX47" fmla="*/ 4348009 w 5535001"/>
                <a:gd name="connsiteY47" fmla="*/ 5613017 h 6250127"/>
                <a:gd name="connsiteX48" fmla="*/ 4290568 w 5535001"/>
                <a:gd name="connsiteY48" fmla="*/ 5661948 h 6250127"/>
                <a:gd name="connsiteX49" fmla="*/ 4276124 w 5535001"/>
                <a:gd name="connsiteY49" fmla="*/ 5674153 h 6250127"/>
                <a:gd name="connsiteX50" fmla="*/ 4261120 w 5535001"/>
                <a:gd name="connsiteY50" fmla="*/ 5685798 h 6250127"/>
                <a:gd name="connsiteX51" fmla="*/ 4231112 w 5535001"/>
                <a:gd name="connsiteY51" fmla="*/ 5708976 h 6250127"/>
                <a:gd name="connsiteX52" fmla="*/ 4170984 w 5535001"/>
                <a:gd name="connsiteY52" fmla="*/ 5755443 h 6250127"/>
                <a:gd name="connsiteX53" fmla="*/ 4046025 w 5535001"/>
                <a:gd name="connsiteY53" fmla="*/ 5843228 h 6250127"/>
                <a:gd name="connsiteX54" fmla="*/ 3915356 w 5535001"/>
                <a:gd name="connsiteY54" fmla="*/ 5923735 h 6250127"/>
                <a:gd name="connsiteX55" fmla="*/ 3346323 w 5535001"/>
                <a:gd name="connsiteY55" fmla="*/ 6158872 h 6250127"/>
                <a:gd name="connsiteX56" fmla="*/ 2743476 w 5535001"/>
                <a:gd name="connsiteY56" fmla="*/ 6247328 h 6250127"/>
                <a:gd name="connsiteX57" fmla="*/ 2668120 w 5535001"/>
                <a:gd name="connsiteY57" fmla="*/ 6249344 h 6250127"/>
                <a:gd name="connsiteX58" fmla="*/ 2630498 w 5535001"/>
                <a:gd name="connsiteY58" fmla="*/ 6250127 h 6250127"/>
                <a:gd name="connsiteX59" fmla="*/ 2592988 w 5535001"/>
                <a:gd name="connsiteY59" fmla="*/ 6249568 h 6250127"/>
                <a:gd name="connsiteX60" fmla="*/ 2518080 w 5535001"/>
                <a:gd name="connsiteY60" fmla="*/ 6247777 h 6250127"/>
                <a:gd name="connsiteX61" fmla="*/ 2442948 w 5535001"/>
                <a:gd name="connsiteY61" fmla="*/ 6244529 h 6250127"/>
                <a:gd name="connsiteX62" fmla="*/ 2291676 w 5535001"/>
                <a:gd name="connsiteY62" fmla="*/ 6232213 h 6250127"/>
                <a:gd name="connsiteX63" fmla="*/ 2141412 w 5535001"/>
                <a:gd name="connsiteY63" fmla="*/ 6212394 h 6250127"/>
                <a:gd name="connsiteX64" fmla="*/ 1992715 w 5535001"/>
                <a:gd name="connsiteY64" fmla="*/ 6184961 h 6250127"/>
                <a:gd name="connsiteX65" fmla="*/ 1845811 w 5535001"/>
                <a:gd name="connsiteY65" fmla="*/ 6151034 h 6250127"/>
                <a:gd name="connsiteX66" fmla="*/ 1701033 w 5535001"/>
                <a:gd name="connsiteY66" fmla="*/ 6110724 h 6250127"/>
                <a:gd name="connsiteX67" fmla="*/ 1629484 w 5535001"/>
                <a:gd name="connsiteY67" fmla="*/ 6088219 h 6250127"/>
                <a:gd name="connsiteX68" fmla="*/ 1558383 w 5535001"/>
                <a:gd name="connsiteY68" fmla="*/ 6064929 h 6250127"/>
                <a:gd name="connsiteX69" fmla="*/ 1011968 w 5535001"/>
                <a:gd name="connsiteY69" fmla="*/ 5828896 h 6250127"/>
                <a:gd name="connsiteX70" fmla="*/ 511237 w 5535001"/>
                <a:gd name="connsiteY70" fmla="*/ 5512356 h 6250127"/>
                <a:gd name="connsiteX71" fmla="*/ 395572 w 5535001"/>
                <a:gd name="connsiteY71" fmla="*/ 5419757 h 6250127"/>
                <a:gd name="connsiteX72" fmla="*/ 284722 w 5535001"/>
                <a:gd name="connsiteY72" fmla="*/ 5321559 h 6250127"/>
                <a:gd name="connsiteX73" fmla="*/ 257513 w 5535001"/>
                <a:gd name="connsiteY73" fmla="*/ 5296477 h 6250127"/>
                <a:gd name="connsiteX74" fmla="*/ 243853 w 5535001"/>
                <a:gd name="connsiteY74" fmla="*/ 5283937 h 6250127"/>
                <a:gd name="connsiteX75" fmla="*/ 230752 w 5535001"/>
                <a:gd name="connsiteY75" fmla="*/ 5270836 h 6250127"/>
                <a:gd name="connsiteX76" fmla="*/ 178574 w 5535001"/>
                <a:gd name="connsiteY76" fmla="*/ 5218322 h 6250127"/>
                <a:gd name="connsiteX77" fmla="*/ 126508 w 5535001"/>
                <a:gd name="connsiteY77" fmla="*/ 5165584 h 6250127"/>
                <a:gd name="connsiteX78" fmla="*/ 76345 w 5535001"/>
                <a:gd name="connsiteY78" fmla="*/ 5111167 h 6250127"/>
                <a:gd name="connsiteX79" fmla="*/ 26407 w 5535001"/>
                <a:gd name="connsiteY79" fmla="*/ 5056413 h 6250127"/>
                <a:gd name="connsiteX80" fmla="*/ 0 w 5535001"/>
                <a:gd name="connsiteY80" fmla="*/ 5024776 h 6250127"/>
                <a:gd name="connsiteX81" fmla="*/ 0 w 5535001"/>
                <a:gd name="connsiteY81" fmla="*/ 4492798 h 6250127"/>
                <a:gd name="connsiteX82" fmla="*/ 28534 w 5535001"/>
                <a:gd name="connsiteY82" fmla="*/ 4537879 h 6250127"/>
                <a:gd name="connsiteX83" fmla="*/ 66604 w 5535001"/>
                <a:gd name="connsiteY83" fmla="*/ 4592745 h 6250127"/>
                <a:gd name="connsiteX84" fmla="*/ 104114 w 5535001"/>
                <a:gd name="connsiteY84" fmla="*/ 4647834 h 6250127"/>
                <a:gd name="connsiteX85" fmla="*/ 143751 w 5535001"/>
                <a:gd name="connsiteY85" fmla="*/ 4701580 h 6250127"/>
                <a:gd name="connsiteX86" fmla="*/ 182717 w 5535001"/>
                <a:gd name="connsiteY86" fmla="*/ 4755773 h 6250127"/>
                <a:gd name="connsiteX87" fmla="*/ 223810 w 5535001"/>
                <a:gd name="connsiteY87" fmla="*/ 4808399 h 6250127"/>
                <a:gd name="connsiteX88" fmla="*/ 264679 w 5535001"/>
                <a:gd name="connsiteY88" fmla="*/ 4861249 h 6250127"/>
                <a:gd name="connsiteX89" fmla="*/ 307788 w 5535001"/>
                <a:gd name="connsiteY89" fmla="*/ 4912420 h 6250127"/>
                <a:gd name="connsiteX90" fmla="*/ 351232 w 5535001"/>
                <a:gd name="connsiteY90" fmla="*/ 4963254 h 6250127"/>
                <a:gd name="connsiteX91" fmla="*/ 397028 w 5535001"/>
                <a:gd name="connsiteY91" fmla="*/ 5012185 h 6250127"/>
                <a:gd name="connsiteX92" fmla="*/ 443496 w 5535001"/>
                <a:gd name="connsiteY92" fmla="*/ 5060444 h 6250127"/>
                <a:gd name="connsiteX93" fmla="*/ 455140 w 5535001"/>
                <a:gd name="connsiteY93" fmla="*/ 5072537 h 6250127"/>
                <a:gd name="connsiteX94" fmla="*/ 467345 w 5535001"/>
                <a:gd name="connsiteY94" fmla="*/ 5083958 h 6250127"/>
                <a:gd name="connsiteX95" fmla="*/ 491755 w 5535001"/>
                <a:gd name="connsiteY95" fmla="*/ 5106912 h 6250127"/>
                <a:gd name="connsiteX96" fmla="*/ 540686 w 5535001"/>
                <a:gd name="connsiteY96" fmla="*/ 5152819 h 6250127"/>
                <a:gd name="connsiteX97" fmla="*/ 552890 w 5535001"/>
                <a:gd name="connsiteY97" fmla="*/ 5164353 h 6250127"/>
                <a:gd name="connsiteX98" fmla="*/ 565655 w 5535001"/>
                <a:gd name="connsiteY98" fmla="*/ 5175214 h 6250127"/>
                <a:gd name="connsiteX99" fmla="*/ 591072 w 5535001"/>
                <a:gd name="connsiteY99" fmla="*/ 5197048 h 6250127"/>
                <a:gd name="connsiteX100" fmla="*/ 694197 w 5535001"/>
                <a:gd name="connsiteY100" fmla="*/ 5283041 h 6250127"/>
                <a:gd name="connsiteX101" fmla="*/ 1146221 w 5535001"/>
                <a:gd name="connsiteY101" fmla="*/ 5573716 h 6250127"/>
                <a:gd name="connsiteX102" fmla="*/ 1650982 w 5535001"/>
                <a:gd name="connsiteY102" fmla="*/ 5758130 h 6250127"/>
                <a:gd name="connsiteX103" fmla="*/ 1716485 w 5535001"/>
                <a:gd name="connsiteY103" fmla="*/ 5772798 h 6250127"/>
                <a:gd name="connsiteX104" fmla="*/ 1782211 w 5535001"/>
                <a:gd name="connsiteY104" fmla="*/ 5786235 h 6250127"/>
                <a:gd name="connsiteX105" fmla="*/ 1848386 w 5535001"/>
                <a:gd name="connsiteY105" fmla="*/ 5796984 h 6250127"/>
                <a:gd name="connsiteX106" fmla="*/ 1881417 w 5535001"/>
                <a:gd name="connsiteY106" fmla="*/ 5802359 h 6250127"/>
                <a:gd name="connsiteX107" fmla="*/ 1914560 w 5535001"/>
                <a:gd name="connsiteY107" fmla="*/ 5807061 h 6250127"/>
                <a:gd name="connsiteX108" fmla="*/ 2047469 w 5535001"/>
                <a:gd name="connsiteY108" fmla="*/ 5821282 h 6250127"/>
                <a:gd name="connsiteX109" fmla="*/ 2180601 w 5535001"/>
                <a:gd name="connsiteY109" fmla="*/ 5828896 h 6250127"/>
                <a:gd name="connsiteX110" fmla="*/ 2313622 w 5535001"/>
                <a:gd name="connsiteY110" fmla="*/ 5830463 h 6250127"/>
                <a:gd name="connsiteX111" fmla="*/ 2380021 w 5535001"/>
                <a:gd name="connsiteY111" fmla="*/ 5828448 h 6250127"/>
                <a:gd name="connsiteX112" fmla="*/ 2446195 w 5535001"/>
                <a:gd name="connsiteY112" fmla="*/ 5826433 h 6250127"/>
                <a:gd name="connsiteX113" fmla="*/ 2513041 w 5535001"/>
                <a:gd name="connsiteY113" fmla="*/ 5822737 h 6250127"/>
                <a:gd name="connsiteX114" fmla="*/ 2580111 w 5535001"/>
                <a:gd name="connsiteY114" fmla="*/ 5818258 h 6250127"/>
                <a:gd name="connsiteX115" fmla="*/ 2613590 w 5535001"/>
                <a:gd name="connsiteY115" fmla="*/ 5816355 h 6250127"/>
                <a:gd name="connsiteX116" fmla="*/ 2646845 w 5535001"/>
                <a:gd name="connsiteY116" fmla="*/ 5813108 h 6250127"/>
                <a:gd name="connsiteX117" fmla="*/ 2713244 w 5535001"/>
                <a:gd name="connsiteY117" fmla="*/ 5806838 h 6250127"/>
                <a:gd name="connsiteX118" fmla="*/ 3230882 w 5535001"/>
                <a:gd name="connsiteY118" fmla="*/ 5721292 h 6250127"/>
                <a:gd name="connsiteX119" fmla="*/ 3720416 w 5535001"/>
                <a:gd name="connsiteY119" fmla="*/ 5556472 h 6250127"/>
                <a:gd name="connsiteX120" fmla="*/ 3837425 w 5535001"/>
                <a:gd name="connsiteY120" fmla="*/ 5499927 h 6250127"/>
                <a:gd name="connsiteX121" fmla="*/ 3951634 w 5535001"/>
                <a:gd name="connsiteY121" fmla="*/ 5436552 h 6250127"/>
                <a:gd name="connsiteX122" fmla="*/ 4007284 w 5535001"/>
                <a:gd name="connsiteY122" fmla="*/ 5401841 h 6250127"/>
                <a:gd name="connsiteX123" fmla="*/ 4035164 w 5535001"/>
                <a:gd name="connsiteY123" fmla="*/ 5384374 h 6250127"/>
                <a:gd name="connsiteX124" fmla="*/ 4049049 w 5535001"/>
                <a:gd name="connsiteY124" fmla="*/ 5375640 h 6250127"/>
                <a:gd name="connsiteX125" fmla="*/ 4062485 w 5535001"/>
                <a:gd name="connsiteY125" fmla="*/ 5366123 h 6250127"/>
                <a:gd name="connsiteX126" fmla="*/ 4116567 w 5535001"/>
                <a:gd name="connsiteY126" fmla="*/ 5328277 h 6250127"/>
                <a:gd name="connsiteX127" fmla="*/ 4169976 w 5535001"/>
                <a:gd name="connsiteY127" fmla="*/ 5289199 h 6250127"/>
                <a:gd name="connsiteX128" fmla="*/ 4222042 w 5535001"/>
                <a:gd name="connsiteY128" fmla="*/ 5247994 h 6250127"/>
                <a:gd name="connsiteX129" fmla="*/ 4273213 w 5535001"/>
                <a:gd name="connsiteY129" fmla="*/ 5205558 h 6250127"/>
                <a:gd name="connsiteX130" fmla="*/ 4323151 w 5535001"/>
                <a:gd name="connsiteY130" fmla="*/ 5161329 h 6250127"/>
                <a:gd name="connsiteX131" fmla="*/ 4371971 w 5535001"/>
                <a:gd name="connsiteY131" fmla="*/ 5116093 h 6250127"/>
                <a:gd name="connsiteX132" fmla="*/ 4546868 w 5535001"/>
                <a:gd name="connsiteY132" fmla="*/ 4924400 h 6250127"/>
                <a:gd name="connsiteX133" fmla="*/ 4675634 w 5535001"/>
                <a:gd name="connsiteY133" fmla="*/ 4715352 h 6250127"/>
                <a:gd name="connsiteX134" fmla="*/ 4700155 w 5535001"/>
                <a:gd name="connsiteY134" fmla="*/ 4659255 h 6250127"/>
                <a:gd name="connsiteX135" fmla="*/ 4721206 w 5535001"/>
                <a:gd name="connsiteY135" fmla="*/ 4600135 h 6250127"/>
                <a:gd name="connsiteX136" fmla="*/ 4740465 w 5535001"/>
                <a:gd name="connsiteY136" fmla="*/ 4538887 h 6250127"/>
                <a:gd name="connsiteX137" fmla="*/ 4758492 w 5535001"/>
                <a:gd name="connsiteY137" fmla="*/ 4475848 h 6250127"/>
                <a:gd name="connsiteX138" fmla="*/ 4891288 w 5535001"/>
                <a:gd name="connsiteY138" fmla="*/ 3930329 h 6250127"/>
                <a:gd name="connsiteX139" fmla="*/ 5066298 w 5535001"/>
                <a:gd name="connsiteY139" fmla="*/ 3382235 h 6250127"/>
                <a:gd name="connsiteX140" fmla="*/ 5156994 w 5535001"/>
                <a:gd name="connsiteY140" fmla="*/ 2898635 h 6250127"/>
                <a:gd name="connsiteX141" fmla="*/ 5083317 w 5535001"/>
                <a:gd name="connsiteY141" fmla="*/ 2402047 h 6250127"/>
                <a:gd name="connsiteX142" fmla="*/ 4871022 w 5535001"/>
                <a:gd name="connsiteY142" fmla="*/ 1926958 h 6250127"/>
                <a:gd name="connsiteX143" fmla="*/ 4727028 w 5535001"/>
                <a:gd name="connsiteY143" fmla="*/ 1703577 h 6250127"/>
                <a:gd name="connsiteX144" fmla="*/ 4563776 w 5535001"/>
                <a:gd name="connsiteY144" fmla="*/ 1490834 h 6250127"/>
                <a:gd name="connsiteX145" fmla="*/ 4370291 w 5535001"/>
                <a:gd name="connsiteY145" fmla="*/ 1300596 h 6250127"/>
                <a:gd name="connsiteX146" fmla="*/ 4266046 w 5535001"/>
                <a:gd name="connsiteY146" fmla="*/ 1214491 h 6250127"/>
                <a:gd name="connsiteX147" fmla="*/ 4212973 w 5535001"/>
                <a:gd name="connsiteY147" fmla="*/ 1173062 h 6250127"/>
                <a:gd name="connsiteX148" fmla="*/ 4157995 w 5535001"/>
                <a:gd name="connsiteY148" fmla="*/ 1134545 h 6250127"/>
                <a:gd name="connsiteX149" fmla="*/ 3697126 w 5535001"/>
                <a:gd name="connsiteY149" fmla="*/ 881044 h 6250127"/>
                <a:gd name="connsiteX150" fmla="*/ 3637670 w 5535001"/>
                <a:gd name="connsiteY150" fmla="*/ 856747 h 6250127"/>
                <a:gd name="connsiteX151" fmla="*/ 3608222 w 5535001"/>
                <a:gd name="connsiteY151" fmla="*/ 844318 h 6250127"/>
                <a:gd name="connsiteX152" fmla="*/ 3578214 w 5535001"/>
                <a:gd name="connsiteY152" fmla="*/ 833457 h 6250127"/>
                <a:gd name="connsiteX153" fmla="*/ 3518309 w 5535001"/>
                <a:gd name="connsiteY153" fmla="*/ 812294 h 6250127"/>
                <a:gd name="connsiteX154" fmla="*/ 3503417 w 5535001"/>
                <a:gd name="connsiteY154" fmla="*/ 806920 h 6250127"/>
                <a:gd name="connsiteX155" fmla="*/ 3489533 w 5535001"/>
                <a:gd name="connsiteY155" fmla="*/ 799642 h 6250127"/>
                <a:gd name="connsiteX156" fmla="*/ 3460869 w 5535001"/>
                <a:gd name="connsiteY156" fmla="*/ 787101 h 6250127"/>
                <a:gd name="connsiteX157" fmla="*/ 3402980 w 5535001"/>
                <a:gd name="connsiteY157" fmla="*/ 763475 h 6250127"/>
                <a:gd name="connsiteX158" fmla="*/ 3374092 w 5535001"/>
                <a:gd name="connsiteY158" fmla="*/ 751606 h 6250127"/>
                <a:gd name="connsiteX159" fmla="*/ 3344980 w 5535001"/>
                <a:gd name="connsiteY159" fmla="*/ 740409 h 6250127"/>
                <a:gd name="connsiteX160" fmla="*/ 3226627 w 5535001"/>
                <a:gd name="connsiteY160" fmla="*/ 700772 h 6250127"/>
                <a:gd name="connsiteX161" fmla="*/ 2735750 w 5535001"/>
                <a:gd name="connsiteY161" fmla="*/ 614667 h 6250127"/>
                <a:gd name="connsiteX162" fmla="*/ 2673158 w 5535001"/>
                <a:gd name="connsiteY162" fmla="*/ 610412 h 6250127"/>
                <a:gd name="connsiteX163" fmla="*/ 2610119 w 5535001"/>
                <a:gd name="connsiteY163" fmla="*/ 609628 h 6250127"/>
                <a:gd name="connsiteX164" fmla="*/ 2547080 w 5535001"/>
                <a:gd name="connsiteY164" fmla="*/ 608620 h 6250127"/>
                <a:gd name="connsiteX165" fmla="*/ 2516400 w 5535001"/>
                <a:gd name="connsiteY165" fmla="*/ 608844 h 6250127"/>
                <a:gd name="connsiteX166" fmla="*/ 2486280 w 5535001"/>
                <a:gd name="connsiteY166" fmla="*/ 609740 h 6250127"/>
                <a:gd name="connsiteX167" fmla="*/ 2426376 w 5535001"/>
                <a:gd name="connsiteY167" fmla="*/ 613099 h 6250127"/>
                <a:gd name="connsiteX168" fmla="*/ 2366920 w 5535001"/>
                <a:gd name="connsiteY168" fmla="*/ 618474 h 6250127"/>
                <a:gd name="connsiteX169" fmla="*/ 2337248 w 5535001"/>
                <a:gd name="connsiteY169" fmla="*/ 621497 h 6250127"/>
                <a:gd name="connsiteX170" fmla="*/ 2307800 w 5535001"/>
                <a:gd name="connsiteY170" fmla="*/ 625528 h 6250127"/>
                <a:gd name="connsiteX171" fmla="*/ 2278351 w 5535001"/>
                <a:gd name="connsiteY171" fmla="*/ 629559 h 6250127"/>
                <a:gd name="connsiteX172" fmla="*/ 2249127 w 5535001"/>
                <a:gd name="connsiteY172" fmla="*/ 634710 h 6250127"/>
                <a:gd name="connsiteX173" fmla="*/ 1796096 w 5535001"/>
                <a:gd name="connsiteY173" fmla="*/ 781726 h 6250127"/>
                <a:gd name="connsiteX174" fmla="*/ 1370833 w 5535001"/>
                <a:gd name="connsiteY174" fmla="*/ 1048663 h 6250127"/>
                <a:gd name="connsiteX175" fmla="*/ 959790 w 5535001"/>
                <a:gd name="connsiteY175" fmla="*/ 1390844 h 6250127"/>
                <a:gd name="connsiteX176" fmla="*/ 749062 w 5535001"/>
                <a:gd name="connsiteY176" fmla="*/ 1577611 h 6250127"/>
                <a:gd name="connsiteX177" fmla="*/ 524786 w 5535001"/>
                <a:gd name="connsiteY177" fmla="*/ 1763145 h 6250127"/>
                <a:gd name="connsiteX178" fmla="*/ 84071 w 5535001"/>
                <a:gd name="connsiteY178" fmla="*/ 2098496 h 6250127"/>
                <a:gd name="connsiteX179" fmla="*/ 0 w 5535001"/>
                <a:gd name="connsiteY179" fmla="*/ 2168094 h 6250127"/>
                <a:gd name="connsiteX180" fmla="*/ 0 w 5535001"/>
                <a:gd name="connsiteY180" fmla="*/ 1576676 h 6250127"/>
                <a:gd name="connsiteX181" fmla="*/ 174655 w 5535001"/>
                <a:gd name="connsiteY181" fmla="*/ 1387597 h 6250127"/>
                <a:gd name="connsiteX182" fmla="*/ 363661 w 5535001"/>
                <a:gd name="connsiteY182" fmla="*/ 1188626 h 6250127"/>
                <a:gd name="connsiteX183" fmla="*/ 458052 w 5535001"/>
                <a:gd name="connsiteY183" fmla="*/ 1086397 h 6250127"/>
                <a:gd name="connsiteX184" fmla="*/ 557257 w 5535001"/>
                <a:gd name="connsiteY184" fmla="*/ 981593 h 6250127"/>
                <a:gd name="connsiteX185" fmla="*/ 994165 w 5535001"/>
                <a:gd name="connsiteY185" fmla="*/ 578389 h 6250127"/>
                <a:gd name="connsiteX186" fmla="*/ 1520873 w 5535001"/>
                <a:gd name="connsiteY186" fmla="*/ 237215 h 6250127"/>
                <a:gd name="connsiteX187" fmla="*/ 2141748 w 5535001"/>
                <a:gd name="connsiteY187" fmla="*/ 31190 h 6250127"/>
                <a:gd name="connsiteX188" fmla="*/ 2182505 w 5535001"/>
                <a:gd name="connsiteY188" fmla="*/ 24360 h 6250127"/>
                <a:gd name="connsiteX189" fmla="*/ 2223374 w 5535001"/>
                <a:gd name="connsiteY189" fmla="*/ 18873 h 6250127"/>
                <a:gd name="connsiteX190" fmla="*/ 2264355 w 5535001"/>
                <a:gd name="connsiteY190" fmla="*/ 13611 h 6250127"/>
                <a:gd name="connsiteX191" fmla="*/ 2305336 w 5535001"/>
                <a:gd name="connsiteY191" fmla="*/ 9580 h 6250127"/>
                <a:gd name="connsiteX192" fmla="*/ 2387410 w 5535001"/>
                <a:gd name="connsiteY192" fmla="*/ 3645 h 6250127"/>
                <a:gd name="connsiteX193" fmla="*/ 2469373 w 5535001"/>
                <a:gd name="connsiteY193" fmla="*/ 622 h 625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5535001" h="6250127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37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7C4629D-4AB7-48D4-A61B-1AE1837A78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646908" cy="6130481"/>
            </a:xfrm>
            <a:custGeom>
              <a:avLst/>
              <a:gdLst>
                <a:gd name="connsiteX0" fmla="*/ 2616837 w 5646908"/>
                <a:gd name="connsiteY0" fmla="*/ 0 h 6130481"/>
                <a:gd name="connsiteX1" fmla="*/ 4918721 w 5646908"/>
                <a:gd name="connsiteY1" fmla="*/ 1134258 h 6130481"/>
                <a:gd name="connsiteX2" fmla="*/ 5539036 w 5646908"/>
                <a:gd name="connsiteY2" fmla="*/ 3362353 h 6130481"/>
                <a:gd name="connsiteX3" fmla="*/ 4712024 w 5646908"/>
                <a:gd name="connsiteY3" fmla="*/ 5293280 h 6130481"/>
                <a:gd name="connsiteX4" fmla="*/ 2547864 w 5646908"/>
                <a:gd name="connsiteY4" fmla="*/ 6130481 h 6130481"/>
                <a:gd name="connsiteX5" fmla="*/ 263223 w 5646908"/>
                <a:gd name="connsiteY5" fmla="*/ 5212325 h 6130481"/>
                <a:gd name="connsiteX6" fmla="*/ 49974 w 5646908"/>
                <a:gd name="connsiteY6" fmla="*/ 4985345 h 6130481"/>
                <a:gd name="connsiteX7" fmla="*/ 0 w 5646908"/>
                <a:gd name="connsiteY7" fmla="*/ 4920618 h 6130481"/>
                <a:gd name="connsiteX8" fmla="*/ 0 w 5646908"/>
                <a:gd name="connsiteY8" fmla="*/ 3760303 h 6130481"/>
                <a:gd name="connsiteX9" fmla="*/ 80488 w 5646908"/>
                <a:gd name="connsiteY9" fmla="*/ 3974159 h 6130481"/>
                <a:gd name="connsiteX10" fmla="*/ 664748 w 5646908"/>
                <a:gd name="connsiteY10" fmla="*/ 4813600 h 6130481"/>
                <a:gd name="connsiteX11" fmla="*/ 2548087 w 5646908"/>
                <a:gd name="connsiteY11" fmla="*/ 5570406 h 6130481"/>
                <a:gd name="connsiteX12" fmla="*/ 3536561 w 5646908"/>
                <a:gd name="connsiteY12" fmla="*/ 5407153 h 6130481"/>
                <a:gd name="connsiteX13" fmla="*/ 4308035 w 5646908"/>
                <a:gd name="connsiteY13" fmla="*/ 4897241 h 6130481"/>
                <a:gd name="connsiteX14" fmla="*/ 4569038 w 5646908"/>
                <a:gd name="connsiteY14" fmla="*/ 4564802 h 6130481"/>
                <a:gd name="connsiteX15" fmla="*/ 4699147 w 5646908"/>
                <a:gd name="connsiteY15" fmla="*/ 4149952 h 6130481"/>
                <a:gd name="connsiteX16" fmla="*/ 5003034 w 5646908"/>
                <a:gd name="connsiteY16" fmla="*/ 3168421 h 6130481"/>
                <a:gd name="connsiteX17" fmla="*/ 4994189 w 5646908"/>
                <a:gd name="connsiteY17" fmla="*/ 2321590 h 6130481"/>
                <a:gd name="connsiteX18" fmla="*/ 4487860 w 5646908"/>
                <a:gd name="connsiteY18" fmla="*/ 1501856 h 6130481"/>
                <a:gd name="connsiteX19" fmla="*/ 3640469 w 5646908"/>
                <a:gd name="connsiteY19" fmla="*/ 808425 h 6130481"/>
                <a:gd name="connsiteX20" fmla="*/ 2616837 w 5646908"/>
                <a:gd name="connsiteY20" fmla="*/ 559851 h 6130481"/>
                <a:gd name="connsiteX21" fmla="*/ 1762952 w 5646908"/>
                <a:gd name="connsiteY21" fmla="*/ 812008 h 6130481"/>
                <a:gd name="connsiteX22" fmla="*/ 939635 w 5646908"/>
                <a:gd name="connsiteY22" fmla="*/ 1502976 h 6130481"/>
                <a:gd name="connsiteX23" fmla="*/ 585250 w 5646908"/>
                <a:gd name="connsiteY23" fmla="*/ 1831049 h 6130481"/>
                <a:gd name="connsiteX24" fmla="*/ 40403 w 5646908"/>
                <a:gd name="connsiteY24" fmla="*/ 2389556 h 6130481"/>
                <a:gd name="connsiteX25" fmla="*/ 0 w 5646908"/>
                <a:gd name="connsiteY25" fmla="*/ 2456747 h 6130481"/>
                <a:gd name="connsiteX26" fmla="*/ 0 w 5646908"/>
                <a:gd name="connsiteY26" fmla="*/ 1601114 h 6130481"/>
                <a:gd name="connsiteX27" fmla="*/ 93200 w 5646908"/>
                <a:gd name="connsiteY27" fmla="*/ 1513741 h 6130481"/>
                <a:gd name="connsiteX28" fmla="*/ 535423 w 5646908"/>
                <a:gd name="connsiteY28" fmla="*/ 1107273 h 6130481"/>
                <a:gd name="connsiteX29" fmla="*/ 2616837 w 5646908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646908" h="6130481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54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1E30050-9FC4-4CC7-8C0B-BF5EFD106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517522" cy="6130481"/>
            </a:xfrm>
            <a:custGeom>
              <a:avLst/>
              <a:gdLst>
                <a:gd name="connsiteX0" fmla="*/ 2549095 w 5517522"/>
                <a:gd name="connsiteY0" fmla="*/ 0 h 6130481"/>
                <a:gd name="connsiteX1" fmla="*/ 4804175 w 5517522"/>
                <a:gd name="connsiteY1" fmla="*/ 1134258 h 6130481"/>
                <a:gd name="connsiteX2" fmla="*/ 5411838 w 5517522"/>
                <a:gd name="connsiteY2" fmla="*/ 3362353 h 6130481"/>
                <a:gd name="connsiteX3" fmla="*/ 4601621 w 5517522"/>
                <a:gd name="connsiteY3" fmla="*/ 5293280 h 6130481"/>
                <a:gd name="connsiteX4" fmla="*/ 2481577 w 5517522"/>
                <a:gd name="connsiteY4" fmla="*/ 6130481 h 6130481"/>
                <a:gd name="connsiteX5" fmla="*/ 243517 w 5517522"/>
                <a:gd name="connsiteY5" fmla="*/ 5212325 h 6130481"/>
                <a:gd name="connsiteX6" fmla="*/ 34587 w 5517522"/>
                <a:gd name="connsiteY6" fmla="*/ 4985345 h 6130481"/>
                <a:gd name="connsiteX7" fmla="*/ 0 w 5517522"/>
                <a:gd name="connsiteY7" fmla="*/ 4939620 h 6130481"/>
                <a:gd name="connsiteX8" fmla="*/ 0 w 5517522"/>
                <a:gd name="connsiteY8" fmla="*/ 3335329 h 6130481"/>
                <a:gd name="connsiteX9" fmla="*/ 17141 w 5517522"/>
                <a:gd name="connsiteY9" fmla="*/ 3448738 h 6130481"/>
                <a:gd name="connsiteX10" fmla="*/ 167489 w 5517522"/>
                <a:gd name="connsiteY10" fmla="*/ 3930490 h 6130481"/>
                <a:gd name="connsiteX11" fmla="*/ 715471 w 5517522"/>
                <a:gd name="connsiteY11" fmla="*/ 4734212 h 6130481"/>
                <a:gd name="connsiteX12" fmla="*/ 2481689 w 5517522"/>
                <a:gd name="connsiteY12" fmla="*/ 5458772 h 6130481"/>
                <a:gd name="connsiteX13" fmla="*/ 4126644 w 5517522"/>
                <a:gd name="connsiteY13" fmla="*/ 4818302 h 6130481"/>
                <a:gd name="connsiteX14" fmla="*/ 4360437 w 5517522"/>
                <a:gd name="connsiteY14" fmla="*/ 4516766 h 6130481"/>
                <a:gd name="connsiteX15" fmla="*/ 4480357 w 5517522"/>
                <a:gd name="connsiteY15" fmla="*/ 4122855 h 6130481"/>
                <a:gd name="connsiteX16" fmla="*/ 4781557 w 5517522"/>
                <a:gd name="connsiteY16" fmla="*/ 3129791 h 6130481"/>
                <a:gd name="connsiteX17" fmla="*/ 4771928 w 5517522"/>
                <a:gd name="connsiteY17" fmla="*/ 2357869 h 6130481"/>
                <a:gd name="connsiteX18" fmla="*/ 4297510 w 5517522"/>
                <a:gd name="connsiteY18" fmla="*/ 1575533 h 6130481"/>
                <a:gd name="connsiteX19" fmla="*/ 3498715 w 5517522"/>
                <a:gd name="connsiteY19" fmla="*/ 907071 h 6130481"/>
                <a:gd name="connsiteX20" fmla="*/ 2549095 w 5517522"/>
                <a:gd name="connsiteY20" fmla="*/ 671821 h 6130481"/>
                <a:gd name="connsiteX21" fmla="*/ 985319 w 5517522"/>
                <a:gd name="connsiteY21" fmla="*/ 1582475 h 6130481"/>
                <a:gd name="connsiteX22" fmla="*/ 634628 w 5517522"/>
                <a:gd name="connsiteY22" fmla="*/ 1913907 h 6130481"/>
                <a:gd name="connsiteX23" fmla="*/ 117662 w 5517522"/>
                <a:gd name="connsiteY23" fmla="*/ 2453044 h 6130481"/>
                <a:gd name="connsiteX24" fmla="*/ 2515 w 5517522"/>
                <a:gd name="connsiteY24" fmla="*/ 2685494 h 6130481"/>
                <a:gd name="connsiteX25" fmla="*/ 0 w 5517522"/>
                <a:gd name="connsiteY25" fmla="*/ 2696965 h 6130481"/>
                <a:gd name="connsiteX26" fmla="*/ 0 w 5517522"/>
                <a:gd name="connsiteY26" fmla="*/ 1587383 h 6130481"/>
                <a:gd name="connsiteX27" fmla="*/ 76951 w 5517522"/>
                <a:gd name="connsiteY27" fmla="*/ 1513741 h 6130481"/>
                <a:gd name="connsiteX28" fmla="*/ 510118 w 5517522"/>
                <a:gd name="connsiteY28" fmla="*/ 1107273 h 6130481"/>
                <a:gd name="connsiteX29" fmla="*/ 2549095 w 5517522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522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7E03733-50FD-49A6-B226-40F6A0AD45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76241"/>
              <a:ext cx="5517475" cy="6130481"/>
            </a:xfrm>
            <a:custGeom>
              <a:avLst/>
              <a:gdLst>
                <a:gd name="connsiteX0" fmla="*/ 2549095 w 5517475"/>
                <a:gd name="connsiteY0" fmla="*/ 0 h 6130481"/>
                <a:gd name="connsiteX1" fmla="*/ 4804175 w 5517475"/>
                <a:gd name="connsiteY1" fmla="*/ 1134258 h 6130481"/>
                <a:gd name="connsiteX2" fmla="*/ 5411838 w 5517475"/>
                <a:gd name="connsiteY2" fmla="*/ 3362353 h 6130481"/>
                <a:gd name="connsiteX3" fmla="*/ 4601621 w 5517475"/>
                <a:gd name="connsiteY3" fmla="*/ 5293280 h 6130481"/>
                <a:gd name="connsiteX4" fmla="*/ 2481577 w 5517475"/>
                <a:gd name="connsiteY4" fmla="*/ 6130481 h 6130481"/>
                <a:gd name="connsiteX5" fmla="*/ 243517 w 5517475"/>
                <a:gd name="connsiteY5" fmla="*/ 5212325 h 6130481"/>
                <a:gd name="connsiteX6" fmla="*/ 34587 w 5517475"/>
                <a:gd name="connsiteY6" fmla="*/ 4985345 h 6130481"/>
                <a:gd name="connsiteX7" fmla="*/ 0 w 5517475"/>
                <a:gd name="connsiteY7" fmla="*/ 4939620 h 6130481"/>
                <a:gd name="connsiteX8" fmla="*/ 0 w 5517475"/>
                <a:gd name="connsiteY8" fmla="*/ 3799573 h 6130481"/>
                <a:gd name="connsiteX9" fmla="*/ 64364 w 5517475"/>
                <a:gd name="connsiteY9" fmla="*/ 3974159 h 6130481"/>
                <a:gd name="connsiteX10" fmla="*/ 636644 w 5517475"/>
                <a:gd name="connsiteY10" fmla="*/ 4813600 h 6130481"/>
                <a:gd name="connsiteX11" fmla="*/ 2481577 w 5517475"/>
                <a:gd name="connsiteY11" fmla="*/ 5570406 h 6130481"/>
                <a:gd name="connsiteX12" fmla="*/ 3449896 w 5517475"/>
                <a:gd name="connsiteY12" fmla="*/ 5407153 h 6130481"/>
                <a:gd name="connsiteX13" fmla="*/ 4205695 w 5517475"/>
                <a:gd name="connsiteY13" fmla="*/ 4897241 h 6130481"/>
                <a:gd name="connsiteX14" fmla="*/ 4461434 w 5517475"/>
                <a:gd name="connsiteY14" fmla="*/ 4564802 h 6130481"/>
                <a:gd name="connsiteX15" fmla="*/ 4588969 w 5517475"/>
                <a:gd name="connsiteY15" fmla="*/ 4149952 h 6130481"/>
                <a:gd name="connsiteX16" fmla="*/ 4886585 w 5517475"/>
                <a:gd name="connsiteY16" fmla="*/ 3168421 h 6130481"/>
                <a:gd name="connsiteX17" fmla="*/ 4877964 w 5517475"/>
                <a:gd name="connsiteY17" fmla="*/ 2321590 h 6130481"/>
                <a:gd name="connsiteX18" fmla="*/ 4382048 w 5517475"/>
                <a:gd name="connsiteY18" fmla="*/ 1501856 h 6130481"/>
                <a:gd name="connsiteX19" fmla="*/ 3551900 w 5517475"/>
                <a:gd name="connsiteY19" fmla="*/ 808425 h 6130481"/>
                <a:gd name="connsiteX20" fmla="*/ 2549095 w 5517475"/>
                <a:gd name="connsiteY20" fmla="*/ 559851 h 6130481"/>
                <a:gd name="connsiteX21" fmla="*/ 1712566 w 5517475"/>
                <a:gd name="connsiteY21" fmla="*/ 812008 h 6130481"/>
                <a:gd name="connsiteX22" fmla="*/ 906044 w 5517475"/>
                <a:gd name="connsiteY22" fmla="*/ 1502976 h 6130481"/>
                <a:gd name="connsiteX23" fmla="*/ 558825 w 5517475"/>
                <a:gd name="connsiteY23" fmla="*/ 1831049 h 6130481"/>
                <a:gd name="connsiteX24" fmla="*/ 25063 w 5517475"/>
                <a:gd name="connsiteY24" fmla="*/ 2389556 h 6130481"/>
                <a:gd name="connsiteX25" fmla="*/ 0 w 5517475"/>
                <a:gd name="connsiteY25" fmla="*/ 2432109 h 6130481"/>
                <a:gd name="connsiteX26" fmla="*/ 0 w 5517475"/>
                <a:gd name="connsiteY26" fmla="*/ 1587383 h 6130481"/>
                <a:gd name="connsiteX27" fmla="*/ 76951 w 5517475"/>
                <a:gd name="connsiteY27" fmla="*/ 1513741 h 6130481"/>
                <a:gd name="connsiteX28" fmla="*/ 510118 w 5517475"/>
                <a:gd name="connsiteY28" fmla="*/ 1107273 h 6130481"/>
                <a:gd name="connsiteX29" fmla="*/ 2549095 w 5517475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475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A614510-A9F4-41B6-B78E-F49E390C7E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0"/>
              <a:ext cx="5646974" cy="6483075"/>
            </a:xfrm>
            <a:custGeom>
              <a:avLst/>
              <a:gdLst>
                <a:gd name="connsiteX0" fmla="*/ 2405773 w 5646974"/>
                <a:gd name="connsiteY0" fmla="*/ 0 h 6483075"/>
                <a:gd name="connsiteX1" fmla="*/ 5646974 w 5646974"/>
                <a:gd name="connsiteY1" fmla="*/ 3241538 h 6483075"/>
                <a:gd name="connsiteX2" fmla="*/ 2405773 w 5646974"/>
                <a:gd name="connsiteY2" fmla="*/ 6483075 h 6483075"/>
                <a:gd name="connsiteX3" fmla="*/ 113897 w 5646974"/>
                <a:gd name="connsiteY3" fmla="*/ 5533666 h 6483075"/>
                <a:gd name="connsiteX4" fmla="*/ 0 w 5646974"/>
                <a:gd name="connsiteY4" fmla="*/ 5408336 h 6483075"/>
                <a:gd name="connsiteX5" fmla="*/ 0 w 5646974"/>
                <a:gd name="connsiteY5" fmla="*/ 4983659 h 6483075"/>
                <a:gd name="connsiteX6" fmla="*/ 155731 w 5646974"/>
                <a:gd name="connsiteY6" fmla="*/ 5176047 h 6483075"/>
                <a:gd name="connsiteX7" fmla="*/ 1093706 w 5646974"/>
                <a:gd name="connsiteY7" fmla="*/ 5866903 h 6483075"/>
                <a:gd name="connsiteX8" fmla="*/ 1639673 w 5646974"/>
                <a:gd name="connsiteY8" fmla="*/ 6059940 h 6483075"/>
                <a:gd name="connsiteX9" fmla="*/ 1709990 w 5646974"/>
                <a:gd name="connsiteY9" fmla="*/ 6076287 h 6483075"/>
                <a:gd name="connsiteX10" fmla="*/ 1780307 w 5646974"/>
                <a:gd name="connsiteY10" fmla="*/ 6091963 h 6483075"/>
                <a:gd name="connsiteX11" fmla="*/ 1851072 w 5646974"/>
                <a:gd name="connsiteY11" fmla="*/ 6105176 h 6483075"/>
                <a:gd name="connsiteX12" fmla="*/ 1886455 w 5646974"/>
                <a:gd name="connsiteY12" fmla="*/ 6111782 h 6483075"/>
                <a:gd name="connsiteX13" fmla="*/ 1921949 w 5646974"/>
                <a:gd name="connsiteY13" fmla="*/ 6117716 h 6483075"/>
                <a:gd name="connsiteX14" fmla="*/ 2064152 w 5646974"/>
                <a:gd name="connsiteY14" fmla="*/ 6137647 h 6483075"/>
                <a:gd name="connsiteX15" fmla="*/ 2206914 w 5646974"/>
                <a:gd name="connsiteY15" fmla="*/ 6151195 h 6483075"/>
                <a:gd name="connsiteX16" fmla="*/ 2350011 w 5646974"/>
                <a:gd name="connsiteY16" fmla="*/ 6158250 h 6483075"/>
                <a:gd name="connsiteX17" fmla="*/ 2493109 w 5646974"/>
                <a:gd name="connsiteY17" fmla="*/ 6159705 h 6483075"/>
                <a:gd name="connsiteX18" fmla="*/ 2781321 w 5646974"/>
                <a:gd name="connsiteY18" fmla="*/ 6147277 h 6483075"/>
                <a:gd name="connsiteX19" fmla="*/ 3345091 w 5646974"/>
                <a:gd name="connsiteY19" fmla="*/ 6060276 h 6483075"/>
                <a:gd name="connsiteX20" fmla="*/ 3878853 w 5646974"/>
                <a:gd name="connsiteY20" fmla="*/ 5871718 h 6483075"/>
                <a:gd name="connsiteX21" fmla="*/ 4367267 w 5646974"/>
                <a:gd name="connsiteY21" fmla="*/ 5573093 h 6483075"/>
                <a:gd name="connsiteX22" fmla="*/ 4424484 w 5646974"/>
                <a:gd name="connsiteY22" fmla="*/ 5528529 h 6483075"/>
                <a:gd name="connsiteX23" fmla="*/ 4481252 w 5646974"/>
                <a:gd name="connsiteY23" fmla="*/ 5483069 h 6483075"/>
                <a:gd name="connsiteX24" fmla="*/ 4536790 w 5646974"/>
                <a:gd name="connsiteY24" fmla="*/ 5435818 h 6483075"/>
                <a:gd name="connsiteX25" fmla="*/ 4591543 w 5646974"/>
                <a:gd name="connsiteY25" fmla="*/ 5387671 h 6483075"/>
                <a:gd name="connsiteX26" fmla="*/ 4794209 w 5646974"/>
                <a:gd name="connsiteY26" fmla="*/ 5181198 h 6483075"/>
                <a:gd name="connsiteX27" fmla="*/ 4956678 w 5646974"/>
                <a:gd name="connsiteY27" fmla="*/ 4945836 h 6483075"/>
                <a:gd name="connsiteX28" fmla="*/ 4989262 w 5646974"/>
                <a:gd name="connsiteY28" fmla="*/ 4881453 h 6483075"/>
                <a:gd name="connsiteX29" fmla="*/ 5017814 w 5646974"/>
                <a:gd name="connsiteY29" fmla="*/ 4814607 h 6483075"/>
                <a:gd name="connsiteX30" fmla="*/ 5044127 w 5646974"/>
                <a:gd name="connsiteY30" fmla="*/ 4746193 h 6483075"/>
                <a:gd name="connsiteX31" fmla="*/ 5068425 w 5646974"/>
                <a:gd name="connsiteY31" fmla="*/ 4676436 h 6483075"/>
                <a:gd name="connsiteX32" fmla="*/ 5154641 w 5646974"/>
                <a:gd name="connsiteY32" fmla="*/ 4390352 h 6483075"/>
                <a:gd name="connsiteX33" fmla="*/ 5196854 w 5646974"/>
                <a:gd name="connsiteY33" fmla="*/ 4246134 h 6483075"/>
                <a:gd name="connsiteX34" fmla="*/ 5240299 w 5646974"/>
                <a:gd name="connsiteY34" fmla="*/ 4102140 h 6483075"/>
                <a:gd name="connsiteX35" fmla="*/ 5432440 w 5646974"/>
                <a:gd name="connsiteY35" fmla="*/ 3532884 h 6483075"/>
                <a:gd name="connsiteX36" fmla="*/ 5528846 w 5646974"/>
                <a:gd name="connsiteY36" fmla="*/ 2951647 h 6483075"/>
                <a:gd name="connsiteX37" fmla="*/ 5495927 w 5646974"/>
                <a:gd name="connsiteY37" fmla="*/ 2658733 h 6483075"/>
                <a:gd name="connsiteX38" fmla="*/ 5480027 w 5646974"/>
                <a:gd name="connsiteY38" fmla="*/ 2586848 h 6483075"/>
                <a:gd name="connsiteX39" fmla="*/ 5461328 w 5646974"/>
                <a:gd name="connsiteY39" fmla="*/ 2515635 h 6483075"/>
                <a:gd name="connsiteX40" fmla="*/ 5439605 w 5646974"/>
                <a:gd name="connsiteY40" fmla="*/ 2445317 h 6483075"/>
                <a:gd name="connsiteX41" fmla="*/ 5415532 w 5646974"/>
                <a:gd name="connsiteY41" fmla="*/ 2375896 h 6483075"/>
                <a:gd name="connsiteX42" fmla="*/ 5144564 w 5646974"/>
                <a:gd name="connsiteY42" fmla="*/ 1857138 h 6483075"/>
                <a:gd name="connsiteX43" fmla="*/ 4774838 w 5646974"/>
                <a:gd name="connsiteY43" fmla="*/ 1405450 h 6483075"/>
                <a:gd name="connsiteX44" fmla="*/ 4345769 w 5646974"/>
                <a:gd name="connsiteY44" fmla="*/ 1012323 h 6483075"/>
                <a:gd name="connsiteX45" fmla="*/ 4115334 w 5646974"/>
                <a:gd name="connsiteY45" fmla="*/ 841344 h 6483075"/>
                <a:gd name="connsiteX46" fmla="*/ 3874038 w 5646974"/>
                <a:gd name="connsiteY46" fmla="*/ 691528 h 6483075"/>
                <a:gd name="connsiteX47" fmla="*/ 3359535 w 5646974"/>
                <a:gd name="connsiteY47" fmla="*/ 468819 h 6483075"/>
                <a:gd name="connsiteX48" fmla="*/ 2811105 w 5646974"/>
                <a:gd name="connsiteY48" fmla="*/ 366031 h 6483075"/>
                <a:gd name="connsiteX49" fmla="*/ 2741124 w 5646974"/>
                <a:gd name="connsiteY49" fmla="*/ 361440 h 6483075"/>
                <a:gd name="connsiteX50" fmla="*/ 2671030 w 5646974"/>
                <a:gd name="connsiteY50" fmla="*/ 358417 h 6483075"/>
                <a:gd name="connsiteX51" fmla="*/ 2600713 w 5646974"/>
                <a:gd name="connsiteY51" fmla="*/ 357521 h 6483075"/>
                <a:gd name="connsiteX52" fmla="*/ 2531739 w 5646974"/>
                <a:gd name="connsiteY52" fmla="*/ 358529 h 6483075"/>
                <a:gd name="connsiteX53" fmla="*/ 2259988 w 5646974"/>
                <a:gd name="connsiteY53" fmla="*/ 385289 h 6483075"/>
                <a:gd name="connsiteX54" fmla="*/ 1740670 w 5646974"/>
                <a:gd name="connsiteY54" fmla="*/ 553917 h 6483075"/>
                <a:gd name="connsiteX55" fmla="*/ 1264124 w 5646974"/>
                <a:gd name="connsiteY55" fmla="*/ 853549 h 6483075"/>
                <a:gd name="connsiteX56" fmla="*/ 823074 w 5646974"/>
                <a:gd name="connsiteY56" fmla="*/ 1234136 h 6483075"/>
                <a:gd name="connsiteX57" fmla="*/ 715694 w 5646974"/>
                <a:gd name="connsiteY57" fmla="*/ 1336252 h 6483075"/>
                <a:gd name="connsiteX58" fmla="*/ 606859 w 5646974"/>
                <a:gd name="connsiteY58" fmla="*/ 1440945 h 6483075"/>
                <a:gd name="connsiteX59" fmla="*/ 382023 w 5646974"/>
                <a:gd name="connsiteY59" fmla="*/ 1646074 h 6483075"/>
                <a:gd name="connsiteX60" fmla="*/ 158531 w 5646974"/>
                <a:gd name="connsiteY60" fmla="*/ 1843813 h 6483075"/>
                <a:gd name="connsiteX61" fmla="*/ 0 w 5646974"/>
                <a:gd name="connsiteY61" fmla="*/ 1991775 h 6483075"/>
                <a:gd name="connsiteX62" fmla="*/ 0 w 5646974"/>
                <a:gd name="connsiteY62" fmla="*/ 1074740 h 6483075"/>
                <a:gd name="connsiteX63" fmla="*/ 113897 w 5646974"/>
                <a:gd name="connsiteY63" fmla="*/ 949410 h 6483075"/>
                <a:gd name="connsiteX64" fmla="*/ 2405773 w 5646974"/>
                <a:gd name="connsiteY64" fmla="*/ 0 h 648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646974" h="6483075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74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13D0E71-77B7-2D21-2F75-3B4B61FAC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2"/>
                </a:solidFill>
              </a:rPr>
              <a:t>Understanding the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8468E-B663-277A-CF50-8E0FA2F57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  <a:noFill/>
          <a:ln>
            <a:noFill/>
          </a:ln>
        </p:spPr>
        <p:txBody>
          <a:bodyPr anchor="ctr">
            <a:norm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Most Colleges had defined processes but both administrators and faculty were often unclear on how to effectively operationalize them.</a:t>
            </a:r>
          </a:p>
          <a:p>
            <a:r>
              <a:rPr lang="en-US" sz="2400" dirty="0">
                <a:solidFill>
                  <a:schemeClr val="tx2"/>
                </a:solidFill>
              </a:rPr>
              <a:t>We collected these questions &amp; ideas from faculty and the Council of Faculty Affairs Deans</a:t>
            </a:r>
          </a:p>
          <a:p>
            <a:r>
              <a:rPr lang="en-US" sz="2400" dirty="0">
                <a:solidFill>
                  <a:schemeClr val="tx2"/>
                </a:solidFill>
              </a:rPr>
              <a:t>Determined that committee work would be necessary.</a:t>
            </a:r>
          </a:p>
        </p:txBody>
      </p:sp>
    </p:spTree>
    <p:extLst>
      <p:ext uri="{BB962C8B-B14F-4D97-AF65-F5344CB8AC3E}">
        <p14:creationId xmlns:p14="http://schemas.microsoft.com/office/powerpoint/2010/main" val="3445721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902ADA-5583-79A0-346F-B7AD7610E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Committee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3AA6DD-0100-0BF1-82D5-1A417A268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en-US" sz="2400" b="1" dirty="0"/>
              <a:t>Core Work Team: </a:t>
            </a:r>
          </a:p>
          <a:p>
            <a:pPr marL="457200" lvl="1" indent="0">
              <a:buNone/>
            </a:pPr>
            <a:r>
              <a:rPr lang="en-US" dirty="0"/>
              <a:t>Jamie Alan, Marilyn Amey, Kate Birdsall, Sonja Fritsche, Jennie Schaeffer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sz="2400" b="1" dirty="0"/>
              <a:t>Large Committee: </a:t>
            </a:r>
          </a:p>
          <a:p>
            <a:pPr marL="457200" lvl="1" indent="0">
              <a:buNone/>
            </a:pPr>
            <a:r>
              <a:rPr lang="en-US" dirty="0"/>
              <a:t>20+ members representing various colleges and position types and UNTF.</a:t>
            </a:r>
          </a:p>
          <a:p>
            <a:pPr lvl="2"/>
            <a:r>
              <a:rPr lang="en-US" sz="2400" dirty="0"/>
              <a:t>Subcommittees were formed to address key points of confusion</a:t>
            </a:r>
          </a:p>
        </p:txBody>
      </p:sp>
    </p:spTree>
    <p:extLst>
      <p:ext uri="{BB962C8B-B14F-4D97-AF65-F5344CB8AC3E}">
        <p14:creationId xmlns:p14="http://schemas.microsoft.com/office/powerpoint/2010/main" val="3289805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A blue and yellow background&#10;&#10;Description automatically generated">
            <a:extLst>
              <a:ext uri="{FF2B5EF4-FFF2-40B4-BE49-F238E27FC236}">
                <a16:creationId xmlns:a16="http://schemas.microsoft.com/office/drawing/2014/main" id="{811DBB2D-4246-8D49-2D56-D9AE08563675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6010" b="678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8CC1B-224A-7491-3814-9374756C5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/>
              <a:t>What’s New</a:t>
            </a:r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3D613056-4901-816F-3595-0D7DC25CA2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421519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18829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B7B87E9-437E-3B9C-6904-B025B621E9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770F508-1634-CAE6-0B99-91434A87C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CC3F809-411E-7A9E-30C8-41F79108DA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C93A47B-321B-8753-CD82-E6076BFC96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D8189CD-D82E-3382-F6F0-CA472690A8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2128592-5B07-D5CD-D0B2-739BDDC2B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D740F6D4-1A28-B0C8-FA81-5313F31050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78EE9AA-D310-2089-D3E9-7BE242A48F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2B66EF-0691-744F-F8B4-2068BE1EC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736" y="651249"/>
            <a:ext cx="3421380" cy="3355300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Considerations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24742-605F-6291-7DEC-B3F348E3E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en-US" sz="2400" dirty="0">
                <a:ea typeface="Calibri"/>
                <a:cs typeface="Calibri"/>
              </a:rPr>
              <a:t>Increased Clarity for Faculty &amp; Unit/College</a:t>
            </a:r>
          </a:p>
          <a:p>
            <a:r>
              <a:rPr lang="en-US" sz="2400" dirty="0"/>
              <a:t>Underlying principles</a:t>
            </a:r>
            <a:endParaRPr lang="en-US" sz="2400" dirty="0">
              <a:ea typeface="Calibri"/>
              <a:cs typeface="Calibri"/>
            </a:endParaRPr>
          </a:p>
          <a:p>
            <a:r>
              <a:rPr lang="en-US" sz="2400" dirty="0"/>
              <a:t>Maintain flexibility within colleges</a:t>
            </a:r>
            <a:endParaRPr lang="en-US" sz="2400" dirty="0">
              <a:ea typeface="Calibri"/>
              <a:cs typeface="Calibri"/>
            </a:endParaRPr>
          </a:p>
          <a:p>
            <a:endParaRPr lang="en-US" sz="24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800" i="1" dirty="0">
                <a:ea typeface="+mn-lt"/>
                <a:cs typeface="+mn-lt"/>
              </a:rPr>
              <a:t>"The fixed term promotion process offers a structured pathway for career advancement, allowing all faculty to develop and receive recognition for their contributions while ensuring that MSU remains responsive to changing needs of individual colleges."</a:t>
            </a:r>
          </a:p>
          <a:p>
            <a:pPr lvl="2">
              <a:buFont typeface="Wingdings" panose="020B0604020202020204" pitchFamily="34" charset="0"/>
              <a:buChar char="§"/>
            </a:pPr>
            <a:r>
              <a:rPr lang="en-US" sz="1600" i="1" dirty="0">
                <a:ea typeface="Calibri" panose="020F0502020204030204"/>
                <a:cs typeface="Calibri" panose="020F0502020204030204"/>
              </a:rPr>
              <a:t>Fixed Term Promotion Guidelines</a:t>
            </a:r>
          </a:p>
        </p:txBody>
      </p:sp>
    </p:spTree>
    <p:extLst>
      <p:ext uri="{BB962C8B-B14F-4D97-AF65-F5344CB8AC3E}">
        <p14:creationId xmlns:p14="http://schemas.microsoft.com/office/powerpoint/2010/main" val="4293335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595CAA-3ED8-C8C5-FECE-FAE1520B0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Highlights of the Guidelines</a:t>
            </a: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AECE4-5A46-2470-95D0-B2C5A486B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University Level Standards for Promotion</a:t>
            </a:r>
          </a:p>
          <a:p>
            <a:pPr lvl="1"/>
            <a:r>
              <a:rPr lang="en-US" dirty="0"/>
              <a:t>Instructor to Sr. Instructor</a:t>
            </a:r>
          </a:p>
          <a:p>
            <a:pPr lvl="1"/>
            <a:r>
              <a:rPr lang="en-US" dirty="0"/>
              <a:t>Assistant to Associate Professor</a:t>
            </a:r>
          </a:p>
          <a:p>
            <a:pPr lvl="1"/>
            <a:r>
              <a:rPr lang="en-US" dirty="0"/>
              <a:t>Associate to Full Professor</a:t>
            </a:r>
          </a:p>
          <a:p>
            <a:pPr marL="457200" lvl="1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Tips for Dossier Preparation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Considerations for External Letters</a:t>
            </a:r>
          </a:p>
        </p:txBody>
      </p:sp>
    </p:spTree>
    <p:extLst>
      <p:ext uri="{BB962C8B-B14F-4D97-AF65-F5344CB8AC3E}">
        <p14:creationId xmlns:p14="http://schemas.microsoft.com/office/powerpoint/2010/main" val="450250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595CAA-3ED8-C8C5-FECE-FAE1520B0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Highlights of the Guidelines</a:t>
            </a: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AECE4-5A46-2470-95D0-B2C5A486B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Committee Formation</a:t>
            </a:r>
          </a:p>
          <a:p>
            <a:r>
              <a:rPr lang="en-US" sz="2400" dirty="0"/>
              <a:t>Key points to guide units in being </a:t>
            </a:r>
            <a:r>
              <a:rPr lang="en-US" sz="2400" dirty="0">
                <a:effectLst/>
                <a:latin typeface="Calibri" panose="020F0502020204030204" pitchFamily="34" charset="0"/>
                <a:ea typeface="MS Mincho" panose="02020609040205080304" pitchFamily="49" charset="-128"/>
              </a:rPr>
              <a:t>thoughtful and purposeful about who makes up the review committee to ensuring a fair and equitable process</a:t>
            </a:r>
          </a:p>
          <a:p>
            <a:endParaRPr lang="en-US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Mentoring</a:t>
            </a:r>
          </a:p>
          <a:p>
            <a:r>
              <a:rPr lang="en-US" sz="2400" dirty="0"/>
              <a:t>Mentoring has not been robust for most fixed-term faculty. Suggestions &amp; considerations are noted for strengthening this area.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748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owchart: Document 9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A4FF77-6066-2A82-83C7-39064D80F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The New Form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8877C0B4-9A1E-31DA-ECAA-E8A8AB1B32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959106" y="372736"/>
            <a:ext cx="6227702" cy="6112527"/>
          </a:xfrm>
        </p:spPr>
      </p:pic>
    </p:spTree>
    <p:extLst>
      <p:ext uri="{BB962C8B-B14F-4D97-AF65-F5344CB8AC3E}">
        <p14:creationId xmlns:p14="http://schemas.microsoft.com/office/powerpoint/2010/main" val="2765504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3BE68F7849A845B253768CFB280D40" ma:contentTypeVersion="23" ma:contentTypeDescription="Create a new document." ma:contentTypeScope="" ma:versionID="7bc000750d257f9007ff67dee84cb122">
  <xsd:schema xmlns:xsd="http://www.w3.org/2001/XMLSchema" xmlns:xs="http://www.w3.org/2001/XMLSchema" xmlns:p="http://schemas.microsoft.com/office/2006/metadata/properties" xmlns:ns2="b9af824b-b9ca-44bc-93e9-131eccbb3ac9" xmlns:ns3="b9b69cfa-80ab-4e57-8c7c-c439de3a6f57" targetNamespace="http://schemas.microsoft.com/office/2006/metadata/properties" ma:root="true" ma:fieldsID="f08125034f10074474bf3a3ece113903" ns2:_="" ns3:_="">
    <xsd:import namespace="b9af824b-b9ca-44bc-93e9-131eccbb3ac9"/>
    <xsd:import namespace="b9b69cfa-80ab-4e57-8c7c-c439de3a6f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Done" minOccurs="0"/>
                <xsd:element ref="ns2:MediaLengthInSeconds" minOccurs="0"/>
                <xsd:element ref="ns2:Status" minOccurs="0"/>
                <xsd:element ref="ns2:MediaServiceLocation" minOccurs="0"/>
                <xsd:element ref="ns2:Updated" minOccurs="0"/>
                <xsd:element ref="ns2:ConfirmedCurrent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af824b-b9ca-44bc-93e9-131eccbb3a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Done" ma:index="19" nillable="true" ma:displayName="Done" ma:default="1" ma:internalName="Done">
      <xsd:simpleType>
        <xsd:restriction base="dms:Boolean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Status" ma:index="21" nillable="true" ma:displayName="Status " ma:format="Dropdown" ma:internalName="Status">
      <xsd:simpleType>
        <xsd:union memberTypes="dms:Text">
          <xsd:simpleType>
            <xsd:restriction base="dms:Choice">
              <xsd:enumeration value="Drafting"/>
              <xsd:enumeration value="Complete"/>
              <xsd:enumeration value="Implementing "/>
            </xsd:restriction>
          </xsd:simpleType>
        </xsd:un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Updated" ma:index="23" nillable="true" ma:displayName="Updated" ma:description="May 2018" ma:format="Dropdown" ma:internalName="Updated">
      <xsd:simpleType>
        <xsd:restriction base="dms:Text">
          <xsd:maxLength value="255"/>
        </xsd:restriction>
      </xsd:simpleType>
    </xsd:element>
    <xsd:element name="ConfirmedCurrent" ma:index="24" nillable="true" ma:displayName="Confirmed Current " ma:description="January 14, 2021 " ma:format="Dropdown" ma:internalName="ConfirmedCurrent">
      <xsd:simpleType>
        <xsd:restriction base="dms:Text">
          <xsd:maxLength value="255"/>
        </xsd:restriction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0ad816ea-8460-453a-b1af-cd753e23c00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3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b69cfa-80ab-4e57-8c7c-c439de3a6f5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7" nillable="true" ma:displayName="Taxonomy Catch All Column" ma:hidden="true" ma:list="{eff38b9b-e467-49f0-aa00-a4b002715b25}" ma:internalName="TaxCatchAll" ma:showField="CatchAllData" ma:web="b9b69cfa-80ab-4e57-8c7c-c439de3a6f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b9af824b-b9ca-44bc-93e9-131eccbb3ac9" xsi:nil="true"/>
    <Updated xmlns="b9af824b-b9ca-44bc-93e9-131eccbb3ac9" xsi:nil="true"/>
    <Done xmlns="b9af824b-b9ca-44bc-93e9-131eccbb3ac9">true</Done>
    <ConfirmedCurrent xmlns="b9af824b-b9ca-44bc-93e9-131eccbb3ac9" xsi:nil="true"/>
    <lcf76f155ced4ddcb4097134ff3c332f xmlns="b9af824b-b9ca-44bc-93e9-131eccbb3ac9">
      <Terms xmlns="http://schemas.microsoft.com/office/infopath/2007/PartnerControls"/>
    </lcf76f155ced4ddcb4097134ff3c332f>
    <TaxCatchAll xmlns="b9b69cfa-80ab-4e57-8c7c-c439de3a6f57" xsi:nil="true"/>
  </documentManagement>
</p:properties>
</file>

<file path=customXml/itemProps1.xml><?xml version="1.0" encoding="utf-8"?>
<ds:datastoreItem xmlns:ds="http://schemas.openxmlformats.org/officeDocument/2006/customXml" ds:itemID="{332B97BF-3609-4A24-AA01-16B13B42D8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af824b-b9ca-44bc-93e9-131eccbb3ac9"/>
    <ds:schemaRef ds:uri="b9b69cfa-80ab-4e57-8c7c-c439de3a6f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435A9C4-A428-4FE8-ADD8-23A0304D2C0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1C4924B-4CE2-48C8-95D7-FA534E5E40EC}">
  <ds:schemaRefs>
    <ds:schemaRef ds:uri="http://purl.org/dc/elements/1.1/"/>
    <ds:schemaRef ds:uri="http://schemas.microsoft.com/office/2006/documentManagement/types"/>
    <ds:schemaRef ds:uri="b9b69cfa-80ab-4e57-8c7c-c439de3a6f57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b9af824b-b9ca-44bc-93e9-131eccbb3ac9"/>
    <ds:schemaRef ds:uri="http://schemas.microsoft.com/office/2006/metadata/properties"/>
    <ds:schemaRef ds:uri="http://www.w3.org/XML/1998/namespace"/>
    <ds:schemaRef ds:uri="http://purl.org/dc/terms/"/>
  </ds:schemaRefs>
</ds:datastoreItem>
</file>

<file path=docMetadata/LabelInfo.xml><?xml version="1.0" encoding="utf-8"?>
<clbl:labelList xmlns:clbl="http://schemas.microsoft.com/office/2020/mipLabelMetadata">
  <clbl:label id="{22177130-642f-41d9-9211-74237ad5687d}" enabled="0" method="" siteId="{22177130-642f-41d9-9211-74237ad5687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12622</TotalTime>
  <Words>354</Words>
  <Application>Microsoft Office PowerPoint</Application>
  <PresentationFormat>Widescreen</PresentationFormat>
  <Paragraphs>69</Paragraphs>
  <Slides>11</Slides>
  <Notes>10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Fixed Term Promotion Project Jamie Alan, Associate Professor, UCFA Chair Jennie Schaeffer, FASA Director</vt:lpstr>
      <vt:lpstr>Initial Charge</vt:lpstr>
      <vt:lpstr>Understanding the Challenges</vt:lpstr>
      <vt:lpstr>Committee Work</vt:lpstr>
      <vt:lpstr>What’s New</vt:lpstr>
      <vt:lpstr>Considerations</vt:lpstr>
      <vt:lpstr>Highlights of the Guidelines</vt:lpstr>
      <vt:lpstr>Highlights of the Guidelines</vt:lpstr>
      <vt:lpstr>The New Form</vt:lpstr>
      <vt:lpstr>The New Form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Fixed Term Promotion Project</dc:title>
  <dc:creator>Schaeffer, Jennie</dc:creator>
  <cp:lastModifiedBy>Pineda, Heidi</cp:lastModifiedBy>
  <cp:revision>87</cp:revision>
  <dcterms:created xsi:type="dcterms:W3CDTF">2024-12-04T15:38:47Z</dcterms:created>
  <dcterms:modified xsi:type="dcterms:W3CDTF">2025-04-08T15:51:30Z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0x010100373BE68F7849A845B253768CFB280D40</vt:lpwstr>
  </property>
  <property fmtid="{D5CDD505-2E9C-101B-9397-08002B2CF9AE}" pid="3" name="MediaServiceImageTags">
    <vt:lpwstr/>
  </property>
</Properties>
</file>