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70" r:id="rId10"/>
    <p:sldId id="261" r:id="rId11"/>
    <p:sldId id="264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897" autoAdjust="0"/>
  </p:normalViewPr>
  <p:slideViewPr>
    <p:cSldViewPr snapToGrid="0">
      <p:cViewPr varScale="1">
        <p:scale>
          <a:sx n="97" d="100"/>
          <a:sy n="97" d="100"/>
        </p:scale>
        <p:origin x="11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56BDD-DC4B-4360-B858-DA79C803217D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00AF7CF-CEC1-4184-995B-34E289D3D848}">
      <dgm:prSet/>
      <dgm:spPr/>
      <dgm:t>
        <a:bodyPr/>
        <a:lstStyle/>
        <a:p>
          <a:r>
            <a:rPr lang="en-US"/>
            <a:t>Timeline: parallel to the Academic Specialist timeline, with packets submitted to HR in May.</a:t>
          </a:r>
        </a:p>
      </dgm:t>
    </dgm:pt>
    <dgm:pt modelId="{8B49F120-2F6C-416D-9648-DD858F4DE155}" type="parTrans" cxnId="{C07120C7-7CCC-4E8B-8E13-8AC9A57B858A}">
      <dgm:prSet/>
      <dgm:spPr/>
      <dgm:t>
        <a:bodyPr/>
        <a:lstStyle/>
        <a:p>
          <a:endParaRPr lang="en-US"/>
        </a:p>
      </dgm:t>
    </dgm:pt>
    <dgm:pt modelId="{2BD3D4C9-95F9-4948-AA51-B3B43CE4BE7B}" type="sibTrans" cxnId="{C07120C7-7CCC-4E8B-8E13-8AC9A57B858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ABA288E8-7948-4EDD-BFC1-3D1A6B621954}">
      <dgm:prSet/>
      <dgm:spPr/>
      <dgm:t>
        <a:bodyPr/>
        <a:lstStyle/>
        <a:p>
          <a:r>
            <a:rPr lang="en-US"/>
            <a:t>Form on Progress &amp; Excellence for Fixed Term Faculty</a:t>
          </a:r>
        </a:p>
      </dgm:t>
    </dgm:pt>
    <dgm:pt modelId="{7B085074-2C9B-43C6-8F74-E9553B1CB5FA}" type="parTrans" cxnId="{6E6EF78E-01D4-434D-B650-B3B3D827DC0A}">
      <dgm:prSet/>
      <dgm:spPr/>
      <dgm:t>
        <a:bodyPr/>
        <a:lstStyle/>
        <a:p>
          <a:endParaRPr lang="en-US"/>
        </a:p>
      </dgm:t>
    </dgm:pt>
    <dgm:pt modelId="{DEBF565F-39B9-4C86-8FDF-88D99B669A51}" type="sibTrans" cxnId="{6E6EF78E-01D4-434D-B650-B3B3D827DC0A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2B9BEED-B796-4E7E-94F3-4A4217FD3EDA}">
      <dgm:prSet/>
      <dgm:spPr/>
      <dgm:t>
        <a:bodyPr/>
        <a:lstStyle/>
        <a:p>
          <a:r>
            <a:rPr lang="en-US" dirty="0"/>
            <a:t>Guidelines</a:t>
          </a:r>
        </a:p>
      </dgm:t>
    </dgm:pt>
    <dgm:pt modelId="{9F686155-E1E9-445E-BFB2-DC02E4E06B79}" type="parTrans" cxnId="{B18A516A-2D54-4BD9-A368-E537C0872967}">
      <dgm:prSet/>
      <dgm:spPr/>
      <dgm:t>
        <a:bodyPr/>
        <a:lstStyle/>
        <a:p>
          <a:endParaRPr lang="en-US"/>
        </a:p>
      </dgm:t>
    </dgm:pt>
    <dgm:pt modelId="{FBE06646-12B9-4A4E-9E41-28BA8783CCAD}" type="sibTrans" cxnId="{B18A516A-2D54-4BD9-A368-E537C087296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389296D-7D4A-44D4-B31E-7B56D0FFC92D}" type="pres">
      <dgm:prSet presAssocID="{DE256BDD-DC4B-4360-B858-DA79C803217D}" presName="Name0" presStyleCnt="0">
        <dgm:presLayoutVars>
          <dgm:animLvl val="lvl"/>
          <dgm:resizeHandles val="exact"/>
        </dgm:presLayoutVars>
      </dgm:prSet>
      <dgm:spPr/>
    </dgm:pt>
    <dgm:pt modelId="{843104B6-F085-40B9-954A-2A9A7AB33E77}" type="pres">
      <dgm:prSet presAssocID="{F00AF7CF-CEC1-4184-995B-34E289D3D848}" presName="compositeNode" presStyleCnt="0">
        <dgm:presLayoutVars>
          <dgm:bulletEnabled val="1"/>
        </dgm:presLayoutVars>
      </dgm:prSet>
      <dgm:spPr/>
    </dgm:pt>
    <dgm:pt modelId="{4A49A2DA-F464-4DA8-914B-D83CA5DA0062}" type="pres">
      <dgm:prSet presAssocID="{F00AF7CF-CEC1-4184-995B-34E289D3D848}" presName="bgRect" presStyleLbl="bgAccFollowNode1" presStyleIdx="0" presStyleCnt="3"/>
      <dgm:spPr/>
    </dgm:pt>
    <dgm:pt modelId="{19CB01DE-DF47-4968-ABBB-98413574FE90}" type="pres">
      <dgm:prSet presAssocID="{2BD3D4C9-95F9-4948-AA51-B3B43CE4BE7B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F7CA97D5-B3D8-4A12-B557-57ECBC9B4AFE}" type="pres">
      <dgm:prSet presAssocID="{F00AF7CF-CEC1-4184-995B-34E289D3D848}" presName="bottomLine" presStyleLbl="alignNode1" presStyleIdx="1" presStyleCnt="6">
        <dgm:presLayoutVars/>
      </dgm:prSet>
      <dgm:spPr/>
    </dgm:pt>
    <dgm:pt modelId="{10651BCD-26F2-4FD8-87CE-E11F54CA9167}" type="pres">
      <dgm:prSet presAssocID="{F00AF7CF-CEC1-4184-995B-34E289D3D848}" presName="nodeText" presStyleLbl="bgAccFollowNode1" presStyleIdx="0" presStyleCnt="3">
        <dgm:presLayoutVars>
          <dgm:bulletEnabled val="1"/>
        </dgm:presLayoutVars>
      </dgm:prSet>
      <dgm:spPr/>
    </dgm:pt>
    <dgm:pt modelId="{58CB72AC-3405-4A3B-B131-445CE261D856}" type="pres">
      <dgm:prSet presAssocID="{2BD3D4C9-95F9-4948-AA51-B3B43CE4BE7B}" presName="sibTrans" presStyleCnt="0"/>
      <dgm:spPr/>
    </dgm:pt>
    <dgm:pt modelId="{1C29D3DC-FF79-43A8-9D7C-BAD2B3FB022F}" type="pres">
      <dgm:prSet presAssocID="{ABA288E8-7948-4EDD-BFC1-3D1A6B621954}" presName="compositeNode" presStyleCnt="0">
        <dgm:presLayoutVars>
          <dgm:bulletEnabled val="1"/>
        </dgm:presLayoutVars>
      </dgm:prSet>
      <dgm:spPr/>
    </dgm:pt>
    <dgm:pt modelId="{6DDE201C-2860-4C9A-905C-5F3C5EF688C3}" type="pres">
      <dgm:prSet presAssocID="{ABA288E8-7948-4EDD-BFC1-3D1A6B621954}" presName="bgRect" presStyleLbl="bgAccFollowNode1" presStyleIdx="1" presStyleCnt="3" custLinFactNeighborX="26"/>
      <dgm:spPr/>
    </dgm:pt>
    <dgm:pt modelId="{ED2A64F1-9A8E-49DA-B6B9-7251C4B12A7E}" type="pres">
      <dgm:prSet presAssocID="{DEBF565F-39B9-4C86-8FDF-88D99B669A51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196AB0DC-AE41-4880-A539-54BD4CEB5F34}" type="pres">
      <dgm:prSet presAssocID="{ABA288E8-7948-4EDD-BFC1-3D1A6B621954}" presName="bottomLine" presStyleLbl="alignNode1" presStyleIdx="3" presStyleCnt="6">
        <dgm:presLayoutVars/>
      </dgm:prSet>
      <dgm:spPr/>
    </dgm:pt>
    <dgm:pt modelId="{7A227CB0-A95F-4ACB-90EA-65D26BDEA81B}" type="pres">
      <dgm:prSet presAssocID="{ABA288E8-7948-4EDD-BFC1-3D1A6B621954}" presName="nodeText" presStyleLbl="bgAccFollowNode1" presStyleIdx="1" presStyleCnt="3">
        <dgm:presLayoutVars>
          <dgm:bulletEnabled val="1"/>
        </dgm:presLayoutVars>
      </dgm:prSet>
      <dgm:spPr/>
    </dgm:pt>
    <dgm:pt modelId="{8F29D2A4-9532-4619-8D30-C52735B87E28}" type="pres">
      <dgm:prSet presAssocID="{DEBF565F-39B9-4C86-8FDF-88D99B669A51}" presName="sibTrans" presStyleCnt="0"/>
      <dgm:spPr/>
    </dgm:pt>
    <dgm:pt modelId="{2CF69837-4010-43F6-B03E-9636D54FA896}" type="pres">
      <dgm:prSet presAssocID="{32B9BEED-B796-4E7E-94F3-4A4217FD3EDA}" presName="compositeNode" presStyleCnt="0">
        <dgm:presLayoutVars>
          <dgm:bulletEnabled val="1"/>
        </dgm:presLayoutVars>
      </dgm:prSet>
      <dgm:spPr/>
    </dgm:pt>
    <dgm:pt modelId="{918B124F-CD3B-498B-8DAC-DA42B5F13EE4}" type="pres">
      <dgm:prSet presAssocID="{32B9BEED-B796-4E7E-94F3-4A4217FD3EDA}" presName="bgRect" presStyleLbl="bgAccFollowNode1" presStyleIdx="2" presStyleCnt="3" custLinFactNeighborY="438"/>
      <dgm:spPr/>
    </dgm:pt>
    <dgm:pt modelId="{DC1B138F-E108-4BA4-BBE7-F674E8DD43F8}" type="pres">
      <dgm:prSet presAssocID="{FBE06646-12B9-4A4E-9E41-28BA8783CCAD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C2310623-D4A0-489C-966E-9735BAA1F47E}" type="pres">
      <dgm:prSet presAssocID="{32B9BEED-B796-4E7E-94F3-4A4217FD3EDA}" presName="bottomLine" presStyleLbl="alignNode1" presStyleIdx="5" presStyleCnt="6">
        <dgm:presLayoutVars/>
      </dgm:prSet>
      <dgm:spPr/>
    </dgm:pt>
    <dgm:pt modelId="{A5E25EE8-BF77-4980-BFD2-4ACEB865E83B}" type="pres">
      <dgm:prSet presAssocID="{32B9BEED-B796-4E7E-94F3-4A4217FD3EDA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3C485700-28B8-4C4B-96DF-5A7B9F5E3EA5}" type="presOf" srcId="{32B9BEED-B796-4E7E-94F3-4A4217FD3EDA}" destId="{918B124F-CD3B-498B-8DAC-DA42B5F13EE4}" srcOrd="0" destOrd="0" presId="urn:microsoft.com/office/officeart/2016/7/layout/BasicLinearProcessNumbered"/>
    <dgm:cxn modelId="{FC8B5A01-E1C6-4F17-BB46-EBA43CBF7FC8}" type="presOf" srcId="{F00AF7CF-CEC1-4184-995B-34E289D3D848}" destId="{10651BCD-26F2-4FD8-87CE-E11F54CA9167}" srcOrd="1" destOrd="0" presId="urn:microsoft.com/office/officeart/2016/7/layout/BasicLinearProcessNumbered"/>
    <dgm:cxn modelId="{5ADE310D-5D02-4056-B23B-9F27EB712760}" type="presOf" srcId="{ABA288E8-7948-4EDD-BFC1-3D1A6B621954}" destId="{7A227CB0-A95F-4ACB-90EA-65D26BDEA81B}" srcOrd="1" destOrd="0" presId="urn:microsoft.com/office/officeart/2016/7/layout/BasicLinearProcessNumbered"/>
    <dgm:cxn modelId="{EF9D7223-D470-4495-907B-FC53A667AF43}" type="presOf" srcId="{ABA288E8-7948-4EDD-BFC1-3D1A6B621954}" destId="{6DDE201C-2860-4C9A-905C-5F3C5EF688C3}" srcOrd="0" destOrd="0" presId="urn:microsoft.com/office/officeart/2016/7/layout/BasicLinearProcessNumbered"/>
    <dgm:cxn modelId="{2E430E26-11FF-4450-ACE5-6542B529FF5B}" type="presOf" srcId="{F00AF7CF-CEC1-4184-995B-34E289D3D848}" destId="{4A49A2DA-F464-4DA8-914B-D83CA5DA0062}" srcOrd="0" destOrd="0" presId="urn:microsoft.com/office/officeart/2016/7/layout/BasicLinearProcessNumbered"/>
    <dgm:cxn modelId="{B18A516A-2D54-4BD9-A368-E537C0872967}" srcId="{DE256BDD-DC4B-4360-B858-DA79C803217D}" destId="{32B9BEED-B796-4E7E-94F3-4A4217FD3EDA}" srcOrd="2" destOrd="0" parTransId="{9F686155-E1E9-445E-BFB2-DC02E4E06B79}" sibTransId="{FBE06646-12B9-4A4E-9E41-28BA8783CCAD}"/>
    <dgm:cxn modelId="{BF8A3155-A33C-462E-9C45-D28F66A0A8CE}" type="presOf" srcId="{DE256BDD-DC4B-4360-B858-DA79C803217D}" destId="{F389296D-7D4A-44D4-B31E-7B56D0FFC92D}" srcOrd="0" destOrd="0" presId="urn:microsoft.com/office/officeart/2016/7/layout/BasicLinearProcessNumbered"/>
    <dgm:cxn modelId="{6E6EF78E-01D4-434D-B650-B3B3D827DC0A}" srcId="{DE256BDD-DC4B-4360-B858-DA79C803217D}" destId="{ABA288E8-7948-4EDD-BFC1-3D1A6B621954}" srcOrd="1" destOrd="0" parTransId="{7B085074-2C9B-43C6-8F74-E9553B1CB5FA}" sibTransId="{DEBF565F-39B9-4C86-8FDF-88D99B669A51}"/>
    <dgm:cxn modelId="{95453AA7-DAC5-4A8C-82AF-08C8E4B17D9E}" type="presOf" srcId="{FBE06646-12B9-4A4E-9E41-28BA8783CCAD}" destId="{DC1B138F-E108-4BA4-BBE7-F674E8DD43F8}" srcOrd="0" destOrd="0" presId="urn:microsoft.com/office/officeart/2016/7/layout/BasicLinearProcessNumbered"/>
    <dgm:cxn modelId="{79D1F6B1-7669-46CB-BF2B-68C5E5348989}" type="presOf" srcId="{DEBF565F-39B9-4C86-8FDF-88D99B669A51}" destId="{ED2A64F1-9A8E-49DA-B6B9-7251C4B12A7E}" srcOrd="0" destOrd="0" presId="urn:microsoft.com/office/officeart/2016/7/layout/BasicLinearProcessNumbered"/>
    <dgm:cxn modelId="{C07120C7-7CCC-4E8B-8E13-8AC9A57B858A}" srcId="{DE256BDD-DC4B-4360-B858-DA79C803217D}" destId="{F00AF7CF-CEC1-4184-995B-34E289D3D848}" srcOrd="0" destOrd="0" parTransId="{8B49F120-2F6C-416D-9648-DD858F4DE155}" sibTransId="{2BD3D4C9-95F9-4948-AA51-B3B43CE4BE7B}"/>
    <dgm:cxn modelId="{49CA8BE1-8C6F-47A3-9466-681E3FDD0CD7}" type="presOf" srcId="{2BD3D4C9-95F9-4948-AA51-B3B43CE4BE7B}" destId="{19CB01DE-DF47-4968-ABBB-98413574FE90}" srcOrd="0" destOrd="0" presId="urn:microsoft.com/office/officeart/2016/7/layout/BasicLinearProcessNumbered"/>
    <dgm:cxn modelId="{DB6E14ED-5770-4890-A3BE-343B5F413AF6}" type="presOf" srcId="{32B9BEED-B796-4E7E-94F3-4A4217FD3EDA}" destId="{A5E25EE8-BF77-4980-BFD2-4ACEB865E83B}" srcOrd="1" destOrd="0" presId="urn:microsoft.com/office/officeart/2016/7/layout/BasicLinearProcessNumbered"/>
    <dgm:cxn modelId="{AEA24724-70C8-4A64-A598-461D2FF38080}" type="presParOf" srcId="{F389296D-7D4A-44D4-B31E-7B56D0FFC92D}" destId="{843104B6-F085-40B9-954A-2A9A7AB33E77}" srcOrd="0" destOrd="0" presId="urn:microsoft.com/office/officeart/2016/7/layout/BasicLinearProcessNumbered"/>
    <dgm:cxn modelId="{B6DABC96-4D2F-43B4-BCC4-0A5ADAF608BA}" type="presParOf" srcId="{843104B6-F085-40B9-954A-2A9A7AB33E77}" destId="{4A49A2DA-F464-4DA8-914B-D83CA5DA0062}" srcOrd="0" destOrd="0" presId="urn:microsoft.com/office/officeart/2016/7/layout/BasicLinearProcessNumbered"/>
    <dgm:cxn modelId="{54C0A973-1DC8-4D0A-BFC6-F8F16BC47486}" type="presParOf" srcId="{843104B6-F085-40B9-954A-2A9A7AB33E77}" destId="{19CB01DE-DF47-4968-ABBB-98413574FE90}" srcOrd="1" destOrd="0" presId="urn:microsoft.com/office/officeart/2016/7/layout/BasicLinearProcessNumbered"/>
    <dgm:cxn modelId="{A147BF21-EAA7-41AB-896C-6B731DC4F346}" type="presParOf" srcId="{843104B6-F085-40B9-954A-2A9A7AB33E77}" destId="{F7CA97D5-B3D8-4A12-B557-57ECBC9B4AFE}" srcOrd="2" destOrd="0" presId="urn:microsoft.com/office/officeart/2016/7/layout/BasicLinearProcessNumbered"/>
    <dgm:cxn modelId="{4772BBD3-DF01-4FE8-BBA8-EB6087985C5A}" type="presParOf" srcId="{843104B6-F085-40B9-954A-2A9A7AB33E77}" destId="{10651BCD-26F2-4FD8-87CE-E11F54CA9167}" srcOrd="3" destOrd="0" presId="urn:microsoft.com/office/officeart/2016/7/layout/BasicLinearProcessNumbered"/>
    <dgm:cxn modelId="{0B025414-CEB1-41B2-87A2-7BCD3CD98113}" type="presParOf" srcId="{F389296D-7D4A-44D4-B31E-7B56D0FFC92D}" destId="{58CB72AC-3405-4A3B-B131-445CE261D856}" srcOrd="1" destOrd="0" presId="urn:microsoft.com/office/officeart/2016/7/layout/BasicLinearProcessNumbered"/>
    <dgm:cxn modelId="{569D98FF-491C-446E-A759-1CEC19094EFB}" type="presParOf" srcId="{F389296D-7D4A-44D4-B31E-7B56D0FFC92D}" destId="{1C29D3DC-FF79-43A8-9D7C-BAD2B3FB022F}" srcOrd="2" destOrd="0" presId="urn:microsoft.com/office/officeart/2016/7/layout/BasicLinearProcessNumbered"/>
    <dgm:cxn modelId="{AB3BF1BD-9FCA-4944-97D6-4CA2C5FD0474}" type="presParOf" srcId="{1C29D3DC-FF79-43A8-9D7C-BAD2B3FB022F}" destId="{6DDE201C-2860-4C9A-905C-5F3C5EF688C3}" srcOrd="0" destOrd="0" presId="urn:microsoft.com/office/officeart/2016/7/layout/BasicLinearProcessNumbered"/>
    <dgm:cxn modelId="{9D8770D0-BB58-472F-A442-B6940B86F9F4}" type="presParOf" srcId="{1C29D3DC-FF79-43A8-9D7C-BAD2B3FB022F}" destId="{ED2A64F1-9A8E-49DA-B6B9-7251C4B12A7E}" srcOrd="1" destOrd="0" presId="urn:microsoft.com/office/officeart/2016/7/layout/BasicLinearProcessNumbered"/>
    <dgm:cxn modelId="{B24E8F57-F74B-4563-B956-59E41522FF8D}" type="presParOf" srcId="{1C29D3DC-FF79-43A8-9D7C-BAD2B3FB022F}" destId="{196AB0DC-AE41-4880-A539-54BD4CEB5F34}" srcOrd="2" destOrd="0" presId="urn:microsoft.com/office/officeart/2016/7/layout/BasicLinearProcessNumbered"/>
    <dgm:cxn modelId="{5143CD4C-6314-4F7C-8AAE-D9D96F19661F}" type="presParOf" srcId="{1C29D3DC-FF79-43A8-9D7C-BAD2B3FB022F}" destId="{7A227CB0-A95F-4ACB-90EA-65D26BDEA81B}" srcOrd="3" destOrd="0" presId="urn:microsoft.com/office/officeart/2016/7/layout/BasicLinearProcessNumbered"/>
    <dgm:cxn modelId="{A07A3C6A-070C-4455-8C01-E807B4A5D27E}" type="presParOf" srcId="{F389296D-7D4A-44D4-B31E-7B56D0FFC92D}" destId="{8F29D2A4-9532-4619-8D30-C52735B87E28}" srcOrd="3" destOrd="0" presId="urn:microsoft.com/office/officeart/2016/7/layout/BasicLinearProcessNumbered"/>
    <dgm:cxn modelId="{F2084BEB-CC1B-4FE0-A6C7-EC3B0D01F30F}" type="presParOf" srcId="{F389296D-7D4A-44D4-B31E-7B56D0FFC92D}" destId="{2CF69837-4010-43F6-B03E-9636D54FA896}" srcOrd="4" destOrd="0" presId="urn:microsoft.com/office/officeart/2016/7/layout/BasicLinearProcessNumbered"/>
    <dgm:cxn modelId="{5DDE1286-177E-45C4-BFBB-4CC1378C9EF4}" type="presParOf" srcId="{2CF69837-4010-43F6-B03E-9636D54FA896}" destId="{918B124F-CD3B-498B-8DAC-DA42B5F13EE4}" srcOrd="0" destOrd="0" presId="urn:microsoft.com/office/officeart/2016/7/layout/BasicLinearProcessNumbered"/>
    <dgm:cxn modelId="{30A75C3A-E122-4CB9-88B9-49A79004C23C}" type="presParOf" srcId="{2CF69837-4010-43F6-B03E-9636D54FA896}" destId="{DC1B138F-E108-4BA4-BBE7-F674E8DD43F8}" srcOrd="1" destOrd="0" presId="urn:microsoft.com/office/officeart/2016/7/layout/BasicLinearProcessNumbered"/>
    <dgm:cxn modelId="{EB5E454D-6477-47F5-AC41-96665634C92F}" type="presParOf" srcId="{2CF69837-4010-43F6-B03E-9636D54FA896}" destId="{C2310623-D4A0-489C-966E-9735BAA1F47E}" srcOrd="2" destOrd="0" presId="urn:microsoft.com/office/officeart/2016/7/layout/BasicLinearProcessNumbered"/>
    <dgm:cxn modelId="{2A2F8972-9362-4BA0-BA10-C09E6EC8A618}" type="presParOf" srcId="{2CF69837-4010-43F6-B03E-9636D54FA896}" destId="{A5E25EE8-BF77-4980-BFD2-4ACEB865E83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9A2DA-F464-4DA8-914B-D83CA5DA0062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Timeline: parallel to the Academic Specialist timeline, with packets submitted to HR in May.</a:t>
          </a:r>
        </a:p>
      </dsp:txBody>
      <dsp:txXfrm>
        <a:off x="0" y="1653508"/>
        <a:ext cx="3286125" cy="2610802"/>
      </dsp:txXfrm>
    </dsp:sp>
    <dsp:sp modelId="{19CB01DE-DF47-4968-ABBB-98413574FE90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533" y="626305"/>
        <a:ext cx="923057" cy="923057"/>
      </dsp:txXfrm>
    </dsp:sp>
    <dsp:sp modelId="{F7CA97D5-B3D8-4A12-B557-57ECBC9B4AFE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E201C-2860-4C9A-905C-5F3C5EF688C3}">
      <dsp:nvSpPr>
        <dsp:cNvPr id="0" name=""/>
        <dsp:cNvSpPr/>
      </dsp:nvSpPr>
      <dsp:spPr>
        <a:xfrm>
          <a:off x="3615591" y="0"/>
          <a:ext cx="3286125" cy="435133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Form on Progress &amp; Excellence for Fixed Term Faculty</a:t>
          </a:r>
        </a:p>
      </dsp:txBody>
      <dsp:txXfrm>
        <a:off x="3615591" y="1653508"/>
        <a:ext cx="3286125" cy="2610802"/>
      </dsp:txXfrm>
    </dsp:sp>
    <dsp:sp modelId="{ED2A64F1-9A8E-49DA-B6B9-7251C4B12A7E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271" y="626305"/>
        <a:ext cx="923057" cy="923057"/>
      </dsp:txXfrm>
    </dsp:sp>
    <dsp:sp modelId="{196AB0DC-AE41-4880-A539-54BD4CEB5F34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B124F-CD3B-498B-8DAC-DA42B5F13EE4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Guidelines</a:t>
          </a:r>
        </a:p>
      </dsp:txBody>
      <dsp:txXfrm>
        <a:off x="7229475" y="1653508"/>
        <a:ext cx="3286125" cy="2610802"/>
      </dsp:txXfrm>
    </dsp:sp>
    <dsp:sp modelId="{DC1B138F-E108-4BA4-BBE7-F674E8DD43F8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1008" y="626305"/>
        <a:ext cx="923057" cy="923057"/>
      </dsp:txXfrm>
    </dsp:sp>
    <dsp:sp modelId="{C2310623-D4A0-489C-966E-9735BAA1F47E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F6615-B7B2-4523-8EC3-817AA8325B4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99820-B490-40B6-AC8C-3B31809AC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41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Jamie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99820-B490-40B6-AC8C-3B31809ACF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75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99820-B490-40B6-AC8C-3B31809ACF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27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Jamie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99820-B490-40B6-AC8C-3B31809ACF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86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Jamie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99820-B490-40B6-AC8C-3B31809ACF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92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Jennie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99820-B490-40B6-AC8C-3B31809ACF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70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F7937E-756C-8815-CF11-D6245B36A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823938-265C-A7F9-9BFC-4CA153218C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809D30-C907-9F5B-6AA7-E20904DD24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Jennie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19D49-B261-3831-0E5E-41E02AE600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99820-B490-40B6-AC8C-3B31809ACF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51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Jennie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99820-B490-40B6-AC8C-3B31809ACF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19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Jamie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99820-B490-40B6-AC8C-3B31809ACF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69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Jennie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99820-B490-40B6-AC8C-3B31809ACF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88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Jamie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Note that they will now be able to document their percentages over time to help assure a more accurate evaluation of actual work 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99820-B490-40B6-AC8C-3B31809ACF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9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4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2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5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3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6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3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3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4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2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7AB2B-356D-EBF8-6F47-77ECA4F75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70" y="3755360"/>
            <a:ext cx="9732773" cy="1465112"/>
          </a:xfrm>
        </p:spPr>
        <p:txBody>
          <a:bodyPr>
            <a:normAutofit/>
          </a:bodyPr>
          <a:lstStyle/>
          <a:p>
            <a:r>
              <a:rPr lang="en-US" sz="4400" dirty="0"/>
              <a:t>Fixed Term Promotion Project</a:t>
            </a:r>
            <a:br>
              <a:rPr lang="en-US" sz="4400" dirty="0"/>
            </a:br>
            <a:r>
              <a:rPr lang="en-US" sz="2800" dirty="0"/>
              <a:t>Jamie Alan, Associate Professor, UCFA Chair</a:t>
            </a:r>
            <a:br>
              <a:rPr lang="en-US" sz="2800" dirty="0"/>
            </a:br>
            <a:r>
              <a:rPr lang="en-US" sz="2800" dirty="0"/>
              <a:t>Jennie Schaeffer, FASA Director</a:t>
            </a:r>
            <a:endParaRPr 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B5C5C5-8A6E-2056-782B-05E2A2134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1687654"/>
            <a:ext cx="9459385" cy="163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65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A4FF77-6066-2A82-83C7-39064D80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New Form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9EEB515-D796-49C6-9A6C-8023EB2438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12358" y="171162"/>
            <a:ext cx="6078903" cy="6384340"/>
          </a:xfrm>
        </p:spPr>
      </p:pic>
    </p:spTree>
    <p:extLst>
      <p:ext uri="{BB962C8B-B14F-4D97-AF65-F5344CB8AC3E}">
        <p14:creationId xmlns:p14="http://schemas.microsoft.com/office/powerpoint/2010/main" val="430112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179660-AA01-3315-62F4-AC0195B81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9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928F8E-4BCC-7C38-6966-95238844E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Initial 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3C274-2FA7-D95A-5035-724A6502E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400" dirty="0">
                <a:ea typeface="Calibri"/>
                <a:cs typeface="Calibri"/>
              </a:rPr>
              <a:t>Faculty request through Academic Governance</a:t>
            </a:r>
            <a:endParaRPr lang="en-US" sz="2400" dirty="0"/>
          </a:p>
          <a:p>
            <a:r>
              <a:rPr lang="en-US" sz="2400" dirty="0"/>
              <a:t>FASA -Assuring all colleges have a visible process in place</a:t>
            </a:r>
          </a:p>
          <a:p>
            <a:r>
              <a:rPr lang="en-US" sz="2400" dirty="0"/>
              <a:t>Collaborative approach with FASA and UCFA</a:t>
            </a:r>
            <a:endParaRPr lang="en-US" sz="2400" dirty="0">
              <a:ea typeface="Calibri"/>
              <a:cs typeface="Calibri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333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3D0E71-77B7-2D21-2F75-3B4B61FAC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Understanding the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8468E-B663-277A-CF50-8E0FA2F57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Most Colleges had defined processes but both administrators and faculty were often unclear on how to effectively operationalize them.</a:t>
            </a:r>
          </a:p>
          <a:p>
            <a:r>
              <a:rPr lang="en-US" sz="2400" dirty="0">
                <a:solidFill>
                  <a:schemeClr val="tx2"/>
                </a:solidFill>
              </a:rPr>
              <a:t>We collected these questions &amp; ideas from faculty and the Council of Faculty Affairs Deans</a:t>
            </a:r>
          </a:p>
          <a:p>
            <a:r>
              <a:rPr lang="en-US" sz="2400" dirty="0">
                <a:solidFill>
                  <a:schemeClr val="tx2"/>
                </a:solidFill>
              </a:rPr>
              <a:t>Determined that committee work would be necessary.</a:t>
            </a:r>
          </a:p>
        </p:txBody>
      </p:sp>
    </p:spTree>
    <p:extLst>
      <p:ext uri="{BB962C8B-B14F-4D97-AF65-F5344CB8AC3E}">
        <p14:creationId xmlns:p14="http://schemas.microsoft.com/office/powerpoint/2010/main" val="344572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902ADA-5583-79A0-346F-B7AD7610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Committee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AA6DD-0100-0BF1-82D5-1A417A268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400" b="1" dirty="0"/>
              <a:t>Core Work Team: </a:t>
            </a:r>
          </a:p>
          <a:p>
            <a:pPr marL="457200" lvl="1" indent="0">
              <a:buNone/>
            </a:pPr>
            <a:r>
              <a:rPr lang="en-US" dirty="0"/>
              <a:t>Jamie Alan, Marilyn Amey, Kate Birdsall, Sonja Fritsche, Jennie Schaeffer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b="1" dirty="0"/>
              <a:t>Large Committee: </a:t>
            </a:r>
          </a:p>
          <a:p>
            <a:pPr marL="457200" lvl="1" indent="0">
              <a:buNone/>
            </a:pPr>
            <a:r>
              <a:rPr lang="en-US" dirty="0"/>
              <a:t>20+ members representing various colleges and position types and UNTF.</a:t>
            </a:r>
          </a:p>
          <a:p>
            <a:pPr lvl="2"/>
            <a:r>
              <a:rPr lang="en-US" sz="2400" dirty="0"/>
              <a:t>Subcommittees were formed to address key points of confusion</a:t>
            </a:r>
          </a:p>
        </p:txBody>
      </p:sp>
    </p:spTree>
    <p:extLst>
      <p:ext uri="{BB962C8B-B14F-4D97-AF65-F5344CB8AC3E}">
        <p14:creationId xmlns:p14="http://schemas.microsoft.com/office/powerpoint/2010/main" val="328980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blue and yellow background&#10;&#10;Description automatically generated">
            <a:extLst>
              <a:ext uri="{FF2B5EF4-FFF2-40B4-BE49-F238E27FC236}">
                <a16:creationId xmlns:a16="http://schemas.microsoft.com/office/drawing/2014/main" id="{811DBB2D-4246-8D49-2D56-D9AE0856367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010" b="67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8CC1B-224A-7491-3814-9374756C5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What’s New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3D613056-4901-816F-3595-0D7DC25CA2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2151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882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7B87E9-437E-3B9C-6904-B025B621E9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0F508-1634-CAE6-0B99-91434A87C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CC3F809-411E-7A9E-30C8-41F79108D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93A47B-321B-8753-CD82-E6076BFC9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8189CD-D82E-3382-F6F0-CA472690A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128592-5B07-D5CD-D0B2-739BDDC2B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740F6D4-1A28-B0C8-FA81-5313F3105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8EE9AA-D310-2089-D3E9-7BE242A48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2B66EF-0691-744F-F8B4-2068BE1EC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736" y="651249"/>
            <a:ext cx="3421380" cy="3355300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24742-605F-6291-7DEC-B3F348E3E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400" dirty="0">
                <a:ea typeface="Calibri"/>
                <a:cs typeface="Calibri"/>
              </a:rPr>
              <a:t>Increased Clarity for Faculty &amp; Unit/College</a:t>
            </a:r>
          </a:p>
          <a:p>
            <a:r>
              <a:rPr lang="en-US" sz="2400" dirty="0"/>
              <a:t>Underlying principles</a:t>
            </a:r>
            <a:endParaRPr lang="en-US" sz="2400" dirty="0">
              <a:ea typeface="Calibri"/>
              <a:cs typeface="Calibri"/>
            </a:endParaRPr>
          </a:p>
          <a:p>
            <a:r>
              <a:rPr lang="en-US" sz="2400" dirty="0"/>
              <a:t>Maintain flexibility within colleges</a:t>
            </a:r>
            <a:endParaRPr lang="en-US" sz="2400" dirty="0">
              <a:ea typeface="Calibri"/>
              <a:cs typeface="Calibri"/>
            </a:endParaRPr>
          </a:p>
          <a:p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i="1" dirty="0">
                <a:ea typeface="+mn-lt"/>
                <a:cs typeface="+mn-lt"/>
              </a:rPr>
              <a:t>"The fixed term promotion process offers a structured pathway for career advancement, allowing all faculty to develop and receive recognition for their contributions while ensuring that MSU remains responsive to changing needs of individual colleges."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1600" i="1" dirty="0">
                <a:ea typeface="Calibri" panose="020F0502020204030204"/>
                <a:cs typeface="Calibri" panose="020F0502020204030204"/>
              </a:rPr>
              <a:t>Fixed Term Promotion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429333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595CAA-3ED8-C8C5-FECE-FAE1520B0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Highlights of the Guidelines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AECE4-5A46-2470-95D0-B2C5A486B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University Level Standards for Promotion</a:t>
            </a:r>
          </a:p>
          <a:p>
            <a:pPr lvl="1"/>
            <a:r>
              <a:rPr lang="en-US" dirty="0"/>
              <a:t>Instructor to Sr. Instructor</a:t>
            </a:r>
          </a:p>
          <a:p>
            <a:pPr lvl="1"/>
            <a:r>
              <a:rPr lang="en-US" dirty="0"/>
              <a:t>Assistant to Associate Professor</a:t>
            </a:r>
          </a:p>
          <a:p>
            <a:pPr lvl="1"/>
            <a:r>
              <a:rPr lang="en-US" dirty="0"/>
              <a:t>Associate to Full Professor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Tips for Dossier Preparation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Considerations for External Letters</a:t>
            </a:r>
          </a:p>
        </p:txBody>
      </p:sp>
    </p:spTree>
    <p:extLst>
      <p:ext uri="{BB962C8B-B14F-4D97-AF65-F5344CB8AC3E}">
        <p14:creationId xmlns:p14="http://schemas.microsoft.com/office/powerpoint/2010/main" val="45025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595CAA-3ED8-C8C5-FECE-FAE1520B0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Highlights of the Guidelines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AECE4-5A46-2470-95D0-B2C5A486B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Committee Formation</a:t>
            </a:r>
          </a:p>
          <a:p>
            <a:r>
              <a:rPr lang="en-US" sz="2400" dirty="0"/>
              <a:t>Key points to guide units in being </a:t>
            </a:r>
            <a:r>
              <a:rPr lang="en-US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thoughtful and purposeful about who makes up the review committee to ensuring a fair and equitable process</a:t>
            </a:r>
          </a:p>
          <a:p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Mentoring</a:t>
            </a:r>
          </a:p>
          <a:p>
            <a:r>
              <a:rPr lang="en-US" sz="2400" dirty="0"/>
              <a:t>Mentoring has not been robust for most fixed-term faculty. Suggestions &amp; considerations are noted for strengthening this area.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4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A4FF77-6066-2A82-83C7-39064D80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New Form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877C0B4-9A1E-31DA-ECAA-E8A8AB1B32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59106" y="372736"/>
            <a:ext cx="6227702" cy="6112527"/>
          </a:xfrm>
        </p:spPr>
      </p:pic>
    </p:spTree>
    <p:extLst>
      <p:ext uri="{BB962C8B-B14F-4D97-AF65-F5344CB8AC3E}">
        <p14:creationId xmlns:p14="http://schemas.microsoft.com/office/powerpoint/2010/main" val="2765504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3" ma:contentTypeDescription="Create a new document." ma:contentTypeScope="" ma:versionID="7bc000750d257f9007ff67dee84cb122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f08125034f10074474bf3a3ece113903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3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b9af824b-b9ca-44bc-93e9-131eccbb3ac9" xsi:nil="true"/>
    <Updated xmlns="b9af824b-b9ca-44bc-93e9-131eccbb3ac9" xsi:nil="true"/>
    <Done xmlns="b9af824b-b9ca-44bc-93e9-131eccbb3ac9">true</Done>
    <ConfirmedCurrent xmlns="b9af824b-b9ca-44bc-93e9-131eccbb3ac9" xsi:nil="true"/>
    <lcf76f155ced4ddcb4097134ff3c332f xmlns="b9af824b-b9ca-44bc-93e9-131eccbb3ac9">
      <Terms xmlns="http://schemas.microsoft.com/office/infopath/2007/PartnerControls"/>
    </lcf76f155ced4ddcb4097134ff3c332f>
    <TaxCatchAll xmlns="b9b69cfa-80ab-4e57-8c7c-c439de3a6f57" xsi:nil="true"/>
  </documentManagement>
</p:properties>
</file>

<file path=customXml/itemProps1.xml><?xml version="1.0" encoding="utf-8"?>
<ds:datastoreItem xmlns:ds="http://schemas.openxmlformats.org/officeDocument/2006/customXml" ds:itemID="{332B97BF-3609-4A24-AA01-16B13B42D8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af824b-b9ca-44bc-93e9-131eccbb3ac9"/>
    <ds:schemaRef ds:uri="b9b69cfa-80ab-4e57-8c7c-c439de3a6f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35A9C4-A428-4FE8-ADD8-23A0304D2C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C4924B-4CE2-48C8-95D7-FA534E5E40EC}">
  <ds:schemaRefs>
    <ds:schemaRef ds:uri="http://purl.org/dc/elements/1.1/"/>
    <ds:schemaRef ds:uri="http://schemas.microsoft.com/office/2006/documentManagement/types"/>
    <ds:schemaRef ds:uri="b9b69cfa-80ab-4e57-8c7c-c439de3a6f57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b9af824b-b9ca-44bc-93e9-131eccbb3ac9"/>
    <ds:schemaRef ds:uri="http://schemas.microsoft.com/office/2006/metadata/properties"/>
    <ds:schemaRef ds:uri="http://www.w3.org/XML/1998/namespace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22177130-642f-41d9-9211-74237ad5687d}" enabled="0" method="" siteId="{22177130-642f-41d9-9211-74237ad568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12622</TotalTime>
  <Words>354</Words>
  <Application>Microsoft Office PowerPoint</Application>
  <PresentationFormat>Widescreen</PresentationFormat>
  <Paragraphs>69</Paragraphs>
  <Slides>11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Fixed Term Promotion Project Jamie Alan, Associate Professor, UCFA Chair Jennie Schaeffer, FASA Director</vt:lpstr>
      <vt:lpstr>Initial Charge</vt:lpstr>
      <vt:lpstr>Understanding the Challenges</vt:lpstr>
      <vt:lpstr>Committee Work</vt:lpstr>
      <vt:lpstr>What’s New</vt:lpstr>
      <vt:lpstr>Considerations</vt:lpstr>
      <vt:lpstr>Highlights of the Guidelines</vt:lpstr>
      <vt:lpstr>Highlights of the Guidelines</vt:lpstr>
      <vt:lpstr>The New Form</vt:lpstr>
      <vt:lpstr>The New Form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Term Promotion Project</dc:title>
  <dc:creator>Schaeffer, Jennie</dc:creator>
  <cp:lastModifiedBy>Pineda, Heidi</cp:lastModifiedBy>
  <cp:revision>87</cp:revision>
  <dcterms:created xsi:type="dcterms:W3CDTF">2024-12-04T15:38:47Z</dcterms:created>
  <dcterms:modified xsi:type="dcterms:W3CDTF">2025-04-08T15:51:30Z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0x010100373BE68F7849A845B253768CFB280D40</vt:lpwstr>
  </property>
  <property fmtid="{D5CDD505-2E9C-101B-9397-08002B2CF9AE}" pid="3" name="MediaServiceImageTags">
    <vt:lpwstr/>
  </property>
</Properties>
</file>