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684" r:id="rId5"/>
    <p:sldMasterId id="2147483672" r:id="rId6"/>
  </p:sldMasterIdLst>
  <p:notesMasterIdLst>
    <p:notesMasterId r:id="rId26"/>
  </p:notesMasterIdLst>
  <p:sldIdLst>
    <p:sldId id="290" r:id="rId7"/>
    <p:sldId id="419" r:id="rId8"/>
    <p:sldId id="413" r:id="rId9"/>
    <p:sldId id="405" r:id="rId10"/>
    <p:sldId id="377" r:id="rId11"/>
    <p:sldId id="300" r:id="rId12"/>
    <p:sldId id="409" r:id="rId13"/>
    <p:sldId id="406" r:id="rId14"/>
    <p:sldId id="292" r:id="rId15"/>
    <p:sldId id="407" r:id="rId16"/>
    <p:sldId id="408" r:id="rId17"/>
    <p:sldId id="324" r:id="rId18"/>
    <p:sldId id="417" r:id="rId19"/>
    <p:sldId id="411" r:id="rId20"/>
    <p:sldId id="412" r:id="rId21"/>
    <p:sldId id="414" r:id="rId22"/>
    <p:sldId id="415" r:id="rId23"/>
    <p:sldId id="418"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53A"/>
    <a:srgbClr val="6E9983"/>
    <a:srgbClr val="7FA592"/>
    <a:srgbClr val="133931"/>
    <a:srgbClr val="F4F7F4"/>
    <a:srgbClr val="E46D0C"/>
    <a:srgbClr val="8D3B96"/>
    <a:srgbClr val="008C8F"/>
    <a:srgbClr val="AD0065"/>
    <a:srgbClr val="028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AFDA6-8D3B-4B59-9411-9C7AFA29131F}" type="doc">
      <dgm:prSet loTypeId="urn:microsoft.com/office/officeart/2005/8/layout/chevron1" loCatId="process" qsTypeId="urn:microsoft.com/office/officeart/2005/8/quickstyle/simple1" qsCatId="simple" csTypeId="urn:microsoft.com/office/officeart/2005/8/colors/colorful1" csCatId="colorful" phldr="1"/>
      <dgm:spPr/>
    </dgm:pt>
    <dgm:pt modelId="{7EB2A1EE-9240-4C1E-B3F6-73E61BDEED68}">
      <dgm:prSet phldrT="[Text]" phldr="0"/>
      <dgm:spPr/>
      <dgm:t>
        <a:bodyPr/>
        <a:lstStyle/>
        <a:p>
          <a:pPr rtl="0"/>
          <a:r>
            <a:rPr lang="en-US" b="1">
              <a:solidFill>
                <a:schemeClr val="tx1"/>
              </a:solidFill>
              <a:latin typeface="Arial"/>
              <a:ea typeface="Calibri"/>
              <a:cs typeface="Calibri"/>
            </a:rPr>
            <a:t>Sept 2024: </a:t>
          </a:r>
          <a:endParaRPr lang="en-US" b="1">
            <a:solidFill>
              <a:schemeClr val="tx1"/>
            </a:solidFill>
            <a:latin typeface="Arial"/>
            <a:ea typeface="Calibri Light" panose="020F0302020204030204"/>
            <a:cs typeface="Calibri Light" panose="020F0302020204030204"/>
          </a:endParaRPr>
        </a:p>
      </dgm:t>
    </dgm:pt>
    <dgm:pt modelId="{A6166F4D-B6D3-4554-9091-5D62F81E06EF}" type="parTrans" cxnId="{04F39B4B-E59E-4115-8918-446B07CD82F9}">
      <dgm:prSet/>
      <dgm:spPr/>
      <dgm:t>
        <a:bodyPr/>
        <a:lstStyle/>
        <a:p>
          <a:endParaRPr lang="en-US"/>
        </a:p>
      </dgm:t>
    </dgm:pt>
    <dgm:pt modelId="{236A19E5-7E35-4301-8D03-DBE837E71B75}" type="sibTrans" cxnId="{04F39B4B-E59E-4115-8918-446B07CD82F9}">
      <dgm:prSet/>
      <dgm:spPr/>
      <dgm:t>
        <a:bodyPr/>
        <a:lstStyle/>
        <a:p>
          <a:endParaRPr lang="en-US"/>
        </a:p>
      </dgm:t>
    </dgm:pt>
    <dgm:pt modelId="{7DEE2E0B-DF85-4692-B341-54ABD62B8B7D}">
      <dgm:prSet phldrT="[Text]" phldr="0"/>
      <dgm:spPr/>
      <dgm:t>
        <a:bodyPr/>
        <a:lstStyle/>
        <a:p>
          <a:pPr rtl="0"/>
          <a:r>
            <a:rPr lang="en-US" b="1">
              <a:solidFill>
                <a:schemeClr val="tx1"/>
              </a:solidFill>
              <a:latin typeface="Arial"/>
              <a:ea typeface="Calibri"/>
              <a:cs typeface="Calibri"/>
            </a:rPr>
            <a:t>April - May 2025</a:t>
          </a:r>
          <a:endParaRPr lang="en-US" b="1">
            <a:solidFill>
              <a:schemeClr val="tx1"/>
            </a:solidFill>
            <a:latin typeface="Arial"/>
            <a:cs typeface="Arial"/>
          </a:endParaRPr>
        </a:p>
      </dgm:t>
    </dgm:pt>
    <dgm:pt modelId="{4D06BC1C-1A26-4A9B-8CB7-890C241E43C1}" type="parTrans" cxnId="{FB1A56E4-A7B1-456C-9854-DA24D2493357}">
      <dgm:prSet/>
      <dgm:spPr/>
      <dgm:t>
        <a:bodyPr/>
        <a:lstStyle/>
        <a:p>
          <a:endParaRPr lang="en-US"/>
        </a:p>
      </dgm:t>
    </dgm:pt>
    <dgm:pt modelId="{0536BC41-C907-44C6-AB57-E8D2180FFFCE}" type="sibTrans" cxnId="{FB1A56E4-A7B1-456C-9854-DA24D2493357}">
      <dgm:prSet/>
      <dgm:spPr/>
      <dgm:t>
        <a:bodyPr/>
        <a:lstStyle/>
        <a:p>
          <a:endParaRPr lang="en-US"/>
        </a:p>
      </dgm:t>
    </dgm:pt>
    <dgm:pt modelId="{4A45863B-15BD-44CF-90C9-153E6310DB90}">
      <dgm:prSet phldr="0"/>
      <dgm:spPr/>
      <dgm:t>
        <a:bodyPr/>
        <a:lstStyle/>
        <a:p>
          <a:r>
            <a:rPr lang="en-US" b="1">
              <a:solidFill>
                <a:schemeClr val="tx1"/>
              </a:solidFill>
              <a:latin typeface="Arial"/>
              <a:ea typeface="Calibri"/>
              <a:cs typeface="Calibri"/>
            </a:rPr>
            <a:t>Established baseline understanding of success areas through the Student Experience Survey </a:t>
          </a:r>
          <a:endParaRPr lang="en-US" b="1">
            <a:solidFill>
              <a:schemeClr val="tx1"/>
            </a:solidFill>
            <a:latin typeface="Arial"/>
            <a:cs typeface="Arial"/>
          </a:endParaRPr>
        </a:p>
      </dgm:t>
    </dgm:pt>
    <dgm:pt modelId="{74B1A563-D695-4C38-842E-6660C5304204}" type="parTrans" cxnId="{F3630544-78F9-4B55-BC01-1240C2F51502}">
      <dgm:prSet/>
      <dgm:spPr/>
      <dgm:t>
        <a:bodyPr/>
        <a:lstStyle/>
        <a:p>
          <a:endParaRPr lang="en-US"/>
        </a:p>
      </dgm:t>
    </dgm:pt>
    <dgm:pt modelId="{788D90B5-DE43-4CCD-9DE5-239B30135DE4}" type="sibTrans" cxnId="{F3630544-78F9-4B55-BC01-1240C2F51502}">
      <dgm:prSet/>
      <dgm:spPr/>
      <dgm:t>
        <a:bodyPr/>
        <a:lstStyle/>
        <a:p>
          <a:endParaRPr lang="en-US"/>
        </a:p>
      </dgm:t>
    </dgm:pt>
    <dgm:pt modelId="{40E942E6-7B42-4A2F-8B28-6892D47423D9}">
      <dgm:prSet phldr="0"/>
      <dgm:spPr/>
      <dgm:t>
        <a:bodyPr/>
        <a:lstStyle/>
        <a:p>
          <a:pPr rtl="0"/>
          <a:r>
            <a:rPr lang="en-US" b="1">
              <a:solidFill>
                <a:schemeClr val="tx1"/>
              </a:solidFill>
              <a:latin typeface="Arial"/>
              <a:cs typeface="Arial"/>
            </a:rPr>
            <a:t>May - Sept 2025</a:t>
          </a:r>
        </a:p>
      </dgm:t>
    </dgm:pt>
    <dgm:pt modelId="{BE15E8E0-4D8E-4718-A4B5-7888AE1A9B91}" type="parTrans" cxnId="{B2D1A594-9D4C-47F2-9711-0A39FD350CD7}">
      <dgm:prSet/>
      <dgm:spPr/>
      <dgm:t>
        <a:bodyPr/>
        <a:lstStyle/>
        <a:p>
          <a:endParaRPr lang="en-US"/>
        </a:p>
      </dgm:t>
    </dgm:pt>
    <dgm:pt modelId="{D371D1ED-4563-4712-A722-03F832B07EA3}" type="sibTrans" cxnId="{B2D1A594-9D4C-47F2-9711-0A39FD350CD7}">
      <dgm:prSet/>
      <dgm:spPr/>
      <dgm:t>
        <a:bodyPr/>
        <a:lstStyle/>
        <a:p>
          <a:endParaRPr lang="en-US"/>
        </a:p>
      </dgm:t>
    </dgm:pt>
    <dgm:pt modelId="{63B0A68E-AFFC-4425-86E7-089860F6DAEE}">
      <dgm:prSet phldr="0"/>
      <dgm:spPr/>
      <dgm:t>
        <a:bodyPr/>
        <a:lstStyle/>
        <a:p>
          <a:pPr rtl="0"/>
          <a:r>
            <a:rPr lang="en-US" b="1">
              <a:solidFill>
                <a:schemeClr val="tx1"/>
              </a:solidFill>
              <a:latin typeface="Arial"/>
              <a:cs typeface="Arial"/>
            </a:rPr>
            <a:t>October 2025</a:t>
          </a:r>
        </a:p>
      </dgm:t>
    </dgm:pt>
    <dgm:pt modelId="{9F344CF0-A225-422B-8391-679216ADE9E7}" type="parTrans" cxnId="{A1DA2D6C-097C-4CA3-98DE-5D1E83396309}">
      <dgm:prSet/>
      <dgm:spPr/>
      <dgm:t>
        <a:bodyPr/>
        <a:lstStyle/>
        <a:p>
          <a:endParaRPr lang="en-US"/>
        </a:p>
      </dgm:t>
    </dgm:pt>
    <dgm:pt modelId="{12D4CB4D-A0A9-4748-933F-A3478DEF46D0}" type="sibTrans" cxnId="{A1DA2D6C-097C-4CA3-98DE-5D1E83396309}">
      <dgm:prSet/>
      <dgm:spPr/>
      <dgm:t>
        <a:bodyPr/>
        <a:lstStyle/>
        <a:p>
          <a:endParaRPr lang="en-US"/>
        </a:p>
      </dgm:t>
    </dgm:pt>
    <dgm:pt modelId="{9EF0B3D8-B64E-460D-BA4B-07C743B1831E}">
      <dgm:prSet phldr="0"/>
      <dgm:spPr/>
      <dgm:t>
        <a:bodyPr/>
        <a:lstStyle/>
        <a:p>
          <a:pPr rtl="0"/>
          <a:r>
            <a:rPr lang="en-US" b="1">
              <a:solidFill>
                <a:schemeClr val="tx1"/>
              </a:solidFill>
              <a:latin typeface="Arial"/>
              <a:cs typeface="Arial"/>
            </a:rPr>
            <a:t>Spring 2026</a:t>
          </a:r>
        </a:p>
      </dgm:t>
    </dgm:pt>
    <dgm:pt modelId="{A08884CC-EEA8-47BA-987F-170C14AD2C4F}" type="parTrans" cxnId="{A454ED80-E005-47F0-B1AB-145A2275F97C}">
      <dgm:prSet/>
      <dgm:spPr/>
      <dgm:t>
        <a:bodyPr/>
        <a:lstStyle/>
        <a:p>
          <a:endParaRPr lang="en-US"/>
        </a:p>
      </dgm:t>
    </dgm:pt>
    <dgm:pt modelId="{9D124D0A-B907-48D4-9AE9-C964AF55A028}" type="sibTrans" cxnId="{A454ED80-E005-47F0-B1AB-145A2275F97C}">
      <dgm:prSet/>
      <dgm:spPr/>
      <dgm:t>
        <a:bodyPr/>
        <a:lstStyle/>
        <a:p>
          <a:endParaRPr lang="en-US"/>
        </a:p>
      </dgm:t>
    </dgm:pt>
    <dgm:pt modelId="{0BC63F6B-012A-4658-A8EC-B54369245CBF}">
      <dgm:prSet phldr="0"/>
      <dgm:spPr/>
      <dgm:t>
        <a:bodyPr/>
        <a:lstStyle/>
        <a:p>
          <a:pPr rtl="0"/>
          <a:r>
            <a:rPr lang="en-US" b="1">
              <a:solidFill>
                <a:schemeClr val="tx1"/>
              </a:solidFill>
              <a:latin typeface="Arial"/>
              <a:cs typeface="Arial"/>
            </a:rPr>
            <a:t>Fall 2026</a:t>
          </a:r>
        </a:p>
      </dgm:t>
    </dgm:pt>
    <dgm:pt modelId="{31387EBE-6835-4EC5-929C-88611533BB5F}" type="parTrans" cxnId="{D25AF3F1-A4A4-45F7-BF25-CE69A37905D5}">
      <dgm:prSet/>
      <dgm:spPr/>
      <dgm:t>
        <a:bodyPr/>
        <a:lstStyle/>
        <a:p>
          <a:endParaRPr lang="en-US"/>
        </a:p>
      </dgm:t>
    </dgm:pt>
    <dgm:pt modelId="{03AACAE5-C213-44DB-9461-E477930B039C}" type="sibTrans" cxnId="{D25AF3F1-A4A4-45F7-BF25-CE69A37905D5}">
      <dgm:prSet/>
      <dgm:spPr/>
      <dgm:t>
        <a:bodyPr/>
        <a:lstStyle/>
        <a:p>
          <a:endParaRPr lang="en-US"/>
        </a:p>
      </dgm:t>
    </dgm:pt>
    <dgm:pt modelId="{CFD84C1B-57FF-4C4E-9D8E-FF581C8A24B3}">
      <dgm:prSet phldr="0"/>
      <dgm:spPr/>
      <dgm:t>
        <a:bodyPr/>
        <a:lstStyle/>
        <a:p>
          <a:pPr rtl="0"/>
          <a:r>
            <a:rPr lang="en-US" b="1">
              <a:solidFill>
                <a:schemeClr val="tx1"/>
              </a:solidFill>
              <a:latin typeface="Arial"/>
              <a:cs typeface="Arial"/>
            </a:rPr>
            <a:t>Spring 2027</a:t>
          </a:r>
        </a:p>
      </dgm:t>
    </dgm:pt>
    <dgm:pt modelId="{B7A5DEA1-4DFA-4A8C-AB3C-B0AFF5DB838C}" type="parTrans" cxnId="{7C9D2D08-3758-464A-8820-353E682019FD}">
      <dgm:prSet/>
      <dgm:spPr/>
      <dgm:t>
        <a:bodyPr/>
        <a:lstStyle/>
        <a:p>
          <a:endParaRPr lang="en-US"/>
        </a:p>
      </dgm:t>
    </dgm:pt>
    <dgm:pt modelId="{D6299CE9-D046-4E7A-9233-D1836C08DC64}" type="sibTrans" cxnId="{7C9D2D08-3758-464A-8820-353E682019FD}">
      <dgm:prSet/>
      <dgm:spPr/>
      <dgm:t>
        <a:bodyPr/>
        <a:lstStyle/>
        <a:p>
          <a:endParaRPr lang="en-US"/>
        </a:p>
      </dgm:t>
    </dgm:pt>
    <dgm:pt modelId="{5E23F80A-0101-4041-9559-F3DAC41D2590}">
      <dgm:prSet phldr="0"/>
      <dgm:spPr/>
      <dgm:t>
        <a:bodyPr/>
        <a:lstStyle/>
        <a:p>
          <a:pPr rtl="0"/>
          <a:r>
            <a:rPr lang="en-US" b="1">
              <a:solidFill>
                <a:schemeClr val="tx1"/>
              </a:solidFill>
              <a:latin typeface="Arial"/>
              <a:ea typeface="Calibri"/>
              <a:cs typeface="Calibri"/>
            </a:rPr>
            <a:t>Establish leadership and working committees. </a:t>
          </a:r>
        </a:p>
      </dgm:t>
    </dgm:pt>
    <dgm:pt modelId="{5995B22E-FF46-4CBC-A37D-42696077FAA1}" type="parTrans" cxnId="{4DBFD21B-FFA1-41FE-A06E-955EDE9E8FF4}">
      <dgm:prSet/>
      <dgm:spPr/>
      <dgm:t>
        <a:bodyPr/>
        <a:lstStyle/>
        <a:p>
          <a:endParaRPr lang="en-US"/>
        </a:p>
      </dgm:t>
    </dgm:pt>
    <dgm:pt modelId="{0114E158-E73A-4D9E-9542-ECBB5ACBAC5E}" type="sibTrans" cxnId="{4DBFD21B-FFA1-41FE-A06E-955EDE9E8FF4}">
      <dgm:prSet/>
      <dgm:spPr/>
      <dgm:t>
        <a:bodyPr/>
        <a:lstStyle/>
        <a:p>
          <a:endParaRPr lang="en-US"/>
        </a:p>
      </dgm:t>
    </dgm:pt>
    <dgm:pt modelId="{AD5E24FE-C4EF-464F-9860-AE8ACFD518FD}">
      <dgm:prSet phldr="0"/>
      <dgm:spPr/>
      <dgm:t>
        <a:bodyPr/>
        <a:lstStyle/>
        <a:p>
          <a:pPr rtl="0"/>
          <a:r>
            <a:rPr lang="en-US" b="1">
              <a:solidFill>
                <a:schemeClr val="tx1"/>
              </a:solidFill>
              <a:latin typeface="Arial"/>
              <a:ea typeface="Calibri"/>
              <a:cs typeface="Calibri"/>
            </a:rPr>
            <a:t>Project Manager begins</a:t>
          </a:r>
        </a:p>
      </dgm:t>
    </dgm:pt>
    <dgm:pt modelId="{C9B84421-6E71-4ABF-A22F-F2BD2A8C4C39}" type="parTrans" cxnId="{80222A6A-67B4-4A97-8952-6DE5B22796A5}">
      <dgm:prSet/>
      <dgm:spPr/>
      <dgm:t>
        <a:bodyPr/>
        <a:lstStyle/>
        <a:p>
          <a:endParaRPr lang="en-US"/>
        </a:p>
      </dgm:t>
    </dgm:pt>
    <dgm:pt modelId="{8D89F535-3218-49B3-AE28-06B8FD02D827}" type="sibTrans" cxnId="{80222A6A-67B4-4A97-8952-6DE5B22796A5}">
      <dgm:prSet/>
      <dgm:spPr/>
      <dgm:t>
        <a:bodyPr/>
        <a:lstStyle/>
        <a:p>
          <a:endParaRPr lang="en-US"/>
        </a:p>
      </dgm:t>
    </dgm:pt>
    <dgm:pt modelId="{1A7AC854-4367-419B-BA60-954FBA404398}">
      <dgm:prSet phldr="0"/>
      <dgm:spPr/>
      <dgm:t>
        <a:bodyPr/>
        <a:lstStyle/>
        <a:p>
          <a:pPr rtl="0"/>
          <a:r>
            <a:rPr lang="en-US" b="1">
              <a:solidFill>
                <a:schemeClr val="tx1"/>
              </a:solidFill>
              <a:latin typeface="Arial"/>
              <a:ea typeface="Calibri"/>
              <a:cs typeface="Calibri"/>
            </a:rPr>
            <a:t>Create shared definitions and process for refreshing learning goals </a:t>
          </a:r>
        </a:p>
      </dgm:t>
    </dgm:pt>
    <dgm:pt modelId="{3CC8AD67-B045-427E-BDBD-66C57997D50B}" type="parTrans" cxnId="{AF8A72DE-4178-4418-B372-1F853B6991F1}">
      <dgm:prSet/>
      <dgm:spPr/>
      <dgm:t>
        <a:bodyPr/>
        <a:lstStyle/>
        <a:p>
          <a:endParaRPr lang="en-US"/>
        </a:p>
      </dgm:t>
    </dgm:pt>
    <dgm:pt modelId="{DD3DCE5A-D7FF-44A8-86F8-AE745B82D3BF}" type="sibTrans" cxnId="{AF8A72DE-4178-4418-B372-1F853B6991F1}">
      <dgm:prSet/>
      <dgm:spPr/>
      <dgm:t>
        <a:bodyPr/>
        <a:lstStyle/>
        <a:p>
          <a:endParaRPr lang="en-US"/>
        </a:p>
      </dgm:t>
    </dgm:pt>
    <dgm:pt modelId="{114F49DC-EAB9-4EC5-A5DD-7F9618AF099A}">
      <dgm:prSet phldr="0"/>
      <dgm:spPr/>
      <dgm:t>
        <a:bodyPr/>
        <a:lstStyle/>
        <a:p>
          <a:pPr rtl="0"/>
          <a:r>
            <a:rPr lang="en-US" b="1">
              <a:solidFill>
                <a:schemeClr val="tx1"/>
              </a:solidFill>
              <a:latin typeface="Arial"/>
              <a:ea typeface="Calibri"/>
              <a:cs typeface="Calibri"/>
            </a:rPr>
            <a:t>Finalize learning goals glossary and begin process of revising goals</a:t>
          </a:r>
          <a:endParaRPr lang="en-US" b="1">
            <a:solidFill>
              <a:schemeClr val="tx1"/>
            </a:solidFill>
            <a:latin typeface="Arial"/>
            <a:cs typeface="Arial"/>
          </a:endParaRPr>
        </a:p>
      </dgm:t>
    </dgm:pt>
    <dgm:pt modelId="{921AD62F-20E1-408F-A276-CFE4E5BCFEC1}" type="parTrans" cxnId="{63143BAF-3256-490B-BFD2-BA47CD9EA20C}">
      <dgm:prSet/>
      <dgm:spPr/>
      <dgm:t>
        <a:bodyPr/>
        <a:lstStyle/>
        <a:p>
          <a:endParaRPr lang="en-US"/>
        </a:p>
      </dgm:t>
    </dgm:pt>
    <dgm:pt modelId="{2694BF96-8D72-4418-B9BF-87E662A50A1E}" type="sibTrans" cxnId="{63143BAF-3256-490B-BFD2-BA47CD9EA20C}">
      <dgm:prSet/>
      <dgm:spPr/>
      <dgm:t>
        <a:bodyPr/>
        <a:lstStyle/>
        <a:p>
          <a:endParaRPr lang="en-US"/>
        </a:p>
      </dgm:t>
    </dgm:pt>
    <dgm:pt modelId="{2D6B621C-A7B0-4E18-90E7-81951E4A4A75}">
      <dgm:prSet phldr="0"/>
      <dgm:spPr/>
      <dgm:t>
        <a:bodyPr/>
        <a:lstStyle/>
        <a:p>
          <a:pPr rtl="0"/>
          <a:r>
            <a:rPr lang="en-US" b="1">
              <a:solidFill>
                <a:schemeClr val="tx1"/>
              </a:solidFill>
              <a:latin typeface="Arial"/>
              <a:ea typeface="Calibri"/>
              <a:cs typeface="Calibri"/>
            </a:rPr>
            <a:t>Engage Faculty Senate and other key constituents with learning goals draft and governance proposal</a:t>
          </a:r>
          <a:endParaRPr lang="en-US" b="1">
            <a:solidFill>
              <a:schemeClr val="tx1"/>
            </a:solidFill>
            <a:latin typeface="Arial"/>
            <a:cs typeface="Arial"/>
          </a:endParaRPr>
        </a:p>
      </dgm:t>
    </dgm:pt>
    <dgm:pt modelId="{5319580E-6B91-410D-B71D-1BFDD3117494}" type="parTrans" cxnId="{6F9166A3-63EC-4C5C-B82E-203EE778B7DB}">
      <dgm:prSet/>
      <dgm:spPr/>
      <dgm:t>
        <a:bodyPr/>
        <a:lstStyle/>
        <a:p>
          <a:endParaRPr lang="en-US"/>
        </a:p>
      </dgm:t>
    </dgm:pt>
    <dgm:pt modelId="{FD3E88F4-BFFA-485F-9A5E-D6533ED6EB22}" type="sibTrans" cxnId="{6F9166A3-63EC-4C5C-B82E-203EE778B7DB}">
      <dgm:prSet/>
      <dgm:spPr/>
      <dgm:t>
        <a:bodyPr/>
        <a:lstStyle/>
        <a:p>
          <a:endParaRPr lang="en-US"/>
        </a:p>
      </dgm:t>
    </dgm:pt>
    <dgm:pt modelId="{B96AB3EB-301E-4A39-BC37-0E5B54581757}">
      <dgm:prSet phldr="0"/>
      <dgm:spPr/>
      <dgm:t>
        <a:bodyPr/>
        <a:lstStyle/>
        <a:p>
          <a:pPr rtl="0"/>
          <a:r>
            <a:rPr lang="en-US" b="1">
              <a:solidFill>
                <a:schemeClr val="tx1"/>
              </a:solidFill>
              <a:latin typeface="Arial"/>
              <a:cs typeface="Arial"/>
            </a:rPr>
            <a:t>Learning goals and governance process approved and implementation begins</a:t>
          </a:r>
        </a:p>
      </dgm:t>
    </dgm:pt>
    <dgm:pt modelId="{FB4F9B7A-AD70-4463-B079-901508C23755}" type="parTrans" cxnId="{F9FBFD76-C3B6-42A3-ADD5-DBE66549BC9E}">
      <dgm:prSet/>
      <dgm:spPr/>
      <dgm:t>
        <a:bodyPr/>
        <a:lstStyle/>
        <a:p>
          <a:endParaRPr lang="en-US"/>
        </a:p>
      </dgm:t>
    </dgm:pt>
    <dgm:pt modelId="{390129A2-B656-46B6-A852-71E6074AC795}" type="sibTrans" cxnId="{F9FBFD76-C3B6-42A3-ADD5-DBE66549BC9E}">
      <dgm:prSet/>
      <dgm:spPr/>
      <dgm:t>
        <a:bodyPr/>
        <a:lstStyle/>
        <a:p>
          <a:endParaRPr lang="en-US"/>
        </a:p>
      </dgm:t>
    </dgm:pt>
    <dgm:pt modelId="{560F5CBA-2A92-4617-8092-268BF77456A5}">
      <dgm:prSet phldr="0"/>
      <dgm:spPr/>
      <dgm:t>
        <a:bodyPr/>
        <a:lstStyle/>
        <a:p>
          <a:pPr rtl="0"/>
          <a:r>
            <a:rPr lang="en-US" b="1">
              <a:solidFill>
                <a:schemeClr val="tx1"/>
              </a:solidFill>
              <a:latin typeface="Arial"/>
              <a:ea typeface="Calibri"/>
              <a:cs typeface="Calibri"/>
            </a:rPr>
            <a:t>Establish on-going governance process for learning goals</a:t>
          </a:r>
        </a:p>
      </dgm:t>
    </dgm:pt>
    <dgm:pt modelId="{803A69EB-1D46-4672-9AB8-DF57BB58AD76}" type="parTrans" cxnId="{CB4F0F17-701E-43C6-A3AD-4A86239DFD8F}">
      <dgm:prSet/>
      <dgm:spPr/>
      <dgm:t>
        <a:bodyPr/>
        <a:lstStyle/>
        <a:p>
          <a:endParaRPr lang="en-US"/>
        </a:p>
      </dgm:t>
    </dgm:pt>
    <dgm:pt modelId="{638002E7-1AAA-4403-B5D1-79296F004E4B}" type="sibTrans" cxnId="{CB4F0F17-701E-43C6-A3AD-4A86239DFD8F}">
      <dgm:prSet/>
      <dgm:spPr/>
      <dgm:t>
        <a:bodyPr/>
        <a:lstStyle/>
        <a:p>
          <a:endParaRPr lang="en-US"/>
        </a:p>
      </dgm:t>
    </dgm:pt>
    <dgm:pt modelId="{C9BF8755-B813-4775-BF71-AED798B74D4B}" type="pres">
      <dgm:prSet presAssocID="{671AFDA6-8D3B-4B59-9411-9C7AFA29131F}" presName="Name0" presStyleCnt="0">
        <dgm:presLayoutVars>
          <dgm:dir/>
          <dgm:animLvl val="lvl"/>
          <dgm:resizeHandles val="exact"/>
        </dgm:presLayoutVars>
      </dgm:prSet>
      <dgm:spPr/>
    </dgm:pt>
    <dgm:pt modelId="{116F95B2-3210-49C9-B6BD-396A626E829A}" type="pres">
      <dgm:prSet presAssocID="{7EB2A1EE-9240-4C1E-B3F6-73E61BDEED68}" presName="composite" presStyleCnt="0"/>
      <dgm:spPr/>
    </dgm:pt>
    <dgm:pt modelId="{4A8FE59F-A1A1-4CDC-A3AE-7F4167D95856}" type="pres">
      <dgm:prSet presAssocID="{7EB2A1EE-9240-4C1E-B3F6-73E61BDEED68}" presName="parTx" presStyleLbl="node1" presStyleIdx="0" presStyleCnt="7">
        <dgm:presLayoutVars>
          <dgm:chMax val="0"/>
          <dgm:chPref val="0"/>
          <dgm:bulletEnabled val="1"/>
        </dgm:presLayoutVars>
      </dgm:prSet>
      <dgm:spPr/>
    </dgm:pt>
    <dgm:pt modelId="{DD1B218C-45A4-49DC-BE10-3E5B7C82FD63}" type="pres">
      <dgm:prSet presAssocID="{7EB2A1EE-9240-4C1E-B3F6-73E61BDEED68}" presName="desTx" presStyleLbl="revTx" presStyleIdx="0" presStyleCnt="7">
        <dgm:presLayoutVars>
          <dgm:bulletEnabled val="1"/>
        </dgm:presLayoutVars>
      </dgm:prSet>
      <dgm:spPr/>
    </dgm:pt>
    <dgm:pt modelId="{BC027E69-7F37-446F-B070-64799295FB57}" type="pres">
      <dgm:prSet presAssocID="{236A19E5-7E35-4301-8D03-DBE837E71B75}" presName="space" presStyleCnt="0"/>
      <dgm:spPr/>
    </dgm:pt>
    <dgm:pt modelId="{FF21DE45-CBAD-42BC-99CF-15E3E9CA589B}" type="pres">
      <dgm:prSet presAssocID="{7DEE2E0B-DF85-4692-B341-54ABD62B8B7D}" presName="composite" presStyleCnt="0"/>
      <dgm:spPr/>
    </dgm:pt>
    <dgm:pt modelId="{3DE4EE41-6603-4868-8530-608FED0F45F0}" type="pres">
      <dgm:prSet presAssocID="{7DEE2E0B-DF85-4692-B341-54ABD62B8B7D}" presName="parTx" presStyleLbl="node1" presStyleIdx="1" presStyleCnt="7">
        <dgm:presLayoutVars>
          <dgm:chMax val="0"/>
          <dgm:chPref val="0"/>
          <dgm:bulletEnabled val="1"/>
        </dgm:presLayoutVars>
      </dgm:prSet>
      <dgm:spPr/>
    </dgm:pt>
    <dgm:pt modelId="{5A04CEE1-1F2B-4740-906D-58651D712085}" type="pres">
      <dgm:prSet presAssocID="{7DEE2E0B-DF85-4692-B341-54ABD62B8B7D}" presName="desTx" presStyleLbl="revTx" presStyleIdx="1" presStyleCnt="7">
        <dgm:presLayoutVars>
          <dgm:bulletEnabled val="1"/>
        </dgm:presLayoutVars>
      </dgm:prSet>
      <dgm:spPr/>
    </dgm:pt>
    <dgm:pt modelId="{CF61AC06-5BDB-43BE-8F50-BE0598ECF980}" type="pres">
      <dgm:prSet presAssocID="{0536BC41-C907-44C6-AB57-E8D2180FFFCE}" presName="space" presStyleCnt="0"/>
      <dgm:spPr/>
    </dgm:pt>
    <dgm:pt modelId="{86C8AA7F-F9FD-40DA-AE28-EDFB04A64195}" type="pres">
      <dgm:prSet presAssocID="{40E942E6-7B42-4A2F-8B28-6892D47423D9}" presName="composite" presStyleCnt="0"/>
      <dgm:spPr/>
    </dgm:pt>
    <dgm:pt modelId="{D0DBB02C-496E-4EB8-8C03-772D33D3206C}" type="pres">
      <dgm:prSet presAssocID="{40E942E6-7B42-4A2F-8B28-6892D47423D9}" presName="parTx" presStyleLbl="node1" presStyleIdx="2" presStyleCnt="7">
        <dgm:presLayoutVars>
          <dgm:chMax val="0"/>
          <dgm:chPref val="0"/>
          <dgm:bulletEnabled val="1"/>
        </dgm:presLayoutVars>
      </dgm:prSet>
      <dgm:spPr/>
    </dgm:pt>
    <dgm:pt modelId="{087B50E1-426E-4B14-8CA7-68D27A96DFE4}" type="pres">
      <dgm:prSet presAssocID="{40E942E6-7B42-4A2F-8B28-6892D47423D9}" presName="desTx" presStyleLbl="revTx" presStyleIdx="2" presStyleCnt="7">
        <dgm:presLayoutVars>
          <dgm:bulletEnabled val="1"/>
        </dgm:presLayoutVars>
      </dgm:prSet>
      <dgm:spPr/>
    </dgm:pt>
    <dgm:pt modelId="{E9B28A04-F6B1-45BC-881D-D46378EB6623}" type="pres">
      <dgm:prSet presAssocID="{D371D1ED-4563-4712-A722-03F832B07EA3}" presName="space" presStyleCnt="0"/>
      <dgm:spPr/>
    </dgm:pt>
    <dgm:pt modelId="{11C27EBC-7DB1-4470-BD6D-4B3DC988A1BA}" type="pres">
      <dgm:prSet presAssocID="{63B0A68E-AFFC-4425-86E7-089860F6DAEE}" presName="composite" presStyleCnt="0"/>
      <dgm:spPr/>
    </dgm:pt>
    <dgm:pt modelId="{E4F2BB79-6C6C-434C-BB72-C4769BE11E90}" type="pres">
      <dgm:prSet presAssocID="{63B0A68E-AFFC-4425-86E7-089860F6DAEE}" presName="parTx" presStyleLbl="node1" presStyleIdx="3" presStyleCnt="7">
        <dgm:presLayoutVars>
          <dgm:chMax val="0"/>
          <dgm:chPref val="0"/>
          <dgm:bulletEnabled val="1"/>
        </dgm:presLayoutVars>
      </dgm:prSet>
      <dgm:spPr/>
    </dgm:pt>
    <dgm:pt modelId="{0DED22F1-587A-4EBD-8B7D-AB5FA6A211B1}" type="pres">
      <dgm:prSet presAssocID="{63B0A68E-AFFC-4425-86E7-089860F6DAEE}" presName="desTx" presStyleLbl="revTx" presStyleIdx="3" presStyleCnt="7">
        <dgm:presLayoutVars>
          <dgm:bulletEnabled val="1"/>
        </dgm:presLayoutVars>
      </dgm:prSet>
      <dgm:spPr/>
    </dgm:pt>
    <dgm:pt modelId="{9CFE1D48-B8E8-4A10-8573-708EC7708D61}" type="pres">
      <dgm:prSet presAssocID="{12D4CB4D-A0A9-4748-933F-A3478DEF46D0}" presName="space" presStyleCnt="0"/>
      <dgm:spPr/>
    </dgm:pt>
    <dgm:pt modelId="{F2413B08-6773-483E-8C96-B2AC3CA27FD8}" type="pres">
      <dgm:prSet presAssocID="{9EF0B3D8-B64E-460D-BA4B-07C743B1831E}" presName="composite" presStyleCnt="0"/>
      <dgm:spPr/>
    </dgm:pt>
    <dgm:pt modelId="{F01C6442-3CB4-48E7-9606-D30B33179D55}" type="pres">
      <dgm:prSet presAssocID="{9EF0B3D8-B64E-460D-BA4B-07C743B1831E}" presName="parTx" presStyleLbl="node1" presStyleIdx="4" presStyleCnt="7">
        <dgm:presLayoutVars>
          <dgm:chMax val="0"/>
          <dgm:chPref val="0"/>
          <dgm:bulletEnabled val="1"/>
        </dgm:presLayoutVars>
      </dgm:prSet>
      <dgm:spPr/>
    </dgm:pt>
    <dgm:pt modelId="{47C6763E-BC70-4099-B252-FA35CE7EE11C}" type="pres">
      <dgm:prSet presAssocID="{9EF0B3D8-B64E-460D-BA4B-07C743B1831E}" presName="desTx" presStyleLbl="revTx" presStyleIdx="4" presStyleCnt="7">
        <dgm:presLayoutVars>
          <dgm:bulletEnabled val="1"/>
        </dgm:presLayoutVars>
      </dgm:prSet>
      <dgm:spPr/>
    </dgm:pt>
    <dgm:pt modelId="{13E0DA38-48E4-442F-A466-3BCD2C5FBA93}" type="pres">
      <dgm:prSet presAssocID="{9D124D0A-B907-48D4-9AE9-C964AF55A028}" presName="space" presStyleCnt="0"/>
      <dgm:spPr/>
    </dgm:pt>
    <dgm:pt modelId="{7B43FC97-FE8B-4DDA-B867-6EEE58D7C41E}" type="pres">
      <dgm:prSet presAssocID="{0BC63F6B-012A-4658-A8EC-B54369245CBF}" presName="composite" presStyleCnt="0"/>
      <dgm:spPr/>
    </dgm:pt>
    <dgm:pt modelId="{6CD9D5F1-B994-4DD3-B252-E8441AEB5BB6}" type="pres">
      <dgm:prSet presAssocID="{0BC63F6B-012A-4658-A8EC-B54369245CBF}" presName="parTx" presStyleLbl="node1" presStyleIdx="5" presStyleCnt="7">
        <dgm:presLayoutVars>
          <dgm:chMax val="0"/>
          <dgm:chPref val="0"/>
          <dgm:bulletEnabled val="1"/>
        </dgm:presLayoutVars>
      </dgm:prSet>
      <dgm:spPr/>
    </dgm:pt>
    <dgm:pt modelId="{3E17A294-E0D5-4059-8134-561087AA719F}" type="pres">
      <dgm:prSet presAssocID="{0BC63F6B-012A-4658-A8EC-B54369245CBF}" presName="desTx" presStyleLbl="revTx" presStyleIdx="5" presStyleCnt="7">
        <dgm:presLayoutVars>
          <dgm:bulletEnabled val="1"/>
        </dgm:presLayoutVars>
      </dgm:prSet>
      <dgm:spPr/>
    </dgm:pt>
    <dgm:pt modelId="{4805CD7B-7DFD-42D0-BA26-AB83FF7D7119}" type="pres">
      <dgm:prSet presAssocID="{03AACAE5-C213-44DB-9461-E477930B039C}" presName="space" presStyleCnt="0"/>
      <dgm:spPr/>
    </dgm:pt>
    <dgm:pt modelId="{D45C40E7-6B52-45B7-B8AE-662040D88348}" type="pres">
      <dgm:prSet presAssocID="{CFD84C1B-57FF-4C4E-9D8E-FF581C8A24B3}" presName="composite" presStyleCnt="0"/>
      <dgm:spPr/>
    </dgm:pt>
    <dgm:pt modelId="{846D391C-59B7-40E1-B901-EA930C37C2A0}" type="pres">
      <dgm:prSet presAssocID="{CFD84C1B-57FF-4C4E-9D8E-FF581C8A24B3}" presName="parTx" presStyleLbl="node1" presStyleIdx="6" presStyleCnt="7">
        <dgm:presLayoutVars>
          <dgm:chMax val="0"/>
          <dgm:chPref val="0"/>
          <dgm:bulletEnabled val="1"/>
        </dgm:presLayoutVars>
      </dgm:prSet>
      <dgm:spPr/>
    </dgm:pt>
    <dgm:pt modelId="{EA674B06-0D0E-4E6D-B94A-9C8264BA6F9A}" type="pres">
      <dgm:prSet presAssocID="{CFD84C1B-57FF-4C4E-9D8E-FF581C8A24B3}" presName="desTx" presStyleLbl="revTx" presStyleIdx="6" presStyleCnt="7">
        <dgm:presLayoutVars>
          <dgm:bulletEnabled val="1"/>
        </dgm:presLayoutVars>
      </dgm:prSet>
      <dgm:spPr/>
    </dgm:pt>
  </dgm:ptLst>
  <dgm:cxnLst>
    <dgm:cxn modelId="{7C9D2D08-3758-464A-8820-353E682019FD}" srcId="{671AFDA6-8D3B-4B59-9411-9C7AFA29131F}" destId="{CFD84C1B-57FF-4C4E-9D8E-FF581C8A24B3}" srcOrd="6" destOrd="0" parTransId="{B7A5DEA1-4DFA-4A8C-AB3C-B0AFF5DB838C}" sibTransId="{D6299CE9-D046-4E7A-9233-D1836C08DC64}"/>
    <dgm:cxn modelId="{59F25110-92CD-4C72-B879-A496234B3A1F}" type="presOf" srcId="{1A7AC854-4367-419B-BA60-954FBA404398}" destId="{087B50E1-426E-4B14-8CA7-68D27A96DFE4}" srcOrd="0" destOrd="0" presId="urn:microsoft.com/office/officeart/2005/8/layout/chevron1"/>
    <dgm:cxn modelId="{CB4F0F17-701E-43C6-A3AD-4A86239DFD8F}" srcId="{CFD84C1B-57FF-4C4E-9D8E-FF581C8A24B3}" destId="{560F5CBA-2A92-4617-8092-268BF77456A5}" srcOrd="0" destOrd="0" parTransId="{803A69EB-1D46-4672-9AB8-DF57BB58AD76}" sibTransId="{638002E7-1AAA-4403-B5D1-79296F004E4B}"/>
    <dgm:cxn modelId="{4DBFD21B-FFA1-41FE-A06E-955EDE9E8FF4}" srcId="{7DEE2E0B-DF85-4692-B341-54ABD62B8B7D}" destId="{5E23F80A-0101-4041-9559-F3DAC41D2590}" srcOrd="0" destOrd="0" parTransId="{5995B22E-FF46-4CBC-A37D-42696077FAA1}" sibTransId="{0114E158-E73A-4D9E-9542-ECBB5ACBAC5E}"/>
    <dgm:cxn modelId="{266B8D2F-E826-4D81-9621-60089B139048}" type="presOf" srcId="{B96AB3EB-301E-4A39-BC37-0E5B54581757}" destId="{3E17A294-E0D5-4059-8134-561087AA719F}" srcOrd="0" destOrd="0" presId="urn:microsoft.com/office/officeart/2005/8/layout/chevron1"/>
    <dgm:cxn modelId="{18BCA530-4D43-4D0F-A31F-AE8C7A126AAA}" type="presOf" srcId="{560F5CBA-2A92-4617-8092-268BF77456A5}" destId="{EA674B06-0D0E-4E6D-B94A-9C8264BA6F9A}" srcOrd="0" destOrd="0" presId="urn:microsoft.com/office/officeart/2005/8/layout/chevron1"/>
    <dgm:cxn modelId="{680BB230-CCB6-4F46-9F81-F11555E9A2D5}" type="presOf" srcId="{7EB2A1EE-9240-4C1E-B3F6-73E61BDEED68}" destId="{4A8FE59F-A1A1-4CDC-A3AE-7F4167D95856}" srcOrd="0" destOrd="0" presId="urn:microsoft.com/office/officeart/2005/8/layout/chevron1"/>
    <dgm:cxn modelId="{39480063-C04B-49D0-8EEB-0F7E900C2FEC}" type="presOf" srcId="{2D6B621C-A7B0-4E18-90E7-81951E4A4A75}" destId="{47C6763E-BC70-4099-B252-FA35CE7EE11C}" srcOrd="0" destOrd="0" presId="urn:microsoft.com/office/officeart/2005/8/layout/chevron1"/>
    <dgm:cxn modelId="{F3630544-78F9-4B55-BC01-1240C2F51502}" srcId="{7EB2A1EE-9240-4C1E-B3F6-73E61BDEED68}" destId="{4A45863B-15BD-44CF-90C9-153E6310DB90}" srcOrd="0" destOrd="0" parTransId="{74B1A563-D695-4C38-842E-6660C5304204}" sibTransId="{788D90B5-DE43-4CCD-9DE5-239B30135DE4}"/>
    <dgm:cxn modelId="{9E71C265-B3F2-43CC-B973-3AD3C72EDFDF}" type="presOf" srcId="{9EF0B3D8-B64E-460D-BA4B-07C743B1831E}" destId="{F01C6442-3CB4-48E7-9606-D30B33179D55}" srcOrd="0" destOrd="0" presId="urn:microsoft.com/office/officeart/2005/8/layout/chevron1"/>
    <dgm:cxn modelId="{4A5D9448-2797-4FD4-B2C6-9B39272FFD18}" type="presOf" srcId="{AD5E24FE-C4EF-464F-9860-AE8ACFD518FD}" destId="{5A04CEE1-1F2B-4740-906D-58651D712085}" srcOrd="0" destOrd="1" presId="urn:microsoft.com/office/officeart/2005/8/layout/chevron1"/>
    <dgm:cxn modelId="{80222A6A-67B4-4A97-8952-6DE5B22796A5}" srcId="{7DEE2E0B-DF85-4692-B341-54ABD62B8B7D}" destId="{AD5E24FE-C4EF-464F-9860-AE8ACFD518FD}" srcOrd="1" destOrd="0" parTransId="{C9B84421-6E71-4ABF-A22F-F2BD2A8C4C39}" sibTransId="{8D89F535-3218-49B3-AE28-06B8FD02D827}"/>
    <dgm:cxn modelId="{04F39B4B-E59E-4115-8918-446B07CD82F9}" srcId="{671AFDA6-8D3B-4B59-9411-9C7AFA29131F}" destId="{7EB2A1EE-9240-4C1E-B3F6-73E61BDEED68}" srcOrd="0" destOrd="0" parTransId="{A6166F4D-B6D3-4554-9091-5D62F81E06EF}" sibTransId="{236A19E5-7E35-4301-8D03-DBE837E71B75}"/>
    <dgm:cxn modelId="{A1DA2D6C-097C-4CA3-98DE-5D1E83396309}" srcId="{671AFDA6-8D3B-4B59-9411-9C7AFA29131F}" destId="{63B0A68E-AFFC-4425-86E7-089860F6DAEE}" srcOrd="3" destOrd="0" parTransId="{9F344CF0-A225-422B-8391-679216ADE9E7}" sibTransId="{12D4CB4D-A0A9-4748-933F-A3478DEF46D0}"/>
    <dgm:cxn modelId="{F9FBFD76-C3B6-42A3-ADD5-DBE66549BC9E}" srcId="{0BC63F6B-012A-4658-A8EC-B54369245CBF}" destId="{B96AB3EB-301E-4A39-BC37-0E5B54581757}" srcOrd="0" destOrd="0" parTransId="{FB4F9B7A-AD70-4463-B079-901508C23755}" sibTransId="{390129A2-B656-46B6-A852-71E6074AC795}"/>
    <dgm:cxn modelId="{A454ED80-E005-47F0-B1AB-145A2275F97C}" srcId="{671AFDA6-8D3B-4B59-9411-9C7AFA29131F}" destId="{9EF0B3D8-B64E-460D-BA4B-07C743B1831E}" srcOrd="4" destOrd="0" parTransId="{A08884CC-EEA8-47BA-987F-170C14AD2C4F}" sibTransId="{9D124D0A-B907-48D4-9AE9-C964AF55A028}"/>
    <dgm:cxn modelId="{70E37882-F834-46CC-8AC2-2CDFDA1C3BAA}" type="presOf" srcId="{671AFDA6-8D3B-4B59-9411-9C7AFA29131F}" destId="{C9BF8755-B813-4775-BF71-AED798B74D4B}" srcOrd="0" destOrd="0" presId="urn:microsoft.com/office/officeart/2005/8/layout/chevron1"/>
    <dgm:cxn modelId="{AD27128B-0DEE-460E-A0B6-9C533125F924}" type="presOf" srcId="{40E942E6-7B42-4A2F-8B28-6892D47423D9}" destId="{D0DBB02C-496E-4EB8-8C03-772D33D3206C}" srcOrd="0" destOrd="0" presId="urn:microsoft.com/office/officeart/2005/8/layout/chevron1"/>
    <dgm:cxn modelId="{B2D1A594-9D4C-47F2-9711-0A39FD350CD7}" srcId="{671AFDA6-8D3B-4B59-9411-9C7AFA29131F}" destId="{40E942E6-7B42-4A2F-8B28-6892D47423D9}" srcOrd="2" destOrd="0" parTransId="{BE15E8E0-4D8E-4718-A4B5-7888AE1A9B91}" sibTransId="{D371D1ED-4563-4712-A722-03F832B07EA3}"/>
    <dgm:cxn modelId="{DEF9F6A2-260A-4D35-91A9-C6DF2BF855D1}" type="presOf" srcId="{CFD84C1B-57FF-4C4E-9D8E-FF581C8A24B3}" destId="{846D391C-59B7-40E1-B901-EA930C37C2A0}" srcOrd="0" destOrd="0" presId="urn:microsoft.com/office/officeart/2005/8/layout/chevron1"/>
    <dgm:cxn modelId="{6F9166A3-63EC-4C5C-B82E-203EE778B7DB}" srcId="{9EF0B3D8-B64E-460D-BA4B-07C743B1831E}" destId="{2D6B621C-A7B0-4E18-90E7-81951E4A4A75}" srcOrd="0" destOrd="0" parTransId="{5319580E-6B91-410D-B71D-1BFDD3117494}" sibTransId="{FD3E88F4-BFFA-485F-9A5E-D6533ED6EB22}"/>
    <dgm:cxn modelId="{63143BAF-3256-490B-BFD2-BA47CD9EA20C}" srcId="{63B0A68E-AFFC-4425-86E7-089860F6DAEE}" destId="{114F49DC-EAB9-4EC5-A5DD-7F9618AF099A}" srcOrd="0" destOrd="0" parTransId="{921AD62F-20E1-408F-A276-CFE4E5BCFEC1}" sibTransId="{2694BF96-8D72-4418-B9BF-87E662A50A1E}"/>
    <dgm:cxn modelId="{3FBDA4BB-D0C6-4978-9218-371622102314}" type="presOf" srcId="{4A45863B-15BD-44CF-90C9-153E6310DB90}" destId="{DD1B218C-45A4-49DC-BE10-3E5B7C82FD63}" srcOrd="0" destOrd="0" presId="urn:microsoft.com/office/officeart/2005/8/layout/chevron1"/>
    <dgm:cxn modelId="{2AC4E3C1-5D1F-43CB-A650-E9EEA6DDA24F}" type="presOf" srcId="{114F49DC-EAB9-4EC5-A5DD-7F9618AF099A}" destId="{0DED22F1-587A-4EBD-8B7D-AB5FA6A211B1}" srcOrd="0" destOrd="0" presId="urn:microsoft.com/office/officeart/2005/8/layout/chevron1"/>
    <dgm:cxn modelId="{178A59D3-F238-4F92-AD7A-22DFBF5D39F2}" type="presOf" srcId="{63B0A68E-AFFC-4425-86E7-089860F6DAEE}" destId="{E4F2BB79-6C6C-434C-BB72-C4769BE11E90}" srcOrd="0" destOrd="0" presId="urn:microsoft.com/office/officeart/2005/8/layout/chevron1"/>
    <dgm:cxn modelId="{AF8A72DE-4178-4418-B372-1F853B6991F1}" srcId="{40E942E6-7B42-4A2F-8B28-6892D47423D9}" destId="{1A7AC854-4367-419B-BA60-954FBA404398}" srcOrd="0" destOrd="0" parTransId="{3CC8AD67-B045-427E-BDBD-66C57997D50B}" sibTransId="{DD3DCE5A-D7FF-44A8-86F8-AE745B82D3BF}"/>
    <dgm:cxn modelId="{FB1A56E4-A7B1-456C-9854-DA24D2493357}" srcId="{671AFDA6-8D3B-4B59-9411-9C7AFA29131F}" destId="{7DEE2E0B-DF85-4692-B341-54ABD62B8B7D}" srcOrd="1" destOrd="0" parTransId="{4D06BC1C-1A26-4A9B-8CB7-890C241E43C1}" sibTransId="{0536BC41-C907-44C6-AB57-E8D2180FFFCE}"/>
    <dgm:cxn modelId="{D25AF3F1-A4A4-45F7-BF25-CE69A37905D5}" srcId="{671AFDA6-8D3B-4B59-9411-9C7AFA29131F}" destId="{0BC63F6B-012A-4658-A8EC-B54369245CBF}" srcOrd="5" destOrd="0" parTransId="{31387EBE-6835-4EC5-929C-88611533BB5F}" sibTransId="{03AACAE5-C213-44DB-9461-E477930B039C}"/>
    <dgm:cxn modelId="{952404F6-9CA9-4104-856F-C76C13C3CD22}" type="presOf" srcId="{0BC63F6B-012A-4658-A8EC-B54369245CBF}" destId="{6CD9D5F1-B994-4DD3-B252-E8441AEB5BB6}" srcOrd="0" destOrd="0" presId="urn:microsoft.com/office/officeart/2005/8/layout/chevron1"/>
    <dgm:cxn modelId="{B04F40FD-3DCB-4903-96D9-A4D8E9D5517F}" type="presOf" srcId="{7DEE2E0B-DF85-4692-B341-54ABD62B8B7D}" destId="{3DE4EE41-6603-4868-8530-608FED0F45F0}" srcOrd="0" destOrd="0" presId="urn:microsoft.com/office/officeart/2005/8/layout/chevron1"/>
    <dgm:cxn modelId="{C021C5FE-77A0-4898-B74C-0B607863B293}" type="presOf" srcId="{5E23F80A-0101-4041-9559-F3DAC41D2590}" destId="{5A04CEE1-1F2B-4740-906D-58651D712085}" srcOrd="0" destOrd="0" presId="urn:microsoft.com/office/officeart/2005/8/layout/chevron1"/>
    <dgm:cxn modelId="{2DB0D47D-C02A-4855-90ED-F80929F5B0AF}" type="presParOf" srcId="{C9BF8755-B813-4775-BF71-AED798B74D4B}" destId="{116F95B2-3210-49C9-B6BD-396A626E829A}" srcOrd="0" destOrd="0" presId="urn:microsoft.com/office/officeart/2005/8/layout/chevron1"/>
    <dgm:cxn modelId="{95AFA99E-42B2-4CE6-B86E-2CD065C9077F}" type="presParOf" srcId="{116F95B2-3210-49C9-B6BD-396A626E829A}" destId="{4A8FE59F-A1A1-4CDC-A3AE-7F4167D95856}" srcOrd="0" destOrd="0" presId="urn:microsoft.com/office/officeart/2005/8/layout/chevron1"/>
    <dgm:cxn modelId="{FD26C9B9-3507-4C75-A100-D433CA19E4B5}" type="presParOf" srcId="{116F95B2-3210-49C9-B6BD-396A626E829A}" destId="{DD1B218C-45A4-49DC-BE10-3E5B7C82FD63}" srcOrd="1" destOrd="0" presId="urn:microsoft.com/office/officeart/2005/8/layout/chevron1"/>
    <dgm:cxn modelId="{C4E79C57-2D2F-4492-BAC8-1AA0268EA58B}" type="presParOf" srcId="{C9BF8755-B813-4775-BF71-AED798B74D4B}" destId="{BC027E69-7F37-446F-B070-64799295FB57}" srcOrd="1" destOrd="0" presId="urn:microsoft.com/office/officeart/2005/8/layout/chevron1"/>
    <dgm:cxn modelId="{5A6E9EDF-37CD-4AD6-8495-CDD94DAC9A5E}" type="presParOf" srcId="{C9BF8755-B813-4775-BF71-AED798B74D4B}" destId="{FF21DE45-CBAD-42BC-99CF-15E3E9CA589B}" srcOrd="2" destOrd="0" presId="urn:microsoft.com/office/officeart/2005/8/layout/chevron1"/>
    <dgm:cxn modelId="{FEED2F8B-AE39-4F3B-B079-F503542E8F8F}" type="presParOf" srcId="{FF21DE45-CBAD-42BC-99CF-15E3E9CA589B}" destId="{3DE4EE41-6603-4868-8530-608FED0F45F0}" srcOrd="0" destOrd="0" presId="urn:microsoft.com/office/officeart/2005/8/layout/chevron1"/>
    <dgm:cxn modelId="{0DDFED3C-10F8-4783-B6C7-CD28E69B36EC}" type="presParOf" srcId="{FF21DE45-CBAD-42BC-99CF-15E3E9CA589B}" destId="{5A04CEE1-1F2B-4740-906D-58651D712085}" srcOrd="1" destOrd="0" presId="urn:microsoft.com/office/officeart/2005/8/layout/chevron1"/>
    <dgm:cxn modelId="{6FB73540-BBF8-40C0-8530-14FEF76A08E4}" type="presParOf" srcId="{C9BF8755-B813-4775-BF71-AED798B74D4B}" destId="{CF61AC06-5BDB-43BE-8F50-BE0598ECF980}" srcOrd="3" destOrd="0" presId="urn:microsoft.com/office/officeart/2005/8/layout/chevron1"/>
    <dgm:cxn modelId="{3686B5DA-8A46-411E-9213-5459BA68B94E}" type="presParOf" srcId="{C9BF8755-B813-4775-BF71-AED798B74D4B}" destId="{86C8AA7F-F9FD-40DA-AE28-EDFB04A64195}" srcOrd="4" destOrd="0" presId="urn:microsoft.com/office/officeart/2005/8/layout/chevron1"/>
    <dgm:cxn modelId="{FB82C68A-1272-4977-9F86-1E51B8C90612}" type="presParOf" srcId="{86C8AA7F-F9FD-40DA-AE28-EDFB04A64195}" destId="{D0DBB02C-496E-4EB8-8C03-772D33D3206C}" srcOrd="0" destOrd="0" presId="urn:microsoft.com/office/officeart/2005/8/layout/chevron1"/>
    <dgm:cxn modelId="{3A6D4D09-91DC-4995-8284-68D03067B8EA}" type="presParOf" srcId="{86C8AA7F-F9FD-40DA-AE28-EDFB04A64195}" destId="{087B50E1-426E-4B14-8CA7-68D27A96DFE4}" srcOrd="1" destOrd="0" presId="urn:microsoft.com/office/officeart/2005/8/layout/chevron1"/>
    <dgm:cxn modelId="{A39784FD-B3DC-46DC-AB7E-25ACEA1BA639}" type="presParOf" srcId="{C9BF8755-B813-4775-BF71-AED798B74D4B}" destId="{E9B28A04-F6B1-45BC-881D-D46378EB6623}" srcOrd="5" destOrd="0" presId="urn:microsoft.com/office/officeart/2005/8/layout/chevron1"/>
    <dgm:cxn modelId="{817FB4D4-7335-427D-8D96-179A19105BD3}" type="presParOf" srcId="{C9BF8755-B813-4775-BF71-AED798B74D4B}" destId="{11C27EBC-7DB1-4470-BD6D-4B3DC988A1BA}" srcOrd="6" destOrd="0" presId="urn:microsoft.com/office/officeart/2005/8/layout/chevron1"/>
    <dgm:cxn modelId="{C43E13DC-00E7-409F-BC7D-8998719D932D}" type="presParOf" srcId="{11C27EBC-7DB1-4470-BD6D-4B3DC988A1BA}" destId="{E4F2BB79-6C6C-434C-BB72-C4769BE11E90}" srcOrd="0" destOrd="0" presId="urn:microsoft.com/office/officeart/2005/8/layout/chevron1"/>
    <dgm:cxn modelId="{7956C5F0-7B52-4A66-B3F8-F9D39099511B}" type="presParOf" srcId="{11C27EBC-7DB1-4470-BD6D-4B3DC988A1BA}" destId="{0DED22F1-587A-4EBD-8B7D-AB5FA6A211B1}" srcOrd="1" destOrd="0" presId="urn:microsoft.com/office/officeart/2005/8/layout/chevron1"/>
    <dgm:cxn modelId="{DD721266-D418-45F9-8640-7A99A510C8BA}" type="presParOf" srcId="{C9BF8755-B813-4775-BF71-AED798B74D4B}" destId="{9CFE1D48-B8E8-4A10-8573-708EC7708D61}" srcOrd="7" destOrd="0" presId="urn:microsoft.com/office/officeart/2005/8/layout/chevron1"/>
    <dgm:cxn modelId="{BC88A155-5437-4443-BE7B-03282AA2858C}" type="presParOf" srcId="{C9BF8755-B813-4775-BF71-AED798B74D4B}" destId="{F2413B08-6773-483E-8C96-B2AC3CA27FD8}" srcOrd="8" destOrd="0" presId="urn:microsoft.com/office/officeart/2005/8/layout/chevron1"/>
    <dgm:cxn modelId="{E0E437C1-90F1-4BC5-B871-F8FA8FB38780}" type="presParOf" srcId="{F2413B08-6773-483E-8C96-B2AC3CA27FD8}" destId="{F01C6442-3CB4-48E7-9606-D30B33179D55}" srcOrd="0" destOrd="0" presId="urn:microsoft.com/office/officeart/2005/8/layout/chevron1"/>
    <dgm:cxn modelId="{2536798D-D052-4225-A64C-6584C6874BB4}" type="presParOf" srcId="{F2413B08-6773-483E-8C96-B2AC3CA27FD8}" destId="{47C6763E-BC70-4099-B252-FA35CE7EE11C}" srcOrd="1" destOrd="0" presId="urn:microsoft.com/office/officeart/2005/8/layout/chevron1"/>
    <dgm:cxn modelId="{9003EF33-B857-4ED1-9DD1-3DA160097773}" type="presParOf" srcId="{C9BF8755-B813-4775-BF71-AED798B74D4B}" destId="{13E0DA38-48E4-442F-A466-3BCD2C5FBA93}" srcOrd="9" destOrd="0" presId="urn:microsoft.com/office/officeart/2005/8/layout/chevron1"/>
    <dgm:cxn modelId="{8CE736F9-DF13-4C6D-9B35-915211876DF3}" type="presParOf" srcId="{C9BF8755-B813-4775-BF71-AED798B74D4B}" destId="{7B43FC97-FE8B-4DDA-B867-6EEE58D7C41E}" srcOrd="10" destOrd="0" presId="urn:microsoft.com/office/officeart/2005/8/layout/chevron1"/>
    <dgm:cxn modelId="{CCE1A2F2-4EF1-438A-928F-857FF6EE5686}" type="presParOf" srcId="{7B43FC97-FE8B-4DDA-B867-6EEE58D7C41E}" destId="{6CD9D5F1-B994-4DD3-B252-E8441AEB5BB6}" srcOrd="0" destOrd="0" presId="urn:microsoft.com/office/officeart/2005/8/layout/chevron1"/>
    <dgm:cxn modelId="{1583C6C2-C0C8-49B6-8AAE-201FAF8824E3}" type="presParOf" srcId="{7B43FC97-FE8B-4DDA-B867-6EEE58D7C41E}" destId="{3E17A294-E0D5-4059-8134-561087AA719F}" srcOrd="1" destOrd="0" presId="urn:microsoft.com/office/officeart/2005/8/layout/chevron1"/>
    <dgm:cxn modelId="{F46D8274-7831-44CC-BA67-A1B2AF4C8BC9}" type="presParOf" srcId="{C9BF8755-B813-4775-BF71-AED798B74D4B}" destId="{4805CD7B-7DFD-42D0-BA26-AB83FF7D7119}" srcOrd="11" destOrd="0" presId="urn:microsoft.com/office/officeart/2005/8/layout/chevron1"/>
    <dgm:cxn modelId="{07ACBAA3-DC83-419D-8805-20E9CFDEF75D}" type="presParOf" srcId="{C9BF8755-B813-4775-BF71-AED798B74D4B}" destId="{D45C40E7-6B52-45B7-B8AE-662040D88348}" srcOrd="12" destOrd="0" presId="urn:microsoft.com/office/officeart/2005/8/layout/chevron1"/>
    <dgm:cxn modelId="{BDDD2684-2648-4D76-AFC4-7C5686660E09}" type="presParOf" srcId="{D45C40E7-6B52-45B7-B8AE-662040D88348}" destId="{846D391C-59B7-40E1-B901-EA930C37C2A0}" srcOrd="0" destOrd="0" presId="urn:microsoft.com/office/officeart/2005/8/layout/chevron1"/>
    <dgm:cxn modelId="{65472758-269F-49C0-9EFE-9C3E477D8F1E}" type="presParOf" srcId="{D45C40E7-6B52-45B7-B8AE-662040D88348}" destId="{EA674B06-0D0E-4E6D-B94A-9C8264BA6F9A}"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FE59F-A1A1-4CDC-A3AE-7F4167D95856}">
      <dsp:nvSpPr>
        <dsp:cNvPr id="0" name=""/>
        <dsp:cNvSpPr/>
      </dsp:nvSpPr>
      <dsp:spPr>
        <a:xfrm>
          <a:off x="6082" y="3642041"/>
          <a:ext cx="1812963" cy="72518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a:solidFill>
                <a:schemeClr val="tx1"/>
              </a:solidFill>
              <a:latin typeface="Arial"/>
              <a:ea typeface="Calibri"/>
              <a:cs typeface="Calibri"/>
            </a:rPr>
            <a:t>Sept 2024: </a:t>
          </a:r>
          <a:endParaRPr lang="en-US" sz="1400" b="1" kern="1200">
            <a:solidFill>
              <a:schemeClr val="tx1"/>
            </a:solidFill>
            <a:latin typeface="Arial"/>
            <a:ea typeface="Calibri Light" panose="020F0302020204030204"/>
            <a:cs typeface="Calibri Light" panose="020F0302020204030204"/>
          </a:endParaRPr>
        </a:p>
      </dsp:txBody>
      <dsp:txXfrm>
        <a:off x="368675" y="3642041"/>
        <a:ext cx="1087778" cy="725185"/>
      </dsp:txXfrm>
    </dsp:sp>
    <dsp:sp modelId="{DD1B218C-45A4-49DC-BE10-3E5B7C82FD63}">
      <dsp:nvSpPr>
        <dsp:cNvPr id="0" name=""/>
        <dsp:cNvSpPr/>
      </dsp:nvSpPr>
      <dsp:spPr>
        <a:xfrm>
          <a:off x="6082" y="4457874"/>
          <a:ext cx="1450370" cy="14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b="1" kern="1200">
              <a:solidFill>
                <a:schemeClr val="tx1"/>
              </a:solidFill>
              <a:latin typeface="Arial"/>
              <a:ea typeface="Calibri"/>
              <a:cs typeface="Calibri"/>
            </a:rPr>
            <a:t>Established baseline understanding of success areas through the Student Experience Survey </a:t>
          </a:r>
          <a:endParaRPr lang="en-US" sz="1400" b="1" kern="1200">
            <a:solidFill>
              <a:schemeClr val="tx1"/>
            </a:solidFill>
            <a:latin typeface="Arial"/>
            <a:cs typeface="Arial"/>
          </a:endParaRPr>
        </a:p>
      </dsp:txBody>
      <dsp:txXfrm>
        <a:off x="6082" y="4457874"/>
        <a:ext cx="1450370" cy="1480500"/>
      </dsp:txXfrm>
    </dsp:sp>
    <dsp:sp modelId="{3DE4EE41-6603-4868-8530-608FED0F45F0}">
      <dsp:nvSpPr>
        <dsp:cNvPr id="0" name=""/>
        <dsp:cNvSpPr/>
      </dsp:nvSpPr>
      <dsp:spPr>
        <a:xfrm>
          <a:off x="1603045" y="3642041"/>
          <a:ext cx="1812963" cy="72518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a:solidFill>
                <a:schemeClr val="tx1"/>
              </a:solidFill>
              <a:latin typeface="Arial"/>
              <a:ea typeface="Calibri"/>
              <a:cs typeface="Calibri"/>
            </a:rPr>
            <a:t>April - May 2025</a:t>
          </a:r>
          <a:endParaRPr lang="en-US" sz="1400" b="1" kern="1200">
            <a:solidFill>
              <a:schemeClr val="tx1"/>
            </a:solidFill>
            <a:latin typeface="Arial"/>
            <a:cs typeface="Arial"/>
          </a:endParaRPr>
        </a:p>
      </dsp:txBody>
      <dsp:txXfrm>
        <a:off x="1965638" y="3642041"/>
        <a:ext cx="1087778" cy="725185"/>
      </dsp:txXfrm>
    </dsp:sp>
    <dsp:sp modelId="{5A04CEE1-1F2B-4740-906D-58651D712085}">
      <dsp:nvSpPr>
        <dsp:cNvPr id="0" name=""/>
        <dsp:cNvSpPr/>
      </dsp:nvSpPr>
      <dsp:spPr>
        <a:xfrm>
          <a:off x="1603045" y="4457874"/>
          <a:ext cx="1450370" cy="14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b="1" kern="1200">
              <a:solidFill>
                <a:schemeClr val="tx1"/>
              </a:solidFill>
              <a:latin typeface="Arial"/>
              <a:ea typeface="Calibri"/>
              <a:cs typeface="Calibri"/>
            </a:rPr>
            <a:t>Establish leadership and working committees. </a:t>
          </a:r>
        </a:p>
        <a:p>
          <a:pPr marL="114300" lvl="1" indent="-114300" algn="l" defTabSz="622300" rtl="0">
            <a:lnSpc>
              <a:spcPct val="90000"/>
            </a:lnSpc>
            <a:spcBef>
              <a:spcPct val="0"/>
            </a:spcBef>
            <a:spcAft>
              <a:spcPct val="15000"/>
            </a:spcAft>
            <a:buChar char="•"/>
          </a:pPr>
          <a:r>
            <a:rPr lang="en-US" sz="1400" b="1" kern="1200">
              <a:solidFill>
                <a:schemeClr val="tx1"/>
              </a:solidFill>
              <a:latin typeface="Arial"/>
              <a:ea typeface="Calibri"/>
              <a:cs typeface="Calibri"/>
            </a:rPr>
            <a:t>Project Manager begins</a:t>
          </a:r>
        </a:p>
      </dsp:txBody>
      <dsp:txXfrm>
        <a:off x="1603045" y="4457874"/>
        <a:ext cx="1450370" cy="1480500"/>
      </dsp:txXfrm>
    </dsp:sp>
    <dsp:sp modelId="{D0DBB02C-496E-4EB8-8C03-772D33D3206C}">
      <dsp:nvSpPr>
        <dsp:cNvPr id="0" name=""/>
        <dsp:cNvSpPr/>
      </dsp:nvSpPr>
      <dsp:spPr>
        <a:xfrm>
          <a:off x="3200008" y="3642041"/>
          <a:ext cx="1812963" cy="72518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a:solidFill>
                <a:schemeClr val="tx1"/>
              </a:solidFill>
              <a:latin typeface="Arial"/>
              <a:cs typeface="Arial"/>
            </a:rPr>
            <a:t>May - Sept 2025</a:t>
          </a:r>
        </a:p>
      </dsp:txBody>
      <dsp:txXfrm>
        <a:off x="3562601" y="3642041"/>
        <a:ext cx="1087778" cy="725185"/>
      </dsp:txXfrm>
    </dsp:sp>
    <dsp:sp modelId="{087B50E1-426E-4B14-8CA7-68D27A96DFE4}">
      <dsp:nvSpPr>
        <dsp:cNvPr id="0" name=""/>
        <dsp:cNvSpPr/>
      </dsp:nvSpPr>
      <dsp:spPr>
        <a:xfrm>
          <a:off x="3200008" y="4457874"/>
          <a:ext cx="1450370" cy="14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b="1" kern="1200">
              <a:solidFill>
                <a:schemeClr val="tx1"/>
              </a:solidFill>
              <a:latin typeface="Arial"/>
              <a:ea typeface="Calibri"/>
              <a:cs typeface="Calibri"/>
            </a:rPr>
            <a:t>Create shared definitions and process for refreshing learning goals </a:t>
          </a:r>
        </a:p>
      </dsp:txBody>
      <dsp:txXfrm>
        <a:off x="3200008" y="4457874"/>
        <a:ext cx="1450370" cy="1480500"/>
      </dsp:txXfrm>
    </dsp:sp>
    <dsp:sp modelId="{E4F2BB79-6C6C-434C-BB72-C4769BE11E90}">
      <dsp:nvSpPr>
        <dsp:cNvPr id="0" name=""/>
        <dsp:cNvSpPr/>
      </dsp:nvSpPr>
      <dsp:spPr>
        <a:xfrm>
          <a:off x="4796971" y="3642041"/>
          <a:ext cx="1812963" cy="725185"/>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a:solidFill>
                <a:schemeClr val="tx1"/>
              </a:solidFill>
              <a:latin typeface="Arial"/>
              <a:cs typeface="Arial"/>
            </a:rPr>
            <a:t>October 2025</a:t>
          </a:r>
        </a:p>
      </dsp:txBody>
      <dsp:txXfrm>
        <a:off x="5159564" y="3642041"/>
        <a:ext cx="1087778" cy="725185"/>
      </dsp:txXfrm>
    </dsp:sp>
    <dsp:sp modelId="{0DED22F1-587A-4EBD-8B7D-AB5FA6A211B1}">
      <dsp:nvSpPr>
        <dsp:cNvPr id="0" name=""/>
        <dsp:cNvSpPr/>
      </dsp:nvSpPr>
      <dsp:spPr>
        <a:xfrm>
          <a:off x="4796971" y="4457874"/>
          <a:ext cx="1450370" cy="14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b="1" kern="1200">
              <a:solidFill>
                <a:schemeClr val="tx1"/>
              </a:solidFill>
              <a:latin typeface="Arial"/>
              <a:ea typeface="Calibri"/>
              <a:cs typeface="Calibri"/>
            </a:rPr>
            <a:t>Finalize learning goals glossary and begin process of revising goals</a:t>
          </a:r>
          <a:endParaRPr lang="en-US" sz="1400" b="1" kern="1200">
            <a:solidFill>
              <a:schemeClr val="tx1"/>
            </a:solidFill>
            <a:latin typeface="Arial"/>
            <a:cs typeface="Arial"/>
          </a:endParaRPr>
        </a:p>
      </dsp:txBody>
      <dsp:txXfrm>
        <a:off x="4796971" y="4457874"/>
        <a:ext cx="1450370" cy="1480500"/>
      </dsp:txXfrm>
    </dsp:sp>
    <dsp:sp modelId="{F01C6442-3CB4-48E7-9606-D30B33179D55}">
      <dsp:nvSpPr>
        <dsp:cNvPr id="0" name=""/>
        <dsp:cNvSpPr/>
      </dsp:nvSpPr>
      <dsp:spPr>
        <a:xfrm>
          <a:off x="6393935" y="3642041"/>
          <a:ext cx="1812963" cy="725185"/>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a:solidFill>
                <a:schemeClr val="tx1"/>
              </a:solidFill>
              <a:latin typeface="Arial"/>
              <a:cs typeface="Arial"/>
            </a:rPr>
            <a:t>Spring 2026</a:t>
          </a:r>
        </a:p>
      </dsp:txBody>
      <dsp:txXfrm>
        <a:off x="6756528" y="3642041"/>
        <a:ext cx="1087778" cy="725185"/>
      </dsp:txXfrm>
    </dsp:sp>
    <dsp:sp modelId="{47C6763E-BC70-4099-B252-FA35CE7EE11C}">
      <dsp:nvSpPr>
        <dsp:cNvPr id="0" name=""/>
        <dsp:cNvSpPr/>
      </dsp:nvSpPr>
      <dsp:spPr>
        <a:xfrm>
          <a:off x="6393935" y="4457874"/>
          <a:ext cx="1450370" cy="14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b="1" kern="1200">
              <a:solidFill>
                <a:schemeClr val="tx1"/>
              </a:solidFill>
              <a:latin typeface="Arial"/>
              <a:ea typeface="Calibri"/>
              <a:cs typeface="Calibri"/>
            </a:rPr>
            <a:t>Engage Faculty Senate and other key constituents with learning goals draft and governance proposal</a:t>
          </a:r>
          <a:endParaRPr lang="en-US" sz="1400" b="1" kern="1200">
            <a:solidFill>
              <a:schemeClr val="tx1"/>
            </a:solidFill>
            <a:latin typeface="Arial"/>
            <a:cs typeface="Arial"/>
          </a:endParaRPr>
        </a:p>
      </dsp:txBody>
      <dsp:txXfrm>
        <a:off x="6393935" y="4457874"/>
        <a:ext cx="1450370" cy="1480500"/>
      </dsp:txXfrm>
    </dsp:sp>
    <dsp:sp modelId="{6CD9D5F1-B994-4DD3-B252-E8441AEB5BB6}">
      <dsp:nvSpPr>
        <dsp:cNvPr id="0" name=""/>
        <dsp:cNvSpPr/>
      </dsp:nvSpPr>
      <dsp:spPr>
        <a:xfrm>
          <a:off x="7990898" y="3642041"/>
          <a:ext cx="1812963" cy="72518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a:solidFill>
                <a:schemeClr val="tx1"/>
              </a:solidFill>
              <a:latin typeface="Arial"/>
              <a:cs typeface="Arial"/>
            </a:rPr>
            <a:t>Fall 2026</a:t>
          </a:r>
        </a:p>
      </dsp:txBody>
      <dsp:txXfrm>
        <a:off x="8353491" y="3642041"/>
        <a:ext cx="1087778" cy="725185"/>
      </dsp:txXfrm>
    </dsp:sp>
    <dsp:sp modelId="{3E17A294-E0D5-4059-8134-561087AA719F}">
      <dsp:nvSpPr>
        <dsp:cNvPr id="0" name=""/>
        <dsp:cNvSpPr/>
      </dsp:nvSpPr>
      <dsp:spPr>
        <a:xfrm>
          <a:off x="7990898" y="4457874"/>
          <a:ext cx="1450370" cy="14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b="1" kern="1200">
              <a:solidFill>
                <a:schemeClr val="tx1"/>
              </a:solidFill>
              <a:latin typeface="Arial"/>
              <a:cs typeface="Arial"/>
            </a:rPr>
            <a:t>Learning goals and governance process approved and implementation begins</a:t>
          </a:r>
        </a:p>
      </dsp:txBody>
      <dsp:txXfrm>
        <a:off x="7990898" y="4457874"/>
        <a:ext cx="1450370" cy="1480500"/>
      </dsp:txXfrm>
    </dsp:sp>
    <dsp:sp modelId="{846D391C-59B7-40E1-B901-EA930C37C2A0}">
      <dsp:nvSpPr>
        <dsp:cNvPr id="0" name=""/>
        <dsp:cNvSpPr/>
      </dsp:nvSpPr>
      <dsp:spPr>
        <a:xfrm>
          <a:off x="9587861" y="3642041"/>
          <a:ext cx="1812963" cy="72518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a:solidFill>
                <a:schemeClr val="tx1"/>
              </a:solidFill>
              <a:latin typeface="Arial"/>
              <a:cs typeface="Arial"/>
            </a:rPr>
            <a:t>Spring 2027</a:t>
          </a:r>
        </a:p>
      </dsp:txBody>
      <dsp:txXfrm>
        <a:off x="9950454" y="3642041"/>
        <a:ext cx="1087778" cy="725185"/>
      </dsp:txXfrm>
    </dsp:sp>
    <dsp:sp modelId="{EA674B06-0D0E-4E6D-B94A-9C8264BA6F9A}">
      <dsp:nvSpPr>
        <dsp:cNvPr id="0" name=""/>
        <dsp:cNvSpPr/>
      </dsp:nvSpPr>
      <dsp:spPr>
        <a:xfrm>
          <a:off x="9587861" y="4457874"/>
          <a:ext cx="1450370" cy="14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b="1" kern="1200">
              <a:solidFill>
                <a:schemeClr val="tx1"/>
              </a:solidFill>
              <a:latin typeface="Arial"/>
              <a:ea typeface="Calibri"/>
              <a:cs typeface="Calibri"/>
            </a:rPr>
            <a:t>Establish on-going governance process for learning goals</a:t>
          </a:r>
        </a:p>
      </dsp:txBody>
      <dsp:txXfrm>
        <a:off x="9587861" y="4457874"/>
        <a:ext cx="1450370" cy="1480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8FBA7-F4D4-5141-AED0-7AAB7A1A56FF}"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C0948-D17E-2A42-83D9-0476CA1682E9}" type="slidenum">
              <a:rPr lang="en-US" smtClean="0"/>
              <a:t>‹#›</a:t>
            </a:fld>
            <a:endParaRPr lang="en-US"/>
          </a:p>
        </p:txBody>
      </p:sp>
    </p:spTree>
    <p:extLst>
      <p:ext uri="{BB962C8B-B14F-4D97-AF65-F5344CB8AC3E}">
        <p14:creationId xmlns:p14="http://schemas.microsoft.com/office/powerpoint/2010/main" val="197781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dergrad.msu.edu/learning-experiences/general-educa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giving me some time to follow up on the Interim Provost </a:t>
            </a:r>
            <a:r>
              <a:rPr lang="en-US" err="1"/>
              <a:t>Jeitsckho's</a:t>
            </a:r>
            <a:r>
              <a:rPr lang="en-US"/>
              <a:t> conversation with you about the learning goals grant. I am always proud to tell incoming students that MSU is committed to their learning inside and outside the classroom. </a:t>
            </a:r>
            <a:br>
              <a:rPr lang="en-US">
                <a:cs typeface="+mn-lt"/>
              </a:rPr>
            </a:br>
            <a:r>
              <a:rPr lang="en-US"/>
              <a:t> </a:t>
            </a:r>
            <a:br>
              <a:rPr lang="en-US">
                <a:cs typeface="+mn-lt"/>
              </a:rPr>
            </a:b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6AC0948-D17E-2A42-83D9-0476CA1682E9}" type="slidenum">
              <a:rPr lang="en-US" smtClean="0"/>
              <a:t>1</a:t>
            </a:fld>
            <a:endParaRPr lang="en-US"/>
          </a:p>
        </p:txBody>
      </p:sp>
    </p:spTree>
    <p:extLst>
      <p:ext uri="{BB962C8B-B14F-4D97-AF65-F5344CB8AC3E}">
        <p14:creationId xmlns:p14="http://schemas.microsoft.com/office/powerpoint/2010/main" val="2229977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 the next two slides  are the individuals who are on a teams group that were alerted to and asked to review the grant materials.</a:t>
            </a:r>
          </a:p>
        </p:txBody>
      </p:sp>
      <p:sp>
        <p:nvSpPr>
          <p:cNvPr id="4" name="Slide Number Placeholder 3"/>
          <p:cNvSpPr>
            <a:spLocks noGrp="1"/>
          </p:cNvSpPr>
          <p:nvPr>
            <p:ph type="sldNum" sz="quarter" idx="5"/>
          </p:nvPr>
        </p:nvSpPr>
        <p:spPr/>
        <p:txBody>
          <a:bodyPr/>
          <a:lstStyle/>
          <a:p>
            <a:fld id="{C6AC0948-D17E-2A42-83D9-0476CA1682E9}" type="slidenum">
              <a:rPr lang="en-US" smtClean="0"/>
              <a:t>10</a:t>
            </a:fld>
            <a:endParaRPr lang="en-US"/>
          </a:p>
        </p:txBody>
      </p:sp>
    </p:spTree>
    <p:extLst>
      <p:ext uri="{BB962C8B-B14F-4D97-AF65-F5344CB8AC3E}">
        <p14:creationId xmlns:p14="http://schemas.microsoft.com/office/powerpoint/2010/main" val="424298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intentional aligned this work with our Spartan Undergraduate Experience Strategy. The associated guide we created through research and the input of over 100 campus faculty, staff, and students, operationalizes activities the will help us reach our student success goals for undergraduate students. </a:t>
            </a:r>
          </a:p>
        </p:txBody>
      </p:sp>
      <p:sp>
        <p:nvSpPr>
          <p:cNvPr id="4" name="Slide Number Placeholder 3"/>
          <p:cNvSpPr>
            <a:spLocks noGrp="1"/>
          </p:cNvSpPr>
          <p:nvPr>
            <p:ph type="sldNum" sz="quarter" idx="5"/>
          </p:nvPr>
        </p:nvSpPr>
        <p:spPr/>
        <p:txBody>
          <a:bodyPr/>
          <a:lstStyle/>
          <a:p>
            <a:fld id="{C6AC0948-D17E-2A42-83D9-0476CA1682E9}" type="slidenum">
              <a:rPr lang="en-US" smtClean="0"/>
              <a:t>12</a:t>
            </a:fld>
            <a:endParaRPr lang="en-US"/>
          </a:p>
        </p:txBody>
      </p:sp>
    </p:spTree>
    <p:extLst>
      <p:ext uri="{BB962C8B-B14F-4D97-AF65-F5344CB8AC3E}">
        <p14:creationId xmlns:p14="http://schemas.microsoft.com/office/powerpoint/2010/main" val="400166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strategy guide describes the essence of MSU’s undergraduate experience through these five opportunity areas of success and prescribes a set of intended outcomes to which we can align every student-facing function at the University.</a:t>
            </a:r>
          </a:p>
        </p:txBody>
      </p:sp>
      <p:sp>
        <p:nvSpPr>
          <p:cNvPr id="4" name="Slide Number Placeholder 3"/>
          <p:cNvSpPr>
            <a:spLocks noGrp="1"/>
          </p:cNvSpPr>
          <p:nvPr>
            <p:ph type="sldNum" sz="quarter" idx="5"/>
          </p:nvPr>
        </p:nvSpPr>
        <p:spPr/>
        <p:txBody>
          <a:bodyPr/>
          <a:lstStyle/>
          <a:p>
            <a:fld id="{C6AC0948-D17E-2A42-83D9-0476CA1682E9}" type="slidenum">
              <a:rPr lang="en-US" smtClean="0"/>
              <a:t>13</a:t>
            </a:fld>
            <a:endParaRPr lang="en-US"/>
          </a:p>
        </p:txBody>
      </p:sp>
    </p:spTree>
    <p:extLst>
      <p:ext uri="{BB962C8B-B14F-4D97-AF65-F5344CB8AC3E}">
        <p14:creationId xmlns:p14="http://schemas.microsoft.com/office/powerpoint/2010/main" val="235962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Over the next two years the learning goals project is designed to help us align our university goals with the five areas of success and careers of the future. The key aspects of the project include creating shared definitions for learning goals and outcomes across all curricular and co-curricular activities at MSU, engaging in discussions with broad campus representation about how we can reinvigorate our current learning goals and then create a proposal for ongoing governance and processes to ensure that every learning activity at MSU is identified and aligns with those new goals.</a:t>
            </a:r>
          </a:p>
        </p:txBody>
      </p:sp>
      <p:sp>
        <p:nvSpPr>
          <p:cNvPr id="4" name="Slide Number Placeholder 3"/>
          <p:cNvSpPr>
            <a:spLocks noGrp="1"/>
          </p:cNvSpPr>
          <p:nvPr>
            <p:ph type="sldNum" sz="quarter" idx="5"/>
          </p:nvPr>
        </p:nvSpPr>
        <p:spPr/>
        <p:txBody>
          <a:bodyPr/>
          <a:lstStyle/>
          <a:p>
            <a:fld id="{C6AC0948-D17E-2A42-83D9-0476CA1682E9}" type="slidenum">
              <a:rPr lang="en-US" smtClean="0"/>
              <a:t>14</a:t>
            </a:fld>
            <a:endParaRPr lang="en-US"/>
          </a:p>
        </p:txBody>
      </p:sp>
    </p:spTree>
    <p:extLst>
      <p:ext uri="{BB962C8B-B14F-4D97-AF65-F5344CB8AC3E}">
        <p14:creationId xmlns:p14="http://schemas.microsoft.com/office/powerpoint/2010/main" val="82681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6AC0948-D17E-2A42-83D9-0476CA1682E9}" type="slidenum">
              <a:rPr lang="en-US" smtClean="0"/>
              <a:t>15</a:t>
            </a:fld>
            <a:endParaRPr lang="en-US"/>
          </a:p>
        </p:txBody>
      </p:sp>
    </p:spTree>
    <p:extLst>
      <p:ext uri="{BB962C8B-B14F-4D97-AF65-F5344CB8AC3E}">
        <p14:creationId xmlns:p14="http://schemas.microsoft.com/office/powerpoint/2010/main" val="2376643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6AC0948-D17E-2A42-83D9-0476CA1682E9}" type="slidenum">
              <a:rPr lang="en-US" smtClean="0"/>
              <a:t>16</a:t>
            </a:fld>
            <a:endParaRPr lang="en-US"/>
          </a:p>
        </p:txBody>
      </p:sp>
    </p:spTree>
    <p:extLst>
      <p:ext uri="{BB962C8B-B14F-4D97-AF65-F5344CB8AC3E}">
        <p14:creationId xmlns:p14="http://schemas.microsoft.com/office/powerpoint/2010/main" val="3928749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6AC0948-D17E-2A42-83D9-0476CA1682E9}" type="slidenum">
              <a:rPr lang="en-US" smtClean="0"/>
              <a:t>17</a:t>
            </a:fld>
            <a:endParaRPr lang="en-US"/>
          </a:p>
        </p:txBody>
      </p:sp>
    </p:spTree>
    <p:extLst>
      <p:ext uri="{BB962C8B-B14F-4D97-AF65-F5344CB8AC3E}">
        <p14:creationId xmlns:p14="http://schemas.microsoft.com/office/powerpoint/2010/main" val="264613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6AC0948-D17E-2A42-83D9-0476CA1682E9}" type="slidenum">
              <a:rPr lang="en-US" smtClean="0"/>
              <a:t>18</a:t>
            </a:fld>
            <a:endParaRPr lang="en-US"/>
          </a:p>
        </p:txBody>
      </p:sp>
    </p:spTree>
    <p:extLst>
      <p:ext uri="{BB962C8B-B14F-4D97-AF65-F5344CB8AC3E}">
        <p14:creationId xmlns:p14="http://schemas.microsoft.com/office/powerpoint/2010/main" val="148090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C10C0-385D-2281-43A9-D68149B6A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CEA7B-D24F-4092-745C-C83EE88F6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43F07-743C-998C-4CAC-24A97E409B36}"/>
              </a:ext>
            </a:extLst>
          </p:cNvPr>
          <p:cNvSpPr>
            <a:spLocks noGrp="1"/>
          </p:cNvSpPr>
          <p:nvPr>
            <p:ph type="body" idx="1"/>
          </p:nvPr>
        </p:nvSpPr>
        <p:spPr/>
        <p:txBody>
          <a:bodyPr/>
          <a:lstStyle/>
          <a:p>
            <a:r>
              <a:rPr lang="en-US"/>
              <a:t>As you may already know MSU has university learning goals for students that we established over 15 years ago, and I am here today because there has been growing impetus to reinvigorate those goals as we look towards the future and what students will need to be successful in college and in careers of the future  </a:t>
            </a:r>
            <a:r>
              <a:rPr lang="en-US">
                <a:hlinkClick r:id="rId3"/>
              </a:rPr>
              <a:t>https://undergrad.msu.edu/learning-experiences/general-education</a:t>
            </a:r>
            <a:r>
              <a:rPr lang="en-US"/>
              <a:t> -</a:t>
            </a:r>
          </a:p>
        </p:txBody>
      </p:sp>
      <p:sp>
        <p:nvSpPr>
          <p:cNvPr id="4" name="Slide Number Placeholder 3">
            <a:extLst>
              <a:ext uri="{FF2B5EF4-FFF2-40B4-BE49-F238E27FC236}">
                <a16:creationId xmlns:a16="http://schemas.microsoft.com/office/drawing/2014/main" id="{BAA2BF4E-3D08-A648-B8B6-B6CA7DE0ED4B}"/>
              </a:ext>
            </a:extLst>
          </p:cNvPr>
          <p:cNvSpPr>
            <a:spLocks noGrp="1"/>
          </p:cNvSpPr>
          <p:nvPr>
            <p:ph type="sldNum" sz="quarter" idx="5"/>
          </p:nvPr>
        </p:nvSpPr>
        <p:spPr/>
        <p:txBody>
          <a:bodyPr/>
          <a:lstStyle/>
          <a:p>
            <a:fld id="{C6AC0948-D17E-2A42-83D9-0476CA1682E9}" type="slidenum">
              <a:rPr lang="en-US" smtClean="0"/>
              <a:t>2</a:t>
            </a:fld>
            <a:endParaRPr lang="en-US"/>
          </a:p>
        </p:txBody>
      </p:sp>
    </p:spTree>
    <p:extLst>
      <p:ext uri="{BB962C8B-B14F-4D97-AF65-F5344CB8AC3E}">
        <p14:creationId xmlns:p14="http://schemas.microsoft.com/office/powerpoint/2010/main" val="263469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I wanted to offer some clarification because the Modern Gen Ed initiative is also starting up at this time. Stacia Moroski-Rigney Director of the Office for Assessment, Accreditation, Curriculum &amp; Compliance is the Project Manager for that initiative and will engage you at a future meeting. The two of us meet bi-weekly and are designing our structures so there is active communication between the two projects. So they are separate and yet related.</a:t>
            </a:r>
          </a:p>
        </p:txBody>
      </p:sp>
      <p:sp>
        <p:nvSpPr>
          <p:cNvPr id="4" name="Slide Number Placeholder 3"/>
          <p:cNvSpPr>
            <a:spLocks noGrp="1"/>
          </p:cNvSpPr>
          <p:nvPr>
            <p:ph type="sldNum" sz="quarter" idx="5"/>
          </p:nvPr>
        </p:nvSpPr>
        <p:spPr/>
        <p:txBody>
          <a:bodyPr/>
          <a:lstStyle/>
          <a:p>
            <a:fld id="{C6AC0948-D17E-2A42-83D9-0476CA1682E9}" type="slidenum">
              <a:rPr lang="en-US" smtClean="0"/>
              <a:t>3</a:t>
            </a:fld>
            <a:endParaRPr lang="en-US"/>
          </a:p>
        </p:txBody>
      </p:sp>
    </p:spTree>
    <p:extLst>
      <p:ext uri="{BB962C8B-B14F-4D97-AF65-F5344CB8AC3E}">
        <p14:creationId xmlns:p14="http://schemas.microsoft.com/office/powerpoint/2010/main" val="114613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impetus for reinvigorating our learning goals comes out of the student success strategic plan. It calls for us to provide an inclusive and equitable curriculum and environment for our students so that every student admitted can learn, thrive and graduate</a:t>
            </a:r>
            <a:endParaRPr lang="en-US"/>
          </a:p>
        </p:txBody>
      </p:sp>
      <p:sp>
        <p:nvSpPr>
          <p:cNvPr id="4" name="Slide Number Placeholder 3"/>
          <p:cNvSpPr>
            <a:spLocks noGrp="1"/>
          </p:cNvSpPr>
          <p:nvPr>
            <p:ph type="sldNum" sz="quarter" idx="5"/>
          </p:nvPr>
        </p:nvSpPr>
        <p:spPr/>
        <p:txBody>
          <a:bodyPr/>
          <a:lstStyle/>
          <a:p>
            <a:fld id="{C6AC0948-D17E-2A42-83D9-0476CA1682E9}" type="slidenum">
              <a:rPr lang="en-US" smtClean="0"/>
              <a:t>4</a:t>
            </a:fld>
            <a:endParaRPr lang="en-US"/>
          </a:p>
        </p:txBody>
      </p:sp>
    </p:spTree>
    <p:extLst>
      <p:ext uri="{BB962C8B-B14F-4D97-AF65-F5344CB8AC3E}">
        <p14:creationId xmlns:p14="http://schemas.microsoft.com/office/powerpoint/2010/main" val="357917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many large institutions, MSU faces challenges integrating thoughtfully created university learning goals and other initiatives across campus to support students holistically. </a:t>
            </a:r>
            <a:br>
              <a:rPr lang="en-US">
                <a:cs typeface="+mn-lt"/>
              </a:rPr>
            </a:br>
            <a:r>
              <a:rPr lang="en-US"/>
              <a:t>Student feedback consistently reveals their difficulty navigating our complex institutional structure across colleges, student affairs, and living environments. </a:t>
            </a:r>
            <a:br>
              <a:rPr lang="en-US">
                <a:cs typeface="+mn-lt"/>
              </a:rPr>
            </a:br>
            <a:r>
              <a:rPr lang="en-US"/>
              <a:t>This confusion is exacerbated by units  and departments creating learning goals and outcomes that are not aligned with university wide learning goals.</a:t>
            </a:r>
          </a:p>
        </p:txBody>
      </p:sp>
      <p:sp>
        <p:nvSpPr>
          <p:cNvPr id="4" name="Slide Number Placeholder 3"/>
          <p:cNvSpPr>
            <a:spLocks noGrp="1"/>
          </p:cNvSpPr>
          <p:nvPr>
            <p:ph type="sldNum" sz="quarter" idx="5"/>
          </p:nvPr>
        </p:nvSpPr>
        <p:spPr/>
        <p:txBody>
          <a:bodyPr/>
          <a:lstStyle/>
          <a:p>
            <a:fld id="{0527198E-77BA-41FD-8685-CEFD2849AE96}" type="slidenum">
              <a:rPr lang="en-US"/>
              <a:t>5</a:t>
            </a:fld>
            <a:endParaRPr lang="en-US"/>
          </a:p>
        </p:txBody>
      </p:sp>
    </p:spTree>
    <p:extLst>
      <p:ext uri="{BB962C8B-B14F-4D97-AF65-F5344CB8AC3E}">
        <p14:creationId xmlns:p14="http://schemas.microsoft.com/office/powerpoint/2010/main" val="54802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Examining the current state of our learning goals as they are written and implemented through learning outcomes across the campus provides us with the opportunity to work across the university to align our vision for student learning, collaborate more fully across academic and student affairs, and create student centric learning goals and outcomes that are easy to understand and transparent to students and their families. </a:t>
            </a:r>
          </a:p>
        </p:txBody>
      </p:sp>
      <p:sp>
        <p:nvSpPr>
          <p:cNvPr id="4" name="Slide Number Placeholder 3"/>
          <p:cNvSpPr>
            <a:spLocks noGrp="1"/>
          </p:cNvSpPr>
          <p:nvPr>
            <p:ph type="sldNum" sz="quarter" idx="5"/>
          </p:nvPr>
        </p:nvSpPr>
        <p:spPr/>
        <p:txBody>
          <a:bodyPr/>
          <a:lstStyle/>
          <a:p>
            <a:fld id="{C6AC0948-D17E-2A42-83D9-0476CA1682E9}" type="slidenum">
              <a:rPr lang="en-US" smtClean="0"/>
              <a:t>6</a:t>
            </a:fld>
            <a:endParaRPr lang="en-US"/>
          </a:p>
        </p:txBody>
      </p:sp>
    </p:spTree>
    <p:extLst>
      <p:ext uri="{BB962C8B-B14F-4D97-AF65-F5344CB8AC3E}">
        <p14:creationId xmlns:p14="http://schemas.microsoft.com/office/powerpoint/2010/main" val="343206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create student centric learning goals and outcomes that are easy to understand and transparent to students and their families. </a:t>
            </a:r>
          </a:p>
        </p:txBody>
      </p:sp>
      <p:sp>
        <p:nvSpPr>
          <p:cNvPr id="4" name="Slide Number Placeholder 3"/>
          <p:cNvSpPr>
            <a:spLocks noGrp="1"/>
          </p:cNvSpPr>
          <p:nvPr>
            <p:ph type="sldNum" sz="quarter" idx="5"/>
          </p:nvPr>
        </p:nvSpPr>
        <p:spPr/>
        <p:txBody>
          <a:bodyPr/>
          <a:lstStyle/>
          <a:p>
            <a:fld id="{C6AC0948-D17E-2A42-83D9-0476CA1682E9}" type="slidenum">
              <a:rPr lang="en-US" smtClean="0"/>
              <a:t>7</a:t>
            </a:fld>
            <a:endParaRPr lang="en-US"/>
          </a:p>
        </p:txBody>
      </p:sp>
    </p:spTree>
    <p:extLst>
      <p:ext uri="{BB962C8B-B14F-4D97-AF65-F5344CB8AC3E}">
        <p14:creationId xmlns:p14="http://schemas.microsoft.com/office/powerpoint/2010/main" val="190568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Over a year ago, a group of academic and student affairs leaders engaged in conversations about the need to reinvigorate student learning goals and convened to discuss how we could work collaboratively on this project and what the potential barriers to achieving our goals might be.</a:t>
            </a:r>
          </a:p>
        </p:txBody>
      </p:sp>
      <p:sp>
        <p:nvSpPr>
          <p:cNvPr id="4" name="Slide Number Placeholder 3"/>
          <p:cNvSpPr>
            <a:spLocks noGrp="1"/>
          </p:cNvSpPr>
          <p:nvPr>
            <p:ph type="sldNum" sz="quarter" idx="5"/>
          </p:nvPr>
        </p:nvSpPr>
        <p:spPr/>
        <p:txBody>
          <a:bodyPr/>
          <a:lstStyle/>
          <a:p>
            <a:fld id="{C6AC0948-D17E-2A42-83D9-0476CA1682E9}" type="slidenum">
              <a:rPr lang="en-US" smtClean="0"/>
              <a:t>8</a:t>
            </a:fld>
            <a:endParaRPr lang="en-US"/>
          </a:p>
        </p:txBody>
      </p:sp>
    </p:spTree>
    <p:extLst>
      <p:ext uri="{BB962C8B-B14F-4D97-AF65-F5344CB8AC3E}">
        <p14:creationId xmlns:p14="http://schemas.microsoft.com/office/powerpoint/2010/main" val="3071280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Around the same time, the Mi LEAP (Lifelong, Education, Advancement and Potential) grants – designed to increase the number of Michiganders with a degree to 60% by 2030 became available and our group agreed we should apply for the operational support to move our learning goals project forward. With support from the President </a:t>
            </a:r>
            <a:r>
              <a:rPr lang="en-US" err="1">
                <a:ea typeface="Calibri"/>
                <a:cs typeface="Calibri"/>
              </a:rPr>
              <a:t>Guskiewicz</a:t>
            </a:r>
            <a:r>
              <a:rPr lang="en-US">
                <a:ea typeface="Calibri"/>
                <a:cs typeface="Calibri"/>
              </a:rPr>
              <a:t>, Interim Provost </a:t>
            </a:r>
            <a:r>
              <a:rPr lang="en-US" err="1">
                <a:ea typeface="Calibri"/>
                <a:cs typeface="Calibri"/>
              </a:rPr>
              <a:t>Jeitschko</a:t>
            </a:r>
            <a:r>
              <a:rPr lang="en-US">
                <a:ea typeface="Calibri"/>
                <a:cs typeface="Calibri"/>
              </a:rPr>
              <a:t>, now Executive Vice President Administration Gore, and Vice Provost for Undergraduate Education Largent...Assistant Provost Renata </a:t>
            </a:r>
            <a:r>
              <a:rPr lang="en-US" err="1">
                <a:ea typeface="Calibri"/>
                <a:cs typeface="Calibri"/>
              </a:rPr>
              <a:t>Opoczynski</a:t>
            </a:r>
            <a:r>
              <a:rPr lang="en-US">
                <a:ea typeface="Calibri"/>
                <a:cs typeface="Calibri"/>
              </a:rPr>
              <a:t>, Kari, Paul and I took up the charge to organize the grant writing for this project. The outcome was $200,000 in funds from the state over two years to help accelerate the work through project management support, buy out the time of leaders to support the work, and provide support through a project management tool and conference or consultation support.</a:t>
            </a:r>
          </a:p>
        </p:txBody>
      </p:sp>
      <p:sp>
        <p:nvSpPr>
          <p:cNvPr id="4" name="Slide Number Placeholder 3"/>
          <p:cNvSpPr>
            <a:spLocks noGrp="1"/>
          </p:cNvSpPr>
          <p:nvPr>
            <p:ph type="sldNum" sz="quarter" idx="5"/>
          </p:nvPr>
        </p:nvSpPr>
        <p:spPr/>
        <p:txBody>
          <a:bodyPr/>
          <a:lstStyle/>
          <a:p>
            <a:fld id="{C6AC0948-D17E-2A42-83D9-0476CA1682E9}" type="slidenum">
              <a:rPr lang="en-US" smtClean="0"/>
              <a:t>9</a:t>
            </a:fld>
            <a:endParaRPr lang="en-US"/>
          </a:p>
        </p:txBody>
      </p:sp>
    </p:spTree>
    <p:extLst>
      <p:ext uri="{BB962C8B-B14F-4D97-AF65-F5344CB8AC3E}">
        <p14:creationId xmlns:p14="http://schemas.microsoft.com/office/powerpoint/2010/main" val="830431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FDF1-BB79-B522-1609-54F7E5674DE1}"/>
              </a:ext>
            </a:extLst>
          </p:cNvPr>
          <p:cNvSpPr>
            <a:spLocks noGrp="1"/>
          </p:cNvSpPr>
          <p:nvPr>
            <p:ph type="ctrTitle" hasCustomPrompt="1"/>
          </p:nvPr>
        </p:nvSpPr>
        <p:spPr>
          <a:xfrm>
            <a:off x="342900" y="1693863"/>
            <a:ext cx="8953500" cy="1735137"/>
          </a:xfrm>
        </p:spPr>
        <p:txBody>
          <a:bodyPr anchor="b">
            <a:normAutofit/>
          </a:bodyPr>
          <a:lstStyle>
            <a:lvl1pPr algn="l">
              <a:defRPr sz="5400">
                <a:solidFill>
                  <a:srgbClr val="18453B"/>
                </a:solidFill>
              </a:defRPr>
            </a:lvl1pPr>
          </a:lstStyle>
          <a:p>
            <a:r>
              <a:rPr lang="en-US"/>
              <a:t>Master title style</a:t>
            </a:r>
          </a:p>
        </p:txBody>
      </p:sp>
      <p:sp>
        <p:nvSpPr>
          <p:cNvPr id="3" name="Subtitle 2">
            <a:extLst>
              <a:ext uri="{FF2B5EF4-FFF2-40B4-BE49-F238E27FC236}">
                <a16:creationId xmlns:a16="http://schemas.microsoft.com/office/drawing/2014/main" id="{72BBDA50-1BEA-5307-7A95-84123CD58385}"/>
              </a:ext>
            </a:extLst>
          </p:cNvPr>
          <p:cNvSpPr>
            <a:spLocks noGrp="1"/>
          </p:cNvSpPr>
          <p:nvPr>
            <p:ph type="subTitle" idx="1"/>
          </p:nvPr>
        </p:nvSpPr>
        <p:spPr>
          <a:xfrm>
            <a:off x="342900" y="3429000"/>
            <a:ext cx="8953500" cy="2400300"/>
          </a:xfrm>
        </p:spPr>
        <p:txBody>
          <a:bodyPr/>
          <a:lstStyle>
            <a:lvl1pPr marL="0" indent="0" algn="l">
              <a:buNone/>
              <a:defRPr sz="2400">
                <a:solidFill>
                  <a:srgbClr val="18453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7CD141-44C6-5FD2-BA16-E305EF210665}"/>
              </a:ext>
            </a:extLst>
          </p:cNvPr>
          <p:cNvSpPr>
            <a:spLocks noGrp="1"/>
          </p:cNvSpPr>
          <p:nvPr>
            <p:ph type="dt" sz="half" idx="10"/>
          </p:nvPr>
        </p:nvSpPr>
        <p:spPr/>
        <p:txBody>
          <a:bodyPr/>
          <a:lstStyle>
            <a:lvl1pPr>
              <a:defRPr>
                <a:solidFill>
                  <a:schemeClr val="bg1"/>
                </a:solidFill>
              </a:defRPr>
            </a:lvl1pPr>
          </a:lstStyle>
          <a:p>
            <a:fld id="{1BA93361-D4A0-004E-A2D0-70CD58A99EA6}" type="datetimeFigureOut">
              <a:rPr lang="en-US" smtClean="0"/>
              <a:pPr/>
              <a:t>4/1/2025</a:t>
            </a:fld>
            <a:endParaRPr lang="en-US"/>
          </a:p>
        </p:txBody>
      </p:sp>
      <p:sp>
        <p:nvSpPr>
          <p:cNvPr id="5" name="Footer Placeholder 4">
            <a:extLst>
              <a:ext uri="{FF2B5EF4-FFF2-40B4-BE49-F238E27FC236}">
                <a16:creationId xmlns:a16="http://schemas.microsoft.com/office/drawing/2014/main" id="{E29D3AB2-7EF9-E979-C765-A2DE2EF3AE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23657E3-9219-8DF0-8097-860C3A5E3957}"/>
              </a:ext>
            </a:extLst>
          </p:cNvPr>
          <p:cNvSpPr>
            <a:spLocks noGrp="1"/>
          </p:cNvSpPr>
          <p:nvPr>
            <p:ph type="sldNum" sz="quarter" idx="12"/>
          </p:nvPr>
        </p:nvSpPr>
        <p:spPr/>
        <p:txBody>
          <a:bodyPr/>
          <a:lstStyle>
            <a:lvl1pPr>
              <a:defRPr>
                <a:solidFill>
                  <a:schemeClr val="bg1"/>
                </a:solidFill>
              </a:defRPr>
            </a:lvl1pPr>
          </a:lstStyle>
          <a:p>
            <a:fld id="{2DCF8175-1D4D-DD4F-8633-A6DBD22A3241}" type="slidenum">
              <a:rPr lang="en-US" smtClean="0"/>
              <a:pPr/>
              <a:t>‹#›</a:t>
            </a:fld>
            <a:endParaRPr lang="en-US"/>
          </a:p>
        </p:txBody>
      </p:sp>
    </p:spTree>
    <p:extLst>
      <p:ext uri="{BB962C8B-B14F-4D97-AF65-F5344CB8AC3E}">
        <p14:creationId xmlns:p14="http://schemas.microsoft.com/office/powerpoint/2010/main" val="114380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DFAA-95C5-279A-9F58-BD12EFBE3E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04F99E-582A-184C-B65A-5FD75D6CE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F4C63-C0B4-3322-5F5E-2FB2CE903445}"/>
              </a:ext>
            </a:extLst>
          </p:cNvPr>
          <p:cNvSpPr>
            <a:spLocks noGrp="1"/>
          </p:cNvSpPr>
          <p:nvPr>
            <p:ph type="dt" sz="half" idx="10"/>
          </p:nvPr>
        </p:nvSpPr>
        <p:spPr/>
        <p:txBody>
          <a:bodyPr/>
          <a:lstStyle/>
          <a:p>
            <a:fld id="{1BA93361-D4A0-004E-A2D0-70CD58A99EA6}" type="datetimeFigureOut">
              <a:rPr lang="en-US" smtClean="0"/>
              <a:t>4/1/2025</a:t>
            </a:fld>
            <a:endParaRPr lang="en-US"/>
          </a:p>
        </p:txBody>
      </p:sp>
      <p:sp>
        <p:nvSpPr>
          <p:cNvPr id="5" name="Footer Placeholder 4">
            <a:extLst>
              <a:ext uri="{FF2B5EF4-FFF2-40B4-BE49-F238E27FC236}">
                <a16:creationId xmlns:a16="http://schemas.microsoft.com/office/drawing/2014/main" id="{0FF0894A-0C7A-B17E-CB3E-57A213AC1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60FB3-913F-1C30-B390-EE83FE58CDA7}"/>
              </a:ext>
            </a:extLst>
          </p:cNvPr>
          <p:cNvSpPr>
            <a:spLocks noGrp="1"/>
          </p:cNvSpPr>
          <p:nvPr>
            <p:ph type="sldNum" sz="quarter" idx="12"/>
          </p:nvPr>
        </p:nvSpPr>
        <p:spPr/>
        <p:txBody>
          <a:bodyPr/>
          <a:lstStyle/>
          <a:p>
            <a:fld id="{2DCF8175-1D4D-DD4F-8633-A6DBD22A3241}" type="slidenum">
              <a:rPr lang="en-US" smtClean="0"/>
              <a:t>‹#›</a:t>
            </a:fld>
            <a:endParaRPr lang="en-US"/>
          </a:p>
        </p:txBody>
      </p:sp>
    </p:spTree>
    <p:extLst>
      <p:ext uri="{BB962C8B-B14F-4D97-AF65-F5344CB8AC3E}">
        <p14:creationId xmlns:p14="http://schemas.microsoft.com/office/powerpoint/2010/main" val="341134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9EFD0-D358-FA71-8846-26808D3AF2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F2E04-3040-C986-5B84-F2B858F70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155E9-46BE-A14B-30D8-C9D649EE78F1}"/>
              </a:ext>
            </a:extLst>
          </p:cNvPr>
          <p:cNvSpPr>
            <a:spLocks noGrp="1"/>
          </p:cNvSpPr>
          <p:nvPr>
            <p:ph type="dt" sz="half" idx="10"/>
          </p:nvPr>
        </p:nvSpPr>
        <p:spPr/>
        <p:txBody>
          <a:bodyPr/>
          <a:lstStyle/>
          <a:p>
            <a:fld id="{1BA93361-D4A0-004E-A2D0-70CD58A99EA6}" type="datetimeFigureOut">
              <a:rPr lang="en-US" smtClean="0"/>
              <a:t>4/1/2025</a:t>
            </a:fld>
            <a:endParaRPr lang="en-US"/>
          </a:p>
        </p:txBody>
      </p:sp>
      <p:sp>
        <p:nvSpPr>
          <p:cNvPr id="5" name="Footer Placeholder 4">
            <a:extLst>
              <a:ext uri="{FF2B5EF4-FFF2-40B4-BE49-F238E27FC236}">
                <a16:creationId xmlns:a16="http://schemas.microsoft.com/office/drawing/2014/main" id="{EA43AFBA-3CEA-E143-CAD3-CB209FF4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27614-2F1E-913C-26E1-8FA7B8145A3B}"/>
              </a:ext>
            </a:extLst>
          </p:cNvPr>
          <p:cNvSpPr>
            <a:spLocks noGrp="1"/>
          </p:cNvSpPr>
          <p:nvPr>
            <p:ph type="sldNum" sz="quarter" idx="12"/>
          </p:nvPr>
        </p:nvSpPr>
        <p:spPr/>
        <p:txBody>
          <a:bodyPr/>
          <a:lstStyle/>
          <a:p>
            <a:fld id="{2DCF8175-1D4D-DD4F-8633-A6DBD22A3241}" type="slidenum">
              <a:rPr lang="en-US" smtClean="0"/>
              <a:t>‹#›</a:t>
            </a:fld>
            <a:endParaRPr lang="en-US"/>
          </a:p>
        </p:txBody>
      </p:sp>
    </p:spTree>
    <p:extLst>
      <p:ext uri="{BB962C8B-B14F-4D97-AF65-F5344CB8AC3E}">
        <p14:creationId xmlns:p14="http://schemas.microsoft.com/office/powerpoint/2010/main" val="330621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7B7B-E75A-036F-9DE2-59103AFBCF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31851-DD4A-4ADC-D933-A139AE11D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A8CB7F-B41F-98D4-7AD2-C296D82EEB1F}"/>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5" name="Footer Placeholder 4">
            <a:extLst>
              <a:ext uri="{FF2B5EF4-FFF2-40B4-BE49-F238E27FC236}">
                <a16:creationId xmlns:a16="http://schemas.microsoft.com/office/drawing/2014/main" id="{5A18E984-CADE-1D8D-4611-DCA7B448E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B256F-4ED2-FF3E-39B6-87B1EB245C38}"/>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374642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A3A2-A7F9-76AC-F01D-523FF4858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9D347-1D5F-C8FD-0AF5-CF38D369C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DD1E7-463B-8601-0F25-9EB2711A7CD4}"/>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5" name="Footer Placeholder 4">
            <a:extLst>
              <a:ext uri="{FF2B5EF4-FFF2-40B4-BE49-F238E27FC236}">
                <a16:creationId xmlns:a16="http://schemas.microsoft.com/office/drawing/2014/main" id="{0851621D-4C91-83D2-2636-EE3BB101E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FAE06-116A-4E24-BB6D-4BEEE374AB8E}"/>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1740969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8079-EA3B-146C-E2A6-59E00BD3F3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A64B2E-038B-05FB-76A1-3009C38959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90B751-5E1C-18FE-1C5A-4B9D11A87039}"/>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5" name="Footer Placeholder 4">
            <a:extLst>
              <a:ext uri="{FF2B5EF4-FFF2-40B4-BE49-F238E27FC236}">
                <a16:creationId xmlns:a16="http://schemas.microsoft.com/office/drawing/2014/main" id="{C19E3EAF-9323-32C5-4C73-C4A8D112F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A4FE5-91F0-262E-2DDF-054A6120103D}"/>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3414525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9308-C140-ED0B-4108-ED83EDC3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8C157-E91E-267F-E549-988922E97F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009E5-5816-6DA6-71AA-74F0A24261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EFFEA1-86BC-458A-7171-5B7DA8CA5993}"/>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6" name="Footer Placeholder 5">
            <a:extLst>
              <a:ext uri="{FF2B5EF4-FFF2-40B4-BE49-F238E27FC236}">
                <a16:creationId xmlns:a16="http://schemas.microsoft.com/office/drawing/2014/main" id="{E51B0B70-84BC-4994-9BC6-13A79B6FC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8DE1A-3F8D-1D03-0CEE-7F406E961B02}"/>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3128346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F714-B203-6E17-FDDC-600BFD85C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9E3F00-E39E-C4B7-3391-ECF9A43CB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DFF18D-4DC0-5D45-5B04-A42DDEC9A6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E0B30-8FF5-89C1-EDF6-CB607DFF8D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F8B526-4577-85D0-6E8E-094440C64F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CAB8C7-6686-8A36-85B8-9397E207AB83}"/>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8" name="Footer Placeholder 7">
            <a:extLst>
              <a:ext uri="{FF2B5EF4-FFF2-40B4-BE49-F238E27FC236}">
                <a16:creationId xmlns:a16="http://schemas.microsoft.com/office/drawing/2014/main" id="{DE71425C-188C-155E-3D11-D4A130162B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2683C7-D732-C12C-AEF4-56F5791B847B}"/>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1480600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677A-912F-3601-3B60-5B5F0BB7F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495F7-BBCD-9627-6B96-2DFB08D3597E}"/>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4" name="Footer Placeholder 3">
            <a:extLst>
              <a:ext uri="{FF2B5EF4-FFF2-40B4-BE49-F238E27FC236}">
                <a16:creationId xmlns:a16="http://schemas.microsoft.com/office/drawing/2014/main" id="{32F47134-5D72-8DAC-FDBD-2F001C6448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F4C944-AC85-599D-2CCD-71F69EC54C99}"/>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2295690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8ECA7-3306-1E6C-DA7D-24ED126F6D25}"/>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3" name="Footer Placeholder 2">
            <a:extLst>
              <a:ext uri="{FF2B5EF4-FFF2-40B4-BE49-F238E27FC236}">
                <a16:creationId xmlns:a16="http://schemas.microsoft.com/office/drawing/2014/main" id="{BC33ACA7-19FA-CE14-A7B3-F97878ADB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BFC301-02F3-2D23-0C4D-F504362375DC}"/>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2511933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DCCD-A29B-9A8E-B4FD-6402083DB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F8DA1-EB78-F1C5-57C0-32ACE8689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6E9D63-2D87-1B13-76A4-E3F2381F9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2883A9-8604-06F4-BEE0-E22603C2C412}"/>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6" name="Footer Placeholder 5">
            <a:extLst>
              <a:ext uri="{FF2B5EF4-FFF2-40B4-BE49-F238E27FC236}">
                <a16:creationId xmlns:a16="http://schemas.microsoft.com/office/drawing/2014/main" id="{B81EAAAD-145B-C3B8-85FC-EDEF8FCCD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CD5EF-6EC2-625D-A461-973E3C7FB59A}"/>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37434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89B8-FF4A-63B4-9C11-F13DC0B5F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8D09C-00AD-47B3-AA3E-F05B7653B4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C15B-373C-2100-A33B-2D8FDD13F57D}"/>
              </a:ext>
            </a:extLst>
          </p:cNvPr>
          <p:cNvSpPr>
            <a:spLocks noGrp="1"/>
          </p:cNvSpPr>
          <p:nvPr>
            <p:ph type="dt" sz="half" idx="10"/>
          </p:nvPr>
        </p:nvSpPr>
        <p:spPr/>
        <p:txBody>
          <a:bodyPr/>
          <a:lstStyle>
            <a:lvl1pPr>
              <a:defRPr>
                <a:solidFill>
                  <a:srgbClr val="18453B"/>
                </a:solidFill>
              </a:defRPr>
            </a:lvl1pPr>
          </a:lstStyle>
          <a:p>
            <a:fld id="{1BA93361-D4A0-004E-A2D0-70CD58A99EA6}" type="datetimeFigureOut">
              <a:rPr lang="en-US" smtClean="0"/>
              <a:pPr/>
              <a:t>4/1/2025</a:t>
            </a:fld>
            <a:endParaRPr lang="en-US"/>
          </a:p>
        </p:txBody>
      </p:sp>
      <p:sp>
        <p:nvSpPr>
          <p:cNvPr id="5" name="Footer Placeholder 4">
            <a:extLst>
              <a:ext uri="{FF2B5EF4-FFF2-40B4-BE49-F238E27FC236}">
                <a16:creationId xmlns:a16="http://schemas.microsoft.com/office/drawing/2014/main" id="{DB5510BB-9822-F813-A801-7F60C0AAA5A7}"/>
              </a:ext>
            </a:extLst>
          </p:cNvPr>
          <p:cNvSpPr>
            <a:spLocks noGrp="1"/>
          </p:cNvSpPr>
          <p:nvPr>
            <p:ph type="ftr" sz="quarter" idx="11"/>
          </p:nvPr>
        </p:nvSpPr>
        <p:spPr/>
        <p:txBody>
          <a:bodyPr/>
          <a:lstStyle>
            <a:lvl1pPr>
              <a:defRPr>
                <a:solidFill>
                  <a:srgbClr val="18453B"/>
                </a:solidFill>
              </a:defRPr>
            </a:lvl1pPr>
          </a:lstStyle>
          <a:p>
            <a:endParaRPr lang="en-US"/>
          </a:p>
        </p:txBody>
      </p:sp>
      <p:sp>
        <p:nvSpPr>
          <p:cNvPr id="6" name="Slide Number Placeholder 5">
            <a:extLst>
              <a:ext uri="{FF2B5EF4-FFF2-40B4-BE49-F238E27FC236}">
                <a16:creationId xmlns:a16="http://schemas.microsoft.com/office/drawing/2014/main" id="{7639F975-82A9-F69A-74E9-4C4E16304C45}"/>
              </a:ext>
            </a:extLst>
          </p:cNvPr>
          <p:cNvSpPr>
            <a:spLocks noGrp="1"/>
          </p:cNvSpPr>
          <p:nvPr>
            <p:ph type="sldNum" sz="quarter" idx="12"/>
          </p:nvPr>
        </p:nvSpPr>
        <p:spPr/>
        <p:txBody>
          <a:bodyPr/>
          <a:lstStyle>
            <a:lvl1pPr>
              <a:defRPr>
                <a:solidFill>
                  <a:srgbClr val="18453B"/>
                </a:solidFill>
              </a:defRPr>
            </a:lvl1pPr>
          </a:lstStyle>
          <a:p>
            <a:fld id="{2DCF8175-1D4D-DD4F-8633-A6DBD22A3241}" type="slidenum">
              <a:rPr lang="en-US" smtClean="0"/>
              <a:pPr/>
              <a:t>‹#›</a:t>
            </a:fld>
            <a:endParaRPr lang="en-US"/>
          </a:p>
        </p:txBody>
      </p:sp>
    </p:spTree>
    <p:extLst>
      <p:ext uri="{BB962C8B-B14F-4D97-AF65-F5344CB8AC3E}">
        <p14:creationId xmlns:p14="http://schemas.microsoft.com/office/powerpoint/2010/main" val="1889899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9CA2-4963-395E-ADED-DB47CE5FB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9CB8DA-D366-8662-C3B6-F76596234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CABF7B-DBDC-5EEB-DB58-79401F032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4BCDEC-69BC-D728-1661-FC9988BC05C3}"/>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6" name="Footer Placeholder 5">
            <a:extLst>
              <a:ext uri="{FF2B5EF4-FFF2-40B4-BE49-F238E27FC236}">
                <a16:creationId xmlns:a16="http://schemas.microsoft.com/office/drawing/2014/main" id="{4029BA5C-1C7A-A3C3-71F9-33B72057D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664A5-CC72-CDA4-2603-44B164571712}"/>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2176568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B09E-7AE8-4597-444D-2C163DD0E3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6222B-0B29-2C52-2A06-304094F20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73B5-1C4E-547D-3B45-766F748DA0A8}"/>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5" name="Footer Placeholder 4">
            <a:extLst>
              <a:ext uri="{FF2B5EF4-FFF2-40B4-BE49-F238E27FC236}">
                <a16:creationId xmlns:a16="http://schemas.microsoft.com/office/drawing/2014/main" id="{8DA20DD2-9BF6-FC03-23FD-36C98373A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F0413-C923-113D-8137-42E1AA4592D7}"/>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1106756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9AA9D3-0D63-E3FC-5102-70DA3DAF8D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D97508-842E-AE94-4DA3-A13A60F2F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ED0A7-58CB-80E3-5BA0-51B69669D627}"/>
              </a:ext>
            </a:extLst>
          </p:cNvPr>
          <p:cNvSpPr>
            <a:spLocks noGrp="1"/>
          </p:cNvSpPr>
          <p:nvPr>
            <p:ph type="dt" sz="half" idx="10"/>
          </p:nvPr>
        </p:nvSpPr>
        <p:spPr/>
        <p:txBody>
          <a:bodyPr/>
          <a:lstStyle/>
          <a:p>
            <a:fld id="{FE5C57DD-13E4-D149-86AC-F495E6FE2AF8}" type="datetimeFigureOut">
              <a:rPr lang="en-US" smtClean="0"/>
              <a:t>4/1/2025</a:t>
            </a:fld>
            <a:endParaRPr lang="en-US"/>
          </a:p>
        </p:txBody>
      </p:sp>
      <p:sp>
        <p:nvSpPr>
          <p:cNvPr id="5" name="Footer Placeholder 4">
            <a:extLst>
              <a:ext uri="{FF2B5EF4-FFF2-40B4-BE49-F238E27FC236}">
                <a16:creationId xmlns:a16="http://schemas.microsoft.com/office/drawing/2014/main" id="{6EA7035E-70E4-F08F-74D2-397EF28D7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95E9F-A5B5-48D5-1279-DCBE430B9896}"/>
              </a:ext>
            </a:extLst>
          </p:cNvPr>
          <p:cNvSpPr>
            <a:spLocks noGrp="1"/>
          </p:cNvSpPr>
          <p:nvPr>
            <p:ph type="sldNum" sz="quarter" idx="12"/>
          </p:nvPr>
        </p:nvSpPr>
        <p:spPr/>
        <p:txBody>
          <a:bodyPr/>
          <a:lstStyle/>
          <a:p>
            <a:fld id="{73A4E877-4A3B-464A-BFBC-A6EE9C43CB3E}" type="slidenum">
              <a:rPr lang="en-US" smtClean="0"/>
              <a:t>‹#›</a:t>
            </a:fld>
            <a:endParaRPr lang="en-US"/>
          </a:p>
        </p:txBody>
      </p:sp>
    </p:spTree>
    <p:extLst>
      <p:ext uri="{BB962C8B-B14F-4D97-AF65-F5344CB8AC3E}">
        <p14:creationId xmlns:p14="http://schemas.microsoft.com/office/powerpoint/2010/main" val="43448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D29D-18DC-E703-4013-B385F01B7F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E8744-DDB3-5727-A0FA-92618AB18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D28AF0-73E5-25C4-2277-F55B9969C1D7}"/>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5" name="Footer Placeholder 4">
            <a:extLst>
              <a:ext uri="{FF2B5EF4-FFF2-40B4-BE49-F238E27FC236}">
                <a16:creationId xmlns:a16="http://schemas.microsoft.com/office/drawing/2014/main" id="{C9A00DD1-08F0-7486-0C29-E0DC15957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3B931-1DF2-9F0D-99D4-1123BE0421CA}"/>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2018222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461D-2569-C381-6BC8-DCFE915EE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219058-623A-4B15-6D19-5C35927B2E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B1E65-992D-DEAA-8835-A779628818B5}"/>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5" name="Footer Placeholder 4">
            <a:extLst>
              <a:ext uri="{FF2B5EF4-FFF2-40B4-BE49-F238E27FC236}">
                <a16:creationId xmlns:a16="http://schemas.microsoft.com/office/drawing/2014/main" id="{2C9DA58C-DEBE-3005-F4CD-76CADC83D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57C94-538E-454B-5E79-00F14EEFE152}"/>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2182292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CBAA-E3BD-B178-2A7A-29578C2738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8BA11D-A41B-AD0D-00AF-90CA623628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FC827-8ED8-1C9E-DF35-923522D66CF3}"/>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5" name="Footer Placeholder 4">
            <a:extLst>
              <a:ext uri="{FF2B5EF4-FFF2-40B4-BE49-F238E27FC236}">
                <a16:creationId xmlns:a16="http://schemas.microsoft.com/office/drawing/2014/main" id="{4C0B8584-BB09-B556-87D9-D7B8901FA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ECA36-8E00-D3A1-C911-1113830FF456}"/>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207498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59F-03C6-32FB-4674-1ED0E315E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E49EC-C375-078A-C55F-6EAEAA53B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8CC311-56EB-9712-0311-F143CC20D6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B32A89-ADBB-41CC-87B8-5A6FAE18F965}"/>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6" name="Footer Placeholder 5">
            <a:extLst>
              <a:ext uri="{FF2B5EF4-FFF2-40B4-BE49-F238E27FC236}">
                <a16:creationId xmlns:a16="http://schemas.microsoft.com/office/drawing/2014/main" id="{561817CA-23C8-92A7-6CD9-8C76B780B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FF7C7-1820-D979-6779-2306E4D207AE}"/>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2061447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5458-7115-E99F-1C82-228981E0EB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090045-08B6-2D46-27E0-0E261BADD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D9C8EE-8F2D-0B92-20A9-26FBE2019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77E301-F56E-37B2-9AFC-E15C8DEBF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4BA111-CBCB-F34E-21F1-79A448928C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8783BC-8F25-5725-E61D-639B8851DFD1}"/>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8" name="Footer Placeholder 7">
            <a:extLst>
              <a:ext uri="{FF2B5EF4-FFF2-40B4-BE49-F238E27FC236}">
                <a16:creationId xmlns:a16="http://schemas.microsoft.com/office/drawing/2014/main" id="{449F72D9-FD53-4E3D-EF7E-38DC802D72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A0E1B9-7C96-7E01-1A57-C66DE01FC7FA}"/>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1286160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12DB-9BCD-6311-A409-29C5B72810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FA6C4B-A193-5DB7-B360-C3975005A886}"/>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4" name="Footer Placeholder 3">
            <a:extLst>
              <a:ext uri="{FF2B5EF4-FFF2-40B4-BE49-F238E27FC236}">
                <a16:creationId xmlns:a16="http://schemas.microsoft.com/office/drawing/2014/main" id="{6E9E7118-822B-3652-2F4B-3D0F81FDFB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8F644-F1D5-D3D6-B641-9290CABA0126}"/>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67636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69223-F485-2223-A1D4-0D89A317B88E}"/>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3" name="Footer Placeholder 2">
            <a:extLst>
              <a:ext uri="{FF2B5EF4-FFF2-40B4-BE49-F238E27FC236}">
                <a16:creationId xmlns:a16="http://schemas.microsoft.com/office/drawing/2014/main" id="{B08D1B08-E761-5C54-4842-CBC373010F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794AA-CEA3-2356-C1C5-B9582BEA9B47}"/>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188206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A4EB-0088-789A-1F49-CA1A1F87B5E2}"/>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53898E5-4A8B-F2D6-1455-288874196E4D}"/>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7A15D-9384-D80E-0BB0-63C64ABD0DC0}"/>
              </a:ext>
            </a:extLst>
          </p:cNvPr>
          <p:cNvSpPr>
            <a:spLocks noGrp="1"/>
          </p:cNvSpPr>
          <p:nvPr>
            <p:ph type="dt" sz="half" idx="10"/>
          </p:nvPr>
        </p:nvSpPr>
        <p:spPr/>
        <p:txBody>
          <a:bodyPr/>
          <a:lstStyle/>
          <a:p>
            <a:fld id="{1BA93361-D4A0-004E-A2D0-70CD58A99EA6}" type="datetimeFigureOut">
              <a:rPr lang="en-US" smtClean="0"/>
              <a:t>4/1/2025</a:t>
            </a:fld>
            <a:endParaRPr lang="en-US"/>
          </a:p>
        </p:txBody>
      </p:sp>
      <p:sp>
        <p:nvSpPr>
          <p:cNvPr id="5" name="Footer Placeholder 4">
            <a:extLst>
              <a:ext uri="{FF2B5EF4-FFF2-40B4-BE49-F238E27FC236}">
                <a16:creationId xmlns:a16="http://schemas.microsoft.com/office/drawing/2014/main" id="{4C7513AC-6C58-A15D-6C34-224C2361A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4DF99-BC68-06B0-1700-E5E1A82955ED}"/>
              </a:ext>
            </a:extLst>
          </p:cNvPr>
          <p:cNvSpPr>
            <a:spLocks noGrp="1"/>
          </p:cNvSpPr>
          <p:nvPr>
            <p:ph type="sldNum" sz="quarter" idx="12"/>
          </p:nvPr>
        </p:nvSpPr>
        <p:spPr/>
        <p:txBody>
          <a:bodyPr/>
          <a:lstStyle/>
          <a:p>
            <a:fld id="{2DCF8175-1D4D-DD4F-8633-A6DBD22A3241}" type="slidenum">
              <a:rPr lang="en-US" smtClean="0"/>
              <a:t>‹#›</a:t>
            </a:fld>
            <a:endParaRPr lang="en-US"/>
          </a:p>
        </p:txBody>
      </p:sp>
    </p:spTree>
    <p:extLst>
      <p:ext uri="{BB962C8B-B14F-4D97-AF65-F5344CB8AC3E}">
        <p14:creationId xmlns:p14="http://schemas.microsoft.com/office/powerpoint/2010/main" val="1337710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D4A2-C45F-2987-715D-584DD0462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3BB1BF-050F-7365-17F4-C7EE4AB56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4884B9-715E-8C9F-CD8A-7974CE795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6341B-0F5F-A8EB-C753-7E6EDAA280AA}"/>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6" name="Footer Placeholder 5">
            <a:extLst>
              <a:ext uri="{FF2B5EF4-FFF2-40B4-BE49-F238E27FC236}">
                <a16:creationId xmlns:a16="http://schemas.microsoft.com/office/drawing/2014/main" id="{5904BDB2-57E2-E1A8-217B-E7E8CAD69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227A2-9678-1E0A-E819-DAD4DDFA965B}"/>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2008781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1FEA-18F1-352E-32BD-5677A2D71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104467-325A-1E99-8043-1A071A033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9D4E10-A750-16B8-5BB7-7EEBCD54E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EDF1-761E-72FB-75A6-40E1012473D4}"/>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6" name="Footer Placeholder 5">
            <a:extLst>
              <a:ext uri="{FF2B5EF4-FFF2-40B4-BE49-F238E27FC236}">
                <a16:creationId xmlns:a16="http://schemas.microsoft.com/office/drawing/2014/main" id="{BECB72E2-0A41-F4F5-F8A6-AAAD06BEC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0897C-D519-DCBD-0207-6784C00292D2}"/>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1624374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47F0-FECD-E5B0-A418-63F1142BC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4BF9F7-4C44-47A1-D048-4FE2A33C7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5B909-2D8C-6757-C669-448E558FC2A8}"/>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5" name="Footer Placeholder 4">
            <a:extLst>
              <a:ext uri="{FF2B5EF4-FFF2-40B4-BE49-F238E27FC236}">
                <a16:creationId xmlns:a16="http://schemas.microsoft.com/office/drawing/2014/main" id="{E58F3D7C-CEE3-0FF8-7CF6-C3C871511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C4CCF-6DFA-EF15-6475-27F2977D3828}"/>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3146103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B92C1-AFF4-B960-246F-8F8AA1C3C3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CED65-BF82-A2BE-CA14-8465FEACD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92840-B910-BCFA-06AC-85B5CCC2C74B}"/>
              </a:ext>
            </a:extLst>
          </p:cNvPr>
          <p:cNvSpPr>
            <a:spLocks noGrp="1"/>
          </p:cNvSpPr>
          <p:nvPr>
            <p:ph type="dt" sz="half" idx="10"/>
          </p:nvPr>
        </p:nvSpPr>
        <p:spPr/>
        <p:txBody>
          <a:bodyPr/>
          <a:lstStyle/>
          <a:p>
            <a:fld id="{32CB0B34-1C40-054A-81F9-DA4785230CC8}" type="datetimeFigureOut">
              <a:rPr lang="en-US" smtClean="0"/>
              <a:t>4/1/2025</a:t>
            </a:fld>
            <a:endParaRPr lang="en-US"/>
          </a:p>
        </p:txBody>
      </p:sp>
      <p:sp>
        <p:nvSpPr>
          <p:cNvPr id="5" name="Footer Placeholder 4">
            <a:extLst>
              <a:ext uri="{FF2B5EF4-FFF2-40B4-BE49-F238E27FC236}">
                <a16:creationId xmlns:a16="http://schemas.microsoft.com/office/drawing/2014/main" id="{A57018EA-ABAC-228F-0DCC-6D4471F92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5422-AEDC-9043-3DB1-E5555BFC948F}"/>
              </a:ext>
            </a:extLst>
          </p:cNvPr>
          <p:cNvSpPr>
            <a:spLocks noGrp="1"/>
          </p:cNvSpPr>
          <p:nvPr>
            <p:ph type="sldNum" sz="quarter" idx="12"/>
          </p:nvPr>
        </p:nvSpPr>
        <p:spPr/>
        <p:txBody>
          <a:bodyPr/>
          <a:lstStyle/>
          <a:p>
            <a:fld id="{99252313-8EE0-DC4E-BB8F-5DD1C23376D4}" type="slidenum">
              <a:rPr lang="en-US" smtClean="0"/>
              <a:t>‹#›</a:t>
            </a:fld>
            <a:endParaRPr lang="en-US"/>
          </a:p>
        </p:txBody>
      </p:sp>
    </p:spTree>
    <p:extLst>
      <p:ext uri="{BB962C8B-B14F-4D97-AF65-F5344CB8AC3E}">
        <p14:creationId xmlns:p14="http://schemas.microsoft.com/office/powerpoint/2010/main" val="394092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FDFA-EFBF-05A4-1458-C32F372C5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AA7AD-E3D3-FA0E-D462-7F20DFF1F2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30D442-691D-30B8-1794-FFA22BCA5C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A706FA-3CCB-97DF-7F59-BCE57ECB2671}"/>
              </a:ext>
            </a:extLst>
          </p:cNvPr>
          <p:cNvSpPr>
            <a:spLocks noGrp="1"/>
          </p:cNvSpPr>
          <p:nvPr>
            <p:ph type="dt" sz="half" idx="10"/>
          </p:nvPr>
        </p:nvSpPr>
        <p:spPr/>
        <p:txBody>
          <a:bodyPr/>
          <a:lstStyle/>
          <a:p>
            <a:fld id="{1BA93361-D4A0-004E-A2D0-70CD58A99EA6}" type="datetimeFigureOut">
              <a:rPr lang="en-US" smtClean="0"/>
              <a:t>4/1/2025</a:t>
            </a:fld>
            <a:endParaRPr lang="en-US"/>
          </a:p>
        </p:txBody>
      </p:sp>
      <p:sp>
        <p:nvSpPr>
          <p:cNvPr id="6" name="Footer Placeholder 5">
            <a:extLst>
              <a:ext uri="{FF2B5EF4-FFF2-40B4-BE49-F238E27FC236}">
                <a16:creationId xmlns:a16="http://schemas.microsoft.com/office/drawing/2014/main" id="{626B206C-BCC5-7B27-61F3-CEE5D5D83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49471-B5DA-7196-E729-C8B5043F0884}"/>
              </a:ext>
            </a:extLst>
          </p:cNvPr>
          <p:cNvSpPr>
            <a:spLocks noGrp="1"/>
          </p:cNvSpPr>
          <p:nvPr>
            <p:ph type="sldNum" sz="quarter" idx="12"/>
          </p:nvPr>
        </p:nvSpPr>
        <p:spPr/>
        <p:txBody>
          <a:bodyPr/>
          <a:lstStyle/>
          <a:p>
            <a:fld id="{2DCF8175-1D4D-DD4F-8633-A6DBD22A3241}" type="slidenum">
              <a:rPr lang="en-US" smtClean="0"/>
              <a:t>‹#›</a:t>
            </a:fld>
            <a:endParaRPr lang="en-US"/>
          </a:p>
        </p:txBody>
      </p:sp>
    </p:spTree>
    <p:extLst>
      <p:ext uri="{BB962C8B-B14F-4D97-AF65-F5344CB8AC3E}">
        <p14:creationId xmlns:p14="http://schemas.microsoft.com/office/powerpoint/2010/main" val="246780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C956-BAFF-A25D-67C3-576FBF1106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566A19-E532-C3C9-0025-163EF77DD5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70E5EE-5808-41C3-5388-2C523E872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AD917-E29F-76CE-EF34-419CB12CA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AB8B0-0A44-2E8F-10C8-7E8626248A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99D414-FD8E-28B6-10F5-B38067253A8A}"/>
              </a:ext>
            </a:extLst>
          </p:cNvPr>
          <p:cNvSpPr>
            <a:spLocks noGrp="1"/>
          </p:cNvSpPr>
          <p:nvPr>
            <p:ph type="dt" sz="half" idx="10"/>
          </p:nvPr>
        </p:nvSpPr>
        <p:spPr/>
        <p:txBody>
          <a:bodyPr/>
          <a:lstStyle/>
          <a:p>
            <a:fld id="{1BA93361-D4A0-004E-A2D0-70CD58A99EA6}" type="datetimeFigureOut">
              <a:rPr lang="en-US" smtClean="0"/>
              <a:t>4/1/2025</a:t>
            </a:fld>
            <a:endParaRPr lang="en-US"/>
          </a:p>
        </p:txBody>
      </p:sp>
      <p:sp>
        <p:nvSpPr>
          <p:cNvPr id="8" name="Footer Placeholder 7">
            <a:extLst>
              <a:ext uri="{FF2B5EF4-FFF2-40B4-BE49-F238E27FC236}">
                <a16:creationId xmlns:a16="http://schemas.microsoft.com/office/drawing/2014/main" id="{9B9E730C-AADB-76A4-DE0B-72BA3EAC4E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24B4A5-8CCA-82D4-EA4A-1EEAC4E924E9}"/>
              </a:ext>
            </a:extLst>
          </p:cNvPr>
          <p:cNvSpPr>
            <a:spLocks noGrp="1"/>
          </p:cNvSpPr>
          <p:nvPr>
            <p:ph type="sldNum" sz="quarter" idx="12"/>
          </p:nvPr>
        </p:nvSpPr>
        <p:spPr/>
        <p:txBody>
          <a:bodyPr/>
          <a:lstStyle/>
          <a:p>
            <a:fld id="{2DCF8175-1D4D-DD4F-8633-A6DBD22A3241}" type="slidenum">
              <a:rPr lang="en-US" smtClean="0"/>
              <a:t>‹#›</a:t>
            </a:fld>
            <a:endParaRPr lang="en-US"/>
          </a:p>
        </p:txBody>
      </p:sp>
    </p:spTree>
    <p:extLst>
      <p:ext uri="{BB962C8B-B14F-4D97-AF65-F5344CB8AC3E}">
        <p14:creationId xmlns:p14="http://schemas.microsoft.com/office/powerpoint/2010/main" val="247498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CE71-FF7B-1A26-8215-2568DB33FE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7763A-B72C-2B0A-6E57-2761F495D174}"/>
              </a:ext>
            </a:extLst>
          </p:cNvPr>
          <p:cNvSpPr>
            <a:spLocks noGrp="1"/>
          </p:cNvSpPr>
          <p:nvPr>
            <p:ph type="dt" sz="half" idx="10"/>
          </p:nvPr>
        </p:nvSpPr>
        <p:spPr/>
        <p:txBody>
          <a:bodyPr/>
          <a:lstStyle/>
          <a:p>
            <a:fld id="{1BA93361-D4A0-004E-A2D0-70CD58A99EA6}" type="datetimeFigureOut">
              <a:rPr lang="en-US" smtClean="0"/>
              <a:t>4/1/2025</a:t>
            </a:fld>
            <a:endParaRPr lang="en-US"/>
          </a:p>
        </p:txBody>
      </p:sp>
      <p:sp>
        <p:nvSpPr>
          <p:cNvPr id="4" name="Footer Placeholder 3">
            <a:extLst>
              <a:ext uri="{FF2B5EF4-FFF2-40B4-BE49-F238E27FC236}">
                <a16:creationId xmlns:a16="http://schemas.microsoft.com/office/drawing/2014/main" id="{BD190E2A-086C-1D67-F886-41BFEC2D2B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75A8B4-F9A9-02E1-50F5-496FBA7285F7}"/>
              </a:ext>
            </a:extLst>
          </p:cNvPr>
          <p:cNvSpPr>
            <a:spLocks noGrp="1"/>
          </p:cNvSpPr>
          <p:nvPr>
            <p:ph type="sldNum" sz="quarter" idx="12"/>
          </p:nvPr>
        </p:nvSpPr>
        <p:spPr/>
        <p:txBody>
          <a:bodyPr/>
          <a:lstStyle/>
          <a:p>
            <a:fld id="{2DCF8175-1D4D-DD4F-8633-A6DBD22A3241}" type="slidenum">
              <a:rPr lang="en-US" smtClean="0"/>
              <a:t>‹#›</a:t>
            </a:fld>
            <a:endParaRPr lang="en-US"/>
          </a:p>
        </p:txBody>
      </p:sp>
    </p:spTree>
    <p:extLst>
      <p:ext uri="{BB962C8B-B14F-4D97-AF65-F5344CB8AC3E}">
        <p14:creationId xmlns:p14="http://schemas.microsoft.com/office/powerpoint/2010/main" val="402095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292D4-97B8-4947-70FF-068E25274E99}"/>
              </a:ext>
            </a:extLst>
          </p:cNvPr>
          <p:cNvSpPr>
            <a:spLocks noGrp="1"/>
          </p:cNvSpPr>
          <p:nvPr>
            <p:ph type="dt" sz="half" idx="10"/>
          </p:nvPr>
        </p:nvSpPr>
        <p:spPr/>
        <p:txBody>
          <a:bodyPr/>
          <a:lstStyle/>
          <a:p>
            <a:fld id="{1BA93361-D4A0-004E-A2D0-70CD58A99EA6}" type="datetimeFigureOut">
              <a:rPr lang="en-US" smtClean="0"/>
              <a:t>4/1/2025</a:t>
            </a:fld>
            <a:endParaRPr lang="en-US"/>
          </a:p>
        </p:txBody>
      </p:sp>
      <p:sp>
        <p:nvSpPr>
          <p:cNvPr id="3" name="Footer Placeholder 2">
            <a:extLst>
              <a:ext uri="{FF2B5EF4-FFF2-40B4-BE49-F238E27FC236}">
                <a16:creationId xmlns:a16="http://schemas.microsoft.com/office/drawing/2014/main" id="{1E8F8EF5-85BA-19A6-78CC-B1B8AAA94F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ABBCDD-1A06-7072-AFEF-8AD89D62B11F}"/>
              </a:ext>
            </a:extLst>
          </p:cNvPr>
          <p:cNvSpPr>
            <a:spLocks noGrp="1"/>
          </p:cNvSpPr>
          <p:nvPr>
            <p:ph type="sldNum" sz="quarter" idx="12"/>
          </p:nvPr>
        </p:nvSpPr>
        <p:spPr/>
        <p:txBody>
          <a:bodyPr/>
          <a:lstStyle/>
          <a:p>
            <a:fld id="{2DCF8175-1D4D-DD4F-8633-A6DBD22A3241}" type="slidenum">
              <a:rPr lang="en-US" smtClean="0"/>
              <a:t>‹#›</a:t>
            </a:fld>
            <a:endParaRPr lang="en-US"/>
          </a:p>
        </p:txBody>
      </p:sp>
    </p:spTree>
    <p:extLst>
      <p:ext uri="{BB962C8B-B14F-4D97-AF65-F5344CB8AC3E}">
        <p14:creationId xmlns:p14="http://schemas.microsoft.com/office/powerpoint/2010/main" val="258131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6D10-35E9-32E9-C573-ABE3459F6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1C57E2-A90B-FE3A-08BF-43DBE2F2A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92BF4E-7090-E73D-56D2-3AD2242E9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D7123B-5445-3C61-6940-2459F14092CF}"/>
              </a:ext>
            </a:extLst>
          </p:cNvPr>
          <p:cNvSpPr>
            <a:spLocks noGrp="1"/>
          </p:cNvSpPr>
          <p:nvPr>
            <p:ph type="dt" sz="half" idx="10"/>
          </p:nvPr>
        </p:nvSpPr>
        <p:spPr/>
        <p:txBody>
          <a:bodyPr/>
          <a:lstStyle/>
          <a:p>
            <a:fld id="{1BA93361-D4A0-004E-A2D0-70CD58A99EA6}" type="datetimeFigureOut">
              <a:rPr lang="en-US" smtClean="0"/>
              <a:t>4/1/2025</a:t>
            </a:fld>
            <a:endParaRPr lang="en-US"/>
          </a:p>
        </p:txBody>
      </p:sp>
      <p:sp>
        <p:nvSpPr>
          <p:cNvPr id="6" name="Footer Placeholder 5">
            <a:extLst>
              <a:ext uri="{FF2B5EF4-FFF2-40B4-BE49-F238E27FC236}">
                <a16:creationId xmlns:a16="http://schemas.microsoft.com/office/drawing/2014/main" id="{97386B57-6FA7-7E85-4B15-85AA722CB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A836F-DE4B-AB02-BEC3-6D06A1EB6F1C}"/>
              </a:ext>
            </a:extLst>
          </p:cNvPr>
          <p:cNvSpPr>
            <a:spLocks noGrp="1"/>
          </p:cNvSpPr>
          <p:nvPr>
            <p:ph type="sldNum" sz="quarter" idx="12"/>
          </p:nvPr>
        </p:nvSpPr>
        <p:spPr/>
        <p:txBody>
          <a:bodyPr/>
          <a:lstStyle/>
          <a:p>
            <a:fld id="{2DCF8175-1D4D-DD4F-8633-A6DBD22A3241}" type="slidenum">
              <a:rPr lang="en-US" smtClean="0"/>
              <a:t>‹#›</a:t>
            </a:fld>
            <a:endParaRPr lang="en-US"/>
          </a:p>
        </p:txBody>
      </p:sp>
    </p:spTree>
    <p:extLst>
      <p:ext uri="{BB962C8B-B14F-4D97-AF65-F5344CB8AC3E}">
        <p14:creationId xmlns:p14="http://schemas.microsoft.com/office/powerpoint/2010/main" val="329528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5E09-4A45-AD7C-A453-F94C3D3E2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6EC463-0CB7-D9F0-0C49-D098BBC882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342E05-6A6B-7BC7-C521-0B79CFF05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F0128-66DF-6C26-A198-6B89739E44CF}"/>
              </a:ext>
            </a:extLst>
          </p:cNvPr>
          <p:cNvSpPr>
            <a:spLocks noGrp="1"/>
          </p:cNvSpPr>
          <p:nvPr>
            <p:ph type="dt" sz="half" idx="10"/>
          </p:nvPr>
        </p:nvSpPr>
        <p:spPr/>
        <p:txBody>
          <a:bodyPr/>
          <a:lstStyle/>
          <a:p>
            <a:fld id="{1BA93361-D4A0-004E-A2D0-70CD58A99EA6}" type="datetimeFigureOut">
              <a:rPr lang="en-US" smtClean="0"/>
              <a:t>4/1/2025</a:t>
            </a:fld>
            <a:endParaRPr lang="en-US"/>
          </a:p>
        </p:txBody>
      </p:sp>
      <p:sp>
        <p:nvSpPr>
          <p:cNvPr id="6" name="Footer Placeholder 5">
            <a:extLst>
              <a:ext uri="{FF2B5EF4-FFF2-40B4-BE49-F238E27FC236}">
                <a16:creationId xmlns:a16="http://schemas.microsoft.com/office/drawing/2014/main" id="{0167B508-52BD-9393-8F5B-A9ADFB438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09865-6D3C-7EE6-FF5C-07A0E5E42FB6}"/>
              </a:ext>
            </a:extLst>
          </p:cNvPr>
          <p:cNvSpPr>
            <a:spLocks noGrp="1"/>
          </p:cNvSpPr>
          <p:nvPr>
            <p:ph type="sldNum" sz="quarter" idx="12"/>
          </p:nvPr>
        </p:nvSpPr>
        <p:spPr/>
        <p:txBody>
          <a:bodyPr/>
          <a:lstStyle/>
          <a:p>
            <a:fld id="{2DCF8175-1D4D-DD4F-8633-A6DBD22A3241}" type="slidenum">
              <a:rPr lang="en-US" smtClean="0"/>
              <a:t>‹#›</a:t>
            </a:fld>
            <a:endParaRPr lang="en-US"/>
          </a:p>
        </p:txBody>
      </p:sp>
    </p:spTree>
    <p:extLst>
      <p:ext uri="{BB962C8B-B14F-4D97-AF65-F5344CB8AC3E}">
        <p14:creationId xmlns:p14="http://schemas.microsoft.com/office/powerpoint/2010/main" val="151019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92D540-6580-BF35-353D-D0E0D9E954B2}"/>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804B1-63C2-2982-9C39-7ECB8299F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1E923-35F0-7F6B-3D60-3EC18681C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18453B"/>
                </a:solidFill>
              </a:defRPr>
            </a:lvl1pPr>
          </a:lstStyle>
          <a:p>
            <a:fld id="{1BA93361-D4A0-004E-A2D0-70CD58A99EA6}" type="datetimeFigureOut">
              <a:rPr lang="en-US" smtClean="0"/>
              <a:pPr/>
              <a:t>4/1/2025</a:t>
            </a:fld>
            <a:endParaRPr lang="en-US"/>
          </a:p>
        </p:txBody>
      </p:sp>
      <p:sp>
        <p:nvSpPr>
          <p:cNvPr id="5" name="Footer Placeholder 4">
            <a:extLst>
              <a:ext uri="{FF2B5EF4-FFF2-40B4-BE49-F238E27FC236}">
                <a16:creationId xmlns:a16="http://schemas.microsoft.com/office/drawing/2014/main" id="{307F87DB-6E69-ED94-F417-5301F3BA1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18453B"/>
                </a:solidFill>
              </a:defRPr>
            </a:lvl1pPr>
          </a:lstStyle>
          <a:p>
            <a:endParaRPr lang="en-US"/>
          </a:p>
        </p:txBody>
      </p:sp>
      <p:sp>
        <p:nvSpPr>
          <p:cNvPr id="6" name="Slide Number Placeholder 5">
            <a:extLst>
              <a:ext uri="{FF2B5EF4-FFF2-40B4-BE49-F238E27FC236}">
                <a16:creationId xmlns:a16="http://schemas.microsoft.com/office/drawing/2014/main" id="{AF0412C1-8155-4F66-7899-9DEBE685A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8453B"/>
                </a:solidFill>
              </a:defRPr>
            </a:lvl1pPr>
          </a:lstStyle>
          <a:p>
            <a:fld id="{2DCF8175-1D4D-DD4F-8633-A6DBD22A3241}" type="slidenum">
              <a:rPr lang="en-US" smtClean="0"/>
              <a:pPr/>
              <a:t>‹#›</a:t>
            </a:fld>
            <a:endParaRPr lang="en-US"/>
          </a:p>
        </p:txBody>
      </p:sp>
    </p:spTree>
    <p:extLst>
      <p:ext uri="{BB962C8B-B14F-4D97-AF65-F5344CB8AC3E}">
        <p14:creationId xmlns:p14="http://schemas.microsoft.com/office/powerpoint/2010/main" val="1452440905"/>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18453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453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453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453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453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453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9C33F-3F96-9A0F-6F2A-2D311850D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BDD578-78E8-68A4-8D06-E7D219E3D3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8F6E2-10D7-2483-2441-DECFCD40E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5C57DD-13E4-D149-86AC-F495E6FE2AF8}" type="datetimeFigureOut">
              <a:rPr lang="en-US" smtClean="0"/>
              <a:t>4/1/2025</a:t>
            </a:fld>
            <a:endParaRPr lang="en-US"/>
          </a:p>
        </p:txBody>
      </p:sp>
      <p:sp>
        <p:nvSpPr>
          <p:cNvPr id="5" name="Footer Placeholder 4">
            <a:extLst>
              <a:ext uri="{FF2B5EF4-FFF2-40B4-BE49-F238E27FC236}">
                <a16:creationId xmlns:a16="http://schemas.microsoft.com/office/drawing/2014/main" id="{EE36E707-50C8-785E-1F14-A4C3A5903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8135B5-903B-4FA9-CF0E-F2AF168B5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A4E877-4A3B-464A-BFBC-A6EE9C43CB3E}" type="slidenum">
              <a:rPr lang="en-US" smtClean="0"/>
              <a:t>‹#›</a:t>
            </a:fld>
            <a:endParaRPr lang="en-US"/>
          </a:p>
        </p:txBody>
      </p:sp>
    </p:spTree>
    <p:extLst>
      <p:ext uri="{BB962C8B-B14F-4D97-AF65-F5344CB8AC3E}">
        <p14:creationId xmlns:p14="http://schemas.microsoft.com/office/powerpoint/2010/main" val="1586703575"/>
      </p:ext>
    </p:extLst>
  </p:cSld>
  <p:clrMap bg1="lt1" tx1="dk1" bg2="lt2" tx2="dk2" accent1="accent1" accent2="accent2" accent3="accent3" accent4="accent4" accent5="accent5" accent6="accent6" hlink="hlink" folHlink="folHlink"/>
  <p:sldLayoutIdLst>
    <p:sldLayoutId id="2147483686" r:id="rId1"/>
    <p:sldLayoutId id="2147483685" r:id="rId2"/>
    <p:sldLayoutId id="2147483663" r:id="rId3"/>
    <p:sldLayoutId id="2147483687"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8BDC0-41CB-CEF0-99CD-E3E8BF78F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3A2427-2499-A02A-F87F-8886CE470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3917E-F66B-7C46-AACB-CFA42BA6B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CB0B34-1C40-054A-81F9-DA4785230CC8}" type="datetimeFigureOut">
              <a:rPr lang="en-US" smtClean="0"/>
              <a:t>4/1/2025</a:t>
            </a:fld>
            <a:endParaRPr lang="en-US"/>
          </a:p>
        </p:txBody>
      </p:sp>
      <p:sp>
        <p:nvSpPr>
          <p:cNvPr id="5" name="Footer Placeholder 4">
            <a:extLst>
              <a:ext uri="{FF2B5EF4-FFF2-40B4-BE49-F238E27FC236}">
                <a16:creationId xmlns:a16="http://schemas.microsoft.com/office/drawing/2014/main" id="{52B23258-467E-B790-A428-2BA0948B6F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CB237B-8289-E7BB-591D-3E69356EA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252313-8EE0-DC4E-BB8F-5DD1C23376D4}" type="slidenum">
              <a:rPr lang="en-US" smtClean="0"/>
              <a:t>‹#›</a:t>
            </a:fld>
            <a:endParaRPr lang="en-US"/>
          </a:p>
        </p:txBody>
      </p:sp>
    </p:spTree>
    <p:extLst>
      <p:ext uri="{BB962C8B-B14F-4D97-AF65-F5344CB8AC3E}">
        <p14:creationId xmlns:p14="http://schemas.microsoft.com/office/powerpoint/2010/main" val="2827330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undergrad.msu.edu/strategy-retention/sues/strategy-gui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ndergrad.msu.edu/learning-experiences/general-educ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trategicplan.msu.edu/strategic-plan/student-succe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s://policyoptions.irpp.org/magazines/july-2020/the-educational-experience-has-been-substandard-for-students-during-covid-19/"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D7EF-1E8A-F01A-1E47-C0CDD7853112}"/>
              </a:ext>
            </a:extLst>
          </p:cNvPr>
          <p:cNvSpPr>
            <a:spLocks noGrp="1"/>
          </p:cNvSpPr>
          <p:nvPr>
            <p:ph type="ctrTitle"/>
          </p:nvPr>
        </p:nvSpPr>
        <p:spPr>
          <a:xfrm>
            <a:off x="506186" y="1632303"/>
            <a:ext cx="8953500" cy="1898423"/>
          </a:xfrm>
        </p:spPr>
        <p:txBody>
          <a:bodyPr>
            <a:noAutofit/>
          </a:bodyPr>
          <a:lstStyle/>
          <a:p>
            <a:r>
              <a:rPr lang="en-US" sz="4800" err="1">
                <a:solidFill>
                  <a:srgbClr val="18453A"/>
                </a:solidFill>
                <a:latin typeface="Arial"/>
                <a:cs typeface="Arial"/>
              </a:rPr>
              <a:t>MiLEAP</a:t>
            </a:r>
            <a:r>
              <a:rPr lang="en-US" sz="4800">
                <a:solidFill>
                  <a:srgbClr val="18453A"/>
                </a:solidFill>
                <a:latin typeface="Arial"/>
                <a:cs typeface="Arial"/>
              </a:rPr>
              <a:t> Sixty by 30 </a:t>
            </a:r>
            <a:br>
              <a:rPr lang="en-US" sz="4800">
                <a:latin typeface="Arial"/>
                <a:cs typeface="Arial"/>
              </a:rPr>
            </a:br>
            <a:r>
              <a:rPr lang="en-US" sz="4800">
                <a:solidFill>
                  <a:srgbClr val="18453A"/>
                </a:solidFill>
                <a:latin typeface="Arial"/>
                <a:cs typeface="Arial"/>
              </a:rPr>
              <a:t>College Success</a:t>
            </a:r>
            <a:br>
              <a:rPr lang="en-US" sz="4800">
                <a:latin typeface="Arial"/>
                <a:cs typeface="Arial"/>
              </a:rPr>
            </a:br>
            <a:r>
              <a:rPr lang="en-US" sz="4800">
                <a:solidFill>
                  <a:srgbClr val="18453A"/>
                </a:solidFill>
                <a:latin typeface="Arial"/>
                <a:cs typeface="Arial"/>
              </a:rPr>
              <a:t>Amplify Grant</a:t>
            </a:r>
            <a:endParaRPr lang="en-US" sz="4800">
              <a:solidFill>
                <a:srgbClr val="18453A"/>
              </a:solidFill>
            </a:endParaRPr>
          </a:p>
        </p:txBody>
      </p:sp>
      <p:sp>
        <p:nvSpPr>
          <p:cNvPr id="3" name="Subtitle 2">
            <a:extLst>
              <a:ext uri="{FF2B5EF4-FFF2-40B4-BE49-F238E27FC236}">
                <a16:creationId xmlns:a16="http://schemas.microsoft.com/office/drawing/2014/main" id="{D187E3E0-0505-0F7F-4933-50A7D0522412}"/>
              </a:ext>
            </a:extLst>
          </p:cNvPr>
          <p:cNvSpPr>
            <a:spLocks noGrp="1"/>
          </p:cNvSpPr>
          <p:nvPr>
            <p:ph type="subTitle" idx="1"/>
          </p:nvPr>
        </p:nvSpPr>
        <p:spPr>
          <a:xfrm>
            <a:off x="570580" y="3531648"/>
            <a:ext cx="6817754" cy="2301408"/>
          </a:xfrm>
        </p:spPr>
        <p:txBody>
          <a:bodyPr vert="horz" lIns="91440" tIns="45720" rIns="91440" bIns="45720" rtlCol="0" anchor="t">
            <a:normAutofit/>
          </a:bodyPr>
          <a:lstStyle/>
          <a:p>
            <a:r>
              <a:rPr lang="en-US" sz="3000">
                <a:latin typeface="Arial"/>
                <a:cs typeface="Arial"/>
              </a:rPr>
              <a:t>Reinvigorating Learning Goals at MSU</a:t>
            </a:r>
            <a:endParaRPr lang="en-US" sz="3000"/>
          </a:p>
          <a:p>
            <a:endParaRPr lang="en-US" sz="100"/>
          </a:p>
          <a:p>
            <a:r>
              <a:rPr lang="en-US">
                <a:latin typeface="Arial"/>
                <a:cs typeface="Arial"/>
              </a:rPr>
              <a:t>Faculty Steering Committee, April 1st, 2025</a:t>
            </a:r>
            <a:endParaRPr lang="en-US"/>
          </a:p>
        </p:txBody>
      </p:sp>
      <p:pic>
        <p:nvPicPr>
          <p:cNvPr id="5" name="Picture 4" descr="A black background with green text&#10;&#10;Description automatically generated">
            <a:extLst>
              <a:ext uri="{FF2B5EF4-FFF2-40B4-BE49-F238E27FC236}">
                <a16:creationId xmlns:a16="http://schemas.microsoft.com/office/drawing/2014/main" id="{FFE44941-190E-55F7-FB0F-383C0280EC4D}"/>
              </a:ext>
            </a:extLst>
          </p:cNvPr>
          <p:cNvPicPr>
            <a:picLocks noChangeAspect="1"/>
          </p:cNvPicPr>
          <p:nvPr/>
        </p:nvPicPr>
        <p:blipFill>
          <a:blip r:embed="rId4"/>
          <a:stretch>
            <a:fillRect/>
          </a:stretch>
        </p:blipFill>
        <p:spPr>
          <a:xfrm>
            <a:off x="581136" y="4998960"/>
            <a:ext cx="3835400" cy="571500"/>
          </a:xfrm>
          <a:prstGeom prst="rect">
            <a:avLst/>
          </a:prstGeom>
        </p:spPr>
      </p:pic>
    </p:spTree>
    <p:extLst>
      <p:ext uri="{BB962C8B-B14F-4D97-AF65-F5344CB8AC3E}">
        <p14:creationId xmlns:p14="http://schemas.microsoft.com/office/powerpoint/2010/main" val="72443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CA34455-BC16-1C80-EDCB-F99A3C986E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71CC4-7676-547B-2447-941D0A78CB78}"/>
              </a:ext>
            </a:extLst>
          </p:cNvPr>
          <p:cNvSpPr>
            <a:spLocks noGrp="1"/>
          </p:cNvSpPr>
          <p:nvPr>
            <p:ph idx="1"/>
          </p:nvPr>
        </p:nvSpPr>
        <p:spPr>
          <a:xfrm>
            <a:off x="1101436" y="1368424"/>
            <a:ext cx="10861963" cy="5168755"/>
          </a:xfrm>
        </p:spPr>
        <p:txBody>
          <a:bodyPr vert="horz" lIns="91440" tIns="45720" rIns="91440" bIns="45720" rtlCol="0" anchor="t">
            <a:normAutofit/>
          </a:bodyPr>
          <a:lstStyle/>
          <a:p>
            <a:endParaRPr lang="en-US">
              <a:latin typeface="Calibri"/>
              <a:ea typeface="Calibri"/>
              <a:cs typeface="Calibri"/>
            </a:endParaRPr>
          </a:p>
          <a:p>
            <a:endParaRPr lang="en-US">
              <a:ea typeface="Calibri"/>
              <a:cs typeface="Calibri"/>
            </a:endParaRPr>
          </a:p>
          <a:p>
            <a:pPr marL="0" indent="0">
              <a:buNone/>
            </a:pPr>
            <a:endParaRPr lang="en-US">
              <a:ea typeface="Calibri"/>
              <a:cs typeface="Calibri"/>
            </a:endParaRPr>
          </a:p>
        </p:txBody>
      </p:sp>
      <p:sp>
        <p:nvSpPr>
          <p:cNvPr id="4" name="TextBox 3">
            <a:extLst>
              <a:ext uri="{FF2B5EF4-FFF2-40B4-BE49-F238E27FC236}">
                <a16:creationId xmlns:a16="http://schemas.microsoft.com/office/drawing/2014/main" id="{09674279-2E01-CFA5-7556-C55969263445}"/>
              </a:ext>
            </a:extLst>
          </p:cNvPr>
          <p:cNvSpPr txBox="1"/>
          <p:nvPr/>
        </p:nvSpPr>
        <p:spPr>
          <a:xfrm>
            <a:off x="3773337" y="639950"/>
            <a:ext cx="7927569" cy="55780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indent="-228600">
              <a:lnSpc>
                <a:spcPts val="2700"/>
              </a:lnSpc>
              <a:buFont typeface="Symbol"/>
              <a:buChar char="•"/>
            </a:pPr>
            <a:r>
              <a:rPr lang="en-US" sz="2000" b="1">
                <a:solidFill>
                  <a:srgbClr val="18453A"/>
                </a:solidFill>
                <a:latin typeface="Arial"/>
                <a:cs typeface="Arial"/>
              </a:rPr>
              <a:t>ASMSU</a:t>
            </a:r>
            <a:r>
              <a:rPr lang="en-US" sz="2000">
                <a:solidFill>
                  <a:srgbClr val="18453A"/>
                </a:solidFill>
                <a:latin typeface="Arial"/>
                <a:cs typeface="Arial"/>
              </a:rPr>
              <a:t> </a:t>
            </a:r>
            <a:endParaRPr lang="en-US">
              <a:solidFill>
                <a:srgbClr val="18453A"/>
              </a:solidFill>
            </a:endParaRPr>
          </a:p>
          <a:p>
            <a:pPr marL="228600" indent="-228600">
              <a:lnSpc>
                <a:spcPts val="2700"/>
              </a:lnSpc>
              <a:buFont typeface="Symbol"/>
              <a:buChar char="•"/>
            </a:pPr>
            <a:r>
              <a:rPr lang="en-US" sz="2000" b="1">
                <a:solidFill>
                  <a:srgbClr val="18453A"/>
                </a:solidFill>
                <a:latin typeface="Arial"/>
                <a:cs typeface="Arial"/>
              </a:rPr>
              <a:t>Council of Undergraduate Deans (CUED) </a:t>
            </a:r>
          </a:p>
          <a:p>
            <a:pPr marL="228600" indent="-228600">
              <a:lnSpc>
                <a:spcPts val="2700"/>
              </a:lnSpc>
              <a:buFont typeface="Symbol"/>
              <a:buChar char="•"/>
            </a:pPr>
            <a:r>
              <a:rPr lang="en-US" sz="2000" b="1">
                <a:solidFill>
                  <a:srgbClr val="18453A"/>
                </a:solidFill>
                <a:latin typeface="Arial"/>
                <a:cs typeface="Arial"/>
              </a:rPr>
              <a:t>Ariel Arnold</a:t>
            </a:r>
            <a:r>
              <a:rPr lang="en-US" sz="2000">
                <a:solidFill>
                  <a:srgbClr val="18453A"/>
                </a:solidFill>
                <a:latin typeface="Arial"/>
                <a:cs typeface="Arial"/>
              </a:rPr>
              <a:t>, Neighborhood Director for Student Success, East Neighborhood  </a:t>
            </a:r>
          </a:p>
          <a:p>
            <a:pPr marL="228600" indent="-228600">
              <a:lnSpc>
                <a:spcPts val="2700"/>
              </a:lnSpc>
              <a:buFont typeface="Symbol"/>
              <a:buChar char="•"/>
            </a:pPr>
            <a:r>
              <a:rPr lang="en-US" sz="2000" b="1">
                <a:solidFill>
                  <a:srgbClr val="18453A"/>
                </a:solidFill>
                <a:latin typeface="Arial"/>
                <a:cs typeface="Arial"/>
              </a:rPr>
              <a:t>Denice Blair</a:t>
            </a:r>
            <a:r>
              <a:rPr lang="en-US" sz="2000">
                <a:solidFill>
                  <a:srgbClr val="18453A"/>
                </a:solidFill>
                <a:latin typeface="Arial"/>
                <a:cs typeface="Arial"/>
              </a:rPr>
              <a:t>, Director of Education, University Libraries  </a:t>
            </a:r>
          </a:p>
          <a:p>
            <a:pPr marL="228600" indent="-228600">
              <a:lnSpc>
                <a:spcPts val="2700"/>
              </a:lnSpc>
              <a:buFont typeface="Symbol"/>
              <a:buChar char="•"/>
            </a:pPr>
            <a:r>
              <a:rPr lang="en-US" sz="2000" b="1">
                <a:solidFill>
                  <a:srgbClr val="18453A"/>
                </a:solidFill>
                <a:latin typeface="Arial"/>
                <a:cs typeface="Arial"/>
              </a:rPr>
              <a:t>Danielle </a:t>
            </a:r>
            <a:r>
              <a:rPr lang="en-US" sz="2000" b="1" err="1">
                <a:solidFill>
                  <a:srgbClr val="18453A"/>
                </a:solidFill>
                <a:latin typeface="Arial"/>
                <a:cs typeface="Arial"/>
              </a:rPr>
              <a:t>DeVoss</a:t>
            </a:r>
            <a:r>
              <a:rPr lang="en-US" sz="2000">
                <a:solidFill>
                  <a:srgbClr val="18453A"/>
                </a:solidFill>
                <a:latin typeface="Arial"/>
                <a:cs typeface="Arial"/>
              </a:rPr>
              <a:t>, Interim Chairperson; William J. Beal Distinguished Professor; Graduate Faculty, Department of Writing, Rhetoric, and Cultures  </a:t>
            </a:r>
          </a:p>
          <a:p>
            <a:pPr marL="228600" indent="-228600">
              <a:lnSpc>
                <a:spcPts val="2700"/>
              </a:lnSpc>
              <a:buFont typeface="Symbol"/>
              <a:buChar char="•"/>
            </a:pPr>
            <a:r>
              <a:rPr lang="en-US" sz="2000" b="1">
                <a:solidFill>
                  <a:srgbClr val="18453A"/>
                </a:solidFill>
                <a:latin typeface="Arial"/>
                <a:cs typeface="Arial"/>
              </a:rPr>
              <a:t>Helena Gardner</a:t>
            </a:r>
            <a:r>
              <a:rPr lang="en-US" sz="2000">
                <a:solidFill>
                  <a:srgbClr val="18453A"/>
                </a:solidFill>
                <a:latin typeface="Arial"/>
                <a:cs typeface="Arial"/>
              </a:rPr>
              <a:t>, Director, Residence Education and Housing Services  </a:t>
            </a:r>
          </a:p>
          <a:p>
            <a:pPr marL="228600" indent="-228600">
              <a:lnSpc>
                <a:spcPts val="2700"/>
              </a:lnSpc>
              <a:buFont typeface="Symbol"/>
              <a:buChar char="•"/>
            </a:pPr>
            <a:r>
              <a:rPr lang="en-US" sz="2000" b="1">
                <a:solidFill>
                  <a:srgbClr val="18453A"/>
                </a:solidFill>
                <a:latin typeface="Arial"/>
                <a:cs typeface="Arial"/>
              </a:rPr>
              <a:t>Kirby Gibson</a:t>
            </a:r>
            <a:r>
              <a:rPr lang="en-US" sz="2000">
                <a:solidFill>
                  <a:srgbClr val="18453A"/>
                </a:solidFill>
                <a:latin typeface="Arial"/>
                <a:cs typeface="Arial"/>
              </a:rPr>
              <a:t>, Associate Director, Resident Education and Housing Services  </a:t>
            </a:r>
          </a:p>
          <a:p>
            <a:pPr marL="228600" indent="-228600">
              <a:lnSpc>
                <a:spcPts val="2700"/>
              </a:lnSpc>
              <a:buFont typeface="Symbol"/>
              <a:buChar char="•"/>
            </a:pPr>
            <a:r>
              <a:rPr lang="en-US" sz="2000" b="1">
                <a:solidFill>
                  <a:srgbClr val="18453A"/>
                </a:solidFill>
                <a:latin typeface="Arial"/>
                <a:cs typeface="Arial"/>
              </a:rPr>
              <a:t>Rob Glew</a:t>
            </a:r>
            <a:r>
              <a:rPr lang="en-US" sz="2000">
                <a:solidFill>
                  <a:srgbClr val="18453A"/>
                </a:solidFill>
                <a:latin typeface="Arial"/>
                <a:cs typeface="Arial"/>
              </a:rPr>
              <a:t>, Associate Dean for Academic Programs, Office of the Dean of International Studies </a:t>
            </a:r>
          </a:p>
          <a:p>
            <a:pPr marL="228600" indent="-228600">
              <a:lnSpc>
                <a:spcPts val="2700"/>
              </a:lnSpc>
              <a:buFont typeface="Symbol"/>
              <a:buChar char="•"/>
            </a:pPr>
            <a:r>
              <a:rPr lang="en-US" sz="2000" b="1">
                <a:solidFill>
                  <a:srgbClr val="18453A"/>
                </a:solidFill>
                <a:latin typeface="Arial"/>
                <a:cs typeface="Arial"/>
              </a:rPr>
              <a:t>Emily Jaszewski</a:t>
            </a:r>
            <a:r>
              <a:rPr lang="en-US" sz="2000">
                <a:solidFill>
                  <a:srgbClr val="18453A"/>
                </a:solidFill>
                <a:latin typeface="Arial"/>
                <a:cs typeface="Arial"/>
              </a:rPr>
              <a:t>, CGA Liaison Coordinator, Office of Undergraduate Education   </a:t>
            </a:r>
          </a:p>
        </p:txBody>
      </p:sp>
      <p:sp>
        <p:nvSpPr>
          <p:cNvPr id="5" name="Title 1">
            <a:extLst>
              <a:ext uri="{FF2B5EF4-FFF2-40B4-BE49-F238E27FC236}">
                <a16:creationId xmlns:a16="http://schemas.microsoft.com/office/drawing/2014/main" id="{A0008987-2D53-89FE-E3BC-6507E3DF17AC}"/>
              </a:ext>
            </a:extLst>
          </p:cNvPr>
          <p:cNvSpPr txBox="1">
            <a:spLocks/>
          </p:cNvSpPr>
          <p:nvPr/>
        </p:nvSpPr>
        <p:spPr>
          <a:xfrm>
            <a:off x="383583" y="2924174"/>
            <a:ext cx="2709190" cy="1009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18453A"/>
                </a:solidFill>
                <a:latin typeface="Arial" panose="020B0604020202020204" pitchFamily="34" charset="0"/>
                <a:ea typeface="+mj-ea"/>
                <a:cs typeface="Arial" panose="020B0604020202020204" pitchFamily="34" charset="0"/>
              </a:defRPr>
            </a:lvl1pPr>
          </a:lstStyle>
          <a:p>
            <a:pPr algn="ctr"/>
            <a:r>
              <a:rPr lang="en-US" sz="3600">
                <a:latin typeface="Arial"/>
                <a:cs typeface="Arial"/>
              </a:rPr>
              <a:t>Additional Involvement</a:t>
            </a:r>
            <a:endParaRPr lang="en-US" sz="3600"/>
          </a:p>
        </p:txBody>
      </p:sp>
      <p:pic>
        <p:nvPicPr>
          <p:cNvPr id="6" name="Picture 5" descr="A blue and purple rectangle&#10;&#10;AI-generated content may be incorrect.">
            <a:extLst>
              <a:ext uri="{FF2B5EF4-FFF2-40B4-BE49-F238E27FC236}">
                <a16:creationId xmlns:a16="http://schemas.microsoft.com/office/drawing/2014/main" id="{9653E75F-DFE3-CBB3-108B-053A84AF33AD}"/>
              </a:ext>
            </a:extLst>
          </p:cNvPr>
          <p:cNvPicPr>
            <a:picLocks noChangeAspect="1"/>
          </p:cNvPicPr>
          <p:nvPr/>
        </p:nvPicPr>
        <p:blipFill>
          <a:blip r:embed="rId4"/>
          <a:srcRect t="40524" b="55166"/>
          <a:stretch/>
        </p:blipFill>
        <p:spPr>
          <a:xfrm rot="5400000">
            <a:off x="488436" y="3393891"/>
            <a:ext cx="5974596" cy="70220"/>
          </a:xfrm>
          <a:prstGeom prst="rect">
            <a:avLst/>
          </a:prstGeom>
        </p:spPr>
      </p:pic>
    </p:spTree>
    <p:extLst>
      <p:ext uri="{BB962C8B-B14F-4D97-AF65-F5344CB8AC3E}">
        <p14:creationId xmlns:p14="http://schemas.microsoft.com/office/powerpoint/2010/main" val="5719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63061FF-42EC-CAB1-0065-D7A0F4E604D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F8F54-11FE-5CB0-0149-17404BB2CF2E}"/>
              </a:ext>
            </a:extLst>
          </p:cNvPr>
          <p:cNvSpPr>
            <a:spLocks noGrp="1"/>
          </p:cNvSpPr>
          <p:nvPr>
            <p:ph idx="1"/>
          </p:nvPr>
        </p:nvSpPr>
        <p:spPr>
          <a:xfrm>
            <a:off x="1101436" y="1368424"/>
            <a:ext cx="10861963" cy="5168755"/>
          </a:xfrm>
        </p:spPr>
        <p:txBody>
          <a:bodyPr vert="horz" lIns="91440" tIns="45720" rIns="91440" bIns="45720" rtlCol="0" anchor="t">
            <a:normAutofit/>
          </a:bodyPr>
          <a:lstStyle/>
          <a:p>
            <a:endParaRPr lang="en-US">
              <a:latin typeface="Calibri"/>
              <a:ea typeface="Calibri"/>
              <a:cs typeface="Calibri"/>
            </a:endParaRPr>
          </a:p>
          <a:p>
            <a:endParaRPr lang="en-US">
              <a:ea typeface="Calibri"/>
              <a:cs typeface="Calibri"/>
            </a:endParaRPr>
          </a:p>
          <a:p>
            <a:pPr marL="0" indent="0">
              <a:buNone/>
            </a:pPr>
            <a:endParaRPr lang="en-US">
              <a:ea typeface="Calibri"/>
              <a:cs typeface="Calibri"/>
            </a:endParaRPr>
          </a:p>
        </p:txBody>
      </p:sp>
      <p:sp>
        <p:nvSpPr>
          <p:cNvPr id="4" name="TextBox 3">
            <a:extLst>
              <a:ext uri="{FF2B5EF4-FFF2-40B4-BE49-F238E27FC236}">
                <a16:creationId xmlns:a16="http://schemas.microsoft.com/office/drawing/2014/main" id="{7C5AE7A7-BC8C-9B9D-5920-021C6163CCC3}"/>
              </a:ext>
            </a:extLst>
          </p:cNvPr>
          <p:cNvSpPr txBox="1"/>
          <p:nvPr/>
        </p:nvSpPr>
        <p:spPr>
          <a:xfrm>
            <a:off x="3810626" y="538350"/>
            <a:ext cx="8152773" cy="5781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indent="-228600">
              <a:buFont typeface="Symbol"/>
              <a:buChar char="•"/>
            </a:pPr>
            <a:r>
              <a:rPr lang="en-US" sz="1700" b="1" err="1">
                <a:solidFill>
                  <a:srgbClr val="18453A"/>
                </a:solidFill>
                <a:latin typeface="Arial"/>
                <a:cs typeface="Arial"/>
              </a:rPr>
              <a:t>ShirDonna</a:t>
            </a:r>
            <a:r>
              <a:rPr lang="en-US" sz="1700" b="1">
                <a:solidFill>
                  <a:srgbClr val="18453A"/>
                </a:solidFill>
                <a:latin typeface="Arial"/>
                <a:cs typeface="Arial"/>
              </a:rPr>
              <a:t> Lawrence</a:t>
            </a:r>
            <a:r>
              <a:rPr lang="en-US" sz="1700">
                <a:solidFill>
                  <a:srgbClr val="18453A"/>
                </a:solidFill>
                <a:latin typeface="Arial"/>
                <a:cs typeface="Arial"/>
              </a:rPr>
              <a:t>, Director, Fraternity &amp; Sorority Life  </a:t>
            </a:r>
            <a:endParaRPr lang="en-US" sz="1700">
              <a:solidFill>
                <a:srgbClr val="18453A"/>
              </a:solidFill>
            </a:endParaRPr>
          </a:p>
          <a:p>
            <a:pPr marL="228600" indent="-228600">
              <a:buFont typeface="Symbol"/>
              <a:buChar char="•"/>
            </a:pPr>
            <a:r>
              <a:rPr lang="en-US" sz="1700" b="1">
                <a:solidFill>
                  <a:srgbClr val="18453A"/>
                </a:solidFill>
                <a:latin typeface="Arial"/>
                <a:cs typeface="Arial"/>
              </a:rPr>
              <a:t>Michael Lockett</a:t>
            </a:r>
            <a:r>
              <a:rPr lang="en-US" sz="1700">
                <a:solidFill>
                  <a:srgbClr val="18453A"/>
                </a:solidFill>
                <a:latin typeface="Arial"/>
                <a:cs typeface="Arial"/>
              </a:rPr>
              <a:t>, Associate Director, Integrated Arts and Humanities  </a:t>
            </a:r>
          </a:p>
          <a:p>
            <a:pPr marL="228600" indent="-228600">
              <a:buFont typeface="Symbol"/>
              <a:buChar char="•"/>
            </a:pPr>
            <a:r>
              <a:rPr lang="en-US" sz="1700" b="1">
                <a:solidFill>
                  <a:srgbClr val="18453A"/>
                </a:solidFill>
                <a:latin typeface="Arial"/>
                <a:cs typeface="Arial"/>
              </a:rPr>
              <a:t>Coree Newman Coronado</a:t>
            </a:r>
            <a:r>
              <a:rPr lang="en-US" sz="1700">
                <a:solidFill>
                  <a:srgbClr val="18453A"/>
                </a:solidFill>
                <a:latin typeface="Arial"/>
                <a:cs typeface="Arial"/>
              </a:rPr>
              <a:t>, Director, Associate Director for Residence Education &amp; Housing Service  </a:t>
            </a:r>
          </a:p>
          <a:p>
            <a:pPr marL="228600" indent="-228600">
              <a:buFont typeface="Symbol"/>
              <a:buChar char="•"/>
            </a:pPr>
            <a:r>
              <a:rPr lang="en-US" sz="1700" b="1">
                <a:solidFill>
                  <a:srgbClr val="18453A"/>
                </a:solidFill>
                <a:latin typeface="Arial"/>
                <a:cs typeface="Arial"/>
              </a:rPr>
              <a:t>Ellen Moll</a:t>
            </a:r>
            <a:r>
              <a:rPr lang="en-US" sz="1700">
                <a:solidFill>
                  <a:srgbClr val="18453A"/>
                </a:solidFill>
                <a:latin typeface="Arial"/>
                <a:cs typeface="Arial"/>
              </a:rPr>
              <a:t>, Assistant Dean for Undergraduate Studies, College of Arts &amp; Letters (CAL)</a:t>
            </a:r>
          </a:p>
          <a:p>
            <a:pPr marL="228600" indent="-228600">
              <a:buFont typeface="Symbol"/>
              <a:buChar char="•"/>
            </a:pPr>
            <a:r>
              <a:rPr lang="en-US" sz="1700" b="1">
                <a:solidFill>
                  <a:srgbClr val="18453A"/>
                </a:solidFill>
                <a:latin typeface="Arial"/>
                <a:cs typeface="Arial"/>
              </a:rPr>
              <a:t>Jeno Rivera</a:t>
            </a:r>
            <a:r>
              <a:rPr lang="en-US" sz="1700">
                <a:solidFill>
                  <a:srgbClr val="18453A"/>
                </a:solidFill>
                <a:latin typeface="Arial"/>
                <a:cs typeface="Arial"/>
              </a:rPr>
              <a:t>, Associate Professor, Residential College in the Arts and Humanities  </a:t>
            </a:r>
          </a:p>
          <a:p>
            <a:pPr marL="228600" indent="-228600">
              <a:buFont typeface="Symbol"/>
              <a:buChar char="•"/>
            </a:pPr>
            <a:r>
              <a:rPr lang="en-US" sz="1700" b="1">
                <a:solidFill>
                  <a:srgbClr val="18453A"/>
                </a:solidFill>
                <a:latin typeface="Arial"/>
                <a:cs typeface="Arial"/>
              </a:rPr>
              <a:t>Neil Romanosky</a:t>
            </a:r>
            <a:r>
              <a:rPr lang="en-US" sz="1700">
                <a:solidFill>
                  <a:srgbClr val="18453A"/>
                </a:solidFill>
                <a:latin typeface="Arial"/>
                <a:cs typeface="Arial"/>
              </a:rPr>
              <a:t>, Dean, Michigan State University Libraries  </a:t>
            </a:r>
          </a:p>
          <a:p>
            <a:pPr marL="228600" indent="-228600">
              <a:buFont typeface="Symbol"/>
              <a:buChar char="•"/>
            </a:pPr>
            <a:r>
              <a:rPr lang="en-US" sz="1700" b="1">
                <a:solidFill>
                  <a:srgbClr val="18453A"/>
                </a:solidFill>
                <a:latin typeface="Arial"/>
                <a:cs typeface="Arial"/>
              </a:rPr>
              <a:t>Sarah Schultz</a:t>
            </a:r>
            <a:r>
              <a:rPr lang="en-US" sz="1700">
                <a:solidFill>
                  <a:srgbClr val="18453A"/>
                </a:solidFill>
                <a:latin typeface="Arial"/>
                <a:cs typeface="Arial"/>
              </a:rPr>
              <a:t>, Director, Spartan Experience Record, Office of Undergraduate Education  </a:t>
            </a:r>
          </a:p>
          <a:p>
            <a:pPr marL="228600" indent="-228600">
              <a:buFont typeface="Symbol"/>
              <a:buChar char="•"/>
            </a:pPr>
            <a:r>
              <a:rPr lang="en-US" sz="1700" b="1">
                <a:solidFill>
                  <a:srgbClr val="18453A"/>
                </a:solidFill>
                <a:latin typeface="Arial"/>
                <a:cs typeface="Arial"/>
              </a:rPr>
              <a:t>Heather Shea</a:t>
            </a:r>
            <a:r>
              <a:rPr lang="en-US" sz="1700">
                <a:solidFill>
                  <a:srgbClr val="18453A"/>
                </a:solidFill>
                <a:latin typeface="Arial"/>
                <a:cs typeface="Arial"/>
              </a:rPr>
              <a:t>, Director, Pathway Programs, Undergrad Ed </a:t>
            </a:r>
          </a:p>
          <a:p>
            <a:pPr marL="228600" indent="-228600">
              <a:buFont typeface="Symbol"/>
              <a:buChar char="•"/>
            </a:pPr>
            <a:r>
              <a:rPr lang="en-US" sz="1700" b="1">
                <a:solidFill>
                  <a:srgbClr val="18453A"/>
                </a:solidFill>
                <a:latin typeface="Arial"/>
                <a:cs typeface="Arial"/>
              </a:rPr>
              <a:t>Stephen Thomas</a:t>
            </a:r>
            <a:r>
              <a:rPr lang="en-US" sz="1700">
                <a:solidFill>
                  <a:srgbClr val="18453A"/>
                </a:solidFill>
                <a:latin typeface="Arial"/>
                <a:cs typeface="Arial"/>
              </a:rPr>
              <a:t>, Assistant Dean, Undergrad Ed and Digital Curriculum Coordinator, </a:t>
            </a:r>
            <a:r>
              <a:rPr lang="en-US" sz="1700" err="1">
                <a:solidFill>
                  <a:srgbClr val="18453A"/>
                </a:solidFill>
                <a:latin typeface="Arial"/>
                <a:cs typeface="Arial"/>
              </a:rPr>
              <a:t>NatSci</a:t>
            </a:r>
            <a:endParaRPr lang="en-US" sz="1700">
              <a:solidFill>
                <a:srgbClr val="18453A"/>
              </a:solidFill>
              <a:latin typeface="Arial"/>
              <a:cs typeface="Arial"/>
            </a:endParaRPr>
          </a:p>
          <a:p>
            <a:pPr marL="228600" indent="-228600">
              <a:buFont typeface="Symbol"/>
              <a:buChar char="•"/>
            </a:pPr>
            <a:r>
              <a:rPr lang="en-US" sz="1700" b="1">
                <a:solidFill>
                  <a:srgbClr val="18453A"/>
                </a:solidFill>
                <a:latin typeface="Arial"/>
                <a:cs typeface="Arial"/>
              </a:rPr>
              <a:t>Korine Wawrzynski</a:t>
            </a:r>
            <a:r>
              <a:rPr lang="en-US" sz="1700">
                <a:solidFill>
                  <a:srgbClr val="18453A"/>
                </a:solidFill>
                <a:latin typeface="Arial"/>
                <a:cs typeface="Arial"/>
              </a:rPr>
              <a:t>, Assistant Dean for Academic Initiatives, Office of Undergraduate Education   </a:t>
            </a:r>
          </a:p>
          <a:p>
            <a:pPr marL="228600" indent="-228600">
              <a:buFont typeface="Symbol"/>
              <a:buChar char="•"/>
            </a:pPr>
            <a:r>
              <a:rPr lang="en-US" sz="1700" b="1">
                <a:solidFill>
                  <a:srgbClr val="18453A"/>
                </a:solidFill>
                <a:latin typeface="Arial"/>
                <a:cs typeface="Arial"/>
              </a:rPr>
              <a:t>Karen Moroski-Rigney</a:t>
            </a:r>
            <a:r>
              <a:rPr lang="en-US" sz="1700">
                <a:solidFill>
                  <a:srgbClr val="18453A"/>
                </a:solidFill>
                <a:latin typeface="Arial"/>
                <a:cs typeface="Arial"/>
              </a:rPr>
              <a:t>, Director of Strategic Planning, Assessment, and Accessibility in CAL</a:t>
            </a:r>
          </a:p>
          <a:p>
            <a:pPr marL="228600" indent="-228600">
              <a:buFont typeface="Symbol"/>
              <a:buChar char="•"/>
            </a:pPr>
            <a:r>
              <a:rPr lang="en-US" sz="1700" b="1">
                <a:solidFill>
                  <a:srgbClr val="18453A"/>
                </a:solidFill>
                <a:latin typeface="Arial"/>
                <a:cs typeface="Arial"/>
              </a:rPr>
              <a:t>Jeremy Van Hof</a:t>
            </a:r>
            <a:r>
              <a:rPr lang="en-US" sz="1700">
                <a:solidFill>
                  <a:srgbClr val="18453A"/>
                </a:solidFill>
                <a:latin typeface="Arial"/>
                <a:cs typeface="Arial"/>
              </a:rPr>
              <a:t>, Teaching Center Director, Center for Teaching and Learning Innovation (CTLI)  </a:t>
            </a:r>
          </a:p>
          <a:p>
            <a:pPr marL="228600" indent="-228600">
              <a:buFont typeface="Symbol"/>
              <a:buChar char="•"/>
            </a:pPr>
            <a:r>
              <a:rPr lang="en-US" sz="1700" b="1">
                <a:solidFill>
                  <a:srgbClr val="18453A"/>
                </a:solidFill>
                <a:latin typeface="Arial"/>
                <a:cs typeface="Arial"/>
              </a:rPr>
              <a:t>Pat Walton</a:t>
            </a:r>
            <a:r>
              <a:rPr lang="en-US" sz="1700">
                <a:solidFill>
                  <a:srgbClr val="18453A"/>
                </a:solidFill>
                <a:latin typeface="Arial"/>
                <a:cs typeface="Arial"/>
              </a:rPr>
              <a:t>, Associate Dean for Academic Programs, Engineering Dean's Office </a:t>
            </a:r>
          </a:p>
          <a:p>
            <a:pPr marL="228600" indent="-228600">
              <a:buFont typeface="Symbol"/>
              <a:buChar char="•"/>
            </a:pPr>
            <a:endParaRPr lang="en-US" sz="1100">
              <a:solidFill>
                <a:srgbClr val="212121"/>
              </a:solidFill>
              <a:latin typeface="Georgia Pro"/>
            </a:endParaRPr>
          </a:p>
        </p:txBody>
      </p:sp>
      <p:sp>
        <p:nvSpPr>
          <p:cNvPr id="5" name="Title 1">
            <a:extLst>
              <a:ext uri="{FF2B5EF4-FFF2-40B4-BE49-F238E27FC236}">
                <a16:creationId xmlns:a16="http://schemas.microsoft.com/office/drawing/2014/main" id="{81B0A697-0C28-78E8-C006-4C9019ED7E4B}"/>
              </a:ext>
            </a:extLst>
          </p:cNvPr>
          <p:cNvSpPr txBox="1">
            <a:spLocks/>
          </p:cNvSpPr>
          <p:nvPr/>
        </p:nvSpPr>
        <p:spPr>
          <a:xfrm>
            <a:off x="383583" y="2924174"/>
            <a:ext cx="2709190" cy="1009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18453A"/>
                </a:solidFill>
                <a:latin typeface="Arial" panose="020B0604020202020204" pitchFamily="34" charset="0"/>
                <a:ea typeface="+mj-ea"/>
                <a:cs typeface="Arial" panose="020B0604020202020204" pitchFamily="34" charset="0"/>
              </a:defRPr>
            </a:lvl1pPr>
          </a:lstStyle>
          <a:p>
            <a:pPr algn="ctr"/>
            <a:r>
              <a:rPr lang="en-US" sz="3600">
                <a:latin typeface="Arial"/>
                <a:cs typeface="Arial"/>
              </a:rPr>
              <a:t>Additional Involvement</a:t>
            </a:r>
            <a:endParaRPr lang="en-US" sz="3600"/>
          </a:p>
        </p:txBody>
      </p:sp>
      <p:pic>
        <p:nvPicPr>
          <p:cNvPr id="6" name="Picture 5" descr="A blue and purple rectangle&#10;&#10;AI-generated content may be incorrect.">
            <a:extLst>
              <a:ext uri="{FF2B5EF4-FFF2-40B4-BE49-F238E27FC236}">
                <a16:creationId xmlns:a16="http://schemas.microsoft.com/office/drawing/2014/main" id="{55C3C444-977B-59AF-CA42-1EFB4F7CC2F8}"/>
              </a:ext>
            </a:extLst>
          </p:cNvPr>
          <p:cNvPicPr>
            <a:picLocks noChangeAspect="1"/>
          </p:cNvPicPr>
          <p:nvPr/>
        </p:nvPicPr>
        <p:blipFill>
          <a:blip r:embed="rId3"/>
          <a:srcRect t="40524" b="55166"/>
          <a:stretch/>
        </p:blipFill>
        <p:spPr>
          <a:xfrm rot="5400000">
            <a:off x="488436" y="3393891"/>
            <a:ext cx="5974596" cy="70220"/>
          </a:xfrm>
          <a:prstGeom prst="rect">
            <a:avLst/>
          </a:prstGeom>
        </p:spPr>
      </p:pic>
    </p:spTree>
    <p:extLst>
      <p:ext uri="{BB962C8B-B14F-4D97-AF65-F5344CB8AC3E}">
        <p14:creationId xmlns:p14="http://schemas.microsoft.com/office/powerpoint/2010/main" val="151347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721E-0DF0-76D1-F04C-9261C3313F28}"/>
              </a:ext>
            </a:extLst>
          </p:cNvPr>
          <p:cNvSpPr>
            <a:spLocks noGrp="1"/>
          </p:cNvSpPr>
          <p:nvPr>
            <p:ph type="title"/>
          </p:nvPr>
        </p:nvSpPr>
        <p:spPr>
          <a:xfrm>
            <a:off x="658318" y="1167227"/>
            <a:ext cx="10515600" cy="1009651"/>
          </a:xfrm>
        </p:spPr>
        <p:txBody>
          <a:bodyPr>
            <a:normAutofit fontScale="90000"/>
          </a:bodyPr>
          <a:lstStyle/>
          <a:p>
            <a:r>
              <a:rPr lang="en-US">
                <a:latin typeface="Arial"/>
                <a:cs typeface="Arial"/>
              </a:rPr>
              <a:t>Spartan Undergraduate Experience Strategy</a:t>
            </a:r>
            <a:endParaRPr lang="en-US" sz="4400">
              <a:solidFill>
                <a:srgbClr val="18453A"/>
              </a:solidFill>
              <a:latin typeface="Arial"/>
              <a:cs typeface="Arial"/>
            </a:endParaRPr>
          </a:p>
        </p:txBody>
      </p:sp>
      <p:sp>
        <p:nvSpPr>
          <p:cNvPr id="3" name="Content Placeholder 2">
            <a:extLst>
              <a:ext uri="{FF2B5EF4-FFF2-40B4-BE49-F238E27FC236}">
                <a16:creationId xmlns:a16="http://schemas.microsoft.com/office/drawing/2014/main" id="{36D80A85-CE84-00A4-56D5-31B1E1DC7D4D}"/>
              </a:ext>
            </a:extLst>
          </p:cNvPr>
          <p:cNvSpPr>
            <a:spLocks noGrp="1"/>
          </p:cNvSpPr>
          <p:nvPr>
            <p:ph idx="1"/>
          </p:nvPr>
        </p:nvSpPr>
        <p:spPr>
          <a:xfrm>
            <a:off x="787471" y="2507905"/>
            <a:ext cx="10970822" cy="4351338"/>
          </a:xfrm>
        </p:spPr>
        <p:txBody>
          <a:bodyPr vert="horz" lIns="91440" tIns="45720" rIns="91440" bIns="45720" rtlCol="0" anchor="t">
            <a:noAutofit/>
          </a:bodyPr>
          <a:lstStyle/>
          <a:p>
            <a:pPr marL="457200" indent="-457200"/>
            <a:r>
              <a:rPr lang="en-US" sz="2400">
                <a:latin typeface="Arial"/>
                <a:ea typeface="Cambria"/>
                <a:cs typeface="Arial"/>
              </a:rPr>
              <a:t>A decade-long, enterprise-level initiative that describes the value of attending MSU, prescribe reforms, and works to systematically improve the student experience by removing barriers to success. </a:t>
            </a:r>
            <a:r>
              <a:rPr lang="en-US" sz="2400" b="1">
                <a:latin typeface="Arial"/>
                <a:ea typeface="Cambria"/>
                <a:cs typeface="Arial"/>
              </a:rPr>
              <a:t> </a:t>
            </a:r>
            <a:r>
              <a:rPr lang="en-US" sz="2400">
                <a:latin typeface="Arial"/>
                <a:cs typeface="Arial"/>
              </a:rPr>
              <a:t> </a:t>
            </a:r>
            <a:endParaRPr lang="en-US" sz="2400">
              <a:latin typeface="Calibri" panose="020F0502020204030204"/>
              <a:ea typeface="Calibri"/>
              <a:cs typeface="Calibri"/>
            </a:endParaRPr>
          </a:p>
          <a:p>
            <a:pPr marL="0" indent="0">
              <a:buNone/>
            </a:pPr>
            <a:endParaRPr lang="en-US" sz="2400">
              <a:latin typeface="Arial"/>
              <a:cs typeface="Arial"/>
            </a:endParaRPr>
          </a:p>
          <a:p>
            <a:pPr marL="457200" indent="-457200"/>
            <a:r>
              <a:rPr lang="en-US" sz="2400">
                <a:latin typeface="Arial"/>
                <a:cs typeface="Arial"/>
              </a:rPr>
              <a:t>For over 15 years, academic and student affairs units have pursued student learning improvement. With enhanced resources, MSU now aims to integrate these efforts into a sustainable strategy aligned with our student success framework - </a:t>
            </a:r>
            <a:r>
              <a:rPr lang="en-US" sz="2400">
                <a:ea typeface="+mn-lt"/>
                <a:cs typeface="+mn-lt"/>
                <a:hlinkClick r:id="rId4"/>
              </a:rPr>
              <a:t>Spartan Undergraduate Experience Strategy Guide</a:t>
            </a:r>
            <a:endParaRPr lang="en-US" sz="2400">
              <a:ea typeface="+mn-lt"/>
              <a:cs typeface="+mn-lt"/>
            </a:endParaRPr>
          </a:p>
          <a:p>
            <a:pPr marL="457200" indent="-457200"/>
            <a:endParaRPr lang="en-US" sz="2400">
              <a:latin typeface="Arial"/>
              <a:cs typeface="Arial"/>
            </a:endParaRPr>
          </a:p>
          <a:p>
            <a:pPr marL="0" indent="0">
              <a:buNone/>
            </a:pPr>
            <a:endParaRPr lang="en-US" sz="1800">
              <a:latin typeface="Arial"/>
              <a:ea typeface="+mn-lt"/>
              <a:cs typeface="Arial"/>
            </a:endParaRPr>
          </a:p>
          <a:p>
            <a:pPr marL="457200" indent="-457200"/>
            <a:endParaRPr lang="en-US" sz="2400">
              <a:latin typeface="Calibri"/>
              <a:ea typeface="Calibri"/>
              <a:cs typeface="Calibri"/>
            </a:endParaRPr>
          </a:p>
        </p:txBody>
      </p:sp>
    </p:spTree>
    <p:extLst>
      <p:ext uri="{BB962C8B-B14F-4D97-AF65-F5344CB8AC3E}">
        <p14:creationId xmlns:p14="http://schemas.microsoft.com/office/powerpoint/2010/main" val="348713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C361003-FFD6-2114-B270-EAA3D38E77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6CFBE-1E1B-7624-44C1-977F2DF447F0}"/>
              </a:ext>
            </a:extLst>
          </p:cNvPr>
          <p:cNvSpPr>
            <a:spLocks noGrp="1"/>
          </p:cNvSpPr>
          <p:nvPr>
            <p:ph idx="1"/>
          </p:nvPr>
        </p:nvSpPr>
        <p:spPr>
          <a:xfrm>
            <a:off x="1101436" y="1368424"/>
            <a:ext cx="10861963" cy="5168755"/>
          </a:xfrm>
        </p:spPr>
        <p:txBody>
          <a:bodyPr vert="horz" lIns="91440" tIns="45720" rIns="91440" bIns="45720" rtlCol="0" anchor="t">
            <a:normAutofit/>
          </a:bodyPr>
          <a:lstStyle/>
          <a:p>
            <a:endParaRPr lang="en-US">
              <a:latin typeface="Calibri"/>
              <a:ea typeface="Calibri"/>
              <a:cs typeface="Calibri"/>
            </a:endParaRPr>
          </a:p>
          <a:p>
            <a:endParaRPr lang="en-US">
              <a:ea typeface="Calibri"/>
              <a:cs typeface="Calibri"/>
            </a:endParaRPr>
          </a:p>
          <a:p>
            <a:pPr marL="0" indent="0">
              <a:buNone/>
            </a:pPr>
            <a:endParaRPr lang="en-US">
              <a:ea typeface="Calibri"/>
              <a:cs typeface="Calibri"/>
            </a:endParaRPr>
          </a:p>
        </p:txBody>
      </p:sp>
      <p:sp>
        <p:nvSpPr>
          <p:cNvPr id="6" name="Title 1">
            <a:extLst>
              <a:ext uri="{FF2B5EF4-FFF2-40B4-BE49-F238E27FC236}">
                <a16:creationId xmlns:a16="http://schemas.microsoft.com/office/drawing/2014/main" id="{0AB1F036-6179-2F59-D4EA-A983C4521E5F}"/>
              </a:ext>
            </a:extLst>
          </p:cNvPr>
          <p:cNvSpPr>
            <a:spLocks noGrp="1"/>
          </p:cNvSpPr>
          <p:nvPr>
            <p:ph type="title"/>
          </p:nvPr>
        </p:nvSpPr>
        <p:spPr>
          <a:xfrm>
            <a:off x="65693" y="254554"/>
            <a:ext cx="12111091" cy="668768"/>
          </a:xfrm>
        </p:spPr>
        <p:txBody>
          <a:bodyPr>
            <a:normAutofit/>
          </a:bodyPr>
          <a:lstStyle/>
          <a:p>
            <a:r>
              <a:rPr lang="en-US" sz="3600">
                <a:latin typeface="Gotham Book"/>
                <a:cs typeface="Calibri Light"/>
              </a:rPr>
              <a:t>   </a:t>
            </a:r>
            <a:r>
              <a:rPr lang="en-US" sz="3600" b="1">
                <a:latin typeface="Lato"/>
                <a:ea typeface="Lato"/>
                <a:cs typeface="Calibri Light"/>
              </a:rPr>
              <a:t>Five Opportunity Areas for Student Success</a:t>
            </a:r>
            <a:endParaRPr lang="en-US" sz="1200" b="1">
              <a:latin typeface="Lato"/>
              <a:ea typeface="Lato"/>
              <a:cs typeface="Calibri Light"/>
            </a:endParaRPr>
          </a:p>
        </p:txBody>
      </p:sp>
      <p:graphicFrame>
        <p:nvGraphicFramePr>
          <p:cNvPr id="7" name="Table 6">
            <a:extLst>
              <a:ext uri="{FF2B5EF4-FFF2-40B4-BE49-F238E27FC236}">
                <a16:creationId xmlns:a16="http://schemas.microsoft.com/office/drawing/2014/main" id="{803F75AC-3836-9318-68E4-5C7010690A3F}"/>
              </a:ext>
            </a:extLst>
          </p:cNvPr>
          <p:cNvGraphicFramePr>
            <a:graphicFrameLocks noGrp="1"/>
          </p:cNvGraphicFramePr>
          <p:nvPr>
            <p:extLst>
              <p:ext uri="{D42A27DB-BD31-4B8C-83A1-F6EECF244321}">
                <p14:modId xmlns:p14="http://schemas.microsoft.com/office/powerpoint/2010/main" val="4163402488"/>
              </p:ext>
            </p:extLst>
          </p:nvPr>
        </p:nvGraphicFramePr>
        <p:xfrm>
          <a:off x="603950" y="994888"/>
          <a:ext cx="10979351" cy="5395358"/>
        </p:xfrm>
        <a:graphic>
          <a:graphicData uri="http://schemas.openxmlformats.org/drawingml/2006/table">
            <a:tbl>
              <a:tblPr firstRow="1" bandRow="1">
                <a:tableStyleId>{5940675A-B579-460E-94D1-54222C63F5DA}</a:tableStyleId>
              </a:tblPr>
              <a:tblGrid>
                <a:gridCol w="4372076">
                  <a:extLst>
                    <a:ext uri="{9D8B030D-6E8A-4147-A177-3AD203B41FA5}">
                      <a16:colId xmlns:a16="http://schemas.microsoft.com/office/drawing/2014/main" val="397358019"/>
                    </a:ext>
                  </a:extLst>
                </a:gridCol>
                <a:gridCol w="6607275">
                  <a:extLst>
                    <a:ext uri="{9D8B030D-6E8A-4147-A177-3AD203B41FA5}">
                      <a16:colId xmlns:a16="http://schemas.microsoft.com/office/drawing/2014/main" val="1776763642"/>
                    </a:ext>
                  </a:extLst>
                </a:gridCol>
              </a:tblGrid>
              <a:tr h="962986">
                <a:tc>
                  <a:txBody>
                    <a:bodyPr/>
                    <a:lstStyle/>
                    <a:p>
                      <a:r>
                        <a:rPr lang="en-US" sz="2000" b="0" i="0">
                          <a:solidFill>
                            <a:schemeClr val="bg1"/>
                          </a:solidFill>
                          <a:latin typeface="Gotham Medium"/>
                          <a:cs typeface="Gotham Medium" pitchFamily="2" charset="0"/>
                        </a:rPr>
                        <a:t>Self-Discovery of Purpose</a:t>
                      </a:r>
                    </a:p>
                  </a:txBody>
                  <a:tcPr anchor="ctr">
                    <a:solidFill>
                      <a:srgbClr val="2DA259"/>
                    </a:solidFill>
                  </a:tcPr>
                </a:tc>
                <a:tc>
                  <a:txBody>
                    <a:bodyPr/>
                    <a:lstStyle/>
                    <a:p>
                      <a:pPr lvl="0">
                        <a:buNone/>
                      </a:pPr>
                      <a:r>
                        <a:rPr lang="en-US" sz="1800" b="0" i="0" u="none" strike="noStrike" noProof="0">
                          <a:solidFill>
                            <a:schemeClr val="tx1"/>
                          </a:solidFill>
                          <a:latin typeface="Gotham Book"/>
                        </a:rPr>
                        <a:t>Developing and identifying core values, academic aspirations, and meaningful, personal, culturally, and socially valuable goals. </a:t>
                      </a:r>
                      <a:endParaRPr lang="en-US" sz="1800">
                        <a:solidFill>
                          <a:schemeClr val="tx1"/>
                        </a:solidFill>
                        <a:latin typeface="Gotham Book"/>
                      </a:endParaRPr>
                    </a:p>
                  </a:txBody>
                  <a:tcPr/>
                </a:tc>
                <a:extLst>
                  <a:ext uri="{0D108BD9-81ED-4DB2-BD59-A6C34878D82A}">
                    <a16:rowId xmlns:a16="http://schemas.microsoft.com/office/drawing/2014/main" val="1692468957"/>
                  </a:ext>
                </a:extLst>
              </a:tr>
              <a:tr h="1543412">
                <a:tc>
                  <a:txBody>
                    <a:bodyPr/>
                    <a:lstStyle/>
                    <a:p>
                      <a:r>
                        <a:rPr lang="en-US" sz="2000" b="0" i="0">
                          <a:solidFill>
                            <a:schemeClr val="bg1"/>
                          </a:solidFill>
                          <a:latin typeface="Gotham Medium"/>
                          <a:cs typeface="Gotham Medium" pitchFamily="2" charset="0"/>
                        </a:rPr>
                        <a:t>Educational Success</a:t>
                      </a:r>
                    </a:p>
                    <a:p>
                      <a:pPr lvl="0">
                        <a:buNone/>
                      </a:pPr>
                      <a:r>
                        <a:rPr lang="en-US" sz="2000" b="0" i="0">
                          <a:solidFill>
                            <a:schemeClr val="bg1"/>
                          </a:solidFill>
                          <a:latin typeface="Gotham Medium"/>
                          <a:cs typeface="Gotham Medium" pitchFamily="2" charset="0"/>
                        </a:rPr>
                        <a:t>(learning and academic </a:t>
                      </a:r>
                    </a:p>
                    <a:p>
                      <a:pPr lvl="0">
                        <a:buNone/>
                      </a:pPr>
                      <a:r>
                        <a:rPr lang="en-US" sz="2000" b="0" i="0">
                          <a:solidFill>
                            <a:schemeClr val="bg1"/>
                          </a:solidFill>
                          <a:latin typeface="Gotham Medium"/>
                          <a:cs typeface="Gotham Medium" pitchFamily="2" charset="0"/>
                        </a:rPr>
                        <a:t>success)</a:t>
                      </a:r>
                    </a:p>
                  </a:txBody>
                  <a:tcPr anchor="ctr">
                    <a:solidFill>
                      <a:srgbClr val="C7427E"/>
                    </a:solidFill>
                  </a:tcPr>
                </a:tc>
                <a:tc>
                  <a:txBody>
                    <a:bodyPr/>
                    <a:lstStyle/>
                    <a:p>
                      <a:pPr lvl="0">
                        <a:buNone/>
                      </a:pPr>
                      <a:r>
                        <a:rPr lang="en-US" sz="1800" b="0" i="0" u="none" strike="noStrike" noProof="0">
                          <a:solidFill>
                            <a:schemeClr val="tx1"/>
                          </a:solidFill>
                          <a:latin typeface="Gotham Book"/>
                        </a:rPr>
                        <a:t>Learning effectively through the acquisition of intentionally designed educational outcomes created by academic units, using academic support services, experiencing culturally relevant curriculum, and effectively navigating academic policies. </a:t>
                      </a:r>
                      <a:endParaRPr lang="en-US" sz="1800">
                        <a:solidFill>
                          <a:schemeClr val="tx1"/>
                        </a:solidFill>
                        <a:latin typeface="Gotham Book"/>
                      </a:endParaRPr>
                    </a:p>
                  </a:txBody>
                  <a:tcPr/>
                </a:tc>
                <a:extLst>
                  <a:ext uri="{0D108BD9-81ED-4DB2-BD59-A6C34878D82A}">
                    <a16:rowId xmlns:a16="http://schemas.microsoft.com/office/drawing/2014/main" val="1216954385"/>
                  </a:ext>
                </a:extLst>
              </a:tr>
              <a:tr h="672772">
                <a:tc>
                  <a:txBody>
                    <a:bodyPr/>
                    <a:lstStyle/>
                    <a:p>
                      <a:r>
                        <a:rPr lang="en-US" sz="2000" b="0" i="0">
                          <a:solidFill>
                            <a:schemeClr val="bg1"/>
                          </a:solidFill>
                          <a:latin typeface="Gotham Medium"/>
                          <a:cs typeface="Gotham Medium" pitchFamily="2" charset="0"/>
                        </a:rPr>
                        <a:t>Developing Sense of Belonging</a:t>
                      </a:r>
                    </a:p>
                  </a:txBody>
                  <a:tcPr anchor="ctr">
                    <a:solidFill>
                      <a:srgbClr val="8D4199"/>
                    </a:solidFill>
                  </a:tcPr>
                </a:tc>
                <a:tc>
                  <a:txBody>
                    <a:bodyPr/>
                    <a:lstStyle/>
                    <a:p>
                      <a:pPr lvl="0">
                        <a:buNone/>
                      </a:pPr>
                      <a:r>
                        <a:rPr lang="en-US" sz="1800" b="0" i="0" u="none" strike="noStrike" noProof="0">
                          <a:solidFill>
                            <a:schemeClr val="tx1"/>
                          </a:solidFill>
                          <a:latin typeface="Gotham Book"/>
                        </a:rPr>
                        <a:t>Feeling connected to the campus community including feeling safe, respected, accepted, validated, and valued. </a:t>
                      </a:r>
                      <a:endParaRPr lang="en-US" sz="1800">
                        <a:solidFill>
                          <a:schemeClr val="tx1"/>
                        </a:solidFill>
                        <a:latin typeface="Gotham Book"/>
                      </a:endParaRPr>
                    </a:p>
                  </a:txBody>
                  <a:tcPr/>
                </a:tc>
                <a:extLst>
                  <a:ext uri="{0D108BD9-81ED-4DB2-BD59-A6C34878D82A}">
                    <a16:rowId xmlns:a16="http://schemas.microsoft.com/office/drawing/2014/main" val="3224197823"/>
                  </a:ext>
                </a:extLst>
              </a:tr>
              <a:tr h="962986">
                <a:tc>
                  <a:txBody>
                    <a:bodyPr/>
                    <a:lstStyle/>
                    <a:p>
                      <a:r>
                        <a:rPr lang="en-US" sz="2000" b="0" i="0">
                          <a:solidFill>
                            <a:schemeClr val="bg1"/>
                          </a:solidFill>
                          <a:latin typeface="Gotham Medium"/>
                          <a:cs typeface="Gotham Medium" pitchFamily="2" charset="0"/>
                        </a:rPr>
                        <a:t>Contributing to an Empowered Community</a:t>
                      </a:r>
                    </a:p>
                  </a:txBody>
                  <a:tcPr anchor="ctr">
                    <a:solidFill>
                      <a:srgbClr val="00A6A4"/>
                    </a:solidFill>
                  </a:tcPr>
                </a:tc>
                <a:tc>
                  <a:txBody>
                    <a:bodyPr/>
                    <a:lstStyle/>
                    <a:p>
                      <a:pPr lvl="0">
                        <a:buNone/>
                      </a:pPr>
                      <a:r>
                        <a:rPr lang="en-US" sz="1800" b="0" i="0" u="none" strike="noStrike" noProof="0">
                          <a:solidFill>
                            <a:schemeClr val="tx1"/>
                          </a:solidFill>
                          <a:latin typeface="Gotham Book"/>
                        </a:rPr>
                        <a:t>Learning to engage respectfully across differences to promote trust, respect, empathy, and an interdependent learning culture characterized by hope.</a:t>
                      </a:r>
                      <a:endParaRPr lang="en-US" sz="1800">
                        <a:solidFill>
                          <a:schemeClr val="tx1"/>
                        </a:solidFill>
                        <a:latin typeface="Gotham Book"/>
                      </a:endParaRPr>
                    </a:p>
                  </a:txBody>
                  <a:tcPr/>
                </a:tc>
                <a:extLst>
                  <a:ext uri="{0D108BD9-81ED-4DB2-BD59-A6C34878D82A}">
                    <a16:rowId xmlns:a16="http://schemas.microsoft.com/office/drawing/2014/main" val="2393281234"/>
                  </a:ext>
                </a:extLst>
              </a:tr>
              <a:tr h="1253202">
                <a:tc>
                  <a:txBody>
                    <a:bodyPr/>
                    <a:lstStyle/>
                    <a:p>
                      <a:r>
                        <a:rPr lang="en-US" sz="2000" b="0" i="0">
                          <a:solidFill>
                            <a:schemeClr val="bg1"/>
                          </a:solidFill>
                          <a:latin typeface="Gotham Medium"/>
                          <a:cs typeface="Gotham Medium" pitchFamily="2" charset="0"/>
                        </a:rPr>
                        <a:t>Developing Well-Being</a:t>
                      </a:r>
                    </a:p>
                  </a:txBody>
                  <a:tcPr anchor="ctr">
                    <a:solidFill>
                      <a:srgbClr val="F47525"/>
                    </a:solidFill>
                  </a:tcPr>
                </a:tc>
                <a:tc>
                  <a:txBody>
                    <a:bodyPr/>
                    <a:lstStyle/>
                    <a:p>
                      <a:pPr lvl="0">
                        <a:buNone/>
                      </a:pPr>
                      <a:r>
                        <a:rPr lang="en-US" sz="1800" b="0" i="0" u="none" strike="noStrike" noProof="0">
                          <a:solidFill>
                            <a:schemeClr val="tx1"/>
                          </a:solidFill>
                          <a:latin typeface="Gotham Book"/>
                        </a:rPr>
                        <a:t>Developing fulfillment and stability regarding physical health, mental health, social connections, cultural affinity, finances, and other basic needs which allow people to make progress toward their goals. </a:t>
                      </a:r>
                      <a:endParaRPr lang="en-US" sz="1800">
                        <a:solidFill>
                          <a:schemeClr val="tx1"/>
                        </a:solidFill>
                        <a:latin typeface="Gotham Book"/>
                      </a:endParaRPr>
                    </a:p>
                  </a:txBody>
                  <a:tcPr/>
                </a:tc>
                <a:extLst>
                  <a:ext uri="{0D108BD9-81ED-4DB2-BD59-A6C34878D82A}">
                    <a16:rowId xmlns:a16="http://schemas.microsoft.com/office/drawing/2014/main" val="2280579887"/>
                  </a:ext>
                </a:extLst>
              </a:tr>
            </a:tbl>
          </a:graphicData>
        </a:graphic>
      </p:graphicFrame>
    </p:spTree>
    <p:extLst>
      <p:ext uri="{BB962C8B-B14F-4D97-AF65-F5344CB8AC3E}">
        <p14:creationId xmlns:p14="http://schemas.microsoft.com/office/powerpoint/2010/main" val="405611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7FA5584-8D79-0F41-ECB1-9F7F0D8A9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8DEE0-324F-1B79-079A-15612052C39F}"/>
              </a:ext>
            </a:extLst>
          </p:cNvPr>
          <p:cNvSpPr>
            <a:spLocks noGrp="1"/>
          </p:cNvSpPr>
          <p:nvPr>
            <p:ph type="title"/>
          </p:nvPr>
        </p:nvSpPr>
        <p:spPr>
          <a:xfrm>
            <a:off x="574964" y="1013498"/>
            <a:ext cx="10515600" cy="1009651"/>
          </a:xfrm>
        </p:spPr>
        <p:txBody>
          <a:bodyPr/>
          <a:lstStyle/>
          <a:p>
            <a:r>
              <a:rPr lang="en-US">
                <a:latin typeface="Arial"/>
                <a:cs typeface="Arial"/>
              </a:rPr>
              <a:t>Timeline for Learning Goals Project</a:t>
            </a:r>
            <a:endParaRPr lang="en-US"/>
          </a:p>
        </p:txBody>
      </p:sp>
      <p:sp>
        <p:nvSpPr>
          <p:cNvPr id="3" name="Content Placeholder 2">
            <a:extLst>
              <a:ext uri="{FF2B5EF4-FFF2-40B4-BE49-F238E27FC236}">
                <a16:creationId xmlns:a16="http://schemas.microsoft.com/office/drawing/2014/main" id="{0470DEEF-9CB4-697C-903D-7D8AFE7D60B1}"/>
              </a:ext>
            </a:extLst>
          </p:cNvPr>
          <p:cNvSpPr>
            <a:spLocks noGrp="1"/>
          </p:cNvSpPr>
          <p:nvPr>
            <p:ph idx="1"/>
          </p:nvPr>
        </p:nvSpPr>
        <p:spPr>
          <a:xfrm>
            <a:off x="1101436" y="1368424"/>
            <a:ext cx="10861963" cy="5168755"/>
          </a:xfrm>
        </p:spPr>
        <p:txBody>
          <a:bodyPr vert="horz" lIns="91440" tIns="45720" rIns="91440" bIns="45720" rtlCol="0" anchor="t">
            <a:normAutofit/>
          </a:bodyPr>
          <a:lstStyle/>
          <a:p>
            <a:endParaRPr lang="en-US">
              <a:latin typeface="Calibri"/>
              <a:ea typeface="Calibri"/>
              <a:cs typeface="Calibri"/>
            </a:endParaRPr>
          </a:p>
          <a:p>
            <a:endParaRPr lang="en-US">
              <a:ea typeface="Calibri"/>
              <a:cs typeface="Calibri"/>
            </a:endParaRPr>
          </a:p>
          <a:p>
            <a:pPr marL="0" indent="0">
              <a:buNone/>
            </a:pPr>
            <a:endParaRPr lang="en-US">
              <a:ea typeface="Calibri"/>
              <a:cs typeface="Calibri"/>
            </a:endParaRPr>
          </a:p>
        </p:txBody>
      </p:sp>
      <p:graphicFrame>
        <p:nvGraphicFramePr>
          <p:cNvPr id="31" name="Diagram 30">
            <a:extLst>
              <a:ext uri="{FF2B5EF4-FFF2-40B4-BE49-F238E27FC236}">
                <a16:creationId xmlns:a16="http://schemas.microsoft.com/office/drawing/2014/main" id="{767F9460-1FB0-EC08-55EB-8C1740FEA5E2}"/>
              </a:ext>
            </a:extLst>
          </p:cNvPr>
          <p:cNvGraphicFramePr/>
          <p:nvPr>
            <p:extLst>
              <p:ext uri="{D42A27DB-BD31-4B8C-83A1-F6EECF244321}">
                <p14:modId xmlns:p14="http://schemas.microsoft.com/office/powerpoint/2010/main" val="3146394218"/>
              </p:ext>
            </p:extLst>
          </p:nvPr>
        </p:nvGraphicFramePr>
        <p:xfrm>
          <a:off x="552917" y="-1104189"/>
          <a:ext cx="11406907" cy="9580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041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98280CC-9570-AEF9-2482-F1A2B8EFE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58E3E-92B7-D4DF-13A4-1E1DDB5AEE1B}"/>
              </a:ext>
            </a:extLst>
          </p:cNvPr>
          <p:cNvSpPr>
            <a:spLocks noGrp="1"/>
          </p:cNvSpPr>
          <p:nvPr>
            <p:ph type="title"/>
          </p:nvPr>
        </p:nvSpPr>
        <p:spPr>
          <a:xfrm>
            <a:off x="696041" y="1197755"/>
            <a:ext cx="10395678" cy="1009651"/>
          </a:xfrm>
        </p:spPr>
        <p:txBody>
          <a:bodyPr/>
          <a:lstStyle/>
          <a:p>
            <a:r>
              <a:rPr lang="en-US">
                <a:latin typeface="Arial"/>
                <a:cs typeface="Arial"/>
              </a:rPr>
              <a:t>Proposed Leadership</a:t>
            </a:r>
            <a:endParaRPr lang="en-US"/>
          </a:p>
        </p:txBody>
      </p:sp>
      <p:sp>
        <p:nvSpPr>
          <p:cNvPr id="3" name="Content Placeholder 2">
            <a:extLst>
              <a:ext uri="{FF2B5EF4-FFF2-40B4-BE49-F238E27FC236}">
                <a16:creationId xmlns:a16="http://schemas.microsoft.com/office/drawing/2014/main" id="{BDCCEC1A-4D3B-A7BA-F0F0-9491144C8813}"/>
              </a:ext>
            </a:extLst>
          </p:cNvPr>
          <p:cNvSpPr>
            <a:spLocks noGrp="1"/>
          </p:cNvSpPr>
          <p:nvPr>
            <p:ph idx="1"/>
          </p:nvPr>
        </p:nvSpPr>
        <p:spPr>
          <a:xfrm>
            <a:off x="2683163" y="1229879"/>
            <a:ext cx="6786418" cy="2351665"/>
          </a:xfrm>
        </p:spPr>
        <p:txBody>
          <a:bodyPr vert="horz" lIns="91440" tIns="45720" rIns="91440" bIns="45720" rtlCol="0" anchor="t">
            <a:normAutofit/>
          </a:bodyPr>
          <a:lstStyle/>
          <a:p>
            <a:endParaRPr lang="en-US">
              <a:latin typeface="Calibri"/>
              <a:ea typeface="Calibri"/>
              <a:cs typeface="Calibri"/>
            </a:endParaRPr>
          </a:p>
          <a:p>
            <a:endParaRPr lang="en-US">
              <a:ea typeface="Calibri"/>
              <a:cs typeface="Calibri"/>
            </a:endParaRPr>
          </a:p>
          <a:p>
            <a:pPr marL="0" indent="0">
              <a:buNone/>
            </a:pPr>
            <a:endParaRPr lang="en-US">
              <a:ea typeface="Calibri"/>
              <a:cs typeface="Calibri"/>
            </a:endParaRPr>
          </a:p>
        </p:txBody>
      </p:sp>
      <p:sp>
        <p:nvSpPr>
          <p:cNvPr id="4" name="TextBox 3">
            <a:extLst>
              <a:ext uri="{FF2B5EF4-FFF2-40B4-BE49-F238E27FC236}">
                <a16:creationId xmlns:a16="http://schemas.microsoft.com/office/drawing/2014/main" id="{FF8DE9D3-A214-F54A-76F7-5610EDCD7E3B}"/>
              </a:ext>
            </a:extLst>
          </p:cNvPr>
          <p:cNvSpPr txBox="1"/>
          <p:nvPr/>
        </p:nvSpPr>
        <p:spPr>
          <a:xfrm>
            <a:off x="696041" y="2495651"/>
            <a:ext cx="5848926" cy="2435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solidFill>
                  <a:srgbClr val="18453A"/>
                </a:solidFill>
                <a:latin typeface="Arial"/>
                <a:cs typeface="Segoe UI"/>
              </a:rPr>
              <a:t>Executive Sponsors:</a:t>
            </a:r>
            <a:r>
              <a:rPr lang="en-US" sz="2400">
                <a:solidFill>
                  <a:srgbClr val="18453A"/>
                </a:solidFill>
                <a:latin typeface="Arial"/>
                <a:cs typeface="Segoe UI"/>
              </a:rPr>
              <a:t> </a:t>
            </a:r>
            <a:r>
              <a:rPr lang="en-US" sz="2400">
                <a:solidFill>
                  <a:srgbClr val="18453A"/>
                </a:solidFill>
                <a:latin typeface="Arial"/>
                <a:cs typeface="Arial"/>
              </a:rPr>
              <a:t> </a:t>
            </a:r>
            <a:endParaRPr lang="en-US" sz="2000">
              <a:solidFill>
                <a:srgbClr val="18453A"/>
              </a:solidFill>
              <a:ea typeface="Calibri" panose="020F0502020204030204"/>
              <a:cs typeface="Calibri" panose="020F0502020204030204"/>
            </a:endParaRPr>
          </a:p>
          <a:p>
            <a:pPr>
              <a:lnSpc>
                <a:spcPct val="150000"/>
              </a:lnSpc>
            </a:pPr>
            <a:r>
              <a:rPr lang="en-US" sz="2000">
                <a:solidFill>
                  <a:srgbClr val="18453A"/>
                </a:solidFill>
                <a:latin typeface="Arial"/>
                <a:cs typeface="Segoe UI"/>
              </a:rPr>
              <a:t>Provost</a:t>
            </a:r>
            <a:r>
              <a:rPr lang="en-US" sz="2000">
                <a:solidFill>
                  <a:srgbClr val="18453A"/>
                </a:solidFill>
                <a:latin typeface="Arial"/>
                <a:cs typeface="Arial"/>
              </a:rPr>
              <a:t> </a:t>
            </a:r>
          </a:p>
          <a:p>
            <a:pPr>
              <a:lnSpc>
                <a:spcPct val="150000"/>
              </a:lnSpc>
            </a:pPr>
            <a:r>
              <a:rPr lang="en-US" sz="2000">
                <a:solidFill>
                  <a:srgbClr val="18453A"/>
                </a:solidFill>
                <a:latin typeface="Arial"/>
                <a:cs typeface="Segoe UI"/>
              </a:rPr>
              <a:t>Executive Vice President for Administration</a:t>
            </a:r>
          </a:p>
          <a:p>
            <a:pPr>
              <a:lnSpc>
                <a:spcPct val="150000"/>
              </a:lnSpc>
            </a:pPr>
            <a:r>
              <a:rPr lang="en-US" sz="2000">
                <a:solidFill>
                  <a:srgbClr val="18453A"/>
                </a:solidFill>
                <a:latin typeface="Arial"/>
                <a:cs typeface="Segoe UI"/>
              </a:rPr>
              <a:t>Vice President for Student Affairs </a:t>
            </a:r>
            <a:r>
              <a:rPr lang="en-US" sz="2000">
                <a:solidFill>
                  <a:srgbClr val="18453A"/>
                </a:solidFill>
                <a:latin typeface="Arial"/>
                <a:cs typeface="Arial"/>
              </a:rPr>
              <a:t> </a:t>
            </a:r>
          </a:p>
          <a:p>
            <a:pPr>
              <a:lnSpc>
                <a:spcPct val="150000"/>
              </a:lnSpc>
            </a:pPr>
            <a:r>
              <a:rPr lang="en-US" sz="2000">
                <a:solidFill>
                  <a:srgbClr val="18453A"/>
                </a:solidFill>
                <a:latin typeface="Arial"/>
                <a:cs typeface="Segoe UI"/>
              </a:rPr>
              <a:t>Vice Provost &amp; Dean of Undergraduate Education</a:t>
            </a:r>
            <a:r>
              <a:rPr lang="en-US" sz="2000">
                <a:solidFill>
                  <a:srgbClr val="18453A"/>
                </a:solidFill>
                <a:latin typeface="Arial"/>
                <a:cs typeface="Arial"/>
              </a:rPr>
              <a:t> </a:t>
            </a:r>
          </a:p>
        </p:txBody>
      </p:sp>
      <p:sp>
        <p:nvSpPr>
          <p:cNvPr id="6" name="TextBox 5">
            <a:extLst>
              <a:ext uri="{FF2B5EF4-FFF2-40B4-BE49-F238E27FC236}">
                <a16:creationId xmlns:a16="http://schemas.microsoft.com/office/drawing/2014/main" id="{644FA186-AFFE-237C-5F99-6EDCF8D41A03}"/>
              </a:ext>
            </a:extLst>
          </p:cNvPr>
          <p:cNvSpPr txBox="1"/>
          <p:nvPr/>
        </p:nvSpPr>
        <p:spPr>
          <a:xfrm>
            <a:off x="7043959" y="2495651"/>
            <a:ext cx="4809835" cy="3994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solidFill>
                  <a:srgbClr val="18453A"/>
                </a:solidFill>
                <a:latin typeface="Arial"/>
                <a:cs typeface="Arial"/>
              </a:rPr>
              <a:t>Executive Liaisons</a:t>
            </a:r>
            <a:endParaRPr lang="en-US" sz="2400">
              <a:solidFill>
                <a:srgbClr val="000000"/>
              </a:solidFill>
              <a:latin typeface="Arial"/>
              <a:cs typeface="Arial"/>
            </a:endParaRPr>
          </a:p>
          <a:p>
            <a:pPr marL="228600" indent="-228600">
              <a:lnSpc>
                <a:spcPct val="150000"/>
              </a:lnSpc>
              <a:buFont typeface="Symbol,Sans-Serif"/>
              <a:buChar char="•"/>
            </a:pPr>
            <a:r>
              <a:rPr lang="en-US" sz="2000" i="1">
                <a:solidFill>
                  <a:srgbClr val="18453A"/>
                </a:solidFill>
                <a:latin typeface="Arial"/>
                <a:cs typeface="Arial"/>
              </a:rPr>
              <a:t>Academic Lead – faculty </a:t>
            </a:r>
            <a:endParaRPr lang="en-US" sz="2000">
              <a:solidFill>
                <a:srgbClr val="000000"/>
              </a:solidFill>
              <a:latin typeface="Arial"/>
              <a:cs typeface="Arial"/>
            </a:endParaRPr>
          </a:p>
          <a:p>
            <a:pPr marL="228600" indent="-228600">
              <a:lnSpc>
                <a:spcPct val="150000"/>
              </a:lnSpc>
              <a:buFont typeface="Symbol,Sans-Serif"/>
              <a:buChar char="•"/>
            </a:pPr>
            <a:r>
              <a:rPr lang="en-US" sz="2000" i="1">
                <a:solidFill>
                  <a:srgbClr val="18453A"/>
                </a:solidFill>
                <a:latin typeface="Arial"/>
                <a:cs typeface="Arial"/>
              </a:rPr>
              <a:t>RHS/Student Affairs/UHW Lead</a:t>
            </a:r>
            <a:endParaRPr lang="en-US" sz="2400">
              <a:solidFill>
                <a:srgbClr val="18453A"/>
              </a:solidFill>
              <a:latin typeface="Arial"/>
              <a:cs typeface="Arial"/>
            </a:endParaRPr>
          </a:p>
          <a:p>
            <a:pPr>
              <a:lnSpc>
                <a:spcPct val="150000"/>
              </a:lnSpc>
            </a:pPr>
            <a:r>
              <a:rPr lang="en-US" sz="2400" b="1">
                <a:solidFill>
                  <a:srgbClr val="18453A"/>
                </a:solidFill>
                <a:latin typeface="Arial"/>
                <a:cs typeface="Segoe UI"/>
              </a:rPr>
              <a:t>Operations Leads </a:t>
            </a:r>
            <a:endParaRPr lang="en-US" sz="2400">
              <a:solidFill>
                <a:srgbClr val="18453A"/>
              </a:solidFill>
              <a:latin typeface="Arial"/>
              <a:cs typeface="Arial"/>
            </a:endParaRPr>
          </a:p>
          <a:p>
            <a:pPr marL="228600" indent="-228600">
              <a:lnSpc>
                <a:spcPct val="150000"/>
              </a:lnSpc>
              <a:buFont typeface="Symbol"/>
              <a:buChar char="•"/>
            </a:pPr>
            <a:r>
              <a:rPr lang="en-US" sz="2000" i="1">
                <a:solidFill>
                  <a:srgbClr val="18453A"/>
                </a:solidFill>
                <a:latin typeface="Arial"/>
                <a:cs typeface="Arial"/>
              </a:rPr>
              <a:t>Academic Lead – faculty/academic administrator</a:t>
            </a:r>
            <a:endParaRPr lang="en-US" sz="2000">
              <a:solidFill>
                <a:srgbClr val="18453A"/>
              </a:solidFill>
              <a:latin typeface="Arial"/>
              <a:cs typeface="Arial"/>
            </a:endParaRPr>
          </a:p>
          <a:p>
            <a:pPr marL="228600" indent="-228600">
              <a:lnSpc>
                <a:spcPct val="150000"/>
              </a:lnSpc>
              <a:buFont typeface="Symbol"/>
              <a:buChar char="•"/>
            </a:pPr>
            <a:r>
              <a:rPr lang="en-US" sz="2000" i="1">
                <a:solidFill>
                  <a:srgbClr val="18453A"/>
                </a:solidFill>
                <a:latin typeface="Arial"/>
                <a:cs typeface="Arial"/>
              </a:rPr>
              <a:t>RHS/Student Affairs/UHW Lead</a:t>
            </a:r>
          </a:p>
          <a:p>
            <a:pPr>
              <a:lnSpc>
                <a:spcPct val="150000"/>
              </a:lnSpc>
            </a:pPr>
            <a:endParaRPr lang="en-US" sz="2400" b="1">
              <a:solidFill>
                <a:srgbClr val="18453A"/>
              </a:solidFill>
              <a:latin typeface="Arial"/>
              <a:cs typeface="Segoe UI"/>
            </a:endParaRPr>
          </a:p>
        </p:txBody>
      </p:sp>
      <p:sp>
        <p:nvSpPr>
          <p:cNvPr id="5" name="TextBox 4">
            <a:extLst>
              <a:ext uri="{FF2B5EF4-FFF2-40B4-BE49-F238E27FC236}">
                <a16:creationId xmlns:a16="http://schemas.microsoft.com/office/drawing/2014/main" id="{07F65B47-A423-7AEE-5CAD-0D6149D6B06D}"/>
              </a:ext>
            </a:extLst>
          </p:cNvPr>
          <p:cNvSpPr txBox="1"/>
          <p:nvPr/>
        </p:nvSpPr>
        <p:spPr>
          <a:xfrm>
            <a:off x="7045739" y="2124515"/>
            <a:ext cx="43511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Calibri"/>
              </a:rPr>
              <a:t>Seeking recommendations for:</a:t>
            </a:r>
            <a:endParaRPr lang="en-US" b="1">
              <a:latin typeface="Arial"/>
            </a:endParaRPr>
          </a:p>
        </p:txBody>
      </p:sp>
    </p:spTree>
    <p:extLst>
      <p:ext uri="{BB962C8B-B14F-4D97-AF65-F5344CB8AC3E}">
        <p14:creationId xmlns:p14="http://schemas.microsoft.com/office/powerpoint/2010/main" val="362532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D4EA198-2A7E-0C26-ACB2-1AA3FB91A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EE7AA-5FDB-DCBC-1649-1C253975C813}"/>
              </a:ext>
            </a:extLst>
          </p:cNvPr>
          <p:cNvSpPr>
            <a:spLocks noGrp="1"/>
          </p:cNvSpPr>
          <p:nvPr>
            <p:ph type="title"/>
          </p:nvPr>
        </p:nvSpPr>
        <p:spPr>
          <a:xfrm>
            <a:off x="577158" y="961717"/>
            <a:ext cx="10425659" cy="1009651"/>
          </a:xfrm>
        </p:spPr>
        <p:txBody>
          <a:bodyPr/>
          <a:lstStyle/>
          <a:p>
            <a:r>
              <a:rPr lang="en-US">
                <a:latin typeface="Arial"/>
                <a:cs typeface="Arial"/>
              </a:rPr>
              <a:t>Proposed Membership - representation</a:t>
            </a:r>
            <a:endParaRPr lang="en-US"/>
          </a:p>
        </p:txBody>
      </p:sp>
      <p:sp>
        <p:nvSpPr>
          <p:cNvPr id="3" name="Content Placeholder 2">
            <a:extLst>
              <a:ext uri="{FF2B5EF4-FFF2-40B4-BE49-F238E27FC236}">
                <a16:creationId xmlns:a16="http://schemas.microsoft.com/office/drawing/2014/main" id="{36949946-0C9F-9FE3-35DF-747FBFEA2A1C}"/>
              </a:ext>
            </a:extLst>
          </p:cNvPr>
          <p:cNvSpPr>
            <a:spLocks noGrp="1"/>
          </p:cNvSpPr>
          <p:nvPr>
            <p:ph idx="1"/>
          </p:nvPr>
        </p:nvSpPr>
        <p:spPr>
          <a:xfrm>
            <a:off x="1101436" y="1368424"/>
            <a:ext cx="10861963" cy="5168755"/>
          </a:xfrm>
        </p:spPr>
        <p:txBody>
          <a:bodyPr vert="horz" lIns="91440" tIns="45720" rIns="91440" bIns="45720" rtlCol="0" anchor="t">
            <a:normAutofit/>
          </a:bodyPr>
          <a:lstStyle/>
          <a:p>
            <a:endParaRPr lang="en-US">
              <a:latin typeface="Calibri"/>
              <a:ea typeface="Calibri"/>
              <a:cs typeface="Calibri"/>
            </a:endParaRPr>
          </a:p>
          <a:p>
            <a:endParaRPr lang="en-US">
              <a:ea typeface="Calibri"/>
              <a:cs typeface="Calibri"/>
            </a:endParaRPr>
          </a:p>
          <a:p>
            <a:pPr marL="0" indent="0">
              <a:buNone/>
            </a:pPr>
            <a:endParaRPr lang="en-US">
              <a:ea typeface="Calibri"/>
              <a:cs typeface="Calibri"/>
            </a:endParaRPr>
          </a:p>
        </p:txBody>
      </p:sp>
      <p:sp>
        <p:nvSpPr>
          <p:cNvPr id="5" name="TextBox 4">
            <a:extLst>
              <a:ext uri="{FF2B5EF4-FFF2-40B4-BE49-F238E27FC236}">
                <a16:creationId xmlns:a16="http://schemas.microsoft.com/office/drawing/2014/main" id="{47706782-48BD-B7A3-685A-9F1D1E86189D}"/>
              </a:ext>
            </a:extLst>
          </p:cNvPr>
          <p:cNvSpPr txBox="1"/>
          <p:nvPr/>
        </p:nvSpPr>
        <p:spPr>
          <a:xfrm>
            <a:off x="577159" y="2312287"/>
            <a:ext cx="5548746" cy="48058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Arial"/>
              <a:buChar char="•"/>
            </a:pPr>
            <a:r>
              <a:rPr lang="en-US" sz="2000">
                <a:solidFill>
                  <a:srgbClr val="18453A"/>
                </a:solidFill>
                <a:latin typeface="Arial"/>
                <a:cs typeface="Segoe UI"/>
              </a:rPr>
              <a:t>University Council on Undergraduate Education</a:t>
            </a:r>
            <a:r>
              <a:rPr lang="en-US" sz="2000">
                <a:solidFill>
                  <a:srgbClr val="18453A"/>
                </a:solidFill>
                <a:latin typeface="Arial"/>
                <a:cs typeface="Arial"/>
              </a:rPr>
              <a:t> (UCUE)</a:t>
            </a:r>
            <a:endParaRPr lang="en-US" sz="2000">
              <a:solidFill>
                <a:srgbClr val="18453A"/>
              </a:solidFill>
              <a:latin typeface="Arial"/>
              <a:cs typeface="Segoe UI"/>
            </a:endParaRPr>
          </a:p>
          <a:p>
            <a:pPr marL="342900" indent="-342900">
              <a:lnSpc>
                <a:spcPct val="150000"/>
              </a:lnSpc>
              <a:buFont typeface="Arial"/>
              <a:buChar char="•"/>
            </a:pPr>
            <a:r>
              <a:rPr lang="en-US" sz="2000">
                <a:solidFill>
                  <a:srgbClr val="18453A"/>
                </a:solidFill>
                <a:latin typeface="Arial"/>
                <a:cs typeface="Segoe UI"/>
              </a:rPr>
              <a:t>Faculty Senate</a:t>
            </a:r>
            <a:r>
              <a:rPr lang="en-US" sz="2000">
                <a:solidFill>
                  <a:srgbClr val="18453A"/>
                </a:solidFill>
                <a:latin typeface="Arial"/>
                <a:cs typeface="Arial"/>
              </a:rPr>
              <a:t> </a:t>
            </a:r>
          </a:p>
          <a:p>
            <a:pPr marL="342900" indent="-342900">
              <a:lnSpc>
                <a:spcPct val="150000"/>
              </a:lnSpc>
              <a:buFont typeface="Arial"/>
              <a:buChar char="•"/>
            </a:pPr>
            <a:r>
              <a:rPr lang="en-US" sz="2000">
                <a:solidFill>
                  <a:srgbClr val="18453A"/>
                </a:solidFill>
                <a:latin typeface="Arial"/>
                <a:cs typeface="Segoe UI"/>
              </a:rPr>
              <a:t>University Council for Student Affairs</a:t>
            </a:r>
            <a:r>
              <a:rPr lang="en-US" sz="2000">
                <a:solidFill>
                  <a:srgbClr val="18453A"/>
                </a:solidFill>
                <a:latin typeface="Arial"/>
                <a:cs typeface="Arial"/>
              </a:rPr>
              <a:t> </a:t>
            </a:r>
          </a:p>
          <a:p>
            <a:pPr marL="342900" indent="-342900">
              <a:lnSpc>
                <a:spcPct val="150000"/>
              </a:lnSpc>
              <a:buFont typeface="Arial"/>
              <a:buChar char="•"/>
            </a:pPr>
            <a:r>
              <a:rPr lang="en-US" sz="2000">
                <a:solidFill>
                  <a:srgbClr val="18453A"/>
                </a:solidFill>
                <a:latin typeface="Arial"/>
                <a:cs typeface="Segoe UI"/>
              </a:rPr>
              <a:t>Integrative Studies</a:t>
            </a:r>
            <a:r>
              <a:rPr lang="en-US" sz="2000">
                <a:solidFill>
                  <a:srgbClr val="18453A"/>
                </a:solidFill>
                <a:latin typeface="Arial"/>
                <a:cs typeface="Arial"/>
              </a:rPr>
              <a:t> </a:t>
            </a:r>
          </a:p>
          <a:p>
            <a:pPr marL="342900" indent="-342900">
              <a:buFont typeface="Arial"/>
              <a:buChar char="•"/>
            </a:pPr>
            <a:r>
              <a:rPr lang="en-US" sz="2000">
                <a:solidFill>
                  <a:srgbClr val="18453A"/>
                </a:solidFill>
                <a:latin typeface="Arial"/>
                <a:cs typeface="Segoe UI"/>
              </a:rPr>
              <a:t>College Associate/Assistant Deans for Undergraduate Curriculum, Student Affairs, Advising, Diversity &amp; Inclusion</a:t>
            </a:r>
            <a:r>
              <a:rPr lang="en-US" sz="2000">
                <a:solidFill>
                  <a:srgbClr val="18453A"/>
                </a:solidFill>
                <a:latin typeface="Arial"/>
                <a:cs typeface="Arial"/>
              </a:rPr>
              <a:t>  (CUED)</a:t>
            </a:r>
          </a:p>
          <a:p>
            <a:pPr marL="342900" indent="-342900">
              <a:lnSpc>
                <a:spcPct val="150000"/>
              </a:lnSpc>
              <a:buFont typeface="Arial"/>
              <a:buChar char="•"/>
            </a:pPr>
            <a:r>
              <a:rPr lang="en-US" sz="2000">
                <a:solidFill>
                  <a:srgbClr val="18453A"/>
                </a:solidFill>
                <a:latin typeface="Arial"/>
                <a:cs typeface="Segoe UI"/>
              </a:rPr>
              <a:t>Department Chairs</a:t>
            </a:r>
            <a:r>
              <a:rPr lang="en-US" sz="2000">
                <a:solidFill>
                  <a:srgbClr val="18453A"/>
                </a:solidFill>
                <a:latin typeface="Arial"/>
                <a:cs typeface="Arial"/>
              </a:rPr>
              <a:t> </a:t>
            </a:r>
          </a:p>
          <a:p>
            <a:pPr marL="342900" indent="-342900">
              <a:lnSpc>
                <a:spcPct val="150000"/>
              </a:lnSpc>
              <a:buFont typeface="Arial"/>
              <a:buChar char="•"/>
            </a:pPr>
            <a:endParaRPr lang="en-US" sz="2000">
              <a:latin typeface="Arial"/>
              <a:cs typeface="Arial"/>
            </a:endParaRPr>
          </a:p>
          <a:p>
            <a:pPr marL="342900" indent="-342900">
              <a:lnSpc>
                <a:spcPct val="150000"/>
              </a:lnSpc>
              <a:buFont typeface="Arial"/>
              <a:buChar char="•"/>
            </a:pPr>
            <a:endParaRPr lang="en-US" sz="2000">
              <a:latin typeface="Arial"/>
              <a:cs typeface="Arial"/>
            </a:endParaRPr>
          </a:p>
          <a:p>
            <a:pPr marL="342900" indent="-342900">
              <a:lnSpc>
                <a:spcPct val="150000"/>
              </a:lnSpc>
              <a:buFont typeface="Arial"/>
              <a:buChar char="•"/>
            </a:pPr>
            <a:endParaRPr lang="en-US" sz="2000">
              <a:latin typeface="Arial"/>
              <a:cs typeface="Arial"/>
            </a:endParaRPr>
          </a:p>
        </p:txBody>
      </p:sp>
      <p:sp>
        <p:nvSpPr>
          <p:cNvPr id="6" name="TextBox 5">
            <a:extLst>
              <a:ext uri="{FF2B5EF4-FFF2-40B4-BE49-F238E27FC236}">
                <a16:creationId xmlns:a16="http://schemas.microsoft.com/office/drawing/2014/main" id="{54C8DC1C-FA44-B6AE-0BB8-7906D33C1EC1}"/>
              </a:ext>
            </a:extLst>
          </p:cNvPr>
          <p:cNvSpPr txBox="1"/>
          <p:nvPr/>
        </p:nvSpPr>
        <p:spPr>
          <a:xfrm>
            <a:off x="6195329" y="2159193"/>
            <a:ext cx="5548745" cy="4190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nSpc>
                <a:spcPct val="150000"/>
              </a:lnSpc>
              <a:buFont typeface="Arial"/>
              <a:buChar char="•"/>
            </a:pPr>
            <a:r>
              <a:rPr lang="en-US" sz="2000">
                <a:solidFill>
                  <a:srgbClr val="18453A"/>
                </a:solidFill>
                <a:latin typeface="Arial"/>
                <a:cs typeface="Arial"/>
              </a:rPr>
              <a:t>Student Affairs and Services</a:t>
            </a:r>
          </a:p>
          <a:p>
            <a:pPr marL="342900" indent="-342900">
              <a:lnSpc>
                <a:spcPct val="150000"/>
              </a:lnSpc>
              <a:buFont typeface="Arial"/>
              <a:buChar char="•"/>
            </a:pPr>
            <a:r>
              <a:rPr lang="en-US" sz="2000">
                <a:solidFill>
                  <a:srgbClr val="18453A"/>
                </a:solidFill>
                <a:latin typeface="Arial"/>
                <a:cs typeface="Arial"/>
              </a:rPr>
              <a:t>Residential Education &amp; Housing Services </a:t>
            </a:r>
            <a:endParaRPr lang="en-US" sz="2000">
              <a:solidFill>
                <a:srgbClr val="18453A"/>
              </a:solidFill>
              <a:latin typeface="Arial"/>
              <a:cs typeface="Segoe UI"/>
            </a:endParaRPr>
          </a:p>
          <a:p>
            <a:pPr marL="342900" indent="-342900">
              <a:lnSpc>
                <a:spcPct val="150000"/>
              </a:lnSpc>
              <a:buFont typeface="Arial"/>
              <a:buChar char="•"/>
            </a:pPr>
            <a:r>
              <a:rPr lang="en-US" sz="2000">
                <a:solidFill>
                  <a:srgbClr val="18453A"/>
                </a:solidFill>
                <a:latin typeface="Arial"/>
                <a:cs typeface="Segoe UI"/>
              </a:rPr>
              <a:t>Diversity, Equity &amp; Inclusion Directors</a:t>
            </a:r>
            <a:r>
              <a:rPr lang="en-US" sz="2000">
                <a:solidFill>
                  <a:srgbClr val="18453A"/>
                </a:solidFill>
                <a:latin typeface="Arial"/>
                <a:cs typeface="Arial"/>
              </a:rPr>
              <a:t> </a:t>
            </a:r>
            <a:endParaRPr lang="en-US">
              <a:solidFill>
                <a:srgbClr val="18453A"/>
              </a:solidFill>
            </a:endParaRPr>
          </a:p>
          <a:p>
            <a:pPr marL="342900" indent="-342900">
              <a:lnSpc>
                <a:spcPct val="150000"/>
              </a:lnSpc>
              <a:buFont typeface="Arial"/>
              <a:buChar char="•"/>
            </a:pPr>
            <a:r>
              <a:rPr lang="en-US" sz="2000">
                <a:solidFill>
                  <a:srgbClr val="18453A"/>
                </a:solidFill>
                <a:latin typeface="Arial"/>
                <a:cs typeface="Segoe UI"/>
              </a:rPr>
              <a:t>University Libraries</a:t>
            </a:r>
            <a:r>
              <a:rPr lang="en-US" sz="2000">
                <a:solidFill>
                  <a:srgbClr val="18453A"/>
                </a:solidFill>
                <a:latin typeface="Arial"/>
                <a:cs typeface="Arial"/>
              </a:rPr>
              <a:t> </a:t>
            </a:r>
          </a:p>
          <a:p>
            <a:pPr marL="342900" indent="-342900">
              <a:lnSpc>
                <a:spcPct val="150000"/>
              </a:lnSpc>
              <a:buFont typeface="Arial"/>
              <a:buChar char="•"/>
            </a:pPr>
            <a:r>
              <a:rPr lang="en-US" sz="2000">
                <a:solidFill>
                  <a:srgbClr val="18453A"/>
                </a:solidFill>
                <a:latin typeface="Arial"/>
                <a:cs typeface="Segoe UI"/>
              </a:rPr>
              <a:t>General Education liaisons</a:t>
            </a:r>
            <a:r>
              <a:rPr lang="en-US" sz="2000">
                <a:solidFill>
                  <a:srgbClr val="18453A"/>
                </a:solidFill>
                <a:latin typeface="Arial"/>
                <a:cs typeface="Arial"/>
              </a:rPr>
              <a:t> </a:t>
            </a:r>
          </a:p>
          <a:p>
            <a:pPr marL="342900" indent="-342900">
              <a:lnSpc>
                <a:spcPct val="150000"/>
              </a:lnSpc>
              <a:buFont typeface="Arial"/>
              <a:buChar char="•"/>
            </a:pPr>
            <a:r>
              <a:rPr lang="en-US" sz="2000">
                <a:solidFill>
                  <a:srgbClr val="18453A"/>
                </a:solidFill>
                <a:latin typeface="Arial"/>
                <a:cs typeface="Segoe UI"/>
              </a:rPr>
              <a:t>Director, MSU Co-Curricular Record</a:t>
            </a:r>
            <a:r>
              <a:rPr lang="en-US" sz="2000">
                <a:solidFill>
                  <a:srgbClr val="18453A"/>
                </a:solidFill>
                <a:latin typeface="Arial"/>
                <a:cs typeface="Arial"/>
              </a:rPr>
              <a:t> </a:t>
            </a:r>
          </a:p>
          <a:p>
            <a:pPr marL="342900" indent="-342900">
              <a:lnSpc>
                <a:spcPct val="150000"/>
              </a:lnSpc>
              <a:buFont typeface="Arial"/>
              <a:buChar char="•"/>
            </a:pPr>
            <a:r>
              <a:rPr lang="en-US" sz="2000">
                <a:solidFill>
                  <a:srgbClr val="18453A"/>
                </a:solidFill>
                <a:latin typeface="Arial"/>
                <a:cs typeface="Segoe UI"/>
              </a:rPr>
              <a:t>Global Learning Initiative </a:t>
            </a:r>
            <a:r>
              <a:rPr lang="en-US" sz="2000">
                <a:solidFill>
                  <a:srgbClr val="18453A"/>
                </a:solidFill>
                <a:latin typeface="Arial"/>
                <a:cs typeface="Arial"/>
              </a:rPr>
              <a:t> </a:t>
            </a:r>
          </a:p>
          <a:p>
            <a:pPr marL="342900" indent="-342900">
              <a:lnSpc>
                <a:spcPct val="150000"/>
              </a:lnSpc>
              <a:buFont typeface="Arial"/>
              <a:buChar char="•"/>
            </a:pPr>
            <a:r>
              <a:rPr lang="en-US" sz="2000">
                <a:solidFill>
                  <a:srgbClr val="18453A"/>
                </a:solidFill>
                <a:latin typeface="Arial"/>
                <a:cs typeface="Segoe UI"/>
              </a:rPr>
              <a:t>University Health &amp; Wellbeing</a:t>
            </a:r>
            <a:r>
              <a:rPr lang="en-US" sz="2000">
                <a:solidFill>
                  <a:srgbClr val="18453A"/>
                </a:solidFill>
                <a:latin typeface="Arial"/>
                <a:cs typeface="Arial"/>
              </a:rPr>
              <a:t> </a:t>
            </a:r>
          </a:p>
          <a:p>
            <a:pPr marL="342900" indent="-342900">
              <a:lnSpc>
                <a:spcPct val="150000"/>
              </a:lnSpc>
              <a:buFont typeface="Arial"/>
              <a:buChar char="•"/>
            </a:pPr>
            <a:r>
              <a:rPr lang="en-US" sz="2000">
                <a:solidFill>
                  <a:srgbClr val="18453A"/>
                </a:solidFill>
                <a:latin typeface="Arial"/>
                <a:cs typeface="Segoe UI"/>
              </a:rPr>
              <a:t>Institutional Diversity &amp; Inclusion</a:t>
            </a:r>
            <a:r>
              <a:rPr lang="en-US" sz="1200">
                <a:solidFill>
                  <a:srgbClr val="18453A"/>
                </a:solidFill>
                <a:latin typeface="Georgia Pro"/>
              </a:rPr>
              <a:t> </a:t>
            </a:r>
          </a:p>
        </p:txBody>
      </p:sp>
    </p:spTree>
    <p:extLst>
      <p:ext uri="{BB962C8B-B14F-4D97-AF65-F5344CB8AC3E}">
        <p14:creationId xmlns:p14="http://schemas.microsoft.com/office/powerpoint/2010/main" val="22467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F9EED79-1488-FB5A-83C2-8164C61F9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8D62C-920A-4270-55E8-CDC9DBFBC2EE}"/>
              </a:ext>
            </a:extLst>
          </p:cNvPr>
          <p:cNvSpPr>
            <a:spLocks noGrp="1"/>
          </p:cNvSpPr>
          <p:nvPr>
            <p:ph type="title"/>
          </p:nvPr>
        </p:nvSpPr>
        <p:spPr>
          <a:xfrm>
            <a:off x="713509" y="968528"/>
            <a:ext cx="10515600" cy="1009651"/>
          </a:xfrm>
        </p:spPr>
        <p:txBody>
          <a:bodyPr/>
          <a:lstStyle/>
          <a:p>
            <a:r>
              <a:rPr lang="en-US">
                <a:latin typeface="Arial"/>
                <a:cs typeface="Arial"/>
              </a:rPr>
              <a:t>Key Consultative Groups 1</a:t>
            </a:r>
            <a:endParaRPr lang="en-US"/>
          </a:p>
        </p:txBody>
      </p:sp>
      <p:sp>
        <p:nvSpPr>
          <p:cNvPr id="3" name="Content Placeholder 2">
            <a:extLst>
              <a:ext uri="{FF2B5EF4-FFF2-40B4-BE49-F238E27FC236}">
                <a16:creationId xmlns:a16="http://schemas.microsoft.com/office/drawing/2014/main" id="{10970E20-0F0C-8C17-0200-128B79B3B799}"/>
              </a:ext>
            </a:extLst>
          </p:cNvPr>
          <p:cNvSpPr>
            <a:spLocks noGrp="1"/>
          </p:cNvSpPr>
          <p:nvPr>
            <p:ph idx="1"/>
          </p:nvPr>
        </p:nvSpPr>
        <p:spPr>
          <a:xfrm>
            <a:off x="1101436" y="1368424"/>
            <a:ext cx="10861963" cy="5168755"/>
          </a:xfrm>
        </p:spPr>
        <p:txBody>
          <a:bodyPr vert="horz" lIns="91440" tIns="45720" rIns="91440" bIns="45720" rtlCol="0" anchor="t">
            <a:normAutofit/>
          </a:bodyPr>
          <a:lstStyle/>
          <a:p>
            <a:endParaRPr lang="en-US">
              <a:latin typeface="Calibri"/>
              <a:ea typeface="Calibri"/>
              <a:cs typeface="Calibri"/>
            </a:endParaRPr>
          </a:p>
          <a:p>
            <a:endParaRPr lang="en-US">
              <a:ea typeface="Calibri"/>
              <a:cs typeface="Calibri"/>
            </a:endParaRPr>
          </a:p>
          <a:p>
            <a:pPr marL="0" indent="0">
              <a:buNone/>
            </a:pPr>
            <a:endParaRPr lang="en-US">
              <a:ea typeface="Calibri"/>
              <a:cs typeface="Calibri"/>
            </a:endParaRPr>
          </a:p>
        </p:txBody>
      </p:sp>
      <p:sp>
        <p:nvSpPr>
          <p:cNvPr id="4" name="TextBox 3">
            <a:extLst>
              <a:ext uri="{FF2B5EF4-FFF2-40B4-BE49-F238E27FC236}">
                <a16:creationId xmlns:a16="http://schemas.microsoft.com/office/drawing/2014/main" id="{A1A60B4F-2FA5-A027-45A9-57BEFD8EE531}"/>
              </a:ext>
            </a:extLst>
          </p:cNvPr>
          <p:cNvSpPr txBox="1"/>
          <p:nvPr/>
        </p:nvSpPr>
        <p:spPr>
          <a:xfrm>
            <a:off x="713509" y="2021819"/>
            <a:ext cx="10859653" cy="45153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indent="-228600">
              <a:lnSpc>
                <a:spcPct val="150000"/>
              </a:lnSpc>
              <a:buFont typeface="Symbol"/>
              <a:buChar char="•"/>
            </a:pPr>
            <a:r>
              <a:rPr lang="en-US" sz="2200">
                <a:solidFill>
                  <a:srgbClr val="18453A"/>
                </a:solidFill>
                <a:latin typeface="Arial"/>
                <a:cs typeface="Arial"/>
              </a:rPr>
              <a:t>All 14 MSU undergraduate degree-granting colleges represented by  </a:t>
            </a:r>
          </a:p>
          <a:p>
            <a:pPr marL="685800" lvl="2" indent="-228600">
              <a:lnSpc>
                <a:spcPts val="2600"/>
              </a:lnSpc>
              <a:buFont typeface="Wingdings"/>
              <a:buChar char="§"/>
            </a:pPr>
            <a:r>
              <a:rPr lang="en-US" sz="2000">
                <a:solidFill>
                  <a:srgbClr val="18453A"/>
                </a:solidFill>
                <a:latin typeface="Arial"/>
                <a:cs typeface="Arial"/>
              </a:rPr>
              <a:t>Council of Undergraduate Education Deans (CUED)</a:t>
            </a:r>
            <a:endParaRPr lang="en-US" sz="2000">
              <a:solidFill>
                <a:srgbClr val="18453A"/>
              </a:solidFill>
              <a:latin typeface="Arial" panose="020B0604020202020204" pitchFamily="34" charset="0"/>
              <a:cs typeface="Arial" panose="020B0604020202020204" pitchFamily="34" charset="0"/>
            </a:endParaRPr>
          </a:p>
          <a:p>
            <a:pPr marL="685800" lvl="2" indent="-228600">
              <a:lnSpc>
                <a:spcPts val="2600"/>
              </a:lnSpc>
              <a:buFont typeface="Wingdings"/>
              <a:buChar char="§"/>
            </a:pPr>
            <a:r>
              <a:rPr lang="en-US" sz="2000">
                <a:solidFill>
                  <a:srgbClr val="18453A"/>
                </a:solidFill>
                <a:latin typeface="Arial"/>
                <a:cs typeface="Arial"/>
              </a:rPr>
              <a:t>Integrative Studies Directors: Arts and Humanities, Biological and Physical Sciences, and Social, Behavioral, and Economic Sciences, Arts and Humanities, Biological and Physical Sciences, and Social, Behavioral, and Economic Sciences </a:t>
            </a:r>
          </a:p>
          <a:p>
            <a:pPr marL="228600" indent="-228600">
              <a:lnSpc>
                <a:spcPct val="150000"/>
              </a:lnSpc>
              <a:buFont typeface="Symbol"/>
              <a:buChar char="•"/>
            </a:pPr>
            <a:r>
              <a:rPr lang="en-US" sz="2200">
                <a:solidFill>
                  <a:srgbClr val="18453A"/>
                </a:solidFill>
                <a:latin typeface="Arial"/>
                <a:cs typeface="Arial"/>
              </a:rPr>
              <a:t>Student Affairs/Housing/University Health and Wellbeing represented by </a:t>
            </a:r>
          </a:p>
          <a:p>
            <a:pPr marL="685800" lvl="2" indent="-228600">
              <a:lnSpc>
                <a:spcPts val="2600"/>
              </a:lnSpc>
              <a:buFont typeface="Wingdings"/>
              <a:buChar char="§"/>
            </a:pPr>
            <a:r>
              <a:rPr lang="en-US" sz="2000">
                <a:solidFill>
                  <a:srgbClr val="18453A"/>
                </a:solidFill>
                <a:latin typeface="Arial"/>
                <a:cs typeface="Arial"/>
              </a:rPr>
              <a:t>Leadership Teams in all three units</a:t>
            </a:r>
            <a:endParaRPr lang="en-US" sz="2000">
              <a:solidFill>
                <a:srgbClr val="18453A"/>
              </a:solidFill>
              <a:latin typeface="Arial" panose="020B0604020202020204" pitchFamily="34" charset="0"/>
              <a:cs typeface="Arial" panose="020B0604020202020204" pitchFamily="34" charset="0"/>
            </a:endParaRPr>
          </a:p>
          <a:p>
            <a:pPr marL="685800" lvl="2" indent="-228600">
              <a:lnSpc>
                <a:spcPts val="2600"/>
              </a:lnSpc>
              <a:buFont typeface="Wingdings"/>
              <a:buChar char="§"/>
            </a:pPr>
            <a:r>
              <a:rPr lang="en-US" sz="2000">
                <a:solidFill>
                  <a:srgbClr val="18453A"/>
                </a:solidFill>
                <a:latin typeface="Arial"/>
                <a:cs typeface="Arial"/>
              </a:rPr>
              <a:t>Residence Education and Housing Services Team</a:t>
            </a:r>
            <a:endParaRPr lang="en-US" sz="2000">
              <a:solidFill>
                <a:srgbClr val="18453A"/>
              </a:solidFill>
              <a:latin typeface="Arial" panose="020B0604020202020204" pitchFamily="34" charset="0"/>
              <a:cs typeface="Arial" panose="020B0604020202020204" pitchFamily="34" charset="0"/>
            </a:endParaRPr>
          </a:p>
          <a:p>
            <a:pPr marL="685800" lvl="2" indent="-228600">
              <a:lnSpc>
                <a:spcPts val="2600"/>
              </a:lnSpc>
              <a:buFont typeface="Wingdings"/>
              <a:buChar char="§"/>
            </a:pPr>
            <a:r>
              <a:rPr lang="en-US" sz="2000">
                <a:solidFill>
                  <a:srgbClr val="18453A"/>
                </a:solidFill>
                <a:latin typeface="Arial"/>
                <a:cs typeface="Arial"/>
              </a:rPr>
              <a:t>Diversity Equity and Inclusion Directors </a:t>
            </a:r>
          </a:p>
          <a:p>
            <a:pPr marL="685800" lvl="2" indent="-228600">
              <a:lnSpc>
                <a:spcPts val="2600"/>
              </a:lnSpc>
              <a:buFont typeface="Wingdings"/>
              <a:buChar char="§"/>
            </a:pPr>
            <a:r>
              <a:rPr lang="en-US" sz="2000">
                <a:solidFill>
                  <a:srgbClr val="18453A"/>
                </a:solidFill>
                <a:latin typeface="Arial"/>
                <a:cs typeface="Arial"/>
              </a:rPr>
              <a:t>Student Organization Leaders  </a:t>
            </a:r>
          </a:p>
          <a:p>
            <a:pPr marL="685800" lvl="2" indent="-228600">
              <a:lnSpc>
                <a:spcPts val="2600"/>
              </a:lnSpc>
              <a:buFont typeface="Wingdings"/>
              <a:buChar char="§"/>
            </a:pPr>
            <a:r>
              <a:rPr lang="en-US" sz="2000">
                <a:solidFill>
                  <a:srgbClr val="18453A"/>
                </a:solidFill>
                <a:latin typeface="Arial"/>
                <a:cs typeface="Arial"/>
              </a:rPr>
              <a:t>Lean Enterprise and Assessment  </a:t>
            </a:r>
          </a:p>
          <a:p>
            <a:pPr marL="685800" lvl="2" indent="-228600">
              <a:lnSpc>
                <a:spcPts val="2600"/>
              </a:lnSpc>
              <a:buFont typeface="Wingdings"/>
              <a:buChar char="§"/>
            </a:pPr>
            <a:r>
              <a:rPr lang="en-US" sz="2000">
                <a:solidFill>
                  <a:srgbClr val="18453A"/>
                </a:solidFill>
                <a:latin typeface="Arial"/>
                <a:cs typeface="Arial"/>
              </a:rPr>
              <a:t>Career Services Network</a:t>
            </a:r>
          </a:p>
          <a:p>
            <a:endParaRPr lang="en-US">
              <a:solidFill>
                <a:srgbClr val="000000"/>
              </a:solidFill>
              <a:latin typeface="Georgia Pro"/>
              <a:cs typeface="Arial"/>
            </a:endParaRPr>
          </a:p>
        </p:txBody>
      </p:sp>
    </p:spTree>
    <p:extLst>
      <p:ext uri="{BB962C8B-B14F-4D97-AF65-F5344CB8AC3E}">
        <p14:creationId xmlns:p14="http://schemas.microsoft.com/office/powerpoint/2010/main" val="176209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8BC3F68-A54F-9713-D82E-3BDB9C79D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37008-2466-2C77-6C60-4DE7CE299F7C}"/>
              </a:ext>
            </a:extLst>
          </p:cNvPr>
          <p:cNvSpPr>
            <a:spLocks noGrp="1"/>
          </p:cNvSpPr>
          <p:nvPr>
            <p:ph type="title"/>
          </p:nvPr>
        </p:nvSpPr>
        <p:spPr>
          <a:xfrm>
            <a:off x="713509" y="968528"/>
            <a:ext cx="10515600" cy="1009651"/>
          </a:xfrm>
        </p:spPr>
        <p:txBody>
          <a:bodyPr/>
          <a:lstStyle/>
          <a:p>
            <a:r>
              <a:rPr lang="en-US">
                <a:latin typeface="Arial"/>
                <a:cs typeface="Arial"/>
              </a:rPr>
              <a:t>Key Consultative Groups 2</a:t>
            </a:r>
            <a:endParaRPr lang="en-US"/>
          </a:p>
        </p:txBody>
      </p:sp>
      <p:sp>
        <p:nvSpPr>
          <p:cNvPr id="3" name="Content Placeholder 2">
            <a:extLst>
              <a:ext uri="{FF2B5EF4-FFF2-40B4-BE49-F238E27FC236}">
                <a16:creationId xmlns:a16="http://schemas.microsoft.com/office/drawing/2014/main" id="{9F4998CA-617A-FE2E-5581-A1B72EDE2D74}"/>
              </a:ext>
            </a:extLst>
          </p:cNvPr>
          <p:cNvSpPr>
            <a:spLocks noGrp="1"/>
          </p:cNvSpPr>
          <p:nvPr>
            <p:ph idx="1"/>
          </p:nvPr>
        </p:nvSpPr>
        <p:spPr>
          <a:xfrm>
            <a:off x="1101436" y="1368424"/>
            <a:ext cx="10861963" cy="5168755"/>
          </a:xfrm>
        </p:spPr>
        <p:txBody>
          <a:bodyPr vert="horz" lIns="91440" tIns="45720" rIns="91440" bIns="45720" rtlCol="0" anchor="t">
            <a:normAutofit/>
          </a:bodyPr>
          <a:lstStyle/>
          <a:p>
            <a:endParaRPr lang="en-US">
              <a:latin typeface="Calibri"/>
              <a:ea typeface="Calibri"/>
              <a:cs typeface="Calibri"/>
            </a:endParaRPr>
          </a:p>
          <a:p>
            <a:endParaRPr lang="en-US">
              <a:ea typeface="Calibri"/>
              <a:cs typeface="Calibri"/>
            </a:endParaRPr>
          </a:p>
          <a:p>
            <a:pPr marL="0" indent="0">
              <a:buNone/>
            </a:pPr>
            <a:endParaRPr lang="en-US">
              <a:ea typeface="Calibri"/>
              <a:cs typeface="Calibri"/>
            </a:endParaRPr>
          </a:p>
        </p:txBody>
      </p:sp>
      <p:sp>
        <p:nvSpPr>
          <p:cNvPr id="5" name="TextBox 4">
            <a:extLst>
              <a:ext uri="{FF2B5EF4-FFF2-40B4-BE49-F238E27FC236}">
                <a16:creationId xmlns:a16="http://schemas.microsoft.com/office/drawing/2014/main" id="{41ADCFA6-41B6-C2C7-F057-94623A2E1BAA}"/>
              </a:ext>
            </a:extLst>
          </p:cNvPr>
          <p:cNvSpPr txBox="1"/>
          <p:nvPr/>
        </p:nvSpPr>
        <p:spPr>
          <a:xfrm>
            <a:off x="694413" y="2009317"/>
            <a:ext cx="6196292" cy="3886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50000"/>
              </a:lnSpc>
            </a:pPr>
            <a:r>
              <a:rPr lang="en-US" sz="2400">
                <a:solidFill>
                  <a:srgbClr val="18453A"/>
                </a:solidFill>
                <a:latin typeface="Arial"/>
                <a:cs typeface="Arial"/>
              </a:rPr>
              <a:t>Provost’s Office represented by </a:t>
            </a:r>
          </a:p>
          <a:p>
            <a:pPr marL="285750" lvl="1" indent="-285750">
              <a:buFont typeface="Arial" panose="020B0604020202020204" pitchFamily="34" charset="0"/>
              <a:buChar char="•"/>
            </a:pPr>
            <a:r>
              <a:rPr lang="en-US" sz="2200">
                <a:solidFill>
                  <a:srgbClr val="18453A"/>
                </a:solidFill>
                <a:latin typeface="Arial"/>
                <a:cs typeface="Arial"/>
              </a:rPr>
              <a:t>Office of Accreditation, Assessment, Curriculum, and Compliance</a:t>
            </a:r>
          </a:p>
          <a:p>
            <a:pPr marL="285750" lvl="1" indent="-285750">
              <a:lnSpc>
                <a:spcPct val="150000"/>
              </a:lnSpc>
              <a:buFont typeface="Arial" panose="020B0604020202020204" pitchFamily="34" charset="0"/>
              <a:buChar char="•"/>
            </a:pPr>
            <a:r>
              <a:rPr lang="en-US" sz="2200">
                <a:solidFill>
                  <a:srgbClr val="18453A"/>
                </a:solidFill>
                <a:latin typeface="Arial"/>
                <a:cs typeface="Arial"/>
              </a:rPr>
              <a:t>Office of Undergraduate Education </a:t>
            </a:r>
          </a:p>
          <a:p>
            <a:pPr marL="285750" lvl="1" indent="-285750">
              <a:lnSpc>
                <a:spcPct val="150000"/>
              </a:lnSpc>
              <a:buFont typeface="Arial" panose="020B0604020202020204" pitchFamily="34" charset="0"/>
              <a:buChar char="•"/>
            </a:pPr>
            <a:r>
              <a:rPr lang="en-US" sz="2200">
                <a:solidFill>
                  <a:srgbClr val="18453A"/>
                </a:solidFill>
                <a:latin typeface="Arial"/>
                <a:cs typeface="Arial"/>
              </a:rPr>
              <a:t>Institutional Research </a:t>
            </a:r>
          </a:p>
          <a:p>
            <a:pPr marL="285750" lvl="1" indent="-285750">
              <a:lnSpc>
                <a:spcPct val="150000"/>
              </a:lnSpc>
              <a:buFont typeface="Arial" panose="020B0604020202020204" pitchFamily="34" charset="0"/>
              <a:buChar char="•"/>
            </a:pPr>
            <a:r>
              <a:rPr lang="en-US" sz="2200">
                <a:solidFill>
                  <a:srgbClr val="18453A"/>
                </a:solidFill>
                <a:latin typeface="Arial"/>
                <a:cs typeface="Arial"/>
              </a:rPr>
              <a:t>Center for Teaching and Learning Innovation </a:t>
            </a:r>
          </a:p>
          <a:p>
            <a:pPr marL="285750" lvl="1" indent="-285750">
              <a:buFont typeface="Arial" panose="020B0604020202020204" pitchFamily="34" charset="0"/>
              <a:buChar char="•"/>
            </a:pPr>
            <a:r>
              <a:rPr lang="en-US" sz="2200">
                <a:solidFill>
                  <a:srgbClr val="18453A"/>
                </a:solidFill>
                <a:latin typeface="Arial"/>
                <a:cs typeface="Arial"/>
              </a:rPr>
              <a:t>International Studies Program and Global Learning Initiative </a:t>
            </a:r>
          </a:p>
          <a:p>
            <a:endParaRPr lang="en-US">
              <a:solidFill>
                <a:srgbClr val="000000"/>
              </a:solidFill>
              <a:latin typeface="Georgia Pro"/>
              <a:cs typeface="Arial"/>
            </a:endParaRPr>
          </a:p>
        </p:txBody>
      </p:sp>
      <p:sp>
        <p:nvSpPr>
          <p:cNvPr id="6" name="TextBox 5">
            <a:extLst>
              <a:ext uri="{FF2B5EF4-FFF2-40B4-BE49-F238E27FC236}">
                <a16:creationId xmlns:a16="http://schemas.microsoft.com/office/drawing/2014/main" id="{C6D77266-C22C-ADD3-E8FB-2D392C77D2D6}"/>
              </a:ext>
            </a:extLst>
          </p:cNvPr>
          <p:cNvSpPr txBox="1"/>
          <p:nvPr/>
        </p:nvSpPr>
        <p:spPr>
          <a:xfrm>
            <a:off x="7030387" y="2009317"/>
            <a:ext cx="5008095" cy="3737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indent="-228600">
              <a:lnSpc>
                <a:spcPct val="150000"/>
              </a:lnSpc>
              <a:buFont typeface="Arial"/>
              <a:buChar char="•"/>
            </a:pPr>
            <a:r>
              <a:rPr lang="en-US" sz="2200">
                <a:solidFill>
                  <a:srgbClr val="18453A"/>
                </a:solidFill>
                <a:latin typeface="Arial"/>
                <a:cs typeface="Arial"/>
              </a:rPr>
              <a:t>Campus Student Success Group </a:t>
            </a:r>
          </a:p>
          <a:p>
            <a:pPr marL="228600" indent="-228600">
              <a:lnSpc>
                <a:spcPct val="150000"/>
              </a:lnSpc>
              <a:buFont typeface="Arial"/>
              <a:buChar char="•"/>
            </a:pPr>
            <a:r>
              <a:rPr lang="en-US" sz="2200">
                <a:solidFill>
                  <a:srgbClr val="18453A"/>
                </a:solidFill>
                <a:latin typeface="Arial"/>
                <a:cs typeface="Arial"/>
              </a:rPr>
              <a:t>University Libraries </a:t>
            </a:r>
          </a:p>
          <a:p>
            <a:pPr marL="228600" indent="-228600">
              <a:spcAft>
                <a:spcPts val="500"/>
              </a:spcAft>
              <a:buFont typeface="Arial"/>
              <a:buChar char="•"/>
            </a:pPr>
            <a:r>
              <a:rPr lang="en-US" sz="2200">
                <a:solidFill>
                  <a:srgbClr val="18453A"/>
                </a:solidFill>
                <a:latin typeface="Arial"/>
                <a:cs typeface="Arial"/>
              </a:rPr>
              <a:t>Higher Learning Commission Assessment Academy  </a:t>
            </a:r>
            <a:endParaRPr lang="en-US">
              <a:ea typeface="Calibri"/>
              <a:cs typeface="Calibri"/>
            </a:endParaRPr>
          </a:p>
          <a:p>
            <a:pPr marL="228600" indent="-228600">
              <a:spcAft>
                <a:spcPts val="500"/>
              </a:spcAft>
              <a:buFont typeface="Arial"/>
              <a:buChar char="•"/>
            </a:pPr>
            <a:r>
              <a:rPr lang="en-US" sz="2200">
                <a:solidFill>
                  <a:srgbClr val="18453A"/>
                </a:solidFill>
                <a:latin typeface="Arial"/>
                <a:cs typeface="Arial"/>
              </a:rPr>
              <a:t>Office of Institutional Diversity and Inclusion </a:t>
            </a:r>
          </a:p>
          <a:p>
            <a:pPr marL="228600" indent="-228600">
              <a:lnSpc>
                <a:spcPct val="150000"/>
              </a:lnSpc>
              <a:buFont typeface="Arial"/>
              <a:buChar char="•"/>
            </a:pPr>
            <a:r>
              <a:rPr lang="en-US" sz="2200">
                <a:solidFill>
                  <a:srgbClr val="18453A"/>
                </a:solidFill>
                <a:latin typeface="Arial"/>
                <a:cs typeface="Arial"/>
              </a:rPr>
              <a:t>University Health and Wellness </a:t>
            </a:r>
          </a:p>
          <a:p>
            <a:pPr marL="228600" indent="-228600">
              <a:lnSpc>
                <a:spcPct val="150000"/>
              </a:lnSpc>
              <a:buFont typeface="Arial"/>
              <a:buChar char="•"/>
            </a:pPr>
            <a:r>
              <a:rPr lang="en-US" sz="2200">
                <a:solidFill>
                  <a:srgbClr val="18453A"/>
                </a:solidFill>
                <a:latin typeface="Arial"/>
                <a:cs typeface="Arial"/>
              </a:rPr>
              <a:t>Living Learning Programs  </a:t>
            </a:r>
          </a:p>
          <a:p>
            <a:endParaRPr lang="en-US">
              <a:latin typeface="Georgia Pro"/>
            </a:endParaRPr>
          </a:p>
        </p:txBody>
      </p:sp>
    </p:spTree>
    <p:extLst>
      <p:ext uri="{BB962C8B-B14F-4D97-AF65-F5344CB8AC3E}">
        <p14:creationId xmlns:p14="http://schemas.microsoft.com/office/powerpoint/2010/main" val="260772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he Office of Undergraduate Education at Michigan State University">
            <a:extLst>
              <a:ext uri="{FF2B5EF4-FFF2-40B4-BE49-F238E27FC236}">
                <a16:creationId xmlns:a16="http://schemas.microsoft.com/office/drawing/2014/main" id="{FFE44941-190E-55F7-FB0F-383C0280EC4D}"/>
              </a:ext>
            </a:extLst>
          </p:cNvPr>
          <p:cNvPicPr>
            <a:picLocks noChangeAspect="1"/>
          </p:cNvPicPr>
          <p:nvPr/>
        </p:nvPicPr>
        <p:blipFill>
          <a:blip r:embed="rId3"/>
          <a:stretch>
            <a:fillRect/>
          </a:stretch>
        </p:blipFill>
        <p:spPr>
          <a:xfrm>
            <a:off x="581136" y="4998960"/>
            <a:ext cx="3835400" cy="571500"/>
          </a:xfrm>
          <a:prstGeom prst="rect">
            <a:avLst/>
          </a:prstGeom>
        </p:spPr>
      </p:pic>
      <p:sp>
        <p:nvSpPr>
          <p:cNvPr id="6" name="Subtitle 5">
            <a:extLst>
              <a:ext uri="{FF2B5EF4-FFF2-40B4-BE49-F238E27FC236}">
                <a16:creationId xmlns:a16="http://schemas.microsoft.com/office/drawing/2014/main" id="{16682A6F-0B68-0917-C8AE-0694F4F907F5}"/>
              </a:ext>
            </a:extLst>
          </p:cNvPr>
          <p:cNvSpPr>
            <a:spLocks noGrp="1"/>
          </p:cNvSpPr>
          <p:nvPr>
            <p:ph type="subTitle" idx="1"/>
          </p:nvPr>
        </p:nvSpPr>
        <p:spPr>
          <a:xfrm>
            <a:off x="340533" y="2999678"/>
            <a:ext cx="6756953" cy="2466560"/>
          </a:xfrm>
        </p:spPr>
        <p:txBody>
          <a:bodyPr vert="horz" lIns="91440" tIns="45720" rIns="91440" bIns="45720" rtlCol="0" anchor="t">
            <a:normAutofit/>
          </a:bodyPr>
          <a:lstStyle/>
          <a:p>
            <a:endParaRPr lang="en-US" sz="2800">
              <a:latin typeface="Arial"/>
              <a:cs typeface="Arial"/>
            </a:endParaRPr>
          </a:p>
          <a:p>
            <a:pPr algn="ctr"/>
            <a:endParaRPr lang="en-US" sz="2800"/>
          </a:p>
        </p:txBody>
      </p:sp>
      <p:sp>
        <p:nvSpPr>
          <p:cNvPr id="3" name="TextBox 2">
            <a:extLst>
              <a:ext uri="{FF2B5EF4-FFF2-40B4-BE49-F238E27FC236}">
                <a16:creationId xmlns:a16="http://schemas.microsoft.com/office/drawing/2014/main" id="{99752D1E-A5F5-1594-8992-69AB3B725FF7}"/>
              </a:ext>
            </a:extLst>
          </p:cNvPr>
          <p:cNvSpPr txBox="1"/>
          <p:nvPr/>
        </p:nvSpPr>
        <p:spPr>
          <a:xfrm>
            <a:off x="8310618" y="1777910"/>
            <a:ext cx="3671743" cy="3293209"/>
          </a:xfrm>
          <a:prstGeom prst="rect">
            <a:avLst/>
          </a:prstGeom>
          <a:solidFill>
            <a:srgbClr val="69967E">
              <a:alpha val="90095"/>
            </a:srgbClr>
          </a:solidFill>
          <a:ln w="25400">
            <a:solidFill>
              <a:srgbClr val="376F51"/>
            </a:solidFill>
          </a:ln>
        </p:spPr>
        <p:txBody>
          <a:bodyPr wrap="square" lIns="91440" tIns="45720" rIns="91440" bIns="45720" rtlCol="0" anchor="t">
            <a:spAutoFit/>
          </a:bodyPr>
          <a:lstStyle/>
          <a:p>
            <a:pPr algn="ctr"/>
            <a:endParaRPr lang="en-US" sz="1400">
              <a:solidFill>
                <a:schemeClr val="bg1"/>
              </a:solidFill>
              <a:latin typeface="Arial"/>
              <a:cs typeface="Arial"/>
            </a:endParaRPr>
          </a:p>
          <a:p>
            <a:pPr algn="ctr"/>
            <a:r>
              <a:rPr lang="en-US" sz="4400">
                <a:solidFill>
                  <a:schemeClr val="bg1"/>
                </a:solidFill>
                <a:latin typeface="Arial"/>
                <a:cs typeface="Arial"/>
              </a:rPr>
              <a:t>Thank You</a:t>
            </a:r>
          </a:p>
          <a:p>
            <a:pPr algn="ctr"/>
            <a:r>
              <a:rPr lang="en-US" sz="4400">
                <a:solidFill>
                  <a:schemeClr val="bg1"/>
                </a:solidFill>
                <a:latin typeface="Arial"/>
                <a:cs typeface="Arial"/>
              </a:rPr>
              <a:t>for the conversation today</a:t>
            </a:r>
          </a:p>
          <a:p>
            <a:endParaRPr lang="en-US"/>
          </a:p>
        </p:txBody>
      </p:sp>
      <p:sp>
        <p:nvSpPr>
          <p:cNvPr id="9" name="TextBox 8">
            <a:extLst>
              <a:ext uri="{FF2B5EF4-FFF2-40B4-BE49-F238E27FC236}">
                <a16:creationId xmlns:a16="http://schemas.microsoft.com/office/drawing/2014/main" id="{0FA8AFA1-08B9-D85D-0D02-619D62F09E3D}"/>
              </a:ext>
            </a:extLst>
          </p:cNvPr>
          <p:cNvSpPr txBox="1"/>
          <p:nvPr/>
        </p:nvSpPr>
        <p:spPr>
          <a:xfrm>
            <a:off x="579234" y="2134603"/>
            <a:ext cx="6732088" cy="2482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2700"/>
              </a:lnSpc>
              <a:buFont typeface="Arial"/>
              <a:buChar char="•"/>
            </a:pPr>
            <a:r>
              <a:rPr lang="en-US">
                <a:solidFill>
                  <a:srgbClr val="18453A"/>
                </a:solidFill>
                <a:latin typeface="Arial"/>
                <a:cs typeface="Arial"/>
              </a:rPr>
              <a:t>What general feedback and guidance do you have for this effort?</a:t>
            </a:r>
            <a:endParaRPr lang="en-US">
              <a:solidFill>
                <a:srgbClr val="18453A"/>
              </a:solidFill>
              <a:latin typeface="Arial"/>
              <a:ea typeface="Calibri" panose="020F0502020204030204"/>
              <a:cs typeface="Calibri" panose="020F0502020204030204"/>
            </a:endParaRPr>
          </a:p>
          <a:p>
            <a:pPr marL="342900" indent="-342900">
              <a:lnSpc>
                <a:spcPts val="2700"/>
              </a:lnSpc>
              <a:buFont typeface="Arial"/>
              <a:buChar char="•"/>
            </a:pPr>
            <a:r>
              <a:rPr lang="en-US">
                <a:solidFill>
                  <a:srgbClr val="18453A"/>
                </a:solidFill>
                <a:latin typeface="Arial"/>
                <a:cs typeface="Arial"/>
              </a:rPr>
              <a:t>Do you have recommendations for the academic/faculty leads?</a:t>
            </a:r>
          </a:p>
          <a:p>
            <a:pPr marL="342900" indent="-342900">
              <a:lnSpc>
                <a:spcPts val="2700"/>
              </a:lnSpc>
              <a:buFont typeface="Arial"/>
              <a:buChar char="•"/>
            </a:pPr>
            <a:r>
              <a:rPr lang="en-US">
                <a:solidFill>
                  <a:srgbClr val="18453A"/>
                </a:solidFill>
                <a:latin typeface="Arial"/>
                <a:cs typeface="Arial"/>
              </a:rPr>
              <a:t>Would an ad hoc committee out of the steering group be an appropriate way for us to engage faculty steering/senate?</a:t>
            </a:r>
            <a:endParaRPr lang="en-US">
              <a:solidFill>
                <a:srgbClr val="18453A"/>
              </a:solidFill>
              <a:latin typeface="Arial"/>
              <a:ea typeface="Calibri" panose="020F0502020204030204"/>
              <a:cs typeface="Calibri" panose="020F0502020204030204"/>
            </a:endParaRPr>
          </a:p>
          <a:p>
            <a:pPr marL="342900" indent="-342900">
              <a:lnSpc>
                <a:spcPts val="2700"/>
              </a:lnSpc>
              <a:buFont typeface="Arial"/>
              <a:buChar char="•"/>
            </a:pPr>
            <a:r>
              <a:rPr lang="en-US">
                <a:solidFill>
                  <a:srgbClr val="18453A"/>
                </a:solidFill>
                <a:latin typeface="Arial"/>
                <a:cs typeface="Arial"/>
              </a:rPr>
              <a:t>How would you and your committees like to be involved?</a:t>
            </a:r>
            <a:endParaRPr lang="en-US">
              <a:solidFill>
                <a:srgbClr val="18453A"/>
              </a:solidFill>
              <a:latin typeface="Arial"/>
              <a:ea typeface="Calibri" panose="020F0502020204030204"/>
              <a:cs typeface="Arial"/>
            </a:endParaRPr>
          </a:p>
        </p:txBody>
      </p:sp>
      <p:sp>
        <p:nvSpPr>
          <p:cNvPr id="11" name="Title 1">
            <a:extLst>
              <a:ext uri="{FF2B5EF4-FFF2-40B4-BE49-F238E27FC236}">
                <a16:creationId xmlns:a16="http://schemas.microsoft.com/office/drawing/2014/main" id="{C0970815-8954-6A38-03D8-CC511FE5E4A0}"/>
              </a:ext>
            </a:extLst>
          </p:cNvPr>
          <p:cNvSpPr txBox="1">
            <a:spLocks/>
          </p:cNvSpPr>
          <p:nvPr/>
        </p:nvSpPr>
        <p:spPr>
          <a:xfrm>
            <a:off x="344054" y="1122073"/>
            <a:ext cx="10515600" cy="10096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rgbClr val="18453B"/>
                </a:solidFill>
                <a:latin typeface="Arial" panose="020B0604020202020204" pitchFamily="34" charset="0"/>
                <a:ea typeface="+mj-ea"/>
                <a:cs typeface="Arial" panose="020B0604020202020204" pitchFamily="34" charset="0"/>
              </a:defRPr>
            </a:lvl1pPr>
          </a:lstStyle>
          <a:p>
            <a:r>
              <a:rPr lang="en-US">
                <a:latin typeface="Arial"/>
                <a:cs typeface="Arial"/>
              </a:rPr>
              <a:t>Discussion</a:t>
            </a:r>
            <a:endParaRPr lang="en-US"/>
          </a:p>
        </p:txBody>
      </p:sp>
    </p:spTree>
    <p:extLst>
      <p:ext uri="{BB962C8B-B14F-4D97-AF65-F5344CB8AC3E}">
        <p14:creationId xmlns:p14="http://schemas.microsoft.com/office/powerpoint/2010/main" val="188573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8E7F02C-125A-A39B-FFC5-A168D69C9285}"/>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1BEF910E-C72A-50AB-5FEA-CDAFAA035609}"/>
              </a:ext>
            </a:extLst>
          </p:cNvPr>
          <p:cNvSpPr/>
          <p:nvPr/>
        </p:nvSpPr>
        <p:spPr>
          <a:xfrm>
            <a:off x="571005" y="802942"/>
            <a:ext cx="10959547" cy="5317432"/>
          </a:xfrm>
          <a:prstGeom prst="roundRect">
            <a:avLst>
              <a:gd name="adj" fmla="val 0"/>
            </a:avLst>
          </a:prstGeom>
          <a:solidFill>
            <a:srgbClr val="FFFFFF">
              <a:alpha val="80000"/>
            </a:srgbClr>
          </a:solidFill>
          <a:ln w="25400">
            <a:solidFill>
              <a:srgbClr val="184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D2557-4EC1-70EE-5642-01E934BF01A9}"/>
              </a:ext>
            </a:extLst>
          </p:cNvPr>
          <p:cNvSpPr>
            <a:spLocks noGrp="1"/>
          </p:cNvSpPr>
          <p:nvPr>
            <p:ph type="title"/>
          </p:nvPr>
        </p:nvSpPr>
        <p:spPr>
          <a:xfrm>
            <a:off x="1251338" y="1365750"/>
            <a:ext cx="10048203" cy="1009651"/>
          </a:xfrm>
        </p:spPr>
        <p:txBody>
          <a:bodyPr/>
          <a:lstStyle/>
          <a:p>
            <a:r>
              <a:rPr lang="en-US">
                <a:latin typeface="Arial"/>
                <a:cs typeface="Arial"/>
              </a:rPr>
              <a:t>Current MSU Learning Goals:</a:t>
            </a:r>
            <a:endParaRPr lang="en-US"/>
          </a:p>
        </p:txBody>
      </p:sp>
      <p:sp>
        <p:nvSpPr>
          <p:cNvPr id="4" name="TextBox 3">
            <a:extLst>
              <a:ext uri="{FF2B5EF4-FFF2-40B4-BE49-F238E27FC236}">
                <a16:creationId xmlns:a16="http://schemas.microsoft.com/office/drawing/2014/main" id="{9F2D0E8B-66F7-FB93-DEE7-CC52BFE7FD1C}"/>
              </a:ext>
            </a:extLst>
          </p:cNvPr>
          <p:cNvSpPr txBox="1"/>
          <p:nvPr/>
        </p:nvSpPr>
        <p:spPr>
          <a:xfrm>
            <a:off x="1524509" y="2655968"/>
            <a:ext cx="949036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18453A"/>
                </a:solidFill>
                <a:latin typeface="Arial"/>
                <a:ea typeface="Calibri" panose="020F0502020204030204"/>
                <a:cs typeface="Calibri" panose="020F0502020204030204"/>
              </a:rPr>
              <a:t>Analytical Thinking</a:t>
            </a:r>
            <a:endParaRPr lang="en-US">
              <a:solidFill>
                <a:srgbClr val="000000"/>
              </a:solidFill>
              <a:latin typeface="Calibri" panose="020F0502020204030204"/>
              <a:ea typeface="Calibri" panose="020F0502020204030204"/>
              <a:cs typeface="Calibri" panose="020F0502020204030204"/>
            </a:endParaRPr>
          </a:p>
          <a:p>
            <a:pPr marL="342900" indent="-342900">
              <a:buFont typeface="Arial"/>
              <a:buChar char="•"/>
            </a:pPr>
            <a:r>
              <a:rPr lang="en-US" sz="2400">
                <a:solidFill>
                  <a:srgbClr val="18453A"/>
                </a:solidFill>
                <a:latin typeface="Arial"/>
                <a:ea typeface="Calibri"/>
                <a:cs typeface="Calibri"/>
              </a:rPr>
              <a:t>Cultural Understanding</a:t>
            </a:r>
          </a:p>
          <a:p>
            <a:pPr marL="342900" indent="-342900">
              <a:buFont typeface="Arial"/>
              <a:buChar char="•"/>
            </a:pPr>
            <a:r>
              <a:rPr lang="en-US" sz="2400">
                <a:solidFill>
                  <a:srgbClr val="18453A"/>
                </a:solidFill>
                <a:latin typeface="Arial"/>
                <a:ea typeface="Calibri"/>
                <a:cs typeface="Calibri"/>
              </a:rPr>
              <a:t>Effective Citizenship</a:t>
            </a:r>
          </a:p>
          <a:p>
            <a:pPr marL="342900" indent="-342900">
              <a:buFont typeface="Arial"/>
              <a:buChar char="•"/>
            </a:pPr>
            <a:r>
              <a:rPr lang="en-US" sz="2400">
                <a:solidFill>
                  <a:srgbClr val="18453A"/>
                </a:solidFill>
                <a:latin typeface="Arial"/>
                <a:ea typeface="Calibri"/>
                <a:cs typeface="Calibri"/>
              </a:rPr>
              <a:t>Effective Communication</a:t>
            </a:r>
          </a:p>
          <a:p>
            <a:pPr marL="342900" indent="-342900">
              <a:buFont typeface="Arial"/>
              <a:buChar char="•"/>
            </a:pPr>
            <a:r>
              <a:rPr lang="en-US" sz="2400">
                <a:solidFill>
                  <a:srgbClr val="18453A"/>
                </a:solidFill>
                <a:latin typeface="Arial"/>
                <a:ea typeface="Calibri"/>
                <a:cs typeface="Calibri"/>
              </a:rPr>
              <a:t>Integrated Reasoning</a:t>
            </a:r>
          </a:p>
          <a:p>
            <a:pPr marL="285750" indent="-285750">
              <a:buFont typeface="Arial"/>
              <a:buChar char="•"/>
            </a:pPr>
            <a:endParaRPr lang="en-US">
              <a:ea typeface="Calibri" panose="020F0502020204030204"/>
              <a:cs typeface="Calibri" panose="020F0502020204030204"/>
            </a:endParaRPr>
          </a:p>
          <a:p>
            <a:pPr marL="285750" indent="-285750">
              <a:buFont typeface="Arial"/>
              <a:buChar char="•"/>
            </a:pPr>
            <a:endParaRPr lang="en-US">
              <a:ea typeface="Calibri" panose="020F0502020204030204"/>
              <a:cs typeface="Calibri" panose="020F0502020204030204"/>
            </a:endParaRPr>
          </a:p>
          <a:p>
            <a:r>
              <a:rPr lang="en-US">
                <a:ea typeface="+mn-lt"/>
                <a:cs typeface="+mn-lt"/>
                <a:hlinkClick r:id="rId4"/>
              </a:rPr>
              <a:t>https://undergrad.msu.edu/learning-experiences/general-education</a:t>
            </a:r>
            <a:endParaRPr lang="en-US"/>
          </a:p>
          <a:p>
            <a:endParaRPr lang="en-US">
              <a:ea typeface="Calibri" panose="020F0502020204030204"/>
              <a:cs typeface="Calibri" panose="020F0502020204030204"/>
            </a:endParaRPr>
          </a:p>
          <a:p>
            <a:pPr marL="285750" indent="-285750">
              <a:buFont typeface="Arial"/>
              <a:buChar char="•"/>
            </a:pPr>
            <a:endParaRPr lang="en-US">
              <a:ea typeface="Calibri" panose="020F0502020204030204"/>
              <a:cs typeface="Calibri" panose="020F0502020204030204"/>
            </a:endParaRPr>
          </a:p>
        </p:txBody>
      </p:sp>
    </p:spTree>
    <p:extLst>
      <p:ext uri="{BB962C8B-B14F-4D97-AF65-F5344CB8AC3E}">
        <p14:creationId xmlns:p14="http://schemas.microsoft.com/office/powerpoint/2010/main" val="15177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3152876-E193-0DCB-0467-6A10738CB45C}"/>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D51B9B8-85DD-17E9-6585-D5BFE646EB45}"/>
              </a:ext>
            </a:extLst>
          </p:cNvPr>
          <p:cNvSpPr/>
          <p:nvPr/>
        </p:nvSpPr>
        <p:spPr>
          <a:xfrm>
            <a:off x="571005" y="802942"/>
            <a:ext cx="10959547" cy="5317432"/>
          </a:xfrm>
          <a:prstGeom prst="roundRect">
            <a:avLst>
              <a:gd name="adj" fmla="val 0"/>
            </a:avLst>
          </a:prstGeom>
          <a:solidFill>
            <a:srgbClr val="FFFFFF">
              <a:alpha val="80000"/>
            </a:srgbClr>
          </a:solidFill>
          <a:ln w="25400">
            <a:solidFill>
              <a:srgbClr val="184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BD35E-A064-CAF0-1495-6BCF2B69F996}"/>
              </a:ext>
            </a:extLst>
          </p:cNvPr>
          <p:cNvSpPr>
            <a:spLocks noGrp="1"/>
          </p:cNvSpPr>
          <p:nvPr>
            <p:ph type="title"/>
          </p:nvPr>
        </p:nvSpPr>
        <p:spPr>
          <a:xfrm>
            <a:off x="1251338" y="1365750"/>
            <a:ext cx="10048203" cy="1009651"/>
          </a:xfrm>
        </p:spPr>
        <p:txBody>
          <a:bodyPr/>
          <a:lstStyle/>
          <a:p>
            <a:r>
              <a:rPr lang="en-US">
                <a:latin typeface="Arial"/>
                <a:cs typeface="Arial"/>
              </a:rPr>
              <a:t>Relationship to Gen Ed</a:t>
            </a:r>
            <a:endParaRPr lang="en-US"/>
          </a:p>
        </p:txBody>
      </p:sp>
      <p:sp>
        <p:nvSpPr>
          <p:cNvPr id="4" name="TextBox 3">
            <a:extLst>
              <a:ext uri="{FF2B5EF4-FFF2-40B4-BE49-F238E27FC236}">
                <a16:creationId xmlns:a16="http://schemas.microsoft.com/office/drawing/2014/main" id="{BD58E43B-EEE1-858C-80B4-644214658CB5}"/>
              </a:ext>
            </a:extLst>
          </p:cNvPr>
          <p:cNvSpPr txBox="1"/>
          <p:nvPr/>
        </p:nvSpPr>
        <p:spPr>
          <a:xfrm>
            <a:off x="1251339" y="2469062"/>
            <a:ext cx="9490362"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18453A"/>
                </a:solidFill>
                <a:latin typeface="Arial"/>
                <a:ea typeface="Calibri" panose="020F0502020204030204"/>
                <a:cs typeface="Calibri" panose="020F0502020204030204"/>
              </a:rPr>
              <a:t>General Education is a distinct project and will involve faculty leadership and membership. </a:t>
            </a:r>
          </a:p>
          <a:p>
            <a:endParaRPr lang="en-US" sz="2400">
              <a:solidFill>
                <a:srgbClr val="18453A"/>
              </a:solidFill>
              <a:latin typeface="Arial"/>
              <a:ea typeface="Calibri" panose="020F0502020204030204"/>
              <a:cs typeface="Calibri" panose="020F0502020204030204"/>
            </a:endParaRPr>
          </a:p>
          <a:p>
            <a:pPr marL="342900" indent="-342900">
              <a:buFont typeface="Arial"/>
              <a:buChar char="•"/>
            </a:pPr>
            <a:r>
              <a:rPr lang="en-US" sz="2400">
                <a:solidFill>
                  <a:srgbClr val="18453A"/>
                </a:solidFill>
                <a:latin typeface="Arial"/>
                <a:ea typeface="Calibri" panose="020F0502020204030204"/>
                <a:cs typeface="Calibri" panose="020F0502020204030204"/>
              </a:rPr>
              <a:t>The working groups will be separate. However, an Undergraduate Education representative is serving on the General Education Council, and meetings are scheduled to reserve intentional time to share communications between the two projects. </a:t>
            </a:r>
          </a:p>
          <a:p>
            <a:pPr marL="285750" indent="-285750">
              <a:buFont typeface="Arial"/>
              <a:buChar char="•"/>
            </a:pPr>
            <a:endParaRPr lang="en-US">
              <a:ea typeface="Calibri" panose="020F0502020204030204"/>
              <a:cs typeface="Calibri" panose="020F0502020204030204"/>
            </a:endParaRPr>
          </a:p>
          <a:p>
            <a:pPr marL="285750" indent="-285750">
              <a:buFont typeface="Arial"/>
              <a:buChar char="•"/>
            </a:pPr>
            <a:endParaRPr lang="en-US">
              <a:ea typeface="Calibri" panose="020F0502020204030204"/>
              <a:cs typeface="Calibri" panose="020F0502020204030204"/>
            </a:endParaRPr>
          </a:p>
        </p:txBody>
      </p:sp>
    </p:spTree>
    <p:extLst>
      <p:ext uri="{BB962C8B-B14F-4D97-AF65-F5344CB8AC3E}">
        <p14:creationId xmlns:p14="http://schemas.microsoft.com/office/powerpoint/2010/main" val="19008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721E-0DF0-76D1-F04C-9261C3313F28}"/>
              </a:ext>
            </a:extLst>
          </p:cNvPr>
          <p:cNvSpPr>
            <a:spLocks noGrp="1"/>
          </p:cNvSpPr>
          <p:nvPr>
            <p:ph type="title"/>
          </p:nvPr>
        </p:nvSpPr>
        <p:spPr>
          <a:xfrm>
            <a:off x="763910" y="557212"/>
            <a:ext cx="9928423" cy="1009651"/>
          </a:xfrm>
        </p:spPr>
        <p:txBody>
          <a:bodyPr>
            <a:normAutofit/>
          </a:bodyPr>
          <a:lstStyle/>
          <a:p>
            <a:r>
              <a:rPr lang="en-US">
                <a:latin typeface="Arial"/>
                <a:cs typeface="Arial"/>
              </a:rPr>
              <a:t>MSU Student Success Strategic Plan</a:t>
            </a:r>
            <a:endParaRPr lang="en-US" sz="4400">
              <a:solidFill>
                <a:srgbClr val="18453A"/>
              </a:solidFill>
              <a:latin typeface="Arial"/>
              <a:cs typeface="Arial"/>
            </a:endParaRPr>
          </a:p>
        </p:txBody>
      </p:sp>
      <p:sp>
        <p:nvSpPr>
          <p:cNvPr id="3" name="Content Placeholder 2">
            <a:extLst>
              <a:ext uri="{FF2B5EF4-FFF2-40B4-BE49-F238E27FC236}">
                <a16:creationId xmlns:a16="http://schemas.microsoft.com/office/drawing/2014/main" id="{36D80A85-CE84-00A4-56D5-31B1E1DC7D4D}"/>
              </a:ext>
            </a:extLst>
          </p:cNvPr>
          <p:cNvSpPr>
            <a:spLocks noGrp="1"/>
          </p:cNvSpPr>
          <p:nvPr>
            <p:ph idx="1"/>
          </p:nvPr>
        </p:nvSpPr>
        <p:spPr>
          <a:xfrm>
            <a:off x="1038225" y="1949450"/>
            <a:ext cx="10515600" cy="4351338"/>
          </a:xfrm>
        </p:spPr>
        <p:txBody>
          <a:bodyPr vert="horz" lIns="91440" tIns="45720" rIns="91440" bIns="45720" rtlCol="0" anchor="t">
            <a:normAutofit/>
          </a:bodyPr>
          <a:lstStyle/>
          <a:p>
            <a:pPr marL="0" indent="0">
              <a:buNone/>
            </a:pPr>
            <a:endParaRPr lang="en-US" sz="3200">
              <a:solidFill>
                <a:srgbClr val="000000"/>
              </a:solidFill>
              <a:latin typeface="Arial"/>
              <a:cs typeface="Arial"/>
            </a:endParaRPr>
          </a:p>
          <a:p>
            <a:pPr marL="0" indent="0">
              <a:buNone/>
            </a:pPr>
            <a:endParaRPr lang="en-US" sz="3200">
              <a:solidFill>
                <a:srgbClr val="000000"/>
              </a:solidFill>
              <a:latin typeface="Arial"/>
              <a:cs typeface="Arial"/>
            </a:endParaRPr>
          </a:p>
        </p:txBody>
      </p:sp>
      <p:sp>
        <p:nvSpPr>
          <p:cNvPr id="5" name="Content Placeholder 2">
            <a:extLst>
              <a:ext uri="{FF2B5EF4-FFF2-40B4-BE49-F238E27FC236}">
                <a16:creationId xmlns:a16="http://schemas.microsoft.com/office/drawing/2014/main" id="{1A0C9A2D-A63B-7398-2EE6-4E684AB7A003}"/>
              </a:ext>
            </a:extLst>
          </p:cNvPr>
          <p:cNvSpPr txBox="1">
            <a:spLocks/>
          </p:cNvSpPr>
          <p:nvPr/>
        </p:nvSpPr>
        <p:spPr>
          <a:xfrm>
            <a:off x="763911" y="1850930"/>
            <a:ext cx="10600394" cy="47735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453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453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453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453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453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a:latin typeface="Arial"/>
                <a:ea typeface="Calibri"/>
                <a:cs typeface="+mn-lt"/>
              </a:rPr>
              <a:t>At Michigan State, we believe every student we admit has the ability to succeed and graduate. </a:t>
            </a:r>
            <a:r>
              <a:rPr lang="en-US" sz="2400" b="1">
                <a:latin typeface="Arial"/>
                <a:ea typeface="Calibri"/>
                <a:cs typeface="+mn-lt"/>
              </a:rPr>
              <a:t>We feel a sense of urgency to improve graduation rates, because a college degree is the best route to individual opportunity and an educated workforce strengthens Michigan and the nation.</a:t>
            </a:r>
            <a:r>
              <a:rPr lang="en-US" sz="2400">
                <a:latin typeface="Arial"/>
                <a:ea typeface="Calibri"/>
                <a:cs typeface="+mn-lt"/>
              </a:rPr>
              <a:t> By 2030, we will increase the 6-year graduation rate by 5% to 86%.</a:t>
            </a:r>
          </a:p>
          <a:p>
            <a:pPr marL="0" indent="0">
              <a:spcBef>
                <a:spcPts val="0"/>
              </a:spcBef>
              <a:buNone/>
            </a:pPr>
            <a:endParaRPr lang="en-US" sz="2400">
              <a:latin typeface="Arial"/>
              <a:ea typeface="Calibri"/>
              <a:cs typeface="Calibri"/>
            </a:endParaRPr>
          </a:p>
          <a:p>
            <a:pPr marL="0" indent="0">
              <a:buNone/>
            </a:pPr>
            <a:r>
              <a:rPr lang="en-US" sz="2400" b="1">
                <a:latin typeface="Arial"/>
                <a:ea typeface="Calibri"/>
                <a:cs typeface="Arial"/>
              </a:rPr>
              <a:t>Student success is the measure of an institution’s ability to provide an inclusive, equitable curriculum and environment with the academic, social, wellness and financial support that enables all students to learn, thrive, persist, graduate and succeed after graduation.</a:t>
            </a:r>
            <a:endParaRPr lang="en-US" b="1"/>
          </a:p>
          <a:p>
            <a:pPr marL="0" indent="0">
              <a:buNone/>
            </a:pPr>
            <a:endParaRPr lang="en-US" sz="2400">
              <a:latin typeface="Arial"/>
              <a:ea typeface="Calibri"/>
              <a:cs typeface="Arial"/>
            </a:endParaRPr>
          </a:p>
          <a:p>
            <a:pPr marL="0" indent="0">
              <a:spcBef>
                <a:spcPts val="0"/>
              </a:spcBef>
              <a:buNone/>
            </a:pPr>
            <a:r>
              <a:rPr lang="en-US" sz="2400">
                <a:ea typeface="+mn-lt"/>
                <a:cs typeface="+mn-lt"/>
                <a:hlinkClick r:id="rId4"/>
              </a:rPr>
              <a:t>https://strategicplan.msu.edu/strategic-plan/student-success</a:t>
            </a:r>
            <a:endParaRPr lang="en-US">
              <a:ea typeface="+mn-lt"/>
              <a:cs typeface="+mn-lt"/>
            </a:endParaRPr>
          </a:p>
          <a:p>
            <a:pPr marL="0" indent="0">
              <a:spcBef>
                <a:spcPts val="0"/>
              </a:spcBef>
              <a:buNone/>
            </a:pPr>
            <a:endParaRPr lang="en-US" sz="2400">
              <a:ea typeface="Calibri"/>
              <a:cs typeface="Calibri"/>
            </a:endParaRPr>
          </a:p>
        </p:txBody>
      </p:sp>
    </p:spTree>
    <p:extLst>
      <p:ext uri="{BB962C8B-B14F-4D97-AF65-F5344CB8AC3E}">
        <p14:creationId xmlns:p14="http://schemas.microsoft.com/office/powerpoint/2010/main" val="273527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AE4-8E03-86CA-FB74-03E6AF35EDE7}"/>
              </a:ext>
            </a:extLst>
          </p:cNvPr>
          <p:cNvSpPr>
            <a:spLocks noGrp="1"/>
          </p:cNvSpPr>
          <p:nvPr>
            <p:ph type="title"/>
          </p:nvPr>
        </p:nvSpPr>
        <p:spPr>
          <a:xfrm>
            <a:off x="503663" y="630519"/>
            <a:ext cx="6155960" cy="1708242"/>
          </a:xfrm>
        </p:spPr>
        <p:txBody>
          <a:bodyPr anchor="ctr">
            <a:normAutofit/>
          </a:bodyPr>
          <a:lstStyle/>
          <a:p>
            <a:r>
              <a:rPr lang="en-US" sz="3600" b="1">
                <a:latin typeface="Arial"/>
                <a:cs typeface="Arial"/>
              </a:rPr>
              <a:t>Origin of the Initiative</a:t>
            </a:r>
            <a:br>
              <a:rPr lang="en-US" sz="3600" b="1">
                <a:latin typeface="Arial"/>
                <a:cs typeface="Arial"/>
              </a:rPr>
            </a:br>
            <a:r>
              <a:rPr lang="en-US" sz="3600" b="1">
                <a:latin typeface="Arial"/>
                <a:cs typeface="Arial"/>
              </a:rPr>
              <a:t>The Student Perspective</a:t>
            </a:r>
          </a:p>
        </p:txBody>
      </p:sp>
      <p:sp>
        <p:nvSpPr>
          <p:cNvPr id="3" name="Content Placeholder 2">
            <a:extLst>
              <a:ext uri="{FF2B5EF4-FFF2-40B4-BE49-F238E27FC236}">
                <a16:creationId xmlns:a16="http://schemas.microsoft.com/office/drawing/2014/main" id="{C1580B72-6BDC-C2D1-A383-4B827A4CA94D}"/>
              </a:ext>
            </a:extLst>
          </p:cNvPr>
          <p:cNvSpPr>
            <a:spLocks noGrp="1"/>
          </p:cNvSpPr>
          <p:nvPr>
            <p:ph idx="1"/>
          </p:nvPr>
        </p:nvSpPr>
        <p:spPr>
          <a:xfrm>
            <a:off x="618682" y="1674764"/>
            <a:ext cx="5925273" cy="4983181"/>
          </a:xfrm>
        </p:spPr>
        <p:txBody>
          <a:bodyPr vert="horz" lIns="91440" tIns="45720" rIns="91440" bIns="45720" rtlCol="0" anchor="ctr">
            <a:noAutofit/>
          </a:bodyPr>
          <a:lstStyle/>
          <a:p>
            <a:pPr marL="0" indent="0">
              <a:buNone/>
            </a:pPr>
            <a:r>
              <a:rPr lang="en-US" sz="2000">
                <a:latin typeface="Arial"/>
                <a:ea typeface="+mn-lt"/>
                <a:cs typeface="Arial"/>
              </a:rPr>
              <a:t>From the student perspective, issues of social and psychological adjustment with peers, financial capacity to make tuition payments over four or more years, success in courses, and overall academic progress and area of focus are but one interwoven topic. </a:t>
            </a:r>
            <a:r>
              <a:rPr lang="en-US" sz="1200">
                <a:latin typeface="Arial"/>
                <a:ea typeface="+mn-lt"/>
                <a:cs typeface="Arial"/>
              </a:rPr>
              <a:t>(p.18)</a:t>
            </a:r>
            <a:endParaRPr lang="en-US" sz="1200">
              <a:latin typeface="Arial"/>
              <a:cs typeface="Arial"/>
            </a:endParaRPr>
          </a:p>
          <a:p>
            <a:pPr marL="0" indent="0">
              <a:buNone/>
            </a:pPr>
            <a:r>
              <a:rPr lang="en-US" sz="2400" b="1">
                <a:latin typeface="Arial"/>
                <a:ea typeface="+mn-lt"/>
                <a:cs typeface="Arial"/>
              </a:rPr>
              <a:t>The student experience is the sum of all encounters (academic, operational, and student services)</a:t>
            </a:r>
            <a:r>
              <a:rPr lang="en-US" sz="2400">
                <a:latin typeface="Arial"/>
                <a:ea typeface="+mn-lt"/>
                <a:cs typeface="Arial"/>
              </a:rPr>
              <a:t>. </a:t>
            </a:r>
            <a:r>
              <a:rPr lang="en-US" sz="1200">
                <a:latin typeface="Arial"/>
                <a:ea typeface="+mn-lt"/>
                <a:cs typeface="Arial"/>
              </a:rPr>
              <a:t>(p. 10)</a:t>
            </a:r>
            <a:r>
              <a:rPr lang="en-US" sz="2400">
                <a:latin typeface="Arial"/>
                <a:ea typeface="+mn-lt"/>
                <a:cs typeface="Arial"/>
              </a:rPr>
              <a:t> </a:t>
            </a:r>
            <a:endParaRPr lang="en-US" sz="2400">
              <a:latin typeface="Arial"/>
              <a:cs typeface="Arial"/>
            </a:endParaRPr>
          </a:p>
          <a:p>
            <a:pPr marL="0" indent="0">
              <a:buNone/>
            </a:pPr>
            <a:endParaRPr lang="en-US" sz="1600">
              <a:latin typeface="Arial" panose="020B0604020202020204" pitchFamily="34" charset="0"/>
              <a:cs typeface="Arial" panose="020B0604020202020204" pitchFamily="34" charset="0"/>
            </a:endParaRPr>
          </a:p>
          <a:p>
            <a:pPr marL="0" indent="0">
              <a:buNone/>
            </a:pPr>
            <a:r>
              <a:rPr lang="en-US" sz="1600" i="1">
                <a:latin typeface="Arial"/>
                <a:cs typeface="Arial"/>
              </a:rPr>
              <a:t>Administratively Adrift: Overcoming Institutional Barriers for College Student Success</a:t>
            </a:r>
          </a:p>
          <a:p>
            <a:pPr marL="0" indent="0">
              <a:buNone/>
            </a:pPr>
            <a:r>
              <a:rPr lang="en-US" sz="1600">
                <a:latin typeface="Arial"/>
                <a:cs typeface="Arial"/>
              </a:rPr>
              <a:t>Scott A. Bass, 2022</a:t>
            </a:r>
          </a:p>
        </p:txBody>
      </p:sp>
      <p:pic>
        <p:nvPicPr>
          <p:cNvPr id="4" name="Picture 3" descr="A classroom with desks and chairs&#10;&#10;Description automatically generated">
            <a:extLst>
              <a:ext uri="{FF2B5EF4-FFF2-40B4-BE49-F238E27FC236}">
                <a16:creationId xmlns:a16="http://schemas.microsoft.com/office/drawing/2014/main" id="{FA81FFF5-2890-F8E6-5CC4-F6DAB71AA75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5497" t="7738" r="33926" b="853"/>
          <a:stretch/>
        </p:blipFill>
        <p:spPr>
          <a:xfrm>
            <a:off x="7216385" y="591384"/>
            <a:ext cx="4975616" cy="6271847"/>
          </a:xfrm>
          <a:prstGeom prst="rect">
            <a:avLst/>
          </a:prstGeom>
          <a:ln w="12700">
            <a:solidFill>
              <a:srgbClr val="6E9983"/>
            </a:solidFill>
          </a:ln>
          <a:effectLst/>
        </p:spPr>
      </p:pic>
      <p:sp>
        <p:nvSpPr>
          <p:cNvPr id="5" name="TextBox 4">
            <a:extLst>
              <a:ext uri="{FF2B5EF4-FFF2-40B4-BE49-F238E27FC236}">
                <a16:creationId xmlns:a16="http://schemas.microsoft.com/office/drawing/2014/main" id="{ECB57B36-7962-F560-4A97-BB4EBDEF8ECE}"/>
              </a:ext>
            </a:extLst>
          </p:cNvPr>
          <p:cNvSpPr txBox="1"/>
          <p:nvPr/>
        </p:nvSpPr>
        <p:spPr>
          <a:xfrm>
            <a:off x="9851297"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288721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5D71F1D-7931-73D6-0C97-FA9EE20E9077}"/>
              </a:ext>
            </a:extLst>
          </p:cNvPr>
          <p:cNvSpPr/>
          <p:nvPr/>
        </p:nvSpPr>
        <p:spPr>
          <a:xfrm>
            <a:off x="616226" y="655531"/>
            <a:ext cx="10959547" cy="5546937"/>
          </a:xfrm>
          <a:prstGeom prst="roundRect">
            <a:avLst>
              <a:gd name="adj" fmla="val 0"/>
            </a:avLst>
          </a:prstGeom>
          <a:solidFill>
            <a:srgbClr val="FFFFFF">
              <a:alpha val="80000"/>
            </a:srgbClr>
          </a:solidFill>
          <a:ln w="25400">
            <a:solidFill>
              <a:srgbClr val="184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083767-31FE-F7BA-B3CF-B163D1FB5028}"/>
              </a:ext>
            </a:extLst>
          </p:cNvPr>
          <p:cNvSpPr txBox="1"/>
          <p:nvPr/>
        </p:nvSpPr>
        <p:spPr>
          <a:xfrm>
            <a:off x="903674" y="994316"/>
            <a:ext cx="10127741" cy="4934684"/>
          </a:xfrm>
          <a:prstGeom prst="rect">
            <a:avLst/>
          </a:prstGeom>
          <a:noFill/>
        </p:spPr>
        <p:txBody>
          <a:bodyPr wrap="square" lIns="91440" tIns="45720" rIns="91440" bIns="45720" rtlCol="0" anchor="t">
            <a:spAutoFit/>
          </a:bodyPr>
          <a:lstStyle/>
          <a:p>
            <a:r>
              <a:rPr lang="en-US" sz="4400">
                <a:solidFill>
                  <a:srgbClr val="18453A"/>
                </a:solidFill>
                <a:latin typeface="Arial"/>
                <a:cs typeface="Arial"/>
              </a:rPr>
              <a:t>Purpose of Learning Goals Effort</a:t>
            </a:r>
            <a:endParaRPr lang="en-US" sz="4400" i="0">
              <a:solidFill>
                <a:srgbClr val="18453A"/>
              </a:solidFill>
              <a:effectLst/>
              <a:latin typeface="Arial"/>
              <a:cs typeface="Arial"/>
            </a:endParaRPr>
          </a:p>
          <a:p>
            <a:endParaRPr lang="en-US" sz="1600">
              <a:solidFill>
                <a:srgbClr val="18453A"/>
              </a:solidFill>
              <a:latin typeface="Arial"/>
              <a:cs typeface="Arial"/>
            </a:endParaRPr>
          </a:p>
          <a:p>
            <a:pPr marL="457200" indent="-457200">
              <a:spcAft>
                <a:spcPts val="200"/>
              </a:spcAft>
              <a:buFont typeface="Arial" panose="020B0604020202020204" pitchFamily="34" charset="0"/>
              <a:buChar char="•"/>
            </a:pPr>
            <a:r>
              <a:rPr lang="en-US" sz="2000">
                <a:solidFill>
                  <a:srgbClr val="18453A"/>
                </a:solidFill>
                <a:latin typeface="Arial"/>
                <a:cs typeface="Arial"/>
              </a:rPr>
              <a:t>President </a:t>
            </a:r>
            <a:r>
              <a:rPr lang="en-US" sz="2000" err="1">
                <a:solidFill>
                  <a:srgbClr val="18453A"/>
                </a:solidFill>
                <a:latin typeface="Arial"/>
                <a:cs typeface="Arial"/>
              </a:rPr>
              <a:t>Guskiewicz</a:t>
            </a:r>
            <a:r>
              <a:rPr lang="en-US" sz="2000">
                <a:solidFill>
                  <a:srgbClr val="18453A"/>
                </a:solidFill>
                <a:latin typeface="Arial"/>
                <a:cs typeface="Arial"/>
              </a:rPr>
              <a:t> describes a vision for MSU where there is </a:t>
            </a:r>
            <a:r>
              <a:rPr lang="en-US" sz="2000" b="1">
                <a:solidFill>
                  <a:srgbClr val="18453A"/>
                </a:solidFill>
                <a:latin typeface="Arial"/>
                <a:cs typeface="Arial"/>
              </a:rPr>
              <a:t>greater alignment between MSU courses, degrees, and research priorities with the trends and future needs of Michigan, positioning us Michigan's state university.</a:t>
            </a:r>
          </a:p>
          <a:p>
            <a:pPr>
              <a:spcAft>
                <a:spcPts val="200"/>
              </a:spcAft>
            </a:pPr>
            <a:endParaRPr lang="en-US" sz="1400">
              <a:solidFill>
                <a:srgbClr val="18453A"/>
              </a:solidFill>
              <a:latin typeface="Arial"/>
              <a:cs typeface="Arial"/>
            </a:endParaRPr>
          </a:p>
          <a:p>
            <a:pPr marL="457200" indent="-457200">
              <a:spcAft>
                <a:spcPts val="200"/>
              </a:spcAft>
              <a:buFont typeface="Arial" panose="020B0604020202020204" pitchFamily="34" charset="0"/>
              <a:buChar char="•"/>
            </a:pPr>
            <a:r>
              <a:rPr lang="en-US" sz="2000">
                <a:solidFill>
                  <a:srgbClr val="18453A"/>
                </a:solidFill>
                <a:latin typeface="Arial"/>
                <a:cs typeface="Arial"/>
              </a:rPr>
              <a:t>The process of establishing re-invigorated university learning goals in relationship to the five areas of student success will help MSU </a:t>
            </a:r>
            <a:r>
              <a:rPr lang="en-US" sz="2000" b="1">
                <a:solidFill>
                  <a:srgbClr val="18453A"/>
                </a:solidFill>
                <a:latin typeface="Arial"/>
                <a:cs typeface="Arial"/>
              </a:rPr>
              <a:t>meet the needs of students over the next decade and will ultimately lead to a culture change in how MSU works across historically siloed academic and student services units</a:t>
            </a:r>
            <a:r>
              <a:rPr lang="en-US" sz="2000">
                <a:solidFill>
                  <a:srgbClr val="18453A"/>
                </a:solidFill>
                <a:latin typeface="Arial"/>
                <a:cs typeface="Arial"/>
              </a:rPr>
              <a:t>. </a:t>
            </a:r>
          </a:p>
          <a:p>
            <a:pPr>
              <a:spcAft>
                <a:spcPts val="200"/>
              </a:spcAft>
            </a:pPr>
            <a:endParaRPr lang="en-US" sz="1400">
              <a:solidFill>
                <a:srgbClr val="18453A"/>
              </a:solidFill>
              <a:latin typeface="Arial"/>
              <a:cs typeface="Arial"/>
            </a:endParaRPr>
          </a:p>
          <a:p>
            <a:pPr marL="457200" indent="-457200">
              <a:spcAft>
                <a:spcPts val="200"/>
              </a:spcAft>
              <a:buFont typeface="Arial" panose="020B0604020202020204" pitchFamily="34" charset="0"/>
              <a:buChar char="•"/>
            </a:pPr>
            <a:r>
              <a:rPr lang="en-US" sz="2000" b="1">
                <a:solidFill>
                  <a:srgbClr val="18453A"/>
                </a:solidFill>
                <a:latin typeface="Arial"/>
                <a:cs typeface="Arial"/>
              </a:rPr>
              <a:t>A well-aligned, collaborative MSU community with a shared vision for student success</a:t>
            </a:r>
            <a:r>
              <a:rPr lang="en-US" sz="2000">
                <a:solidFill>
                  <a:srgbClr val="18453A"/>
                </a:solidFill>
                <a:latin typeface="Arial"/>
                <a:cs typeface="Arial"/>
              </a:rPr>
              <a:t> can influence students’ time to degree, increase students’ year to year persistence, improved completion rates for all learners, and move us toward the elimination of equity gaps.</a:t>
            </a:r>
            <a:endParaRPr lang="en-US" sz="2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89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E3862A7-2213-A1E2-CFEB-3FA045675472}"/>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220F19B4-F760-E093-EFD7-51140FF24CE3}"/>
              </a:ext>
            </a:extLst>
          </p:cNvPr>
          <p:cNvSpPr/>
          <p:nvPr/>
        </p:nvSpPr>
        <p:spPr>
          <a:xfrm>
            <a:off x="616226" y="770284"/>
            <a:ext cx="10959547" cy="5317432"/>
          </a:xfrm>
          <a:prstGeom prst="roundRect">
            <a:avLst>
              <a:gd name="adj" fmla="val 0"/>
            </a:avLst>
          </a:prstGeom>
          <a:solidFill>
            <a:srgbClr val="FFFFFF">
              <a:alpha val="80000"/>
            </a:srgbClr>
          </a:solidFill>
          <a:ln w="25400">
            <a:solidFill>
              <a:srgbClr val="184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11D0A6-8C1C-CBC6-0650-EA28768411F6}"/>
              </a:ext>
            </a:extLst>
          </p:cNvPr>
          <p:cNvSpPr txBox="1"/>
          <p:nvPr/>
        </p:nvSpPr>
        <p:spPr>
          <a:xfrm>
            <a:off x="902839" y="1384166"/>
            <a:ext cx="10295878" cy="4154984"/>
          </a:xfrm>
          <a:prstGeom prst="rect">
            <a:avLst/>
          </a:prstGeom>
          <a:noFill/>
        </p:spPr>
        <p:txBody>
          <a:bodyPr wrap="square" lIns="91440" tIns="45720" rIns="91440" bIns="45720" rtlCol="0" anchor="t">
            <a:spAutoFit/>
          </a:bodyPr>
          <a:lstStyle/>
          <a:p>
            <a:r>
              <a:rPr lang="en-US" sz="4400">
                <a:solidFill>
                  <a:srgbClr val="18453A"/>
                </a:solidFill>
                <a:latin typeface="Arial"/>
                <a:cs typeface="Arial"/>
              </a:rPr>
              <a:t>Goals of Learning Goals Effort</a:t>
            </a:r>
            <a:endParaRPr lang="en-US" sz="4400" i="0">
              <a:solidFill>
                <a:srgbClr val="18453A"/>
              </a:solidFill>
              <a:effectLst/>
              <a:latin typeface="Arial"/>
              <a:cs typeface="Arial"/>
            </a:endParaRPr>
          </a:p>
          <a:p>
            <a:endParaRPr lang="en-US" sz="1600">
              <a:solidFill>
                <a:srgbClr val="18453A"/>
              </a:solidFill>
              <a:latin typeface="Arial"/>
              <a:cs typeface="Arial"/>
            </a:endParaRPr>
          </a:p>
          <a:p>
            <a:pPr marL="457200" indent="-457200">
              <a:buFont typeface="Arial" panose="020B0604020202020204" pitchFamily="34" charset="0"/>
              <a:buChar char="•"/>
            </a:pPr>
            <a:r>
              <a:rPr lang="en-US" sz="2400">
                <a:solidFill>
                  <a:srgbClr val="18453A"/>
                </a:solidFill>
                <a:latin typeface="Arial"/>
                <a:cs typeface="Arial"/>
              </a:rPr>
              <a:t>Align learning goals to </a:t>
            </a:r>
            <a:r>
              <a:rPr lang="en-US" sz="2400" b="1">
                <a:solidFill>
                  <a:srgbClr val="18453A"/>
                </a:solidFill>
                <a:latin typeface="Arial"/>
                <a:cs typeface="Arial"/>
              </a:rPr>
              <a:t>connect curricular, co-curricular, and extra-curricular programs</a:t>
            </a:r>
            <a:r>
              <a:rPr lang="en-US" sz="2400">
                <a:solidFill>
                  <a:srgbClr val="18453A"/>
                </a:solidFill>
                <a:latin typeface="Arial"/>
                <a:cs typeface="Arial"/>
              </a:rPr>
              <a:t>, creating a more </a:t>
            </a:r>
            <a:r>
              <a:rPr lang="en-US" sz="2400" b="1">
                <a:solidFill>
                  <a:srgbClr val="18453A"/>
                </a:solidFill>
                <a:latin typeface="Arial"/>
                <a:cs typeface="Arial"/>
              </a:rPr>
              <a:t>cohesive student experience</a:t>
            </a:r>
            <a:r>
              <a:rPr lang="en-US" sz="2400">
                <a:solidFill>
                  <a:srgbClr val="18453A"/>
                </a:solidFill>
                <a:latin typeface="Arial"/>
                <a:cs typeface="Arial"/>
              </a:rPr>
              <a:t> that will accelerate our strategic goal of becoming a more accessible and equitable institution.</a:t>
            </a:r>
            <a:endParaRPr lang="en-US" sz="2400">
              <a:latin typeface="Arial"/>
              <a:cs typeface="Arial"/>
            </a:endParaRPr>
          </a:p>
          <a:p>
            <a:pPr marL="457200" indent="-457200">
              <a:buFont typeface="Arial" panose="020B0604020202020204" pitchFamily="34" charset="0"/>
              <a:buChar char="•"/>
            </a:pPr>
            <a:endParaRPr lang="en-US" sz="1400">
              <a:solidFill>
                <a:srgbClr val="18453A"/>
              </a:solidFill>
              <a:latin typeface="Arial"/>
              <a:cs typeface="Arial"/>
            </a:endParaRPr>
          </a:p>
          <a:p>
            <a:pPr marL="457200" indent="-457200">
              <a:buFont typeface="Arial" panose="020B0604020202020204" pitchFamily="34" charset="0"/>
              <a:buChar char="•"/>
            </a:pPr>
            <a:r>
              <a:rPr lang="en-US" sz="2400" b="1">
                <a:solidFill>
                  <a:srgbClr val="18453A"/>
                </a:solidFill>
                <a:latin typeface="Arial"/>
                <a:cs typeface="Arial"/>
              </a:rPr>
              <a:t>Engage all campus stakeholders around student learning</a:t>
            </a:r>
            <a:r>
              <a:rPr lang="en-US" sz="2400">
                <a:solidFill>
                  <a:srgbClr val="18453A"/>
                </a:solidFill>
                <a:latin typeface="Arial"/>
                <a:cs typeface="Arial"/>
              </a:rPr>
              <a:t>, influencing the </a:t>
            </a:r>
            <a:r>
              <a:rPr lang="en-US" sz="2400" b="1">
                <a:solidFill>
                  <a:srgbClr val="18453A"/>
                </a:solidFill>
                <a:latin typeface="Arial"/>
                <a:cs typeface="Arial"/>
              </a:rPr>
              <a:t>scale and quality of high impact practices</a:t>
            </a:r>
            <a:r>
              <a:rPr lang="en-US" sz="2400">
                <a:solidFill>
                  <a:srgbClr val="18453A"/>
                </a:solidFill>
                <a:latin typeface="Arial"/>
                <a:cs typeface="Arial"/>
              </a:rPr>
              <a:t>; </a:t>
            </a:r>
            <a:r>
              <a:rPr lang="en-US" sz="2400" b="1">
                <a:solidFill>
                  <a:srgbClr val="18453A"/>
                </a:solidFill>
                <a:latin typeface="Arial"/>
                <a:cs typeface="Arial"/>
              </a:rPr>
              <a:t>amplifying teaching, learning, and curriculum policy reform</a:t>
            </a:r>
            <a:r>
              <a:rPr lang="en-US" sz="2400">
                <a:solidFill>
                  <a:srgbClr val="18453A"/>
                </a:solidFill>
                <a:latin typeface="Arial"/>
                <a:cs typeface="Arial"/>
              </a:rPr>
              <a:t>; and </a:t>
            </a:r>
            <a:r>
              <a:rPr lang="en-US" sz="2400" b="1">
                <a:solidFill>
                  <a:srgbClr val="18453A"/>
                </a:solidFill>
                <a:latin typeface="Arial"/>
                <a:cs typeface="Arial"/>
              </a:rPr>
              <a:t>creating clearer student pathways </a:t>
            </a:r>
            <a:r>
              <a:rPr lang="en-US" sz="2400">
                <a:solidFill>
                  <a:srgbClr val="18453A"/>
                </a:solidFill>
                <a:latin typeface="Arial"/>
                <a:cs typeface="Arial"/>
              </a:rPr>
              <a:t>through the institution.</a:t>
            </a:r>
            <a:endParaRPr lang="en-US" sz="2800" b="0" i="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47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F4A00B8-584C-484A-B1D5-CE47544DA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01D80-B345-0E5D-7D97-02DC43DA9232}"/>
              </a:ext>
            </a:extLst>
          </p:cNvPr>
          <p:cNvSpPr>
            <a:spLocks noGrp="1"/>
          </p:cNvSpPr>
          <p:nvPr>
            <p:ph type="title"/>
          </p:nvPr>
        </p:nvSpPr>
        <p:spPr>
          <a:xfrm>
            <a:off x="383583" y="2924174"/>
            <a:ext cx="2709190" cy="1009651"/>
          </a:xfrm>
        </p:spPr>
        <p:txBody>
          <a:bodyPr>
            <a:noAutofit/>
          </a:bodyPr>
          <a:lstStyle/>
          <a:p>
            <a:pPr algn="ctr"/>
            <a:r>
              <a:rPr lang="en-US" sz="3600">
                <a:latin typeface="Arial"/>
                <a:cs typeface="Arial"/>
              </a:rPr>
              <a:t>Key</a:t>
            </a:r>
            <a:br>
              <a:rPr lang="en-US" sz="3600">
                <a:latin typeface="Arial"/>
                <a:cs typeface="Arial"/>
              </a:rPr>
            </a:br>
            <a:r>
              <a:rPr lang="en-US" sz="3600">
                <a:latin typeface="Arial"/>
                <a:cs typeface="Arial"/>
              </a:rPr>
              <a:t>Contributors </a:t>
            </a:r>
            <a:endParaRPr lang="en-US" sz="3600"/>
          </a:p>
        </p:txBody>
      </p:sp>
      <p:sp>
        <p:nvSpPr>
          <p:cNvPr id="3" name="Content Placeholder 2">
            <a:extLst>
              <a:ext uri="{FF2B5EF4-FFF2-40B4-BE49-F238E27FC236}">
                <a16:creationId xmlns:a16="http://schemas.microsoft.com/office/drawing/2014/main" id="{EACECC1D-186B-250D-5823-E17D9067EDD2}"/>
              </a:ext>
            </a:extLst>
          </p:cNvPr>
          <p:cNvSpPr>
            <a:spLocks noGrp="1"/>
          </p:cNvSpPr>
          <p:nvPr>
            <p:ph idx="1"/>
          </p:nvPr>
        </p:nvSpPr>
        <p:spPr>
          <a:xfrm>
            <a:off x="3788475" y="461018"/>
            <a:ext cx="7842142" cy="5966959"/>
          </a:xfrm>
        </p:spPr>
        <p:txBody>
          <a:bodyPr vert="horz" lIns="91440" tIns="45720" rIns="91440" bIns="45720" rtlCol="0" anchor="t">
            <a:noAutofit/>
          </a:bodyPr>
          <a:lstStyle/>
          <a:p>
            <a:pPr>
              <a:lnSpc>
                <a:spcPts val="2000"/>
              </a:lnSpc>
            </a:pPr>
            <a:r>
              <a:rPr lang="en-US" sz="1900" b="1">
                <a:latin typeface="Arial" panose="020B0604020202020204" pitchFamily="34" charset="0"/>
                <a:ea typeface="Calibri"/>
                <a:cs typeface="Arial" panose="020B0604020202020204" pitchFamily="34" charset="0"/>
              </a:rPr>
              <a:t>Jason </a:t>
            </a:r>
            <a:r>
              <a:rPr lang="en-US" sz="1900" b="1" err="1">
                <a:latin typeface="Arial" panose="020B0604020202020204" pitchFamily="34" charset="0"/>
                <a:ea typeface="Calibri"/>
                <a:cs typeface="Arial" panose="020B0604020202020204" pitchFamily="34" charset="0"/>
              </a:rPr>
              <a:t>Almerigi</a:t>
            </a:r>
            <a:r>
              <a:rPr lang="en-US" sz="1900">
                <a:latin typeface="Arial" panose="020B0604020202020204" pitchFamily="34" charset="0"/>
                <a:ea typeface="Calibri"/>
                <a:cs typeface="Arial" panose="020B0604020202020204" pitchFamily="34" charset="0"/>
              </a:rPr>
              <a:t>, Director of Assessment, College of Social Sciences </a:t>
            </a:r>
          </a:p>
          <a:p>
            <a:pPr>
              <a:lnSpc>
                <a:spcPts val="2000"/>
              </a:lnSpc>
            </a:pPr>
            <a:r>
              <a:rPr lang="en-US" sz="1900" b="1">
                <a:latin typeface="Arial" panose="020B0604020202020204" pitchFamily="34" charset="0"/>
                <a:ea typeface="Calibri"/>
                <a:cs typeface="Arial" panose="020B0604020202020204" pitchFamily="34" charset="0"/>
              </a:rPr>
              <a:t>Kyle Carter</a:t>
            </a:r>
            <a:r>
              <a:rPr lang="en-US" sz="1900">
                <a:latin typeface="Arial" panose="020B0604020202020204" pitchFamily="34" charset="0"/>
                <a:ea typeface="Calibri"/>
                <a:cs typeface="Arial" panose="020B0604020202020204" pitchFamily="34" charset="0"/>
              </a:rPr>
              <a:t>, Assistant Assessment Officer, Student Life and Engagement </a:t>
            </a:r>
          </a:p>
          <a:p>
            <a:pPr>
              <a:lnSpc>
                <a:spcPts val="2000"/>
              </a:lnSpc>
            </a:pPr>
            <a:r>
              <a:rPr lang="en-US" sz="1900" b="1">
                <a:latin typeface="Arial" panose="020B0604020202020204" pitchFamily="34" charset="0"/>
                <a:ea typeface="Calibri"/>
                <a:cs typeface="Arial" panose="020B0604020202020204" pitchFamily="34" charset="0"/>
              </a:rPr>
              <a:t>Rebecca Dean</a:t>
            </a:r>
            <a:r>
              <a:rPr lang="en-US" sz="1900">
                <a:latin typeface="Arial" panose="020B0604020202020204" pitchFamily="34" charset="0"/>
                <a:ea typeface="Calibri"/>
                <a:cs typeface="Arial" panose="020B0604020202020204" pitchFamily="34" charset="0"/>
              </a:rPr>
              <a:t>, Director of Assessment, Undergraduate Education </a:t>
            </a:r>
          </a:p>
          <a:p>
            <a:pPr>
              <a:lnSpc>
                <a:spcPts val="2000"/>
              </a:lnSpc>
            </a:pPr>
            <a:r>
              <a:rPr lang="en-US" sz="1900" b="1">
                <a:latin typeface="Arial" panose="020B0604020202020204" pitchFamily="34" charset="0"/>
                <a:ea typeface="Calibri"/>
                <a:cs typeface="Arial" panose="020B0604020202020204" pitchFamily="34" charset="0"/>
              </a:rPr>
              <a:t>Brandy Ellison</a:t>
            </a:r>
            <a:r>
              <a:rPr lang="en-US" sz="1900">
                <a:latin typeface="Arial" panose="020B0604020202020204" pitchFamily="34" charset="0"/>
                <a:ea typeface="Calibri"/>
                <a:cs typeface="Arial" panose="020B0604020202020204" pitchFamily="34" charset="0"/>
              </a:rPr>
              <a:t>, Assistant Professor, Integrative Studies in Social Science </a:t>
            </a:r>
          </a:p>
          <a:p>
            <a:pPr>
              <a:lnSpc>
                <a:spcPts val="2000"/>
              </a:lnSpc>
            </a:pPr>
            <a:r>
              <a:rPr lang="en-US" sz="1900" b="1">
                <a:latin typeface="Arial" panose="020B0604020202020204" pitchFamily="34" charset="0"/>
                <a:ea typeface="Calibri"/>
                <a:cs typeface="Arial" panose="020B0604020202020204" pitchFamily="34" charset="0"/>
              </a:rPr>
              <a:t>Jun Fu</a:t>
            </a:r>
            <a:r>
              <a:rPr lang="en-US" sz="1900">
                <a:latin typeface="Arial" panose="020B0604020202020204" pitchFamily="34" charset="0"/>
                <a:ea typeface="Calibri"/>
                <a:cs typeface="Arial" panose="020B0604020202020204" pitchFamily="34" charset="0"/>
              </a:rPr>
              <a:t>, Data Analyst, Student Life and Engagement </a:t>
            </a:r>
          </a:p>
          <a:p>
            <a:pPr>
              <a:lnSpc>
                <a:spcPts val="2000"/>
              </a:lnSpc>
            </a:pPr>
            <a:r>
              <a:rPr lang="en-US" sz="1900" b="1">
                <a:latin typeface="Arial" panose="020B0604020202020204" pitchFamily="34" charset="0"/>
                <a:ea typeface="Calibri"/>
                <a:cs typeface="Arial" panose="020B0604020202020204" pitchFamily="34" charset="0"/>
              </a:rPr>
              <a:t>Emily Jaszewski</a:t>
            </a:r>
            <a:r>
              <a:rPr lang="en-US" sz="1900">
                <a:latin typeface="Arial" panose="020B0604020202020204" pitchFamily="34" charset="0"/>
                <a:ea typeface="Calibri"/>
                <a:cs typeface="Arial" panose="020B0604020202020204" pitchFamily="34" charset="0"/>
              </a:rPr>
              <a:t>, CGA Liaison Coordinator, Office of Undergraduate Education </a:t>
            </a:r>
          </a:p>
          <a:p>
            <a:pPr>
              <a:lnSpc>
                <a:spcPts val="2000"/>
              </a:lnSpc>
            </a:pPr>
            <a:r>
              <a:rPr lang="en-US" sz="1900" b="1">
                <a:latin typeface="Arial" panose="020B0604020202020204" pitchFamily="34" charset="0"/>
                <a:ea typeface="Calibri"/>
                <a:cs typeface="Arial" panose="020B0604020202020204" pitchFamily="34" charset="0"/>
              </a:rPr>
              <a:t>Ellie </a:t>
            </a:r>
            <a:r>
              <a:rPr lang="en-US" sz="1900" b="1" err="1">
                <a:latin typeface="Arial" panose="020B0604020202020204" pitchFamily="34" charset="0"/>
                <a:ea typeface="Calibri"/>
                <a:cs typeface="Arial" panose="020B0604020202020204" pitchFamily="34" charset="0"/>
              </a:rPr>
              <a:t>Louson</a:t>
            </a:r>
            <a:r>
              <a:rPr lang="en-US" sz="1900">
                <a:latin typeface="Arial" panose="020B0604020202020204" pitchFamily="34" charset="0"/>
                <a:ea typeface="Calibri"/>
                <a:cs typeface="Arial" panose="020B0604020202020204" pitchFamily="34" charset="0"/>
              </a:rPr>
              <a:t>, Learning Designer and Academic Specialist at MSU's Center for Teaching and Learning Innovation </a:t>
            </a:r>
          </a:p>
          <a:p>
            <a:pPr>
              <a:lnSpc>
                <a:spcPts val="2000"/>
              </a:lnSpc>
            </a:pPr>
            <a:r>
              <a:rPr lang="en-US" sz="1900" b="1">
                <a:latin typeface="Arial" panose="020B0604020202020204" pitchFamily="34" charset="0"/>
                <a:ea typeface="Calibri"/>
                <a:cs typeface="Arial" panose="020B0604020202020204" pitchFamily="34" charset="0"/>
              </a:rPr>
              <a:t>Jim Lucas</a:t>
            </a:r>
            <a:r>
              <a:rPr lang="en-US" sz="1900">
                <a:latin typeface="Arial" panose="020B0604020202020204" pitchFamily="34" charset="0"/>
                <a:ea typeface="Calibri"/>
                <a:cs typeface="Arial" panose="020B0604020202020204" pitchFamily="34" charset="0"/>
              </a:rPr>
              <a:t>, former Senior Associate Dean, Global Education &amp; Curriculum, Office of Undergraduate Education </a:t>
            </a:r>
          </a:p>
          <a:p>
            <a:pPr>
              <a:lnSpc>
                <a:spcPts val="2000"/>
              </a:lnSpc>
            </a:pPr>
            <a:r>
              <a:rPr lang="en-US" sz="1900" b="1">
                <a:latin typeface="Arial" panose="020B0604020202020204" pitchFamily="34" charset="0"/>
                <a:ea typeface="Calibri"/>
                <a:cs typeface="Arial" panose="020B0604020202020204" pitchFamily="34" charset="0"/>
              </a:rPr>
              <a:t>Karen-Elizabeth Moroski-Rigney</a:t>
            </a:r>
            <a:r>
              <a:rPr lang="en-US" sz="1900">
                <a:latin typeface="Arial" panose="020B0604020202020204" pitchFamily="34" charset="0"/>
                <a:ea typeface="Calibri"/>
                <a:cs typeface="Arial" panose="020B0604020202020204" pitchFamily="34" charset="0"/>
              </a:rPr>
              <a:t>, Director of Strategic Planning, Assessment, and Accessibility, College of Arts &amp; Letters</a:t>
            </a:r>
          </a:p>
          <a:p>
            <a:pPr>
              <a:lnSpc>
                <a:spcPts val="2000"/>
              </a:lnSpc>
            </a:pPr>
            <a:r>
              <a:rPr lang="en-US" sz="1900" b="1">
                <a:latin typeface="Arial" panose="020B0604020202020204" pitchFamily="34" charset="0"/>
                <a:ea typeface="Calibri"/>
                <a:cs typeface="Arial" panose="020B0604020202020204" pitchFamily="34" charset="0"/>
              </a:rPr>
              <a:t>Renata </a:t>
            </a:r>
            <a:r>
              <a:rPr lang="en-US" sz="1900" b="1" err="1">
                <a:latin typeface="Arial" panose="020B0604020202020204" pitchFamily="34" charset="0"/>
                <a:ea typeface="Calibri"/>
                <a:cs typeface="Arial" panose="020B0604020202020204" pitchFamily="34" charset="0"/>
              </a:rPr>
              <a:t>Opoczynski</a:t>
            </a:r>
            <a:r>
              <a:rPr lang="en-US" sz="1900">
                <a:latin typeface="Arial" panose="020B0604020202020204" pitchFamily="34" charset="0"/>
                <a:ea typeface="Calibri"/>
                <a:cs typeface="Arial" panose="020B0604020202020204" pitchFamily="34" charset="0"/>
              </a:rPr>
              <a:t>, Assistant Provost for Undergraduate Student Success</a:t>
            </a:r>
          </a:p>
          <a:p>
            <a:pPr>
              <a:lnSpc>
                <a:spcPts val="2000"/>
              </a:lnSpc>
            </a:pPr>
            <a:r>
              <a:rPr lang="en-US" sz="1900" b="1">
                <a:latin typeface="Arial" panose="020B0604020202020204" pitchFamily="34" charset="0"/>
                <a:ea typeface="Calibri"/>
                <a:cs typeface="Arial" panose="020B0604020202020204" pitchFamily="34" charset="0"/>
              </a:rPr>
              <a:t>Gabe Ording</a:t>
            </a:r>
            <a:r>
              <a:rPr lang="en-US" sz="1900">
                <a:latin typeface="Arial" panose="020B0604020202020204" pitchFamily="34" charset="0"/>
                <a:ea typeface="Calibri"/>
                <a:cs typeface="Arial" panose="020B0604020202020204" pitchFamily="34" charset="0"/>
              </a:rPr>
              <a:t>, Associate Professor Department of Entomology </a:t>
            </a:r>
          </a:p>
          <a:p>
            <a:pPr marL="0" indent="0">
              <a:lnSpc>
                <a:spcPts val="2000"/>
              </a:lnSpc>
              <a:buNone/>
            </a:pPr>
            <a:endParaRPr lang="en-US" sz="1900">
              <a:ea typeface="Calibri"/>
              <a:cs typeface="Calibri"/>
            </a:endParaRPr>
          </a:p>
        </p:txBody>
      </p:sp>
      <p:pic>
        <p:nvPicPr>
          <p:cNvPr id="5" name="Picture 4" descr="A blue and purple rectangle&#10;&#10;AI-generated content may be incorrect.">
            <a:extLst>
              <a:ext uri="{FF2B5EF4-FFF2-40B4-BE49-F238E27FC236}">
                <a16:creationId xmlns:a16="http://schemas.microsoft.com/office/drawing/2014/main" id="{9FC352BB-629E-30A5-190A-F0E5484A8DCC}"/>
              </a:ext>
            </a:extLst>
          </p:cNvPr>
          <p:cNvPicPr>
            <a:picLocks noChangeAspect="1"/>
          </p:cNvPicPr>
          <p:nvPr/>
        </p:nvPicPr>
        <p:blipFill>
          <a:blip r:embed="rId4"/>
          <a:srcRect t="40524" b="55166"/>
          <a:stretch/>
        </p:blipFill>
        <p:spPr>
          <a:xfrm rot="5400000">
            <a:off x="488436" y="3393891"/>
            <a:ext cx="5974596" cy="70220"/>
          </a:xfrm>
          <a:prstGeom prst="rect">
            <a:avLst/>
          </a:prstGeom>
        </p:spPr>
      </p:pic>
    </p:spTree>
    <p:extLst>
      <p:ext uri="{BB962C8B-B14F-4D97-AF65-F5344CB8AC3E}">
        <p14:creationId xmlns:p14="http://schemas.microsoft.com/office/powerpoint/2010/main" val="342461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80A85-CE84-00A4-56D5-31B1E1DC7D4D}"/>
              </a:ext>
            </a:extLst>
          </p:cNvPr>
          <p:cNvSpPr>
            <a:spLocks noGrp="1"/>
          </p:cNvSpPr>
          <p:nvPr>
            <p:ph idx="1"/>
          </p:nvPr>
        </p:nvSpPr>
        <p:spPr>
          <a:xfrm>
            <a:off x="3791734" y="1752600"/>
            <a:ext cx="7646158" cy="4111625"/>
          </a:xfrm>
        </p:spPr>
        <p:txBody>
          <a:bodyPr vert="horz" lIns="91440" tIns="45720" rIns="91440" bIns="45720" rtlCol="0" anchor="t">
            <a:normAutofit/>
          </a:bodyPr>
          <a:lstStyle/>
          <a:p>
            <a:r>
              <a:rPr lang="en-US" sz="2400" b="1">
                <a:latin typeface="Arial" panose="020B0604020202020204" pitchFamily="34" charset="0"/>
                <a:ea typeface="Calibri"/>
                <a:cs typeface="Arial" panose="020B0604020202020204" pitchFamily="34" charset="0"/>
              </a:rPr>
              <a:t>Amy Martin</a:t>
            </a:r>
            <a:r>
              <a:rPr lang="en-US" sz="2400">
                <a:latin typeface="Arial" panose="020B0604020202020204" pitchFamily="34" charset="0"/>
                <a:ea typeface="Calibri"/>
                <a:cs typeface="Arial" panose="020B0604020202020204" pitchFamily="34" charset="0"/>
              </a:rPr>
              <a:t>, Assistant Dean, Student Success Strategy, </a:t>
            </a:r>
            <a:endParaRPr lang="en-US" sz="2400">
              <a:latin typeface="Arial" panose="020B0604020202020204" pitchFamily="34" charset="0"/>
              <a:cs typeface="Arial" panose="020B0604020202020204" pitchFamily="34" charset="0"/>
            </a:endParaRPr>
          </a:p>
          <a:p>
            <a:pPr lvl="1">
              <a:buFont typeface="Courier New" panose="020B0604020202020204" pitchFamily="34" charset="0"/>
              <a:buChar char="o"/>
            </a:pPr>
            <a:r>
              <a:rPr lang="en-US">
                <a:latin typeface="Arial" panose="020B0604020202020204" pitchFamily="34" charset="0"/>
                <a:ea typeface="Calibri"/>
                <a:cs typeface="Arial" panose="020B0604020202020204" pitchFamily="34" charset="0"/>
              </a:rPr>
              <a:t>current PI, this will shift to leads of the project</a:t>
            </a:r>
            <a:br>
              <a:rPr lang="en-US">
                <a:latin typeface="Arial" panose="020B0604020202020204" pitchFamily="34" charset="0"/>
                <a:ea typeface="Calibri"/>
                <a:cs typeface="Arial" panose="020B0604020202020204" pitchFamily="34" charset="0"/>
              </a:rPr>
            </a:br>
            <a:endParaRPr lang="en-US">
              <a:latin typeface="Arial" panose="020B0604020202020204" pitchFamily="34" charset="0"/>
              <a:ea typeface="Calibri"/>
              <a:cs typeface="Arial" panose="020B0604020202020204" pitchFamily="34" charset="0"/>
            </a:endParaRPr>
          </a:p>
          <a:p>
            <a:r>
              <a:rPr lang="en-US" sz="2400">
                <a:latin typeface="Arial" panose="020B0604020202020204" pitchFamily="34" charset="0"/>
                <a:ea typeface="Calibri"/>
                <a:cs typeface="Arial" panose="020B0604020202020204" pitchFamily="34" charset="0"/>
              </a:rPr>
              <a:t>Assessment support and current co-PIs</a:t>
            </a:r>
          </a:p>
          <a:p>
            <a:pPr lvl="1">
              <a:buFont typeface="Courier New" panose="020B0604020202020204" pitchFamily="34" charset="0"/>
              <a:buChar char="o"/>
            </a:pPr>
            <a:r>
              <a:rPr lang="en-US" b="1">
                <a:latin typeface="Arial" panose="020B0604020202020204" pitchFamily="34" charset="0"/>
                <a:ea typeface="Calibri"/>
                <a:cs typeface="Arial" panose="020B0604020202020204" pitchFamily="34" charset="0"/>
              </a:rPr>
              <a:t>Kari Stone-</a:t>
            </a:r>
            <a:r>
              <a:rPr lang="en-US" b="1" err="1">
                <a:latin typeface="Arial" panose="020B0604020202020204" pitchFamily="34" charset="0"/>
                <a:ea typeface="Calibri"/>
                <a:cs typeface="Arial" panose="020B0604020202020204" pitchFamily="34" charset="0"/>
              </a:rPr>
              <a:t>Sewalish</a:t>
            </a:r>
            <a:r>
              <a:rPr lang="en-US">
                <a:latin typeface="Arial" panose="020B0604020202020204" pitchFamily="34" charset="0"/>
                <a:ea typeface="Calibri"/>
                <a:cs typeface="Arial" panose="020B0604020202020204" pitchFamily="34" charset="0"/>
              </a:rPr>
              <a:t>, Assistant Director of Assessment, Office of Accreditation, Assessment, Curriculum and Compliance, </a:t>
            </a:r>
          </a:p>
          <a:p>
            <a:pPr lvl="1">
              <a:buFont typeface="Courier New" panose="020B0604020202020204" pitchFamily="34" charset="0"/>
              <a:buChar char="o"/>
            </a:pPr>
            <a:r>
              <a:rPr lang="en-US" b="1">
                <a:latin typeface="Arial" panose="020B0604020202020204" pitchFamily="34" charset="0"/>
                <a:ea typeface="Calibri"/>
                <a:cs typeface="Arial" panose="020B0604020202020204" pitchFamily="34" charset="0"/>
              </a:rPr>
              <a:t>Paul Goldblatt</a:t>
            </a:r>
            <a:r>
              <a:rPr lang="en-US">
                <a:latin typeface="Arial" panose="020B0604020202020204" pitchFamily="34" charset="0"/>
                <a:ea typeface="Calibri"/>
                <a:cs typeface="Arial" panose="020B0604020202020204" pitchFamily="34" charset="0"/>
              </a:rPr>
              <a:t>, Division Assessment Officer, Student Life and Engagement</a:t>
            </a:r>
            <a:endParaRPr lang="en-US" sz="2800">
              <a:ea typeface="Calibri"/>
              <a:cs typeface="Calibri"/>
            </a:endParaRPr>
          </a:p>
        </p:txBody>
      </p:sp>
      <p:sp>
        <p:nvSpPr>
          <p:cNvPr id="8" name="Title 1">
            <a:extLst>
              <a:ext uri="{FF2B5EF4-FFF2-40B4-BE49-F238E27FC236}">
                <a16:creationId xmlns:a16="http://schemas.microsoft.com/office/drawing/2014/main" id="{DD43D08A-4277-B797-186D-FCD0AF9F2DC1}"/>
              </a:ext>
            </a:extLst>
          </p:cNvPr>
          <p:cNvSpPr txBox="1">
            <a:spLocks/>
          </p:cNvSpPr>
          <p:nvPr/>
        </p:nvSpPr>
        <p:spPr>
          <a:xfrm>
            <a:off x="1016000" y="2924174"/>
            <a:ext cx="1662958" cy="1009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18453A"/>
                </a:solidFill>
                <a:latin typeface="Arial" panose="020B0604020202020204" pitchFamily="34" charset="0"/>
                <a:ea typeface="+mj-ea"/>
                <a:cs typeface="Arial" panose="020B0604020202020204" pitchFamily="34" charset="0"/>
              </a:defRPr>
            </a:lvl1pPr>
          </a:lstStyle>
          <a:p>
            <a:pPr algn="ctr"/>
            <a:r>
              <a:rPr lang="en-US" sz="3600">
                <a:latin typeface="Arial"/>
                <a:cs typeface="Arial"/>
              </a:rPr>
              <a:t>Grant</a:t>
            </a:r>
          </a:p>
          <a:p>
            <a:pPr algn="ctr"/>
            <a:r>
              <a:rPr lang="en-US" sz="3600">
                <a:latin typeface="Arial"/>
                <a:cs typeface="Arial"/>
              </a:rPr>
              <a:t>Writers</a:t>
            </a:r>
            <a:endParaRPr lang="en-US" sz="3600"/>
          </a:p>
        </p:txBody>
      </p:sp>
      <p:pic>
        <p:nvPicPr>
          <p:cNvPr id="9" name="Picture 8" descr="A blue and purple rectangle&#10;&#10;AI-generated content may be incorrect.">
            <a:extLst>
              <a:ext uri="{FF2B5EF4-FFF2-40B4-BE49-F238E27FC236}">
                <a16:creationId xmlns:a16="http://schemas.microsoft.com/office/drawing/2014/main" id="{38699C24-90E2-4A66-34A8-E2C75CD7C578}"/>
              </a:ext>
            </a:extLst>
          </p:cNvPr>
          <p:cNvPicPr>
            <a:picLocks noChangeAspect="1"/>
          </p:cNvPicPr>
          <p:nvPr/>
        </p:nvPicPr>
        <p:blipFill>
          <a:blip r:embed="rId4"/>
          <a:srcRect t="40524" b="55166"/>
          <a:stretch/>
        </p:blipFill>
        <p:spPr>
          <a:xfrm rot="5400000">
            <a:off x="488436" y="3393891"/>
            <a:ext cx="5974596" cy="70220"/>
          </a:xfrm>
          <a:prstGeom prst="rect">
            <a:avLst/>
          </a:prstGeom>
        </p:spPr>
      </p:pic>
    </p:spTree>
    <p:extLst>
      <p:ext uri="{BB962C8B-B14F-4D97-AF65-F5344CB8AC3E}">
        <p14:creationId xmlns:p14="http://schemas.microsoft.com/office/powerpoint/2010/main" val="954273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af824b-b9ca-44bc-93e9-131eccbb3ac9">
      <Terms xmlns="http://schemas.microsoft.com/office/infopath/2007/PartnerControls"/>
    </lcf76f155ced4ddcb4097134ff3c332f>
    <TaxCatchAll xmlns="b9b69cfa-80ab-4e57-8c7c-c439de3a6f57"/>
    <Status xmlns="b9af824b-b9ca-44bc-93e9-131eccbb3ac9" xsi:nil="true"/>
    <Updated xmlns="b9af824b-b9ca-44bc-93e9-131eccbb3ac9" xsi:nil="true"/>
    <Done xmlns="b9af824b-b9ca-44bc-93e9-131eccbb3ac9">true</Done>
    <ConfirmedCurrent xmlns="b9af824b-b9ca-44bc-93e9-131eccbb3a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3BE68F7849A845B253768CFB280D40" ma:contentTypeVersion="23" ma:contentTypeDescription="Create a new document." ma:contentTypeScope="" ma:versionID="7bc000750d257f9007ff67dee84cb122">
  <xsd:schema xmlns:xsd="http://www.w3.org/2001/XMLSchema" xmlns:xs="http://www.w3.org/2001/XMLSchema" xmlns:p="http://schemas.microsoft.com/office/2006/metadata/properties" xmlns:ns2="b9af824b-b9ca-44bc-93e9-131eccbb3ac9" xmlns:ns3="b9b69cfa-80ab-4e57-8c7c-c439de3a6f57" targetNamespace="http://schemas.microsoft.com/office/2006/metadata/properties" ma:root="true" ma:fieldsID="f08125034f10074474bf3a3ece113903" ns2:_="" ns3:_="">
    <xsd:import namespace="b9af824b-b9ca-44bc-93e9-131eccbb3ac9"/>
    <xsd:import namespace="b9b69cfa-80ab-4e57-8c7c-c439de3a6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ne" minOccurs="0"/>
                <xsd:element ref="ns2:MediaLengthInSeconds" minOccurs="0"/>
                <xsd:element ref="ns2:Status" minOccurs="0"/>
                <xsd:element ref="ns2:MediaServiceLocation" minOccurs="0"/>
                <xsd:element ref="ns2:Updated" minOccurs="0"/>
                <xsd:element ref="ns2:ConfirmedCurrent"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f824b-b9ca-44bc-93e9-131eccbb3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ne" ma:index="19" nillable="true" ma:displayName="Done" ma:default="1" ma:internalName="Done">
      <xsd:simpleType>
        <xsd:restriction base="dms:Boolean"/>
      </xsd:simpleType>
    </xsd:element>
    <xsd:element name="MediaLengthInSeconds" ma:index="20" nillable="true" ma:displayName="Length (seconds)" ma:internalName="MediaLengthInSeconds" ma:readOnly="true">
      <xsd:simpleType>
        <xsd:restriction base="dms:Unknown"/>
      </xsd:simpleType>
    </xsd:element>
    <xsd:element name="Status" ma:index="21" nillable="true" ma:displayName="Status " ma:format="Dropdown" ma:internalName="Status">
      <xsd:simpleType>
        <xsd:union memberTypes="dms:Text">
          <xsd:simpleType>
            <xsd:restriction base="dms:Choice">
              <xsd:enumeration value="Drafting"/>
              <xsd:enumeration value="Complete"/>
              <xsd:enumeration value="Implementing "/>
            </xsd:restriction>
          </xsd:simpleType>
        </xsd:union>
      </xsd:simpleType>
    </xsd:element>
    <xsd:element name="MediaServiceLocation" ma:index="22" nillable="true" ma:displayName="Location" ma:internalName="MediaServiceLocation" ma:readOnly="true">
      <xsd:simpleType>
        <xsd:restriction base="dms:Text"/>
      </xsd:simpleType>
    </xsd:element>
    <xsd:element name="Updated" ma:index="23" nillable="true" ma:displayName="Updated" ma:description="May 2018" ma:format="Dropdown" ma:internalName="Updated">
      <xsd:simpleType>
        <xsd:restriction base="dms:Text">
          <xsd:maxLength value="255"/>
        </xsd:restriction>
      </xsd:simpleType>
    </xsd:element>
    <xsd:element name="ConfirmedCurrent" ma:index="24" nillable="true" ma:displayName="Confirmed Current " ma:description="January 14, 2021 " ma:format="Dropdown" ma:internalName="ConfirmedCurrent">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b69cfa-80ab-4e57-8c7c-c439de3a6f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ff38b9b-e467-49f0-aa00-a4b002715b25}" ma:internalName="TaxCatchAll" ma:showField="CatchAllData" ma:web="b9b69cfa-80ab-4e57-8c7c-c439de3a6f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9AA638-1F7C-4A8C-80A6-36399D2D536B}">
  <ds:schemaRefs>
    <ds:schemaRef ds:uri="http://schemas.microsoft.com/office/2006/documentManagement/types"/>
    <ds:schemaRef ds:uri="http://purl.org/dc/terms/"/>
    <ds:schemaRef ds:uri="http://schemas.microsoft.com/office/2006/metadata/properties"/>
    <ds:schemaRef ds:uri="http://purl.org/dc/elements/1.1/"/>
    <ds:schemaRef ds:uri="b9af824b-b9ca-44bc-93e9-131eccbb3ac9"/>
    <ds:schemaRef ds:uri="http://schemas.openxmlformats.org/package/2006/metadata/core-properties"/>
    <ds:schemaRef ds:uri="http://purl.org/dc/dcmitype/"/>
    <ds:schemaRef ds:uri="http://schemas.microsoft.com/office/infopath/2007/PartnerControls"/>
    <ds:schemaRef ds:uri="b9b69cfa-80ab-4e57-8c7c-c439de3a6f57"/>
    <ds:schemaRef ds:uri="http://www.w3.org/XML/1998/namespace"/>
  </ds:schemaRefs>
</ds:datastoreItem>
</file>

<file path=customXml/itemProps2.xml><?xml version="1.0" encoding="utf-8"?>
<ds:datastoreItem xmlns:ds="http://schemas.openxmlformats.org/officeDocument/2006/customXml" ds:itemID="{9E3BE599-2D83-4ACC-B646-118158230EFF}">
  <ds:schemaRefs>
    <ds:schemaRef ds:uri="http://schemas.microsoft.com/sharepoint/v3/contenttype/forms"/>
  </ds:schemaRefs>
</ds:datastoreItem>
</file>

<file path=customXml/itemProps3.xml><?xml version="1.0" encoding="utf-8"?>
<ds:datastoreItem xmlns:ds="http://schemas.openxmlformats.org/officeDocument/2006/customXml" ds:itemID="{3751394D-001D-4220-831A-16D8A5DFF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f824b-b9ca-44bc-93e9-131eccbb3ac9"/>
    <ds:schemaRef ds:uri="b9b69cfa-80ab-4e57-8c7c-c439de3a6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
  <TotalTime>1</TotalTime>
  <Words>2518</Words>
  <Application>Microsoft Office PowerPoint</Application>
  <PresentationFormat>Widescreen</PresentationFormat>
  <Paragraphs>219</Paragraphs>
  <Slides>19</Slides>
  <Notes>17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Aptos</vt:lpstr>
      <vt:lpstr>Aptos Display</vt:lpstr>
      <vt:lpstr>Arial</vt:lpstr>
      <vt:lpstr>Calibri</vt:lpstr>
      <vt:lpstr>Courier New</vt:lpstr>
      <vt:lpstr>Georgia Pro</vt:lpstr>
      <vt:lpstr>Gotham Book</vt:lpstr>
      <vt:lpstr>Gotham Medium</vt:lpstr>
      <vt:lpstr>Lato</vt:lpstr>
      <vt:lpstr>Symbol</vt:lpstr>
      <vt:lpstr>Symbol,Sans-Serif</vt:lpstr>
      <vt:lpstr>Wingdings</vt:lpstr>
      <vt:lpstr>Office Theme</vt:lpstr>
      <vt:lpstr>Custom Design</vt:lpstr>
      <vt:lpstr>1_Custom Design</vt:lpstr>
      <vt:lpstr>MiLEAP Sixty by 30  College Success Amplify Grant</vt:lpstr>
      <vt:lpstr>Current MSU Learning Goals:</vt:lpstr>
      <vt:lpstr>Relationship to Gen Ed</vt:lpstr>
      <vt:lpstr>MSU Student Success Strategic Plan</vt:lpstr>
      <vt:lpstr>Origin of the Initiative The Student Perspective</vt:lpstr>
      <vt:lpstr>PowerPoint Presentation</vt:lpstr>
      <vt:lpstr>PowerPoint Presentation</vt:lpstr>
      <vt:lpstr>Key Contributors </vt:lpstr>
      <vt:lpstr>PowerPoint Presentation</vt:lpstr>
      <vt:lpstr>PowerPoint Presentation</vt:lpstr>
      <vt:lpstr>PowerPoint Presentation</vt:lpstr>
      <vt:lpstr>Spartan Undergraduate Experience Strategy</vt:lpstr>
      <vt:lpstr>   Five Opportunity Areas for Student Success</vt:lpstr>
      <vt:lpstr>Timeline for Learning Goals Project</vt:lpstr>
      <vt:lpstr>Proposed Leadership</vt:lpstr>
      <vt:lpstr>Proposed Membership - representation</vt:lpstr>
      <vt:lpstr>Key Consultative Groups 1</vt:lpstr>
      <vt:lpstr>Key Consultative Groups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Fuller, Liz</dc:creator>
  <cp:lastModifiedBy>Pineda, Heidi</cp:lastModifiedBy>
  <cp:revision>4</cp:revision>
  <dcterms:created xsi:type="dcterms:W3CDTF">2023-08-02T14:28:33Z</dcterms:created>
  <dcterms:modified xsi:type="dcterms:W3CDTF">2025-04-01T17:15:15Z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0x010100373BE68F7849A845B253768CFB280D40</vt:lpwstr>
  </property>
  <property fmtid="{D5CDD505-2E9C-101B-9397-08002B2CF9AE}" pid="3" name="MediaServiceImageTags">
    <vt:lpwstr/>
  </property>
</Properties>
</file>