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theme" Target="theme/them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392678" y="5444744"/>
            <a:ext cx="5406644" cy="745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08082" y="1425955"/>
            <a:ext cx="197583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69407"/>
            <a:ext cx="12192000" cy="1688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8506" y="6222360"/>
            <a:ext cx="3564100" cy="491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392678" y="5444744"/>
            <a:ext cx="5406644" cy="745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011167"/>
            <a:ext cx="12188952" cy="152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630718"/>
            <a:ext cx="12192000" cy="652145"/>
          </a:xfrm>
          <a:custGeom>
            <a:avLst/>
            <a:gdLst/>
            <a:ahLst/>
            <a:cxnLst/>
            <a:rect l="l" t="t" r="r" b="b"/>
            <a:pathLst>
              <a:path w="12192000" h="652145">
                <a:moveTo>
                  <a:pt x="0" y="0"/>
                </a:moveTo>
                <a:lnTo>
                  <a:pt x="12192000" y="0"/>
                </a:lnTo>
                <a:lnTo>
                  <a:pt x="12192000" y="652093"/>
                </a:lnTo>
                <a:lnTo>
                  <a:pt x="0" y="652093"/>
                </a:lnTo>
                <a:lnTo>
                  <a:pt x="0" y="0"/>
                </a:lnTo>
                <a:close/>
              </a:path>
            </a:pathLst>
          </a:custGeom>
          <a:solidFill>
            <a:srgbClr val="CDDE42">
              <a:alpha val="948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69407"/>
            <a:ext cx="12192000" cy="1688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6476" y="2536443"/>
            <a:ext cx="253904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7232" y="1884171"/>
            <a:ext cx="9577534" cy="300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805" y="4324604"/>
            <a:ext cx="83781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420">
                <a:solidFill>
                  <a:srgbClr val="FFFFFF"/>
                </a:solidFill>
                <a:latin typeface="Century Gothic"/>
                <a:cs typeface="Century Gothic"/>
              </a:rPr>
              <a:t>VIPP </a:t>
            </a:r>
            <a:r>
              <a:rPr dirty="0" sz="4800" spc="315">
                <a:solidFill>
                  <a:srgbClr val="FFFFFF"/>
                </a:solidFill>
                <a:latin typeface="Century Gothic"/>
                <a:cs typeface="Century Gothic"/>
              </a:rPr>
              <a:t>Mission </a:t>
            </a:r>
            <a:r>
              <a:rPr dirty="0" sz="4800" spc="-3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4800" spc="-9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4800" spc="180">
                <a:solidFill>
                  <a:srgbClr val="FFFFFF"/>
                </a:solidFill>
                <a:latin typeface="Century Gothic"/>
                <a:cs typeface="Century Gothic"/>
              </a:rPr>
              <a:t>Activities</a:t>
            </a:r>
            <a:endParaRPr sz="4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168" y="5784596"/>
            <a:ext cx="40690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70">
                <a:solidFill>
                  <a:srgbClr val="17453A"/>
                </a:solidFill>
                <a:latin typeface="Calibri"/>
                <a:cs typeface="Calibri"/>
              </a:rPr>
              <a:t>Xinyu </a:t>
            </a:r>
            <a:r>
              <a:rPr dirty="0" sz="2400" spc="260">
                <a:solidFill>
                  <a:srgbClr val="17453A"/>
                </a:solidFill>
                <a:latin typeface="Calibri"/>
                <a:cs typeface="Calibri"/>
              </a:rPr>
              <a:t>Wu, </a:t>
            </a:r>
            <a:r>
              <a:rPr dirty="0" sz="2400" spc="270">
                <a:solidFill>
                  <a:srgbClr val="17453A"/>
                </a:solidFill>
                <a:latin typeface="Calibri"/>
                <a:cs typeface="Calibri"/>
              </a:rPr>
              <a:t>October</a:t>
            </a:r>
            <a:r>
              <a:rPr dirty="0" sz="2400" spc="-260">
                <a:solidFill>
                  <a:srgbClr val="17453A"/>
                </a:solidFill>
                <a:latin typeface="Calibri"/>
                <a:cs typeface="Calibri"/>
              </a:rPr>
              <a:t> </a:t>
            </a:r>
            <a:r>
              <a:rPr dirty="0" sz="2400" spc="-270">
                <a:solidFill>
                  <a:srgbClr val="17453A"/>
                </a:solidFill>
                <a:latin typeface="Calibri"/>
                <a:cs typeface="Calibri"/>
              </a:rPr>
              <a:t>11, </a:t>
            </a:r>
            <a:r>
              <a:rPr dirty="0" sz="2400" spc="195">
                <a:solidFill>
                  <a:srgbClr val="17453A"/>
                </a:solidFill>
                <a:latin typeface="Calibri"/>
                <a:cs typeface="Calibri"/>
              </a:rPr>
              <a:t>2022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8082" y="1425955"/>
            <a:ext cx="17513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315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495" y="2340355"/>
            <a:ext cx="9636760" cy="130873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algn="ctr" marL="12065" marR="5080" indent="635">
              <a:lnSpc>
                <a:spcPct val="90300"/>
              </a:lnSpc>
              <a:spcBef>
                <a:spcPts val="450"/>
              </a:spcBef>
            </a:pPr>
            <a:r>
              <a:rPr dirty="0" sz="3000" spc="315">
                <a:solidFill>
                  <a:srgbClr val="FFFFFF"/>
                </a:solidFill>
                <a:latin typeface="Calibri"/>
                <a:cs typeface="Calibri"/>
              </a:rPr>
              <a:t>Provide </a:t>
            </a:r>
            <a:r>
              <a:rPr dirty="0" sz="3000" spc="285">
                <a:solidFill>
                  <a:srgbClr val="FFFFFF"/>
                </a:solidFill>
                <a:latin typeface="Calibri"/>
                <a:cs typeface="Calibri"/>
              </a:rPr>
              <a:t>transformative </a:t>
            </a:r>
            <a:r>
              <a:rPr dirty="0" sz="3000" spc="320">
                <a:solidFill>
                  <a:srgbClr val="FFFFFF"/>
                </a:solidFill>
                <a:latin typeface="Calibri"/>
                <a:cs typeface="Calibri"/>
              </a:rPr>
              <a:t>learning </a:t>
            </a:r>
            <a:r>
              <a:rPr dirty="0" sz="3000" spc="315">
                <a:solidFill>
                  <a:srgbClr val="FFFFFF"/>
                </a:solidFill>
                <a:latin typeface="Calibri"/>
                <a:cs typeface="Calibri"/>
              </a:rPr>
              <a:t>experience </a:t>
            </a:r>
            <a:r>
              <a:rPr dirty="0" sz="3000" spc="25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dirty="0" sz="3000" spc="270">
                <a:solidFill>
                  <a:srgbClr val="FFFFFF"/>
                </a:solidFill>
                <a:latin typeface="Calibri"/>
                <a:cs typeface="Calibri"/>
              </a:rPr>
              <a:t>international </a:t>
            </a:r>
            <a:r>
              <a:rPr dirty="0" sz="3000" spc="265">
                <a:solidFill>
                  <a:srgbClr val="FFFFFF"/>
                </a:solidFill>
                <a:latin typeface="Calibri"/>
                <a:cs typeface="Calibri"/>
              </a:rPr>
              <a:t>professionals </a:t>
            </a:r>
            <a:r>
              <a:rPr dirty="0" sz="3000" spc="-4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3000" spc="310">
                <a:solidFill>
                  <a:srgbClr val="FFFFFF"/>
                </a:solidFill>
                <a:latin typeface="Calibri"/>
                <a:cs typeface="Calibri"/>
              </a:rPr>
              <a:t>organizations </a:t>
            </a:r>
            <a:r>
              <a:rPr dirty="0" sz="3000" spc="360">
                <a:solidFill>
                  <a:srgbClr val="FFFFFF"/>
                </a:solidFill>
                <a:latin typeface="Calibri"/>
                <a:cs typeface="Calibri"/>
              </a:rPr>
              <a:t>by  </a:t>
            </a:r>
            <a:r>
              <a:rPr dirty="0" sz="3000" spc="370">
                <a:solidFill>
                  <a:srgbClr val="FFFFFF"/>
                </a:solidFill>
                <a:latin typeface="Calibri"/>
                <a:cs typeface="Calibri"/>
              </a:rPr>
              <a:t>connecting</a:t>
            </a:r>
            <a:r>
              <a:rPr dirty="0" sz="3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260">
                <a:solidFill>
                  <a:srgbClr val="FFFFFF"/>
                </a:solidFill>
                <a:latin typeface="Calibri"/>
                <a:cs typeface="Calibri"/>
              </a:rPr>
              <a:t>people,</a:t>
            </a:r>
            <a:r>
              <a:rPr dirty="0" sz="30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40">
                <a:solidFill>
                  <a:srgbClr val="FFFFFF"/>
                </a:solidFill>
                <a:latin typeface="Calibri"/>
                <a:cs typeface="Calibri"/>
              </a:rPr>
              <a:t>knowledge,</a:t>
            </a:r>
            <a:r>
              <a:rPr dirty="0" sz="3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0">
                <a:solidFill>
                  <a:srgbClr val="FFFFFF"/>
                </a:solidFill>
                <a:latin typeface="Calibri"/>
                <a:cs typeface="Calibri"/>
              </a:rPr>
              <a:t>cultures</a:t>
            </a:r>
            <a:r>
              <a:rPr dirty="0" sz="30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409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0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300">
                <a:solidFill>
                  <a:srgbClr val="FFFFFF"/>
                </a:solidFill>
                <a:latin typeface="Calibri"/>
                <a:cs typeface="Calibri"/>
              </a:rPr>
              <a:t>ideas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4076" y="318706"/>
            <a:ext cx="4083050" cy="5035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100" spc="355">
                <a:solidFill>
                  <a:srgbClr val="4D5729"/>
                </a:solidFill>
                <a:latin typeface="Calibri"/>
                <a:cs typeface="Calibri"/>
              </a:rPr>
              <a:t>Actionable</a:t>
            </a:r>
            <a:r>
              <a:rPr dirty="0" sz="3100" spc="95">
                <a:solidFill>
                  <a:srgbClr val="4D5729"/>
                </a:solidFill>
                <a:latin typeface="Calibri"/>
                <a:cs typeface="Calibri"/>
              </a:rPr>
              <a:t> </a:t>
            </a:r>
            <a:r>
              <a:rPr dirty="0" sz="3100" spc="265">
                <a:solidFill>
                  <a:srgbClr val="4D5729"/>
                </a:solidFill>
                <a:latin typeface="Calibri"/>
                <a:cs typeface="Calibri"/>
              </a:rPr>
              <a:t>Priorities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6194" y="1158321"/>
            <a:ext cx="4587986" cy="4605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60617" y="4056379"/>
            <a:ext cx="306768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spc="75" b="1">
                <a:solidFill>
                  <a:srgbClr val="99AE52"/>
                </a:solidFill>
                <a:latin typeface="Arial"/>
                <a:cs typeface="Arial"/>
              </a:rPr>
              <a:t>Engage </a:t>
            </a:r>
            <a:r>
              <a:rPr dirty="0" sz="1800" spc="100" b="1">
                <a:solidFill>
                  <a:srgbClr val="99AE52"/>
                </a:solidFill>
                <a:latin typeface="Arial"/>
                <a:cs typeface="Arial"/>
              </a:rPr>
              <a:t>with</a:t>
            </a:r>
            <a:r>
              <a:rPr dirty="0" sz="1800" spc="-360" b="1">
                <a:solidFill>
                  <a:srgbClr val="99AE52"/>
                </a:solidFill>
                <a:latin typeface="Arial"/>
                <a:cs typeface="Arial"/>
              </a:rPr>
              <a:t> </a:t>
            </a:r>
            <a:r>
              <a:rPr dirty="0" sz="1800" spc="85" b="1">
                <a:solidFill>
                  <a:srgbClr val="99AE52"/>
                </a:solidFill>
                <a:latin typeface="Arial"/>
                <a:cs typeface="Arial"/>
              </a:rPr>
              <a:t>stakeholders  </a:t>
            </a:r>
            <a:r>
              <a:rPr dirty="0" sz="1800" spc="95" b="1">
                <a:solidFill>
                  <a:srgbClr val="99AE52"/>
                </a:solidFill>
                <a:latin typeface="Arial"/>
                <a:cs typeface="Arial"/>
              </a:rPr>
              <a:t>through </a:t>
            </a:r>
            <a:r>
              <a:rPr dirty="0" sz="1800" spc="85" b="1">
                <a:solidFill>
                  <a:srgbClr val="99AE52"/>
                </a:solidFill>
                <a:latin typeface="Arial"/>
                <a:cs typeface="Arial"/>
              </a:rPr>
              <a:t>effective  </a:t>
            </a:r>
            <a:r>
              <a:rPr dirty="0" sz="1800" spc="120" b="1">
                <a:solidFill>
                  <a:srgbClr val="99AE52"/>
                </a:solidFill>
                <a:latin typeface="Arial"/>
                <a:cs typeface="Arial"/>
              </a:rPr>
              <a:t>communication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344" y="4242307"/>
            <a:ext cx="3268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0" b="1">
                <a:solidFill>
                  <a:srgbClr val="334256"/>
                </a:solidFill>
                <a:latin typeface="Arial"/>
                <a:cs typeface="Arial"/>
              </a:rPr>
              <a:t>Build</a:t>
            </a:r>
            <a:r>
              <a:rPr dirty="0" sz="1800" spc="-130" b="1">
                <a:solidFill>
                  <a:srgbClr val="334256"/>
                </a:solidFill>
                <a:latin typeface="Arial"/>
                <a:cs typeface="Arial"/>
              </a:rPr>
              <a:t> </a:t>
            </a:r>
            <a:r>
              <a:rPr dirty="0" sz="1800" spc="90" b="1">
                <a:solidFill>
                  <a:srgbClr val="334256"/>
                </a:solidFill>
                <a:latin typeface="Arial"/>
                <a:cs typeface="Arial"/>
              </a:rPr>
              <a:t>high</a:t>
            </a:r>
            <a:r>
              <a:rPr dirty="0" sz="1800" spc="-130" b="1">
                <a:solidFill>
                  <a:srgbClr val="334256"/>
                </a:solidFill>
                <a:latin typeface="Arial"/>
                <a:cs typeface="Arial"/>
              </a:rPr>
              <a:t> </a:t>
            </a:r>
            <a:r>
              <a:rPr dirty="0" sz="1800" spc="100" b="1">
                <a:solidFill>
                  <a:srgbClr val="334256"/>
                </a:solidFill>
                <a:latin typeface="Arial"/>
                <a:cs typeface="Arial"/>
              </a:rPr>
              <a:t>performing</a:t>
            </a:r>
            <a:r>
              <a:rPr dirty="0" sz="1800" spc="-125" b="1">
                <a:solidFill>
                  <a:srgbClr val="334256"/>
                </a:solidFill>
                <a:latin typeface="Arial"/>
                <a:cs typeface="Arial"/>
              </a:rPr>
              <a:t> </a:t>
            </a:r>
            <a:r>
              <a:rPr dirty="0" sz="1800" spc="185" b="1">
                <a:solidFill>
                  <a:srgbClr val="334256"/>
                </a:solidFill>
                <a:latin typeface="Arial"/>
                <a:cs typeface="Arial"/>
              </a:rPr>
              <a:t>team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0617" y="1703323"/>
            <a:ext cx="2514600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dirty="0" sz="1800" spc="55" b="1">
                <a:solidFill>
                  <a:srgbClr val="698AC5"/>
                </a:solidFill>
                <a:latin typeface="Arial"/>
                <a:cs typeface="Arial"/>
              </a:rPr>
              <a:t>Provide </a:t>
            </a:r>
            <a:r>
              <a:rPr dirty="0" sz="1800" spc="145" b="1">
                <a:solidFill>
                  <a:srgbClr val="698AC5"/>
                </a:solidFill>
                <a:latin typeface="Arial"/>
                <a:cs typeface="Arial"/>
              </a:rPr>
              <a:t>360-degree  </a:t>
            </a:r>
            <a:r>
              <a:rPr dirty="0" sz="1800" spc="70" b="1">
                <a:solidFill>
                  <a:srgbClr val="698AC5"/>
                </a:solidFill>
                <a:latin typeface="Arial"/>
                <a:cs typeface="Arial"/>
              </a:rPr>
              <a:t>Support </a:t>
            </a:r>
            <a:r>
              <a:rPr dirty="0" sz="1800" spc="150" b="1">
                <a:solidFill>
                  <a:srgbClr val="698AC5"/>
                </a:solidFill>
                <a:latin typeface="Arial"/>
                <a:cs typeface="Arial"/>
              </a:rPr>
              <a:t>and</a:t>
            </a:r>
            <a:r>
              <a:rPr dirty="0" sz="1800" spc="-350" b="1">
                <a:solidFill>
                  <a:srgbClr val="698AC5"/>
                </a:solidFill>
                <a:latin typeface="Arial"/>
                <a:cs typeface="Arial"/>
              </a:rPr>
              <a:t> </a:t>
            </a:r>
            <a:r>
              <a:rPr dirty="0" sz="1800" spc="60" b="1">
                <a:solidFill>
                  <a:srgbClr val="698AC5"/>
                </a:solidFill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805" y="1706371"/>
            <a:ext cx="2997200" cy="8483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r" marL="523875" marR="5715" indent="-511175">
              <a:lnSpc>
                <a:spcPct val="102200"/>
              </a:lnSpc>
              <a:spcBef>
                <a:spcPts val="50"/>
              </a:spcBef>
            </a:pPr>
            <a:r>
              <a:rPr dirty="0" sz="1800" spc="55" b="1">
                <a:solidFill>
                  <a:srgbClr val="29928F"/>
                </a:solidFill>
                <a:latin typeface="Arial"/>
                <a:cs typeface="Arial"/>
              </a:rPr>
              <a:t>Offer </a:t>
            </a:r>
            <a:r>
              <a:rPr dirty="0" sz="1800" spc="75" b="1">
                <a:solidFill>
                  <a:srgbClr val="29928F"/>
                </a:solidFill>
                <a:latin typeface="Arial"/>
                <a:cs typeface="Arial"/>
              </a:rPr>
              <a:t>diverse</a:t>
            </a:r>
            <a:r>
              <a:rPr dirty="0" sz="1800" spc="-305" b="1">
                <a:solidFill>
                  <a:srgbClr val="29928F"/>
                </a:solidFill>
                <a:latin typeface="Arial"/>
                <a:cs typeface="Arial"/>
              </a:rPr>
              <a:t> </a:t>
            </a:r>
            <a:r>
              <a:rPr dirty="0" sz="1800" spc="90" b="1">
                <a:solidFill>
                  <a:srgbClr val="29928F"/>
                </a:solidFill>
                <a:latin typeface="Arial"/>
                <a:cs typeface="Arial"/>
              </a:rPr>
              <a:t>high</a:t>
            </a:r>
            <a:r>
              <a:rPr dirty="0" sz="1800" spc="-130" b="1">
                <a:solidFill>
                  <a:srgbClr val="29928F"/>
                </a:solidFill>
                <a:latin typeface="Arial"/>
                <a:cs typeface="Arial"/>
              </a:rPr>
              <a:t> </a:t>
            </a:r>
            <a:r>
              <a:rPr dirty="0" sz="1800" spc="105" b="1">
                <a:solidFill>
                  <a:srgbClr val="29928F"/>
                </a:solidFill>
                <a:latin typeface="Arial"/>
                <a:cs typeface="Arial"/>
              </a:rPr>
              <a:t>quality </a:t>
            </a:r>
            <a:r>
              <a:rPr dirty="0" sz="1800" spc="65" b="1">
                <a:solidFill>
                  <a:srgbClr val="29928F"/>
                </a:solidFill>
                <a:latin typeface="Arial"/>
                <a:cs typeface="Arial"/>
              </a:rPr>
              <a:t> </a:t>
            </a:r>
            <a:r>
              <a:rPr dirty="0" sz="1800" spc="65" b="1">
                <a:solidFill>
                  <a:srgbClr val="29928F"/>
                </a:solidFill>
                <a:latin typeface="Arial"/>
                <a:cs typeface="Arial"/>
              </a:rPr>
              <a:t>professional</a:t>
            </a:r>
            <a:r>
              <a:rPr dirty="0" sz="1800" spc="-145" b="1">
                <a:solidFill>
                  <a:srgbClr val="29928F"/>
                </a:solidFill>
                <a:latin typeface="Arial"/>
                <a:cs typeface="Arial"/>
              </a:rPr>
              <a:t> </a:t>
            </a:r>
            <a:r>
              <a:rPr dirty="0" sz="1800" spc="95" b="1">
                <a:solidFill>
                  <a:srgbClr val="29928F"/>
                </a:solidFill>
                <a:latin typeface="Arial"/>
                <a:cs typeface="Arial"/>
              </a:rPr>
              <a:t>training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ts val="2110"/>
              </a:lnSpc>
            </a:pPr>
            <a:r>
              <a:rPr dirty="0" sz="1800" spc="95" b="1">
                <a:solidFill>
                  <a:srgbClr val="29928F"/>
                </a:solidFill>
                <a:latin typeface="Arial"/>
                <a:cs typeface="Arial"/>
              </a:rPr>
              <a:t>pr</a:t>
            </a:r>
            <a:r>
              <a:rPr dirty="0" sz="1800" spc="75" b="1">
                <a:solidFill>
                  <a:srgbClr val="29928F"/>
                </a:solidFill>
                <a:latin typeface="Arial"/>
                <a:cs typeface="Arial"/>
              </a:rPr>
              <a:t>ogr</a:t>
            </a:r>
            <a:r>
              <a:rPr dirty="0" sz="1800" spc="260" b="1">
                <a:solidFill>
                  <a:srgbClr val="29928F"/>
                </a:solidFill>
                <a:latin typeface="Arial"/>
                <a:cs typeface="Arial"/>
              </a:rPr>
              <a:t>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9531" y="3283683"/>
            <a:ext cx="1506855" cy="2946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750" spc="200">
                <a:solidFill>
                  <a:srgbClr val="4D5729"/>
                </a:solidFill>
                <a:latin typeface="Calibri"/>
                <a:cs typeface="Calibri"/>
              </a:rPr>
              <a:t>Stakeholders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6610" y="4173107"/>
            <a:ext cx="409432" cy="411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68082" y="1910361"/>
            <a:ext cx="503036" cy="503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136" y="674115"/>
            <a:ext cx="28740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29928F"/>
                </a:solidFill>
                <a:latin typeface="Arial"/>
                <a:cs typeface="Arial"/>
              </a:rPr>
              <a:t>Diverse</a:t>
            </a:r>
            <a:r>
              <a:rPr dirty="0" sz="2800" spc="-65" b="1">
                <a:solidFill>
                  <a:srgbClr val="29928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29928F"/>
                </a:solidFill>
                <a:latin typeface="Arial"/>
                <a:cs typeface="Arial"/>
              </a:rPr>
              <a:t>Program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4203" y="3689124"/>
            <a:ext cx="3917795" cy="316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500" y="1257096"/>
            <a:ext cx="4854575" cy="305562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70"/>
              </a:spcBef>
              <a:buSzPct val="66666"/>
              <a:buChar char="•"/>
              <a:tabLst>
                <a:tab pos="297815" algn="l"/>
                <a:tab pos="298450" algn="l"/>
              </a:tabLst>
            </a:pP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USG </a:t>
            </a:r>
            <a:r>
              <a:rPr dirty="0" sz="2400">
                <a:solidFill>
                  <a:srgbClr val="17453A"/>
                </a:solidFill>
                <a:latin typeface="Arial"/>
                <a:cs typeface="Arial"/>
              </a:rPr>
              <a:t>program – DoS &amp;</a:t>
            </a:r>
            <a:r>
              <a:rPr dirty="0" sz="2400" spc="-55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USDA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89500"/>
              </a:lnSpc>
              <a:spcBef>
                <a:spcPts val="1060"/>
              </a:spcBef>
            </a:pPr>
            <a:r>
              <a:rPr dirty="0" sz="2000">
                <a:solidFill>
                  <a:srgbClr val="17453A"/>
                </a:solidFill>
                <a:latin typeface="Arial"/>
                <a:cs typeface="Arial"/>
              </a:rPr>
              <a:t>AAP, Asia Hub, CERES, </a:t>
            </a:r>
            <a:r>
              <a:rPr dirty="0" sz="2000" spc="-5">
                <a:solidFill>
                  <a:srgbClr val="17453A"/>
                </a:solidFill>
                <a:latin typeface="Arial"/>
                <a:cs typeface="Arial"/>
              </a:rPr>
              <a:t>GenCen </a:t>
            </a:r>
            <a:r>
              <a:rPr dirty="0" sz="2000">
                <a:solidFill>
                  <a:srgbClr val="17453A"/>
                </a:solidFill>
                <a:latin typeface="Arial"/>
                <a:cs typeface="Arial"/>
              </a:rPr>
              <a:t>&amp;</a:t>
            </a:r>
            <a:r>
              <a:rPr dirty="0" sz="2000" spc="-120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7453A"/>
                </a:solidFill>
                <a:latin typeface="Arial"/>
                <a:cs typeface="Arial"/>
              </a:rPr>
              <a:t>Muslin  </a:t>
            </a:r>
            <a:r>
              <a:rPr dirty="0" sz="2000" spc="-5">
                <a:solidFill>
                  <a:srgbClr val="17453A"/>
                </a:solidFill>
                <a:latin typeface="Arial"/>
                <a:cs typeface="Arial"/>
              </a:rPr>
              <a:t>Studies, </a:t>
            </a:r>
            <a:r>
              <a:rPr dirty="0" sz="2000">
                <a:solidFill>
                  <a:srgbClr val="17453A"/>
                </a:solidFill>
                <a:latin typeface="Arial"/>
                <a:cs typeface="Arial"/>
              </a:rPr>
              <a:t>BROAD, CAL, CANR, CEDU,  CSS, AAN, VPRI</a:t>
            </a:r>
            <a:r>
              <a:rPr dirty="0" sz="2000" spc="-55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7453A"/>
                </a:solidFill>
                <a:latin typeface="Arial"/>
                <a:cs typeface="Arial"/>
              </a:rPr>
              <a:t>…..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298450" marR="192405" indent="-285750">
              <a:lnSpc>
                <a:spcPts val="2620"/>
              </a:lnSpc>
              <a:spcBef>
                <a:spcPts val="1670"/>
              </a:spcBef>
              <a:buSzPct val="66666"/>
              <a:buChar char="•"/>
              <a:tabLst>
                <a:tab pos="297815" algn="l"/>
                <a:tab pos="298450" algn="l"/>
              </a:tabLst>
            </a:pP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Virtual summer/winter </a:t>
            </a:r>
            <a:r>
              <a:rPr dirty="0" sz="2400">
                <a:solidFill>
                  <a:srgbClr val="17453A"/>
                </a:solidFill>
                <a:latin typeface="Arial"/>
                <a:cs typeface="Arial"/>
              </a:rPr>
              <a:t>school </a:t>
            </a: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for  university</a:t>
            </a:r>
            <a:r>
              <a:rPr dirty="0" sz="2400" spc="-10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students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000" spc="-5">
                <a:solidFill>
                  <a:srgbClr val="17453A"/>
                </a:solidFill>
                <a:latin typeface="Arial"/>
                <a:cs typeface="Arial"/>
              </a:rPr>
              <a:t>BROAD and</a:t>
            </a:r>
            <a:r>
              <a:rPr dirty="0" sz="2000" spc="-10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7453A"/>
                </a:solidFill>
                <a:latin typeface="Arial"/>
                <a:cs typeface="Arial"/>
              </a:rPr>
              <a:t>ComArts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37074" y="0"/>
            <a:ext cx="3321866" cy="399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15373" y="1227048"/>
            <a:ext cx="2860040" cy="7588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dirty="0" sz="1550" spc="114" i="1">
                <a:solidFill>
                  <a:srgbClr val="707B15"/>
                </a:solidFill>
                <a:latin typeface="Century Gothic"/>
                <a:cs typeface="Century Gothic"/>
              </a:rPr>
              <a:t>Pakistan </a:t>
            </a:r>
            <a:r>
              <a:rPr dirty="0" sz="1550" spc="235" i="1">
                <a:solidFill>
                  <a:srgbClr val="707B15"/>
                </a:solidFill>
                <a:latin typeface="Century Gothic"/>
                <a:cs typeface="Century Gothic"/>
              </a:rPr>
              <a:t>HE</a:t>
            </a:r>
            <a:r>
              <a:rPr dirty="0" sz="1550" spc="-300" i="1">
                <a:solidFill>
                  <a:srgbClr val="707B15"/>
                </a:solidFill>
                <a:latin typeface="Century Gothic"/>
                <a:cs typeface="Century Gothic"/>
              </a:rPr>
              <a:t> </a:t>
            </a:r>
            <a:r>
              <a:rPr dirty="0" sz="1550" spc="85" i="1">
                <a:solidFill>
                  <a:srgbClr val="707B15"/>
                </a:solidFill>
                <a:latin typeface="Century Gothic"/>
                <a:cs typeface="Century Gothic"/>
              </a:rPr>
              <a:t>Senior </a:t>
            </a:r>
            <a:r>
              <a:rPr dirty="0" sz="1550" spc="114" i="1">
                <a:solidFill>
                  <a:srgbClr val="707B15"/>
                </a:solidFill>
                <a:latin typeface="Century Gothic"/>
                <a:cs typeface="Century Gothic"/>
              </a:rPr>
              <a:t>Women  </a:t>
            </a:r>
            <a:r>
              <a:rPr dirty="0" sz="1550" spc="75" i="1">
                <a:solidFill>
                  <a:srgbClr val="707B15"/>
                </a:solidFill>
                <a:latin typeface="Century Gothic"/>
                <a:cs typeface="Century Gothic"/>
              </a:rPr>
              <a:t>Leadership</a:t>
            </a:r>
            <a:r>
              <a:rPr dirty="0" sz="1550" spc="-15" i="1">
                <a:solidFill>
                  <a:srgbClr val="707B15"/>
                </a:solidFill>
                <a:latin typeface="Century Gothic"/>
                <a:cs typeface="Century Gothic"/>
              </a:rPr>
              <a:t> </a:t>
            </a:r>
            <a:r>
              <a:rPr dirty="0" sz="1550" spc="120" i="1">
                <a:solidFill>
                  <a:srgbClr val="707B15"/>
                </a:solidFill>
                <a:latin typeface="Century Gothic"/>
                <a:cs typeface="Century Gothic"/>
              </a:rPr>
              <a:t>Program</a:t>
            </a:r>
            <a:endParaRPr sz="15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95" i="1">
                <a:solidFill>
                  <a:srgbClr val="707B15"/>
                </a:solidFill>
                <a:latin typeface="Century Gothic"/>
                <a:cs typeface="Century Gothic"/>
              </a:rPr>
              <a:t>- </a:t>
            </a:r>
            <a:r>
              <a:rPr dirty="0" sz="1550" spc="70" i="1">
                <a:solidFill>
                  <a:srgbClr val="707B15"/>
                </a:solidFill>
                <a:latin typeface="Century Gothic"/>
                <a:cs typeface="Century Gothic"/>
              </a:rPr>
              <a:t>September</a:t>
            </a:r>
            <a:r>
              <a:rPr dirty="0" sz="1550" spc="-135" i="1">
                <a:solidFill>
                  <a:srgbClr val="707B15"/>
                </a:solidFill>
                <a:latin typeface="Century Gothic"/>
                <a:cs typeface="Century Gothic"/>
              </a:rPr>
              <a:t> </a:t>
            </a:r>
            <a:r>
              <a:rPr dirty="0" sz="1550" spc="75" i="1">
                <a:solidFill>
                  <a:srgbClr val="707B15"/>
                </a:solidFill>
                <a:latin typeface="Century Gothic"/>
                <a:cs typeface="Century Gothic"/>
              </a:rPr>
              <a:t>2022</a:t>
            </a:r>
            <a:endParaRPr sz="1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506" y="6222360"/>
            <a:ext cx="3564100" cy="49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268" y="668019"/>
            <a:ext cx="3764915" cy="833119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dirty="0" sz="2800" b="1">
                <a:solidFill>
                  <a:srgbClr val="29928F"/>
                </a:solidFill>
                <a:latin typeface="Arial"/>
                <a:cs typeface="Arial"/>
              </a:rPr>
              <a:t>360-Degree </a:t>
            </a:r>
            <a:r>
              <a:rPr dirty="0" sz="2800" spc="-5" b="1">
                <a:solidFill>
                  <a:srgbClr val="29928F"/>
                </a:solidFill>
                <a:latin typeface="Arial"/>
                <a:cs typeface="Arial"/>
              </a:rPr>
              <a:t>Support</a:t>
            </a:r>
            <a:r>
              <a:rPr dirty="0" sz="2800" spc="-50" b="1">
                <a:solidFill>
                  <a:srgbClr val="29928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29928F"/>
                </a:solidFill>
                <a:latin typeface="Arial"/>
                <a:cs typeface="Arial"/>
              </a:rPr>
              <a:t>&amp;  Services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6031" y="1938164"/>
            <a:ext cx="4315967" cy="3490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2868" y="1955291"/>
            <a:ext cx="3094990" cy="221107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97815" marR="344170" indent="-285750">
              <a:lnSpc>
                <a:spcPts val="2210"/>
              </a:lnSpc>
              <a:spcBef>
                <a:spcPts val="330"/>
              </a:spcBef>
              <a:buSzPct val="80000"/>
              <a:buChar char="•"/>
              <a:tabLst>
                <a:tab pos="297815" algn="l"/>
                <a:tab pos="298450" algn="l"/>
              </a:tabLst>
            </a:pPr>
            <a:r>
              <a:rPr dirty="0" sz="2000">
                <a:solidFill>
                  <a:srgbClr val="17453A"/>
                </a:solidFill>
                <a:latin typeface="Arial"/>
                <a:cs typeface="Arial"/>
              </a:rPr>
              <a:t>Bolashak</a:t>
            </a:r>
            <a:r>
              <a:rPr dirty="0" sz="2000" spc="-50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7453A"/>
                </a:solidFill>
                <a:latin typeface="Arial"/>
                <a:cs typeface="Arial"/>
              </a:rPr>
              <a:t>Presidential  </a:t>
            </a:r>
            <a:r>
              <a:rPr dirty="0" sz="2000">
                <a:solidFill>
                  <a:srgbClr val="17453A"/>
                </a:solidFill>
                <a:latin typeface="Arial"/>
                <a:cs typeface="Arial"/>
              </a:rPr>
              <a:t>Scholarship</a:t>
            </a:r>
            <a:r>
              <a:rPr dirty="0" sz="2000" spc="-40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7453A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2000">
                <a:solidFill>
                  <a:srgbClr val="17453A"/>
                </a:solidFill>
                <a:latin typeface="Arial"/>
                <a:cs typeface="Arial"/>
              </a:rPr>
              <a:t>CERES, CEDU &amp;</a:t>
            </a:r>
            <a:r>
              <a:rPr dirty="0" sz="2000" spc="-50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7453A"/>
                </a:solidFill>
                <a:latin typeface="Arial"/>
                <a:cs typeface="Arial"/>
              </a:rPr>
              <a:t>LAW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  <a:spcBef>
                <a:spcPts val="5"/>
              </a:spcBef>
              <a:buSzPct val="80000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17453A"/>
                </a:solidFill>
                <a:latin typeface="Arial"/>
                <a:cs typeface="Arial"/>
              </a:rPr>
              <a:t>SUSI Civic</a:t>
            </a:r>
            <a:r>
              <a:rPr dirty="0" sz="2000" spc="-60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7453A"/>
                </a:solidFill>
                <a:latin typeface="Arial"/>
                <a:cs typeface="Arial"/>
              </a:rPr>
              <a:t>Engagement  </a:t>
            </a:r>
            <a:r>
              <a:rPr dirty="0" sz="2000">
                <a:solidFill>
                  <a:srgbClr val="17453A"/>
                </a:solidFill>
                <a:latin typeface="Arial"/>
                <a:cs typeface="Arial"/>
              </a:rPr>
              <a:t>CAL &amp;</a:t>
            </a:r>
            <a:r>
              <a:rPr dirty="0" sz="2000" spc="-25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7453A"/>
                </a:solidFill>
                <a:latin typeface="Arial"/>
                <a:cs typeface="Arial"/>
              </a:rPr>
              <a:t>CSS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51955" y="6391147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DDE42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87780" y="0"/>
            <a:ext cx="4931317" cy="3683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87780" y="3683619"/>
            <a:ext cx="4232506" cy="3174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506" y="6222360"/>
            <a:ext cx="3564100" cy="49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392" y="777747"/>
            <a:ext cx="216154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29928F"/>
                </a:solidFill>
                <a:latin typeface="Arial"/>
                <a:cs typeface="Arial"/>
              </a:rPr>
              <a:t>E</a:t>
            </a:r>
            <a:r>
              <a:rPr dirty="0" sz="2800" b="1">
                <a:solidFill>
                  <a:srgbClr val="29928F"/>
                </a:solidFill>
                <a:latin typeface="Arial"/>
                <a:cs typeface="Arial"/>
              </a:rPr>
              <a:t>ng</a:t>
            </a:r>
            <a:r>
              <a:rPr dirty="0" sz="2800" spc="5" b="1">
                <a:solidFill>
                  <a:srgbClr val="29928F"/>
                </a:solidFill>
                <a:latin typeface="Arial"/>
                <a:cs typeface="Arial"/>
              </a:rPr>
              <a:t>a</a:t>
            </a:r>
            <a:r>
              <a:rPr dirty="0" sz="2800" b="1">
                <a:solidFill>
                  <a:srgbClr val="29928F"/>
                </a:solidFill>
                <a:latin typeface="Arial"/>
                <a:cs typeface="Arial"/>
              </a:rPr>
              <a:t>g</a:t>
            </a:r>
            <a:r>
              <a:rPr dirty="0" sz="2800" spc="5" b="1">
                <a:solidFill>
                  <a:srgbClr val="29928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29928F"/>
                </a:solidFill>
                <a:latin typeface="Arial"/>
                <a:cs typeface="Arial"/>
              </a:rPr>
              <a:t>m</a:t>
            </a:r>
            <a:r>
              <a:rPr dirty="0" sz="2800" spc="5" b="1">
                <a:solidFill>
                  <a:srgbClr val="29928F"/>
                </a:solidFill>
                <a:latin typeface="Arial"/>
                <a:cs typeface="Arial"/>
              </a:rPr>
              <a:t>e</a:t>
            </a:r>
            <a:r>
              <a:rPr dirty="0" sz="2800" b="1">
                <a:solidFill>
                  <a:srgbClr val="29928F"/>
                </a:solidFill>
                <a:latin typeface="Arial"/>
                <a:cs typeface="Arial"/>
              </a:rPr>
              <a:t>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848" y="1371092"/>
            <a:ext cx="3971290" cy="410273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SzPct val="66666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30th</a:t>
            </a:r>
            <a:r>
              <a:rPr dirty="0" sz="2400" spc="-10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Anniversary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66666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Branding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66666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Website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66666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Social </a:t>
            </a:r>
            <a:r>
              <a:rPr dirty="0" sz="2400">
                <a:solidFill>
                  <a:srgbClr val="17453A"/>
                </a:solidFill>
                <a:latin typeface="Arial"/>
                <a:cs typeface="Arial"/>
              </a:rPr>
              <a:t>media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66666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VIPP</a:t>
            </a:r>
            <a:r>
              <a:rPr dirty="0" sz="2400" spc="-15">
                <a:solidFill>
                  <a:srgbClr val="17453A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7453A"/>
                </a:solidFill>
                <a:latin typeface="Arial"/>
                <a:cs typeface="Arial"/>
              </a:rPr>
              <a:t>Endowments</a:t>
            </a:r>
            <a:endParaRPr sz="2400">
              <a:latin typeface="Arial"/>
              <a:cs typeface="Arial"/>
            </a:endParaRPr>
          </a:p>
          <a:p>
            <a:pPr lvl="1" marL="755650" indent="-286385">
              <a:lnSpc>
                <a:spcPts val="1585"/>
              </a:lnSpc>
              <a:spcBef>
                <a:spcPts val="420"/>
              </a:spcBef>
              <a:buClr>
                <a:srgbClr val="8DA19D"/>
              </a:buClr>
              <a:buChar char="•"/>
              <a:tabLst>
                <a:tab pos="755015" algn="l"/>
                <a:tab pos="755650" algn="l"/>
              </a:tabLst>
            </a:pPr>
            <a:r>
              <a:rPr dirty="0" sz="1400" spc="-5">
                <a:latin typeface="Arial"/>
                <a:cs typeface="Arial"/>
              </a:rPr>
              <a:t>Afghanistan women development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lecture</a:t>
            </a:r>
            <a:endParaRPr sz="1400">
              <a:latin typeface="Arial"/>
              <a:cs typeface="Arial"/>
            </a:endParaRPr>
          </a:p>
          <a:p>
            <a:pPr marL="755650">
              <a:lnSpc>
                <a:spcPts val="1585"/>
              </a:lnSpc>
            </a:pPr>
            <a:r>
              <a:rPr dirty="0" sz="1400">
                <a:latin typeface="Arial"/>
                <a:cs typeface="Arial"/>
              </a:rPr>
              <a:t>– CSS, </a:t>
            </a:r>
            <a:r>
              <a:rPr dirty="0" sz="1400" spc="-5">
                <a:latin typeface="Arial"/>
                <a:cs typeface="Arial"/>
              </a:rPr>
              <a:t>Guo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Chen</a:t>
            </a:r>
            <a:endParaRPr sz="1400">
              <a:latin typeface="Arial"/>
              <a:cs typeface="Arial"/>
            </a:endParaRPr>
          </a:p>
          <a:p>
            <a:pPr lvl="1" marL="755650" marR="573405" indent="-285750">
              <a:lnSpc>
                <a:spcPts val="1490"/>
              </a:lnSpc>
              <a:spcBef>
                <a:spcPts val="545"/>
              </a:spcBef>
              <a:buClr>
                <a:srgbClr val="8DA19D"/>
              </a:buClr>
              <a:buChar char="•"/>
              <a:tabLst>
                <a:tab pos="755015" algn="l"/>
                <a:tab pos="755650" algn="l"/>
              </a:tabLst>
            </a:pPr>
            <a:r>
              <a:rPr dirty="0" sz="1400" spc="-5">
                <a:latin typeface="Arial"/>
                <a:cs typeface="Arial"/>
              </a:rPr>
              <a:t>Cambodia visiting scholar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CSS,  </a:t>
            </a:r>
            <a:r>
              <a:rPr dirty="0" sz="1400" spc="-5">
                <a:latin typeface="Arial"/>
                <a:cs typeface="Arial"/>
              </a:rPr>
              <a:t>Amanda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Flaim</a:t>
            </a:r>
            <a:endParaRPr sz="1400">
              <a:latin typeface="Arial"/>
              <a:cs typeface="Arial"/>
            </a:endParaRPr>
          </a:p>
          <a:p>
            <a:pPr lvl="1" marL="755650" marR="652780" indent="-285750">
              <a:lnSpc>
                <a:spcPts val="1510"/>
              </a:lnSpc>
              <a:spcBef>
                <a:spcPts val="484"/>
              </a:spcBef>
              <a:buClr>
                <a:srgbClr val="8DA19D"/>
              </a:buClr>
              <a:buChar char="•"/>
              <a:tabLst>
                <a:tab pos="755015" algn="l"/>
                <a:tab pos="755650" algn="l"/>
              </a:tabLst>
            </a:pPr>
            <a:r>
              <a:rPr dirty="0" sz="1400" spc="-5">
                <a:latin typeface="Arial"/>
                <a:cs typeface="Arial"/>
              </a:rPr>
              <a:t>Palestinian history lecture </a:t>
            </a:r>
            <a:r>
              <a:rPr dirty="0" sz="1400">
                <a:latin typeface="Arial"/>
                <a:cs typeface="Arial"/>
              </a:rPr>
              <a:t>– </a:t>
            </a:r>
            <a:r>
              <a:rPr dirty="0" sz="1400" spc="-5">
                <a:latin typeface="Arial"/>
                <a:cs typeface="Arial"/>
              </a:rPr>
              <a:t>ISP,  Mohammad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Khalil</a:t>
            </a:r>
            <a:endParaRPr sz="1400">
              <a:latin typeface="Arial"/>
              <a:cs typeface="Arial"/>
            </a:endParaRPr>
          </a:p>
          <a:p>
            <a:pPr lvl="1" marL="755650" marR="179070" indent="-285750">
              <a:lnSpc>
                <a:spcPts val="1510"/>
              </a:lnSpc>
              <a:spcBef>
                <a:spcPts val="484"/>
              </a:spcBef>
              <a:buClr>
                <a:srgbClr val="8DA19D"/>
              </a:buClr>
              <a:buChar char="•"/>
              <a:tabLst>
                <a:tab pos="755015" algn="l"/>
                <a:tab pos="755650" algn="l"/>
              </a:tabLst>
            </a:pPr>
            <a:r>
              <a:rPr dirty="0" sz="1400" spc="-5">
                <a:latin typeface="Arial"/>
                <a:cs typeface="Arial"/>
              </a:rPr>
              <a:t>Global Korean Award </a:t>
            </a:r>
            <a:r>
              <a:rPr dirty="0" sz="1400">
                <a:latin typeface="Arial"/>
                <a:cs typeface="Arial"/>
              </a:rPr>
              <a:t>– </a:t>
            </a:r>
            <a:r>
              <a:rPr dirty="0" sz="1400" spc="-5">
                <a:latin typeface="Arial"/>
                <a:cs typeface="Arial"/>
              </a:rPr>
              <a:t>ISP, Siddharth  Chandra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1955" y="6391147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DDE42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48526" y="0"/>
            <a:ext cx="5143473" cy="4160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21521" y="3258944"/>
            <a:ext cx="4798740" cy="3599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92678" y="5444744"/>
            <a:ext cx="5406644" cy="745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7218" y="998220"/>
            <a:ext cx="49288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465">
                <a:latin typeface="Calibri"/>
                <a:cs typeface="Calibri"/>
              </a:rPr>
              <a:t>VIPP </a:t>
            </a:r>
            <a:r>
              <a:rPr dirty="0" sz="3200" spc="340">
                <a:latin typeface="Calibri"/>
                <a:cs typeface="Calibri"/>
              </a:rPr>
              <a:t>Strategic</a:t>
            </a:r>
            <a:r>
              <a:rPr dirty="0" sz="3200" spc="-310">
                <a:latin typeface="Calibri"/>
                <a:cs typeface="Calibri"/>
              </a:rPr>
              <a:t> </a:t>
            </a:r>
            <a:r>
              <a:rPr dirty="0" sz="3200" spc="420">
                <a:latin typeface="Calibri"/>
                <a:cs typeface="Calibri"/>
              </a:rPr>
              <a:t>Planning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7232" y="1884171"/>
            <a:ext cx="6198870" cy="3006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ts val="3335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Fall</a:t>
            </a:r>
            <a:r>
              <a:rPr dirty="0" sz="280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45">
                <a:solidFill>
                  <a:srgbClr val="FFFFFF"/>
                </a:solidFill>
                <a:latin typeface="Verdana"/>
                <a:cs typeface="Verdana"/>
              </a:rPr>
              <a:t>retreats</a:t>
            </a:r>
            <a:endParaRPr sz="2800">
              <a:latin typeface="Verdana"/>
              <a:cs typeface="Verdana"/>
            </a:endParaRPr>
          </a:p>
          <a:p>
            <a:pPr marL="927100" marR="816610">
              <a:lnSpc>
                <a:spcPts val="3379"/>
              </a:lnSpc>
              <a:spcBef>
                <a:spcPts val="70"/>
              </a:spcBef>
            </a:pPr>
            <a:r>
              <a:rPr dirty="0" sz="2800" spc="10">
                <a:solidFill>
                  <a:srgbClr val="FFFFFF"/>
                </a:solidFill>
                <a:latin typeface="Verdana"/>
                <a:cs typeface="Verdana"/>
              </a:rPr>
              <a:t>Facilitated </a:t>
            </a:r>
            <a:r>
              <a:rPr dirty="0" sz="2800" spc="50">
                <a:solidFill>
                  <a:srgbClr val="FFFFFF"/>
                </a:solidFill>
                <a:latin typeface="Verdana"/>
                <a:cs typeface="Verdana"/>
              </a:rPr>
              <a:t>team</a:t>
            </a:r>
            <a:r>
              <a:rPr dirty="0" sz="2800" spc="-5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60">
                <a:solidFill>
                  <a:srgbClr val="FFFFFF"/>
                </a:solidFill>
                <a:latin typeface="Verdana"/>
                <a:cs typeface="Verdana"/>
              </a:rPr>
              <a:t>building  </a:t>
            </a:r>
            <a:r>
              <a:rPr dirty="0" sz="2800" spc="20">
                <a:solidFill>
                  <a:srgbClr val="FFFFFF"/>
                </a:solidFill>
                <a:latin typeface="Verdana"/>
                <a:cs typeface="Verdana"/>
              </a:rPr>
              <a:t>SWOT</a:t>
            </a:r>
            <a:r>
              <a:rPr dirty="0" sz="2800" spc="-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review</a:t>
            </a:r>
            <a:endParaRPr sz="2800">
              <a:latin typeface="Verdana"/>
              <a:cs typeface="Verdana"/>
            </a:endParaRPr>
          </a:p>
          <a:p>
            <a:pPr marL="927100">
              <a:lnSpc>
                <a:spcPts val="3200"/>
              </a:lnSpc>
            </a:pP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Strategic</a:t>
            </a:r>
            <a:r>
              <a:rPr dirty="0" sz="2800" spc="-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55">
                <a:solidFill>
                  <a:srgbClr val="FFFFFF"/>
                </a:solidFill>
                <a:latin typeface="Verdana"/>
                <a:cs typeface="Verdana"/>
              </a:rPr>
              <a:t>alignment</a:t>
            </a:r>
            <a:endParaRPr sz="28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Clr>
                <a:srgbClr val="0000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-20">
                <a:solidFill>
                  <a:srgbClr val="FFFFFF"/>
                </a:solidFill>
                <a:latin typeface="Verdana"/>
                <a:cs typeface="Verdana"/>
              </a:rPr>
              <a:t>Conversations </a:t>
            </a:r>
            <a:r>
              <a:rPr dirty="0" sz="2800" spc="45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2800" spc="-5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Verdana"/>
                <a:cs typeface="Verdana"/>
              </a:rPr>
              <a:t>stakeholders</a:t>
            </a:r>
            <a:endParaRPr sz="2800">
              <a:latin typeface="Verdana"/>
              <a:cs typeface="Verdana"/>
            </a:endParaRPr>
          </a:p>
          <a:p>
            <a:pPr marL="469900" indent="-457200">
              <a:lnSpc>
                <a:spcPts val="3335"/>
              </a:lnSpc>
              <a:spcBef>
                <a:spcPts val="50"/>
              </a:spcBef>
              <a:buClr>
                <a:srgbClr val="0000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25">
                <a:solidFill>
                  <a:srgbClr val="FFFFFF"/>
                </a:solidFill>
                <a:latin typeface="Verdana"/>
                <a:cs typeface="Verdana"/>
              </a:rPr>
              <a:t>Financial </a:t>
            </a:r>
            <a:r>
              <a:rPr dirty="0" sz="2800" spc="75">
                <a:solidFill>
                  <a:srgbClr val="FFFFFF"/>
                </a:solidFill>
                <a:latin typeface="Verdana"/>
                <a:cs typeface="Verdana"/>
              </a:rPr>
              <a:t>model</a:t>
            </a:r>
            <a:r>
              <a:rPr dirty="0" sz="2800" spc="-5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Verdana"/>
                <a:cs typeface="Verdana"/>
              </a:rPr>
              <a:t>review</a:t>
            </a:r>
            <a:endParaRPr sz="2800">
              <a:latin typeface="Verdana"/>
              <a:cs typeface="Verdana"/>
            </a:endParaRPr>
          </a:p>
          <a:p>
            <a:pPr marL="469900" indent="-457200">
              <a:lnSpc>
                <a:spcPts val="3335"/>
              </a:lnSpc>
              <a:buClr>
                <a:srgbClr val="000000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2800" spc="5">
                <a:solidFill>
                  <a:srgbClr val="FFFFFF"/>
                </a:solidFill>
                <a:latin typeface="Verdana"/>
                <a:cs typeface="Verdana"/>
              </a:rPr>
              <a:t>Spring </a:t>
            </a:r>
            <a:r>
              <a:rPr dirty="0" sz="2800" spc="-145">
                <a:solidFill>
                  <a:srgbClr val="FFFFFF"/>
                </a:solidFill>
                <a:latin typeface="Verdana"/>
                <a:cs typeface="Verdana"/>
              </a:rPr>
              <a:t>2023 </a:t>
            </a:r>
            <a:r>
              <a:rPr dirty="0" sz="2800" spc="-204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dirty="0" sz="2800" spc="-70">
                <a:solidFill>
                  <a:srgbClr val="FFFFFF"/>
                </a:solidFill>
                <a:latin typeface="Verdana"/>
                <a:cs typeface="Verdana"/>
              </a:rPr>
              <a:t>Five-year</a:t>
            </a:r>
            <a:r>
              <a:rPr dirty="0" sz="2800" spc="-7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8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87160" y="2318214"/>
            <a:ext cx="3404838" cy="4539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Thank</a:t>
            </a:r>
            <a:r>
              <a:rPr dirty="0" spc="-80"/>
              <a:t> </a:t>
            </a:r>
            <a:r>
              <a:rPr dirty="0"/>
              <a:t>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BE68F7849A845B253768CFB280D40" ma:contentTypeVersion="20" ma:contentTypeDescription="Create a new document." ma:contentTypeScope="" ma:versionID="27c855a24322560e7a7fca8c3f33477f">
  <xsd:schema xmlns:xsd="http://www.w3.org/2001/XMLSchema" xmlns:xs="http://www.w3.org/2001/XMLSchema" xmlns:p="http://schemas.microsoft.com/office/2006/metadata/properties" xmlns:ns2="b9af824b-b9ca-44bc-93e9-131eccbb3ac9" xmlns:ns3="b9b69cfa-80ab-4e57-8c7c-c439de3a6f57" targetNamespace="http://schemas.microsoft.com/office/2006/metadata/properties" ma:root="true" ma:fieldsID="4728126e996387a2b2d41c0dae127070" ns2:_="" ns3:_="">
    <xsd:import namespace="b9af824b-b9ca-44bc-93e9-131eccbb3ac9"/>
    <xsd:import namespace="b9b69cfa-80ab-4e57-8c7c-c439de3a6f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ne" minOccurs="0"/>
                <xsd:element ref="ns2:MediaLengthInSeconds" minOccurs="0"/>
                <xsd:element ref="ns2:Status" minOccurs="0"/>
                <xsd:element ref="ns2:MediaServiceLocation" minOccurs="0"/>
                <xsd:element ref="ns2:Updated" minOccurs="0"/>
                <xsd:element ref="ns2:ConfirmedCurrent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f824b-b9ca-44bc-93e9-131eccbb3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one" ma:index="19" nillable="true" ma:displayName="Done" ma:default="1" ma:internalName="Done">
      <xsd:simpleType>
        <xsd:restriction base="dms:Boolea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Status" ma:index="21" nillable="true" ma:displayName="Status " ma:format="Dropdown" ma:internalName="Status">
      <xsd:simpleType>
        <xsd:union memberTypes="dms:Text">
          <xsd:simpleType>
            <xsd:restriction base="dms:Choice">
              <xsd:enumeration value="Drafting"/>
              <xsd:enumeration value="Complete"/>
              <xsd:enumeration value="Implementing "/>
            </xsd:restriction>
          </xsd:simpleType>
        </xsd:un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Updated" ma:index="23" nillable="true" ma:displayName="Updated" ma:description="May 2018" ma:format="Dropdown" ma:internalName="Updated">
      <xsd:simpleType>
        <xsd:restriction base="dms:Text">
          <xsd:maxLength value="255"/>
        </xsd:restriction>
      </xsd:simpleType>
    </xsd:element>
    <xsd:element name="ConfirmedCurrent" ma:index="24" nillable="true" ma:displayName="Confirmed Current " ma:description="January 14, 2021 " ma:format="Dropdown" ma:internalName="ConfirmedCurrent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9cfa-80ab-4e57-8c7c-c439de3a6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ff38b9b-e467-49f0-aa00-a4b002715b25}" ma:internalName="TaxCatchAll" ma:showField="CatchAllData" ma:web="b9b69cfa-80ab-4e57-8c7c-c439de3a6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ne xmlns="b9af824b-b9ca-44bc-93e9-131eccbb3ac9">true</Done>
    <Status xmlns="b9af824b-b9ca-44bc-93e9-131eccbb3ac9" xsi:nil="true"/>
    <Updated xmlns="b9af824b-b9ca-44bc-93e9-131eccbb3ac9" xsi:nil="true"/>
    <ConfirmedCurrent xmlns="b9af824b-b9ca-44bc-93e9-131eccbb3ac9" xsi:nil="true"/>
    <lcf76f155ced4ddcb4097134ff3c332f xmlns="b9af824b-b9ca-44bc-93e9-131eccbb3ac9">
      <Terms xmlns="http://schemas.microsoft.com/office/infopath/2007/PartnerControls"/>
    </lcf76f155ced4ddcb4097134ff3c332f>
    <TaxCatchAll xmlns="b9b69cfa-80ab-4e57-8c7c-c439de3a6f57" xsi:nil="true"/>
  </documentManagement>
</p:properties>
</file>

<file path=customXml/itemProps1.xml><?xml version="1.0" encoding="utf-8"?>
<ds:datastoreItem xmlns:ds="http://schemas.openxmlformats.org/officeDocument/2006/customXml" ds:itemID="{762B7ABA-17F0-40FD-BC60-4966FD486AB0}"/>
</file>

<file path=customXml/itemProps2.xml><?xml version="1.0" encoding="utf-8"?>
<ds:datastoreItem xmlns:ds="http://schemas.openxmlformats.org/officeDocument/2006/customXml" ds:itemID="{94DBAA3C-861E-4AE0-A927-9A9CD72774A1}"/>
</file>

<file path=customXml/itemProps3.xml><?xml version="1.0" encoding="utf-8"?>
<ds:datastoreItem xmlns:ds="http://schemas.openxmlformats.org/officeDocument/2006/customXml" ds:itemID="{46BD326C-F7CA-48F0-9C91-50814C9BD4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2023-03-17T14:15:07Z</dcterms:created>
  <dcterms:modified xsi:type="dcterms:W3CDTF">2023-03-17T14:15:07Z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LastSaved">
    <vt:filetime>2023-03-17T00:00:00Z</vt:filetime>
  </property>
  <property fmtid="{D5CDD505-2E9C-101B-9397-08002B2CF9AE}" pid="4" name="ContentTypeId">
    <vt:lpwstr>0x010100373BE68F7849A845B253768CFB280D40</vt:lpwstr>
  </property>
</Properties>
</file>