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6"/>
  </p:notesMasterIdLst>
  <p:handoutMasterIdLst>
    <p:handoutMasterId r:id="rId17"/>
  </p:handoutMasterIdLst>
  <p:sldIdLst>
    <p:sldId id="260" r:id="rId2"/>
    <p:sldId id="329" r:id="rId3"/>
    <p:sldId id="330" r:id="rId4"/>
    <p:sldId id="331" r:id="rId5"/>
    <p:sldId id="332" r:id="rId6"/>
    <p:sldId id="333" r:id="rId7"/>
    <p:sldId id="334" r:id="rId8"/>
    <p:sldId id="326" r:id="rId9"/>
    <p:sldId id="305" r:id="rId10"/>
    <p:sldId id="335" r:id="rId11"/>
    <p:sldId id="336" r:id="rId12"/>
    <p:sldId id="337" r:id="rId13"/>
    <p:sldId id="338" r:id="rId14"/>
    <p:sldId id="339" r:id="rId15"/>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3F"/>
    <a:srgbClr val="000000"/>
    <a:srgbClr val="ADDF3C"/>
    <a:srgbClr val="6E005F"/>
    <a:srgbClr val="CC5A28"/>
    <a:srgbClr val="909AB7"/>
    <a:srgbClr val="00B098"/>
    <a:srgbClr val="F78B1E"/>
    <a:srgbClr val="FF93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D22B9E-350F-4F2E-853E-BE4D45C49247}" v="70" dt="2022-10-24T17:47:58.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67" autoAdjust="0"/>
    <p:restoredTop sz="86314" autoAdjust="0"/>
  </p:normalViewPr>
  <p:slideViewPr>
    <p:cSldViewPr snapToGrid="0" snapToObjects="1">
      <p:cViewPr>
        <p:scale>
          <a:sx n="50" d="100"/>
          <a:sy n="50" d="100"/>
        </p:scale>
        <p:origin x="1164" y="404"/>
      </p:cViewPr>
      <p:guideLst/>
    </p:cSldViewPr>
  </p:slideViewPr>
  <p:notesTextViewPr>
    <p:cViewPr>
      <p:scale>
        <a:sx n="1" d="1"/>
        <a:sy n="1" d="1"/>
      </p:scale>
      <p:origin x="0" y="0"/>
    </p:cViewPr>
  </p:notesTextViewPr>
  <p:notesViewPr>
    <p:cSldViewPr snapToGrid="0" snapToObjects="1" showGuides="1">
      <p:cViewPr varScale="1">
        <p:scale>
          <a:sx n="159" d="100"/>
          <a:sy n="159" d="100"/>
        </p:scale>
        <p:origin x="622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662599-878D-4C47-BA0A-57D15961F6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53F8F813-A903-CD42-9C50-5F90EA3865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23C5C52-D1BB-9E4E-9C85-F40E220D2E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0895C7-DEC3-804E-AE17-345E6EB46CF4}" type="slidenum">
              <a:rPr lang="en-US" smtClean="0"/>
              <a:t>‹#›</a:t>
            </a:fld>
            <a:endParaRPr lang="en-US" dirty="0"/>
          </a:p>
        </p:txBody>
      </p:sp>
    </p:spTree>
    <p:extLst>
      <p:ext uri="{BB962C8B-B14F-4D97-AF65-F5344CB8AC3E}">
        <p14:creationId xmlns:p14="http://schemas.microsoft.com/office/powerpoint/2010/main" val="4223470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FE189-889D-374A-94FF-B02AD755BCD0}" type="datetimeFigureOut">
              <a:rPr lang="en-US" smtClean="0"/>
              <a:t>10/24/2022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58767-4A3A-F44E-BE62-465B1B000861}" type="slidenum">
              <a:rPr lang="en-US" smtClean="0"/>
              <a:t>‹#›</a:t>
            </a:fld>
            <a:endParaRPr lang="en-US" dirty="0"/>
          </a:p>
        </p:txBody>
      </p:sp>
    </p:spTree>
    <p:extLst>
      <p:ext uri="{BB962C8B-B14F-4D97-AF65-F5344CB8AC3E}">
        <p14:creationId xmlns:p14="http://schemas.microsoft.com/office/powerpoint/2010/main" val="2976090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D58767-4A3A-F44E-BE62-465B1B000861}" type="slidenum">
              <a:rPr lang="en-US" smtClean="0"/>
              <a:t>1</a:t>
            </a:fld>
            <a:endParaRPr lang="en-US" dirty="0"/>
          </a:p>
        </p:txBody>
      </p:sp>
    </p:spTree>
    <p:extLst>
      <p:ext uri="{BB962C8B-B14F-4D97-AF65-F5344CB8AC3E}">
        <p14:creationId xmlns:p14="http://schemas.microsoft.com/office/powerpoint/2010/main" val="2013060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9422" y="1290132"/>
            <a:ext cx="10298243" cy="2387600"/>
          </a:xfrm>
        </p:spPr>
        <p:txBody>
          <a:bodyPr anchor="b">
            <a:normAutofit/>
          </a:bodyPr>
          <a:lstStyle>
            <a:lvl1pPr algn="l">
              <a:defRPr sz="48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19422" y="3994266"/>
            <a:ext cx="10298243" cy="1182905"/>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73817251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025" y="365125"/>
            <a:ext cx="105156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615025" y="1825625"/>
            <a:ext cx="10515600" cy="4316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35BF4031-0C8D-A44A-B168-B4031EA90ECD}"/>
              </a:ext>
            </a:extLst>
          </p:cNvPr>
          <p:cNvSpPr>
            <a:spLocks noGrp="1"/>
          </p:cNvSpPr>
          <p:nvPr>
            <p:ph type="ftr" sz="quarter" idx="3"/>
          </p:nvPr>
        </p:nvSpPr>
        <p:spPr>
          <a:xfrm>
            <a:off x="691833" y="6448177"/>
            <a:ext cx="4114800" cy="365125"/>
          </a:xfrm>
          <a:prstGeom prst="rect">
            <a:avLst/>
          </a:prstGeom>
        </p:spPr>
        <p:txBody>
          <a:bodyPr vert="horz" lIns="91440" tIns="45720" rIns="91440" bIns="45720" rtlCol="0" anchor="ctr"/>
          <a:lstStyle>
            <a:lvl1pPr algn="l">
              <a:defRPr sz="1000" b="0" i="0">
                <a:solidFill>
                  <a:schemeClr val="bg1"/>
                </a:solidFill>
                <a:latin typeface="Gotham Book" pitchFamily="2" charset="0"/>
                <a:cs typeface="Gotham Book" pitchFamily="2" charset="0"/>
              </a:defRPr>
            </a:lvl1pPr>
          </a:lstStyle>
          <a:p>
            <a:r>
              <a:rPr lang="en-US" dirty="0"/>
              <a:t>International @ MSU</a:t>
            </a:r>
          </a:p>
        </p:txBody>
      </p:sp>
      <p:sp>
        <p:nvSpPr>
          <p:cNvPr id="11" name="Slide Number Placeholder 5">
            <a:extLst>
              <a:ext uri="{FF2B5EF4-FFF2-40B4-BE49-F238E27FC236}">
                <a16:creationId xmlns:a16="http://schemas.microsoft.com/office/drawing/2014/main" id="{174DF127-5776-4A40-8B2A-6A084A07CA42}"/>
              </a:ext>
            </a:extLst>
          </p:cNvPr>
          <p:cNvSpPr>
            <a:spLocks noGrp="1"/>
          </p:cNvSpPr>
          <p:nvPr>
            <p:ph type="sldNum" sz="quarter" idx="4"/>
          </p:nvPr>
        </p:nvSpPr>
        <p:spPr>
          <a:xfrm>
            <a:off x="8549640" y="6448178"/>
            <a:ext cx="2743200" cy="365125"/>
          </a:xfrm>
          <a:prstGeom prst="rect">
            <a:avLst/>
          </a:prstGeom>
        </p:spPr>
        <p:txBody>
          <a:bodyPr vert="horz" lIns="91440" tIns="45720" rIns="91440" bIns="45720" rtlCol="0" anchor="ctr"/>
          <a:lstStyle>
            <a:lvl1pPr algn="r">
              <a:defRPr sz="1200" b="1" i="0">
                <a:solidFill>
                  <a:schemeClr val="bg2"/>
                </a:solidFill>
                <a:latin typeface="Gotham Light" pitchFamily="2" charset="0"/>
                <a:cs typeface="Gotham Light" pitchFamily="2" charset="0"/>
              </a:defRPr>
            </a:lvl1pPr>
          </a:lstStyle>
          <a:p>
            <a:fld id="{5FB001E7-E612-6D48-B09D-47826128A098}" type="slidenum">
              <a:rPr lang="en-US" smtClean="0"/>
              <a:pPr/>
              <a:t>‹#›</a:t>
            </a:fld>
            <a:endParaRPr lang="en-US" dirty="0"/>
          </a:p>
        </p:txBody>
      </p:sp>
    </p:spTree>
    <p:extLst>
      <p:ext uri="{BB962C8B-B14F-4D97-AF65-F5344CB8AC3E}">
        <p14:creationId xmlns:p14="http://schemas.microsoft.com/office/powerpoint/2010/main" val="318385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60" y="365125"/>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4102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98087372-463F-BA4E-B9B8-3AA15F9F5D41}"/>
              </a:ext>
            </a:extLst>
          </p:cNvPr>
          <p:cNvSpPr>
            <a:spLocks noGrp="1"/>
          </p:cNvSpPr>
          <p:nvPr>
            <p:ph type="ftr" sz="quarter" idx="3"/>
          </p:nvPr>
        </p:nvSpPr>
        <p:spPr>
          <a:xfrm>
            <a:off x="691833" y="6448177"/>
            <a:ext cx="4114800" cy="365125"/>
          </a:xfrm>
          <a:prstGeom prst="rect">
            <a:avLst/>
          </a:prstGeom>
        </p:spPr>
        <p:txBody>
          <a:bodyPr vert="horz" lIns="91440" tIns="45720" rIns="91440" bIns="45720" rtlCol="0" anchor="ctr"/>
          <a:lstStyle>
            <a:lvl1pPr algn="l">
              <a:defRPr sz="1000" b="0" i="0">
                <a:solidFill>
                  <a:schemeClr val="bg1"/>
                </a:solidFill>
                <a:latin typeface="Gotham Book" pitchFamily="2" charset="0"/>
                <a:cs typeface="Gotham Book" pitchFamily="2" charset="0"/>
              </a:defRPr>
            </a:lvl1pPr>
          </a:lstStyle>
          <a:p>
            <a:r>
              <a:rPr lang="en-US" dirty="0"/>
              <a:t>International @ MSU</a:t>
            </a:r>
          </a:p>
        </p:txBody>
      </p:sp>
      <p:sp>
        <p:nvSpPr>
          <p:cNvPr id="10" name="Slide Number Placeholder 5">
            <a:extLst>
              <a:ext uri="{FF2B5EF4-FFF2-40B4-BE49-F238E27FC236}">
                <a16:creationId xmlns:a16="http://schemas.microsoft.com/office/drawing/2014/main" id="{9B311A96-DBFC-FE4D-AEED-F3953A8FA031}"/>
              </a:ext>
            </a:extLst>
          </p:cNvPr>
          <p:cNvSpPr>
            <a:spLocks noGrp="1"/>
          </p:cNvSpPr>
          <p:nvPr>
            <p:ph type="sldNum" sz="quarter" idx="4"/>
          </p:nvPr>
        </p:nvSpPr>
        <p:spPr>
          <a:xfrm>
            <a:off x="8549640" y="6448178"/>
            <a:ext cx="2743200" cy="365125"/>
          </a:xfrm>
          <a:prstGeom prst="rect">
            <a:avLst/>
          </a:prstGeom>
        </p:spPr>
        <p:txBody>
          <a:bodyPr vert="horz" lIns="91440" tIns="45720" rIns="91440" bIns="45720" rtlCol="0" anchor="ctr"/>
          <a:lstStyle>
            <a:lvl1pPr algn="r">
              <a:defRPr sz="1200" b="1" i="0">
                <a:solidFill>
                  <a:schemeClr val="bg2"/>
                </a:solidFill>
                <a:latin typeface="Gotham Light" pitchFamily="2" charset="0"/>
                <a:cs typeface="Gotham Light" pitchFamily="2" charset="0"/>
              </a:defRPr>
            </a:lvl1pPr>
          </a:lstStyle>
          <a:p>
            <a:fld id="{5FB001E7-E612-6D48-B09D-47826128A098}" type="slidenum">
              <a:rPr lang="en-US" smtClean="0"/>
              <a:pPr/>
              <a:t>‹#›</a:t>
            </a:fld>
            <a:endParaRPr lang="en-US" dirty="0"/>
          </a:p>
        </p:txBody>
      </p:sp>
    </p:spTree>
    <p:extLst>
      <p:ext uri="{BB962C8B-B14F-4D97-AF65-F5344CB8AC3E}">
        <p14:creationId xmlns:p14="http://schemas.microsoft.com/office/powerpoint/2010/main" val="1623638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2812"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2813" y="1681163"/>
            <a:ext cx="5157787" cy="823912"/>
          </a:xfrm>
        </p:spPr>
        <p:txBody>
          <a:bodyPr anchor="b">
            <a:normAutofit/>
          </a:bodyPr>
          <a:lstStyle>
            <a:lvl1pPr marL="0" indent="0">
              <a:buNone/>
              <a:defRPr sz="2800" b="0">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62281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55225" y="1681163"/>
            <a:ext cx="5183188" cy="823912"/>
          </a:xfrm>
        </p:spPr>
        <p:txBody>
          <a:bodyPr anchor="b">
            <a:normAutofit/>
          </a:bodyPr>
          <a:lstStyle>
            <a:lvl1pPr marL="0" indent="0">
              <a:buNone/>
              <a:defRPr sz="2800" b="0">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5955225"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a:extLst>
              <a:ext uri="{FF2B5EF4-FFF2-40B4-BE49-F238E27FC236}">
                <a16:creationId xmlns:a16="http://schemas.microsoft.com/office/drawing/2014/main" id="{AB84F6C9-545F-CE42-998F-5B505454F443}"/>
              </a:ext>
            </a:extLst>
          </p:cNvPr>
          <p:cNvSpPr>
            <a:spLocks noGrp="1"/>
          </p:cNvSpPr>
          <p:nvPr>
            <p:ph type="ftr" sz="quarter" idx="11"/>
          </p:nvPr>
        </p:nvSpPr>
        <p:spPr>
          <a:xfrm>
            <a:off x="691833" y="6448177"/>
            <a:ext cx="4114800" cy="365125"/>
          </a:xfrm>
          <a:prstGeom prst="rect">
            <a:avLst/>
          </a:prstGeom>
        </p:spPr>
        <p:txBody>
          <a:bodyPr vert="horz" lIns="91440" tIns="45720" rIns="91440" bIns="45720" rtlCol="0" anchor="ctr"/>
          <a:lstStyle>
            <a:lvl1pPr algn="l">
              <a:defRPr sz="1000" b="0" i="0">
                <a:solidFill>
                  <a:schemeClr val="bg1"/>
                </a:solidFill>
                <a:latin typeface="Gotham Book" pitchFamily="2" charset="0"/>
                <a:cs typeface="Gotham Book" pitchFamily="2" charset="0"/>
              </a:defRPr>
            </a:lvl1pPr>
          </a:lstStyle>
          <a:p>
            <a:r>
              <a:rPr lang="en-US" dirty="0"/>
              <a:t>International @ MSU</a:t>
            </a:r>
          </a:p>
        </p:txBody>
      </p:sp>
      <p:sp>
        <p:nvSpPr>
          <p:cNvPr id="12" name="Slide Number Placeholder 5">
            <a:extLst>
              <a:ext uri="{FF2B5EF4-FFF2-40B4-BE49-F238E27FC236}">
                <a16:creationId xmlns:a16="http://schemas.microsoft.com/office/drawing/2014/main" id="{56BB04B4-6209-FD48-8D84-4156F23E7404}"/>
              </a:ext>
            </a:extLst>
          </p:cNvPr>
          <p:cNvSpPr>
            <a:spLocks noGrp="1"/>
          </p:cNvSpPr>
          <p:nvPr>
            <p:ph type="sldNum" sz="quarter" idx="12"/>
          </p:nvPr>
        </p:nvSpPr>
        <p:spPr>
          <a:xfrm>
            <a:off x="8549640" y="6448178"/>
            <a:ext cx="2743200" cy="365125"/>
          </a:xfrm>
          <a:prstGeom prst="rect">
            <a:avLst/>
          </a:prstGeom>
        </p:spPr>
        <p:txBody>
          <a:bodyPr vert="horz" lIns="91440" tIns="45720" rIns="91440" bIns="45720" rtlCol="0" anchor="ctr"/>
          <a:lstStyle>
            <a:lvl1pPr algn="r">
              <a:defRPr sz="1200" b="1" i="0">
                <a:solidFill>
                  <a:schemeClr val="bg2"/>
                </a:solidFill>
                <a:latin typeface="Gotham Light" pitchFamily="2" charset="0"/>
                <a:cs typeface="Gotham Light" pitchFamily="2" charset="0"/>
              </a:defRPr>
            </a:lvl1pPr>
          </a:lstStyle>
          <a:p>
            <a:fld id="{5FB001E7-E612-6D48-B09D-47826128A098}" type="slidenum">
              <a:rPr lang="en-US" smtClean="0"/>
              <a:pPr/>
              <a:t>‹#›</a:t>
            </a:fld>
            <a:endParaRPr lang="en-US" dirty="0"/>
          </a:p>
        </p:txBody>
      </p:sp>
    </p:spTree>
    <p:extLst>
      <p:ext uri="{BB962C8B-B14F-4D97-AF65-F5344CB8AC3E}">
        <p14:creationId xmlns:p14="http://schemas.microsoft.com/office/powerpoint/2010/main" val="264209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99010" y="365125"/>
            <a:ext cx="10515600" cy="1325563"/>
          </a:xfrm>
        </p:spPr>
        <p:txBody>
          <a:bodyPr/>
          <a:lstStyle/>
          <a:p>
            <a:r>
              <a:rPr lang="en-US" dirty="0"/>
              <a:t>Click to edit Master title style</a:t>
            </a:r>
          </a:p>
        </p:txBody>
      </p:sp>
      <p:sp>
        <p:nvSpPr>
          <p:cNvPr id="7" name="Footer Placeholder 4">
            <a:extLst>
              <a:ext uri="{FF2B5EF4-FFF2-40B4-BE49-F238E27FC236}">
                <a16:creationId xmlns:a16="http://schemas.microsoft.com/office/drawing/2014/main" id="{EF58683D-654A-8645-A94E-7CF276DE6404}"/>
              </a:ext>
            </a:extLst>
          </p:cNvPr>
          <p:cNvSpPr>
            <a:spLocks noGrp="1"/>
          </p:cNvSpPr>
          <p:nvPr>
            <p:ph type="ftr" sz="quarter" idx="3"/>
          </p:nvPr>
        </p:nvSpPr>
        <p:spPr>
          <a:xfrm>
            <a:off x="691833" y="6448177"/>
            <a:ext cx="4114800" cy="365125"/>
          </a:xfrm>
          <a:prstGeom prst="rect">
            <a:avLst/>
          </a:prstGeom>
        </p:spPr>
        <p:txBody>
          <a:bodyPr vert="horz" lIns="91440" tIns="45720" rIns="91440" bIns="45720" rtlCol="0" anchor="ctr"/>
          <a:lstStyle>
            <a:lvl1pPr algn="l">
              <a:defRPr sz="1000" b="0" i="0">
                <a:solidFill>
                  <a:schemeClr val="bg1"/>
                </a:solidFill>
                <a:latin typeface="Gotham Book" pitchFamily="2" charset="0"/>
                <a:cs typeface="Gotham Book" pitchFamily="2" charset="0"/>
              </a:defRPr>
            </a:lvl1pPr>
          </a:lstStyle>
          <a:p>
            <a:r>
              <a:rPr lang="en-US" dirty="0"/>
              <a:t>International @ MSU</a:t>
            </a:r>
          </a:p>
        </p:txBody>
      </p:sp>
      <p:sp>
        <p:nvSpPr>
          <p:cNvPr id="8" name="Slide Number Placeholder 5">
            <a:extLst>
              <a:ext uri="{FF2B5EF4-FFF2-40B4-BE49-F238E27FC236}">
                <a16:creationId xmlns:a16="http://schemas.microsoft.com/office/drawing/2014/main" id="{7C6A9C84-82B9-A34F-93B0-DF2DC8B7E895}"/>
              </a:ext>
            </a:extLst>
          </p:cNvPr>
          <p:cNvSpPr>
            <a:spLocks noGrp="1"/>
          </p:cNvSpPr>
          <p:nvPr>
            <p:ph type="sldNum" sz="quarter" idx="4"/>
          </p:nvPr>
        </p:nvSpPr>
        <p:spPr>
          <a:xfrm>
            <a:off x="8549640" y="6448178"/>
            <a:ext cx="2743200" cy="365125"/>
          </a:xfrm>
          <a:prstGeom prst="rect">
            <a:avLst/>
          </a:prstGeom>
        </p:spPr>
        <p:txBody>
          <a:bodyPr vert="horz" lIns="91440" tIns="45720" rIns="91440" bIns="45720" rtlCol="0" anchor="ctr"/>
          <a:lstStyle>
            <a:lvl1pPr algn="r">
              <a:defRPr sz="1200" b="1" i="0">
                <a:solidFill>
                  <a:schemeClr val="bg2"/>
                </a:solidFill>
                <a:latin typeface="Gotham Light" pitchFamily="2" charset="0"/>
                <a:cs typeface="Gotham Light" pitchFamily="2" charset="0"/>
              </a:defRPr>
            </a:lvl1pPr>
          </a:lstStyle>
          <a:p>
            <a:fld id="{5FB001E7-E612-6D48-B09D-47826128A098}" type="slidenum">
              <a:rPr lang="en-US" smtClean="0"/>
              <a:pPr/>
              <a:t>‹#›</a:t>
            </a:fld>
            <a:endParaRPr lang="en-US" dirty="0"/>
          </a:p>
        </p:txBody>
      </p:sp>
    </p:spTree>
    <p:extLst>
      <p:ext uri="{BB962C8B-B14F-4D97-AF65-F5344CB8AC3E}">
        <p14:creationId xmlns:p14="http://schemas.microsoft.com/office/powerpoint/2010/main" val="3701864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314"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7314"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FAF9BF91-B016-214C-9E41-8F875028A5EB}"/>
              </a:ext>
            </a:extLst>
          </p:cNvPr>
          <p:cNvSpPr>
            <a:spLocks noGrp="1"/>
          </p:cNvSpPr>
          <p:nvPr>
            <p:ph type="sldNum" sz="quarter" idx="4"/>
          </p:nvPr>
        </p:nvSpPr>
        <p:spPr>
          <a:xfrm>
            <a:off x="8691915" y="6448178"/>
            <a:ext cx="2743200" cy="365125"/>
          </a:xfrm>
          <a:prstGeom prst="rect">
            <a:avLst/>
          </a:prstGeom>
        </p:spPr>
        <p:txBody>
          <a:bodyPr vert="horz" lIns="91440" tIns="45720" rIns="91440" bIns="45720" rtlCol="0" anchor="ctr"/>
          <a:lstStyle>
            <a:lvl1pPr algn="r">
              <a:defRPr sz="1200" b="1" i="0">
                <a:solidFill>
                  <a:schemeClr val="bg2"/>
                </a:solidFill>
                <a:latin typeface="Gotham Light" pitchFamily="2" charset="0"/>
                <a:cs typeface="Gotham Light" pitchFamily="2" charset="0"/>
              </a:defRPr>
            </a:lvl1pPr>
          </a:lstStyle>
          <a:p>
            <a:fld id="{5FB001E7-E612-6D48-B09D-47826128A098}" type="slidenum">
              <a:rPr lang="en-US" smtClean="0"/>
              <a:pPr/>
              <a:t>‹#›</a:t>
            </a:fld>
            <a:endParaRPr lang="en-US" dirty="0"/>
          </a:p>
        </p:txBody>
      </p:sp>
      <p:sp>
        <p:nvSpPr>
          <p:cNvPr id="9" name="Footer Placeholder 4">
            <a:extLst>
              <a:ext uri="{FF2B5EF4-FFF2-40B4-BE49-F238E27FC236}">
                <a16:creationId xmlns:a16="http://schemas.microsoft.com/office/drawing/2014/main" id="{34C239D3-9D0D-C24C-9FAE-0F31AC2B8D58}"/>
              </a:ext>
            </a:extLst>
          </p:cNvPr>
          <p:cNvSpPr>
            <a:spLocks noGrp="1"/>
          </p:cNvSpPr>
          <p:nvPr>
            <p:ph type="ftr" sz="quarter" idx="3"/>
          </p:nvPr>
        </p:nvSpPr>
        <p:spPr>
          <a:xfrm>
            <a:off x="691833" y="6448177"/>
            <a:ext cx="4114800" cy="365125"/>
          </a:xfrm>
          <a:prstGeom prst="rect">
            <a:avLst/>
          </a:prstGeom>
        </p:spPr>
        <p:txBody>
          <a:bodyPr vert="horz" lIns="91440" tIns="45720" rIns="91440" bIns="45720" rtlCol="0" anchor="ctr"/>
          <a:lstStyle>
            <a:lvl1pPr algn="l">
              <a:defRPr sz="1000" b="0" i="0">
                <a:solidFill>
                  <a:schemeClr val="bg1"/>
                </a:solidFill>
                <a:latin typeface="Gotham Book" pitchFamily="2" charset="0"/>
                <a:cs typeface="Gotham Book" pitchFamily="2" charset="0"/>
              </a:defRPr>
            </a:lvl1pPr>
          </a:lstStyle>
          <a:p>
            <a:r>
              <a:rPr lang="en-US" dirty="0"/>
              <a:t>International @ MSU</a:t>
            </a:r>
          </a:p>
        </p:txBody>
      </p:sp>
    </p:spTree>
    <p:extLst>
      <p:ext uri="{BB962C8B-B14F-4D97-AF65-F5344CB8AC3E}">
        <p14:creationId xmlns:p14="http://schemas.microsoft.com/office/powerpoint/2010/main" val="4137667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2812"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622812"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9" name="Footer Placeholder 4">
            <a:extLst>
              <a:ext uri="{FF2B5EF4-FFF2-40B4-BE49-F238E27FC236}">
                <a16:creationId xmlns:a16="http://schemas.microsoft.com/office/drawing/2014/main" id="{A8284288-8F21-BE44-8391-D0A6A94880CC}"/>
              </a:ext>
            </a:extLst>
          </p:cNvPr>
          <p:cNvSpPr>
            <a:spLocks noGrp="1"/>
          </p:cNvSpPr>
          <p:nvPr>
            <p:ph type="ftr" sz="quarter" idx="3"/>
          </p:nvPr>
        </p:nvSpPr>
        <p:spPr>
          <a:xfrm>
            <a:off x="691833" y="6448177"/>
            <a:ext cx="4114800" cy="365125"/>
          </a:xfrm>
          <a:prstGeom prst="rect">
            <a:avLst/>
          </a:prstGeom>
        </p:spPr>
        <p:txBody>
          <a:bodyPr vert="horz" lIns="91440" tIns="45720" rIns="91440" bIns="45720" rtlCol="0" anchor="ctr"/>
          <a:lstStyle>
            <a:lvl1pPr algn="l">
              <a:defRPr sz="1000" b="0" i="0">
                <a:solidFill>
                  <a:schemeClr val="bg1"/>
                </a:solidFill>
                <a:latin typeface="Gotham Book" pitchFamily="2" charset="0"/>
                <a:cs typeface="Gotham Book" pitchFamily="2" charset="0"/>
              </a:defRPr>
            </a:lvl1pPr>
          </a:lstStyle>
          <a:p>
            <a:r>
              <a:rPr lang="en-US" dirty="0"/>
              <a:t>International @ MSU</a:t>
            </a:r>
          </a:p>
        </p:txBody>
      </p:sp>
      <p:sp>
        <p:nvSpPr>
          <p:cNvPr id="10" name="Slide Number Placeholder 5">
            <a:extLst>
              <a:ext uri="{FF2B5EF4-FFF2-40B4-BE49-F238E27FC236}">
                <a16:creationId xmlns:a16="http://schemas.microsoft.com/office/drawing/2014/main" id="{1AB7C5C8-A06C-5046-867A-EB4C4D3C1BA3}"/>
              </a:ext>
            </a:extLst>
          </p:cNvPr>
          <p:cNvSpPr>
            <a:spLocks noGrp="1"/>
          </p:cNvSpPr>
          <p:nvPr>
            <p:ph type="sldNum" sz="quarter" idx="4"/>
          </p:nvPr>
        </p:nvSpPr>
        <p:spPr>
          <a:xfrm>
            <a:off x="8706215" y="6448178"/>
            <a:ext cx="2743200" cy="365125"/>
          </a:xfrm>
          <a:prstGeom prst="rect">
            <a:avLst/>
          </a:prstGeom>
        </p:spPr>
        <p:txBody>
          <a:bodyPr vert="horz" lIns="91440" tIns="45720" rIns="91440" bIns="45720" rtlCol="0" anchor="ctr"/>
          <a:lstStyle>
            <a:lvl1pPr algn="r">
              <a:defRPr sz="1200" b="1" i="0">
                <a:solidFill>
                  <a:schemeClr val="bg2"/>
                </a:solidFill>
                <a:latin typeface="Gotham Light" pitchFamily="2" charset="0"/>
                <a:cs typeface="Gotham Light" pitchFamily="2" charset="0"/>
              </a:defRPr>
            </a:lvl1pPr>
          </a:lstStyle>
          <a:p>
            <a:fld id="{5FB001E7-E612-6D48-B09D-47826128A098}" type="slidenum">
              <a:rPr lang="en-US" smtClean="0"/>
              <a:pPr/>
              <a:t>‹#›</a:t>
            </a:fld>
            <a:endParaRPr lang="en-US" dirty="0"/>
          </a:p>
        </p:txBody>
      </p:sp>
    </p:spTree>
    <p:extLst>
      <p:ext uri="{BB962C8B-B14F-4D97-AF65-F5344CB8AC3E}">
        <p14:creationId xmlns:p14="http://schemas.microsoft.com/office/powerpoint/2010/main" val="607827028"/>
      </p:ext>
    </p:extLst>
  </p:cSld>
  <p:clrMapOvr>
    <a:masterClrMapping/>
  </p:clrMapOvr>
  <p:extLst>
    <p:ext uri="{DCECCB84-F9BA-43D5-87BE-67443E8EF086}">
      <p15:sldGuideLst xmlns:p15="http://schemas.microsoft.com/office/powerpoint/2012/main">
        <p15:guide id="1" orient="horz" pos="206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403E-6E12-5E4D-8B90-C98FDE3131EE}"/>
              </a:ext>
            </a:extLst>
          </p:cNvPr>
          <p:cNvSpPr>
            <a:spLocks noGrp="1"/>
          </p:cNvSpPr>
          <p:nvPr>
            <p:ph type="title"/>
          </p:nvPr>
        </p:nvSpPr>
        <p:spPr>
          <a:xfrm>
            <a:off x="838200" y="2437765"/>
            <a:ext cx="10515600" cy="132556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6956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55585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724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7724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43586" y="6448178"/>
            <a:ext cx="2743200" cy="365125"/>
          </a:xfrm>
          <a:prstGeom prst="rect">
            <a:avLst/>
          </a:prstGeom>
        </p:spPr>
        <p:txBody>
          <a:bodyPr vert="horz" lIns="91440" tIns="45720" rIns="91440" bIns="45720" rtlCol="0" anchor="ctr"/>
          <a:lstStyle>
            <a:lvl1pPr algn="r">
              <a:defRPr sz="1200" b="1" i="0">
                <a:solidFill>
                  <a:schemeClr val="bg2"/>
                </a:solidFill>
                <a:latin typeface="Gotham Light" pitchFamily="2" charset="0"/>
                <a:cs typeface="Gotham Light" pitchFamily="2" charset="0"/>
              </a:defRPr>
            </a:lvl1pPr>
          </a:lstStyle>
          <a:p>
            <a:fld id="{5FB001E7-E612-6D48-B09D-47826128A098}" type="slidenum">
              <a:rPr lang="en-US" smtClean="0"/>
              <a:pPr/>
              <a:t>‹#›</a:t>
            </a:fld>
            <a:endParaRPr lang="en-US" dirty="0"/>
          </a:p>
        </p:txBody>
      </p:sp>
      <p:sp>
        <p:nvSpPr>
          <p:cNvPr id="5" name="Footer Placeholder 4">
            <a:extLst>
              <a:ext uri="{FF2B5EF4-FFF2-40B4-BE49-F238E27FC236}">
                <a16:creationId xmlns:a16="http://schemas.microsoft.com/office/drawing/2014/main" id="{B02C2463-6F34-2342-9FE4-31D5B144F9B5}"/>
              </a:ext>
            </a:extLst>
          </p:cNvPr>
          <p:cNvSpPr>
            <a:spLocks noGrp="1"/>
          </p:cNvSpPr>
          <p:nvPr>
            <p:ph type="ftr" sz="quarter" idx="3"/>
          </p:nvPr>
        </p:nvSpPr>
        <p:spPr>
          <a:xfrm>
            <a:off x="691833" y="6448177"/>
            <a:ext cx="4114800" cy="365125"/>
          </a:xfrm>
          <a:prstGeom prst="rect">
            <a:avLst/>
          </a:prstGeom>
        </p:spPr>
        <p:txBody>
          <a:bodyPr vert="horz" lIns="91440" tIns="45720" rIns="91440" bIns="45720" rtlCol="0" anchor="ctr"/>
          <a:lstStyle>
            <a:lvl1pPr algn="l">
              <a:defRPr sz="1000" b="0" i="0">
                <a:solidFill>
                  <a:schemeClr val="bg1"/>
                </a:solidFill>
                <a:latin typeface="Gotham Book" pitchFamily="2" charset="0"/>
                <a:cs typeface="Gotham Book" pitchFamily="2" charset="0"/>
              </a:defRPr>
            </a:lvl1pPr>
          </a:lstStyle>
          <a:p>
            <a:r>
              <a:rPr lang="en-US" dirty="0"/>
              <a:t>International @ MSU</a:t>
            </a:r>
          </a:p>
        </p:txBody>
      </p:sp>
      <p:pic>
        <p:nvPicPr>
          <p:cNvPr id="7" name="Picture 6">
            <a:extLst>
              <a:ext uri="{FF2B5EF4-FFF2-40B4-BE49-F238E27FC236}">
                <a16:creationId xmlns:a16="http://schemas.microsoft.com/office/drawing/2014/main" id="{80BDE8B5-EF68-5943-BF80-5253DEC7639F}"/>
              </a:ext>
            </a:extLst>
          </p:cNvPr>
          <p:cNvPicPr>
            <a:picLocks noChangeAspect="1"/>
          </p:cNvPicPr>
          <p:nvPr userDrawn="1"/>
        </p:nvPicPr>
        <p:blipFill>
          <a:blip r:embed="rId12"/>
          <a:stretch>
            <a:fillRect/>
          </a:stretch>
        </p:blipFill>
        <p:spPr>
          <a:xfrm>
            <a:off x="11635633" y="6493643"/>
            <a:ext cx="239042" cy="275818"/>
          </a:xfrm>
          <a:prstGeom prst="rect">
            <a:avLst/>
          </a:prstGeom>
        </p:spPr>
      </p:pic>
    </p:spTree>
    <p:extLst>
      <p:ext uri="{BB962C8B-B14F-4D97-AF65-F5344CB8AC3E}">
        <p14:creationId xmlns:p14="http://schemas.microsoft.com/office/powerpoint/2010/main" val="27535831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692" r:id="rId6"/>
    <p:sldLayoutId id="2147483693" r:id="rId7"/>
    <p:sldLayoutId id="2147483694" r:id="rId8"/>
    <p:sldLayoutId id="2147483695" r:id="rId9"/>
  </p:sldLayoutIdLst>
  <p:hf hdr="0" dt="0"/>
  <p:txStyles>
    <p:titleStyle>
      <a:lvl1pPr algn="l" defTabSz="914377" rtl="0" eaLnBrk="1" latinLnBrk="0" hangingPunct="1">
        <a:lnSpc>
          <a:spcPct val="90000"/>
        </a:lnSpc>
        <a:spcBef>
          <a:spcPct val="0"/>
        </a:spcBef>
        <a:buNone/>
        <a:defRPr sz="3600" b="1" i="0" kern="1200">
          <a:solidFill>
            <a:schemeClr val="tx2"/>
          </a:solidFill>
          <a:latin typeface="Gotham Light" pitchFamily="2" charset="0"/>
          <a:ea typeface="+mj-ea"/>
          <a:cs typeface="Gotham Light" pitchFamily="2"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Medium" pitchFamily="2" charset="0"/>
          <a:ea typeface="+mn-ea"/>
          <a:cs typeface="Gotham Medium"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accent6"/>
          </a:solidFill>
          <a:latin typeface="Gotham Book" pitchFamily="2" charset="0"/>
          <a:ea typeface="+mn-ea"/>
          <a:cs typeface="Gotham Book"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accent3">
              <a:lumMod val="50000"/>
            </a:schemeClr>
          </a:solidFill>
          <a:latin typeface="Gotham Book" pitchFamily="2" charset="0"/>
          <a:ea typeface="+mn-ea"/>
          <a:cs typeface="Gotham Book"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Gotham Book" pitchFamily="2" charset="0"/>
          <a:ea typeface="+mn-ea"/>
          <a:cs typeface="Gotham Book"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Gotham Book" pitchFamily="2" charset="0"/>
          <a:ea typeface="+mn-ea"/>
          <a:cs typeface="Gotham Book"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5" Type="http://schemas.openxmlformats.org/officeDocument/2006/relationships/image" Target="../media/image43.jp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emf"/><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hyperlink" Target="https://www.youtube.com/watch?v=959CSHG940o&amp;list=PLayWHanhYZK3NRez-v_P4QNL8S5hG86SJ&amp;index=2" TargetMode="External"/><Relationship Id="rId7" Type="http://schemas.openxmlformats.org/officeDocument/2006/relationships/oleObject" Target="../embeddings/oleObject2.bin"/><Relationship Id="rId2" Type="http://schemas.openxmlformats.org/officeDocument/2006/relationships/hyperlink" Target="https://www.youtube.com/watch?v=qQ2OBale1mM&amp;list=PLayWHanhYZK3NRez-v_P4QNL8S5hG86SJ&amp;index=1" TargetMode="Externa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hyperlink" Target="https://youtu.be/vsHvpj6d8pE" TargetMode="External"/><Relationship Id="rId4" Type="http://schemas.openxmlformats.org/officeDocument/2006/relationships/hyperlink" Target="https://www.youtube.com/watch?v=_A9jK4cfaZ0&amp;list=PLayWHanhYZK3NRez-v_P4QNL8S5hG86SJ&amp;index=3" TargetMode="Externa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40E7-7DA4-FD40-A080-BC90B8156BD3}"/>
              </a:ext>
            </a:extLst>
          </p:cNvPr>
          <p:cNvSpPr>
            <a:spLocks noGrp="1"/>
          </p:cNvSpPr>
          <p:nvPr>
            <p:ph type="ctrTitle"/>
          </p:nvPr>
        </p:nvSpPr>
        <p:spPr>
          <a:xfrm>
            <a:off x="0" y="2352886"/>
            <a:ext cx="12191999" cy="1071692"/>
          </a:xfrm>
        </p:spPr>
        <p:txBody>
          <a:bodyPr>
            <a:noAutofit/>
          </a:bodyPr>
          <a:lstStyle/>
          <a:p>
            <a:pPr algn="ctr"/>
            <a:br>
              <a:rPr lang="en-US" sz="4000" dirty="0"/>
            </a:br>
            <a:br>
              <a:rPr lang="en-US" sz="4000" dirty="0"/>
            </a:br>
            <a:r>
              <a:rPr lang="en-US" sz="4000" dirty="0"/>
              <a:t>GYAN Updates</a:t>
            </a:r>
            <a:br>
              <a:rPr lang="en-US" sz="4000" dirty="0"/>
            </a:br>
            <a:r>
              <a:rPr lang="en-US" sz="4000" dirty="0"/>
              <a:t>and</a:t>
            </a:r>
            <a:br>
              <a:rPr lang="en-US" sz="4000" dirty="0"/>
            </a:br>
            <a:r>
              <a:rPr lang="en-US" sz="4000" dirty="0"/>
              <a:t>Reimagining the Office for Education Abroad</a:t>
            </a:r>
          </a:p>
        </p:txBody>
      </p:sp>
      <p:sp>
        <p:nvSpPr>
          <p:cNvPr id="3" name="Subtitle 2">
            <a:extLst>
              <a:ext uri="{FF2B5EF4-FFF2-40B4-BE49-F238E27FC236}">
                <a16:creationId xmlns:a16="http://schemas.microsoft.com/office/drawing/2014/main" id="{C4FC7AE6-D594-8944-B260-232CC0C40857}"/>
              </a:ext>
            </a:extLst>
          </p:cNvPr>
          <p:cNvSpPr>
            <a:spLocks noGrp="1"/>
          </p:cNvSpPr>
          <p:nvPr>
            <p:ph type="subTitle" idx="1"/>
          </p:nvPr>
        </p:nvSpPr>
        <p:spPr>
          <a:xfrm>
            <a:off x="0" y="3750628"/>
            <a:ext cx="12192000" cy="607539"/>
          </a:xfrm>
        </p:spPr>
        <p:txBody>
          <a:bodyPr>
            <a:noAutofit/>
          </a:bodyPr>
          <a:lstStyle/>
          <a:p>
            <a:pPr algn="ctr"/>
            <a:r>
              <a:rPr lang="en-US" sz="3200" b="1" dirty="0">
                <a:latin typeface="Gotham Book" pitchFamily="2" charset="0"/>
                <a:cs typeface="Gotham Book" pitchFamily="2" charset="0"/>
              </a:rPr>
              <a:t>ISP Directors Meeting</a:t>
            </a:r>
          </a:p>
          <a:p>
            <a:pPr algn="ctr"/>
            <a:r>
              <a:rPr lang="en-US" sz="3200" b="1" dirty="0">
                <a:latin typeface="Gotham Book" pitchFamily="2" charset="0"/>
                <a:cs typeface="Gotham Book" pitchFamily="2" charset="0"/>
              </a:rPr>
              <a:t>October 25, 2022 </a:t>
            </a:r>
          </a:p>
          <a:p>
            <a:pPr algn="ctr"/>
            <a:endParaRPr lang="en-US" sz="1800" i="1" dirty="0">
              <a:latin typeface="Gotham Light Italic" pitchFamily="2" charset="0"/>
              <a:cs typeface="Gotham Light Italic" pitchFamily="2" charset="0"/>
            </a:endParaRPr>
          </a:p>
        </p:txBody>
      </p:sp>
    </p:spTree>
    <p:extLst>
      <p:ext uri="{BB962C8B-B14F-4D97-AF65-F5344CB8AC3E}">
        <p14:creationId xmlns:p14="http://schemas.microsoft.com/office/powerpoint/2010/main" val="133886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a:extLst>
              <a:ext uri="{FF2B5EF4-FFF2-40B4-BE49-F238E27FC236}">
                <a16:creationId xmlns:a16="http://schemas.microsoft.com/office/drawing/2014/main" id="{06A95F95-CEE1-63AA-BD29-5488A04994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58138" y="5713033"/>
            <a:ext cx="4248150" cy="1140528"/>
          </a:xfrm>
          <a:prstGeom prst="rect">
            <a:avLst/>
          </a:prstGeom>
          <a:noFill/>
          <a:extLst>
            <a:ext uri="{909E8E84-426E-40DD-AFC4-6F175D3DCCD1}">
              <a14:hiddenFill xmlns:a14="http://schemas.microsoft.com/office/drawing/2010/main">
                <a:solidFill>
                  <a:srgbClr val="FFFFFF"/>
                </a:solidFill>
              </a14:hiddenFill>
            </a:ext>
          </a:extLst>
        </p:spPr>
      </p:pic>
      <p:sp>
        <p:nvSpPr>
          <p:cNvPr id="1052" name="Rectangle 1051">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302F2F1A-E57A-153D-8334-07CC34B26123}"/>
              </a:ext>
            </a:extLst>
          </p:cNvPr>
          <p:cNvSpPr>
            <a:spLocks noGrp="1"/>
          </p:cNvSpPr>
          <p:nvPr>
            <p:ph type="ftr" sz="quarter" idx="3"/>
          </p:nvPr>
        </p:nvSpPr>
        <p:spPr>
          <a:xfrm>
            <a:off x="3649579" y="6517217"/>
            <a:ext cx="4892842" cy="306928"/>
          </a:xfrm>
        </p:spPr>
        <p:txBody>
          <a:bodyPr vert="horz" lIns="91440" tIns="45720" rIns="91440" bIns="45720" rtlCol="0" anchor="ctr">
            <a:normAutofit/>
          </a:bodyPr>
          <a:lstStyle/>
          <a:p>
            <a:pPr algn="ctr" defTabSz="914400">
              <a:spcAft>
                <a:spcPts val="600"/>
              </a:spcAft>
            </a:pPr>
            <a:r>
              <a:rPr lang="en-US" sz="1200" kern="1200">
                <a:solidFill>
                  <a:schemeClr val="tx1">
                    <a:tint val="75000"/>
                  </a:schemeClr>
                </a:solidFill>
                <a:latin typeface="+mn-lt"/>
                <a:ea typeface="+mn-ea"/>
                <a:cs typeface="+mn-cs"/>
              </a:rPr>
              <a:t>International @ MSU</a:t>
            </a:r>
          </a:p>
        </p:txBody>
      </p:sp>
      <p:sp>
        <p:nvSpPr>
          <p:cNvPr id="4" name="Slide Number Placeholder 3">
            <a:extLst>
              <a:ext uri="{FF2B5EF4-FFF2-40B4-BE49-F238E27FC236}">
                <a16:creationId xmlns:a16="http://schemas.microsoft.com/office/drawing/2014/main" id="{BBBFC30D-91C7-FF39-AA10-C40246518412}"/>
              </a:ext>
            </a:extLst>
          </p:cNvPr>
          <p:cNvSpPr>
            <a:spLocks noGrp="1"/>
          </p:cNvSpPr>
          <p:nvPr>
            <p:ph type="sldNum" sz="quarter" idx="4"/>
          </p:nvPr>
        </p:nvSpPr>
        <p:spPr>
          <a:xfrm>
            <a:off x="8338687" y="5875326"/>
            <a:ext cx="2743200" cy="306928"/>
          </a:xfrm>
          <a:prstGeom prst="ellipse">
            <a:avLst/>
          </a:prstGeom>
        </p:spPr>
        <p:txBody>
          <a:bodyPr vert="horz" lIns="91440" tIns="45720" rIns="91440" bIns="45720" rtlCol="0" anchor="ctr">
            <a:normAutofit/>
          </a:bodyPr>
          <a:lstStyle/>
          <a:p>
            <a:pPr defTabSz="914400">
              <a:lnSpc>
                <a:spcPct val="90000"/>
              </a:lnSpc>
              <a:spcAft>
                <a:spcPts val="600"/>
              </a:spcAft>
            </a:pPr>
            <a:fld id="{5FB001E7-E612-6D48-B09D-47826128A098}" type="slidenum">
              <a:rPr lang="en-US" sz="900">
                <a:solidFill>
                  <a:schemeClr val="tx1">
                    <a:tint val="75000"/>
                  </a:schemeClr>
                </a:solidFill>
                <a:latin typeface="+mn-lt"/>
                <a:cs typeface="+mn-cs"/>
              </a:rPr>
              <a:pPr defTabSz="914400">
                <a:lnSpc>
                  <a:spcPct val="90000"/>
                </a:lnSpc>
                <a:spcAft>
                  <a:spcPts val="600"/>
                </a:spcAft>
              </a:pPr>
              <a:t>10</a:t>
            </a:fld>
            <a:endParaRPr lang="en-US" sz="900">
              <a:solidFill>
                <a:schemeClr val="tx1">
                  <a:tint val="75000"/>
                </a:schemeClr>
              </a:solidFill>
              <a:latin typeface="+mn-lt"/>
              <a:cs typeface="+mn-cs"/>
            </a:endParaRPr>
          </a:p>
        </p:txBody>
      </p:sp>
      <p:pic>
        <p:nvPicPr>
          <p:cNvPr id="5" name="Picture 10">
            <a:extLst>
              <a:ext uri="{FF2B5EF4-FFF2-40B4-BE49-F238E27FC236}">
                <a16:creationId xmlns:a16="http://schemas.microsoft.com/office/drawing/2014/main" id="{AFB8621A-5946-E242-F9B5-B369DAD102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11469" y="735912"/>
            <a:ext cx="3376295" cy="2532221"/>
          </a:xfrm>
          <a:prstGeom prst="rect">
            <a:avLst/>
          </a:prstGeom>
          <a:noFill/>
          <a:extLst>
            <a:ext uri="{909E8E84-426E-40DD-AFC4-6F175D3DCCD1}">
              <a14:hiddenFill xmlns:a14="http://schemas.microsoft.com/office/drawing/2010/main">
                <a:solidFill>
                  <a:srgbClr val="FFFFFF"/>
                </a:solidFill>
              </a14:hiddenFill>
            </a:ext>
          </a:extLst>
        </p:spPr>
      </p:pic>
      <p:sp>
        <p:nvSpPr>
          <p:cNvPr id="1054" name="Rectangle 1053">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29311CA1-99A8-99F8-EE85-4F02B5DA3AD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72563" y="312826"/>
            <a:ext cx="2363596" cy="32596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person, people&#10;&#10;Description automatically generated">
            <a:extLst>
              <a:ext uri="{FF2B5EF4-FFF2-40B4-BE49-F238E27FC236}">
                <a16:creationId xmlns:a16="http://schemas.microsoft.com/office/drawing/2014/main" id="{C2C80646-CCAF-6FA2-61DC-A64A4720A2AD}"/>
              </a:ext>
            </a:extLst>
          </p:cNvPr>
          <p:cNvPicPr>
            <a:picLocks noChangeAspect="1"/>
          </p:cNvPicPr>
          <p:nvPr/>
        </p:nvPicPr>
        <p:blipFill>
          <a:blip r:embed="rId5"/>
          <a:stretch>
            <a:fillRect/>
          </a:stretch>
        </p:blipFill>
        <p:spPr>
          <a:xfrm>
            <a:off x="639366" y="3505904"/>
            <a:ext cx="3483526" cy="2612644"/>
          </a:xfrm>
          <a:prstGeom prst="rect">
            <a:avLst/>
          </a:prstGeom>
        </p:spPr>
      </p:pic>
      <p:cxnSp>
        <p:nvCxnSpPr>
          <p:cNvPr id="1056" name="Straight Connector 1055">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B01785-C555-3985-28A7-86AB00CB5E01}"/>
              </a:ext>
            </a:extLst>
          </p:cNvPr>
          <p:cNvSpPr txBox="1"/>
          <p:nvPr/>
        </p:nvSpPr>
        <p:spPr>
          <a:xfrm>
            <a:off x="639366" y="621793"/>
            <a:ext cx="6534348" cy="954107"/>
          </a:xfrm>
          <a:prstGeom prst="rect">
            <a:avLst/>
          </a:prstGeom>
          <a:noFill/>
        </p:spPr>
        <p:txBody>
          <a:bodyPr wrap="square">
            <a:spAutoFit/>
          </a:bodyPr>
          <a:lstStyle/>
          <a:p>
            <a:r>
              <a:rPr lang="en-US" sz="2800" dirty="0">
                <a:solidFill>
                  <a:schemeClr val="bg1"/>
                </a:solidFill>
                <a:latin typeface="Amasis MT Pro Black" panose="02040A04050005020304" pitchFamily="18" charset="0"/>
                <a:cs typeface="+mj-cs"/>
              </a:rPr>
              <a:t>GLOBAL VOICES</a:t>
            </a:r>
            <a:br>
              <a:rPr lang="en-US" sz="2800" dirty="0">
                <a:solidFill>
                  <a:schemeClr val="bg1"/>
                </a:solidFill>
                <a:latin typeface="Amasis MT Pro Black" panose="02040A04050005020304" pitchFamily="18" charset="0"/>
                <a:cs typeface="+mj-cs"/>
              </a:rPr>
            </a:br>
            <a:r>
              <a:rPr lang="en-US" sz="2800" dirty="0">
                <a:solidFill>
                  <a:schemeClr val="bg1"/>
                </a:solidFill>
                <a:latin typeface="Amasis MT Pro Black" panose="02040A04050005020304" pitchFamily="18" charset="0"/>
                <a:cs typeface="+mj-cs"/>
              </a:rPr>
              <a:t>Spotlight Series</a:t>
            </a:r>
            <a:endParaRPr lang="en-US" sz="2800" dirty="0">
              <a:latin typeface="Amasis MT Pro Black" panose="02040A04050005020304" pitchFamily="18" charset="0"/>
            </a:endParaRPr>
          </a:p>
        </p:txBody>
      </p:sp>
      <p:sp>
        <p:nvSpPr>
          <p:cNvPr id="11" name="TextBox 10">
            <a:extLst>
              <a:ext uri="{FF2B5EF4-FFF2-40B4-BE49-F238E27FC236}">
                <a16:creationId xmlns:a16="http://schemas.microsoft.com/office/drawing/2014/main" id="{F2D78151-DB72-0045-3280-3AF7062F138F}"/>
              </a:ext>
            </a:extLst>
          </p:cNvPr>
          <p:cNvSpPr txBox="1"/>
          <p:nvPr/>
        </p:nvSpPr>
        <p:spPr>
          <a:xfrm>
            <a:off x="4986548" y="4144447"/>
            <a:ext cx="6400799" cy="1089529"/>
          </a:xfrm>
          <a:prstGeom prst="rect">
            <a:avLst/>
          </a:prstGeom>
          <a:noFill/>
        </p:spPr>
        <p:txBody>
          <a:bodyPr wrap="square">
            <a:spAutoFit/>
          </a:bodyPr>
          <a:lstStyle/>
          <a:p>
            <a:pPr marL="228600" marR="0" defTabSz="914400">
              <a:lnSpc>
                <a:spcPct val="90000"/>
              </a:lnSpc>
              <a:spcBef>
                <a:spcPts val="0"/>
              </a:spcBef>
              <a:spcAft>
                <a:spcPts val="0"/>
              </a:spcAft>
            </a:pPr>
            <a:r>
              <a:rPr lang="en-US" sz="1800" dirty="0">
                <a:effectLst/>
              </a:rPr>
              <a:t>This series provides a space for intergenerational conversation between young people and professionals devoted to meaningful global engagement and problem-solving via research and outreach activities related to youth</a:t>
            </a:r>
            <a:r>
              <a:rPr lang="en-US" sz="1800" dirty="0">
                <a:solidFill>
                  <a:schemeClr val="bg1"/>
                </a:solidFill>
                <a:effectLst/>
              </a:rPr>
              <a:t>.</a:t>
            </a:r>
          </a:p>
        </p:txBody>
      </p:sp>
      <p:sp>
        <p:nvSpPr>
          <p:cNvPr id="14" name="TextBox 13">
            <a:extLst>
              <a:ext uri="{FF2B5EF4-FFF2-40B4-BE49-F238E27FC236}">
                <a16:creationId xmlns:a16="http://schemas.microsoft.com/office/drawing/2014/main" id="{3D7AF216-5EAD-3681-D636-169B5A34378C}"/>
              </a:ext>
            </a:extLst>
          </p:cNvPr>
          <p:cNvSpPr txBox="1"/>
          <p:nvPr/>
        </p:nvSpPr>
        <p:spPr>
          <a:xfrm>
            <a:off x="639367" y="1951566"/>
            <a:ext cx="3483526" cy="923330"/>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chemeClr val="bg2">
                    <a:lumMod val="50000"/>
                  </a:schemeClr>
                </a:solidFill>
                <a:effectLst/>
                <a:latin typeface="Calibri" panose="020F0502020204030204" pitchFamily="34" charset="0"/>
              </a:rPr>
              <a:t>With Dr.  Marcy </a:t>
            </a:r>
            <a:r>
              <a:rPr lang="en-US" b="0" i="0" dirty="0" err="1">
                <a:solidFill>
                  <a:schemeClr val="bg2">
                    <a:lumMod val="50000"/>
                  </a:schemeClr>
                </a:solidFill>
                <a:effectLst/>
                <a:latin typeface="Calibri" panose="020F0502020204030204" pitchFamily="34" charset="0"/>
              </a:rPr>
              <a:t>Hessling</a:t>
            </a:r>
            <a:r>
              <a:rPr lang="en-US" b="0" i="0" dirty="0">
                <a:solidFill>
                  <a:schemeClr val="bg2">
                    <a:lumMod val="50000"/>
                  </a:schemeClr>
                </a:solidFill>
                <a:effectLst/>
                <a:latin typeface="Calibri" panose="020F0502020204030204" pitchFamily="34" charset="0"/>
              </a:rPr>
              <a:t> O'Neil</a:t>
            </a:r>
          </a:p>
          <a:p>
            <a:pPr marL="285750" indent="-285750">
              <a:buFont typeface="Arial" panose="020B0604020202020204" pitchFamily="34" charset="0"/>
              <a:buChar char="•"/>
            </a:pPr>
            <a:r>
              <a:rPr lang="en-US" b="0" i="0" dirty="0">
                <a:solidFill>
                  <a:schemeClr val="bg2">
                    <a:lumMod val="50000"/>
                  </a:schemeClr>
                </a:solidFill>
                <a:effectLst/>
                <a:latin typeface="Calibri" panose="020F0502020204030204" pitchFamily="34" charset="0"/>
              </a:rPr>
              <a:t>With Dr. Peter Glendinning</a:t>
            </a:r>
            <a:endParaRPr lang="en-US" dirty="0">
              <a:solidFill>
                <a:schemeClr val="bg2">
                  <a:lumMod val="50000"/>
                </a:schemeClr>
              </a:solidFill>
              <a:latin typeface="Calibri" panose="020F0502020204030204" pitchFamily="34" charset="0"/>
            </a:endParaRPr>
          </a:p>
          <a:p>
            <a:pPr marL="285750" indent="-285750">
              <a:buFont typeface="Arial" panose="020B0604020202020204" pitchFamily="34" charset="0"/>
              <a:buChar char="•"/>
            </a:pPr>
            <a:r>
              <a:rPr lang="en-US" b="0" i="0" dirty="0">
                <a:solidFill>
                  <a:schemeClr val="bg2">
                    <a:lumMod val="50000"/>
                  </a:schemeClr>
                </a:solidFill>
                <a:effectLst/>
                <a:latin typeface="Calibri" panose="020F0502020204030204" pitchFamily="34" charset="0"/>
              </a:rPr>
              <a:t>With Chibuzor </a:t>
            </a:r>
            <a:r>
              <a:rPr lang="en-US" b="0" i="0" dirty="0" err="1">
                <a:solidFill>
                  <a:schemeClr val="bg2">
                    <a:lumMod val="50000"/>
                  </a:schemeClr>
                </a:solidFill>
                <a:effectLst/>
                <a:latin typeface="Calibri" panose="020F0502020204030204" pitchFamily="34" charset="0"/>
              </a:rPr>
              <a:t>Agomuoh</a:t>
            </a:r>
            <a:endParaRPr lang="en-US" dirty="0">
              <a:solidFill>
                <a:schemeClr val="bg2">
                  <a:lumMod val="50000"/>
                </a:schemeClr>
              </a:solidFill>
            </a:endParaRPr>
          </a:p>
        </p:txBody>
      </p:sp>
    </p:spTree>
    <p:extLst>
      <p:ext uri="{BB962C8B-B14F-4D97-AF65-F5344CB8AC3E}">
        <p14:creationId xmlns:p14="http://schemas.microsoft.com/office/powerpoint/2010/main" val="279651054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4D55-844D-A3B9-35EA-41E12F97144C}"/>
              </a:ext>
            </a:extLst>
          </p:cNvPr>
          <p:cNvSpPr>
            <a:spLocks noGrp="1"/>
          </p:cNvSpPr>
          <p:nvPr>
            <p:ph type="title"/>
          </p:nvPr>
        </p:nvSpPr>
        <p:spPr>
          <a:xfrm>
            <a:off x="1020932" y="4233662"/>
            <a:ext cx="10150135" cy="1873682"/>
          </a:xfrm>
        </p:spPr>
        <p:txBody>
          <a:bodyPr>
            <a:normAutofit fontScale="90000"/>
          </a:bodyPr>
          <a:lstStyle/>
          <a:p>
            <a:pPr algn="ctr"/>
            <a:r>
              <a:rPr lang="en-US" b="0" dirty="0">
                <a:solidFill>
                  <a:srgbClr val="56495A"/>
                </a:solidFill>
                <a:latin typeface="Montserrat" panose="00000500000000000000" pitchFamily="2" charset="0"/>
              </a:rPr>
              <a:t>C</a:t>
            </a:r>
            <a:r>
              <a:rPr lang="en-US" b="0" i="0" dirty="0">
                <a:solidFill>
                  <a:srgbClr val="56495A"/>
                </a:solidFill>
                <a:effectLst/>
                <a:latin typeface="Montserrat" panose="00000500000000000000" pitchFamily="2" charset="0"/>
              </a:rPr>
              <a:t>elebrate the benefits of international education and exchange worldwide. </a:t>
            </a:r>
            <a:br>
              <a:rPr lang="en-US" b="0" i="0" dirty="0">
                <a:solidFill>
                  <a:srgbClr val="56495A"/>
                </a:solidFill>
                <a:effectLst/>
                <a:latin typeface="Montserrat" panose="00000500000000000000" pitchFamily="2" charset="0"/>
              </a:rPr>
            </a:br>
            <a:br>
              <a:rPr lang="en-US" b="0" i="0" dirty="0">
                <a:solidFill>
                  <a:srgbClr val="56495A"/>
                </a:solidFill>
                <a:effectLst/>
                <a:latin typeface="Montserrat" panose="00000500000000000000" pitchFamily="2" charset="0"/>
              </a:rPr>
            </a:br>
            <a:r>
              <a:rPr lang="en-US" dirty="0">
                <a:latin typeface="Arial Black" panose="020B0A04020102020204" pitchFamily="34" charset="0"/>
              </a:rPr>
              <a:t>November 14 – 18, 2022</a:t>
            </a:r>
          </a:p>
        </p:txBody>
      </p:sp>
      <p:sp>
        <p:nvSpPr>
          <p:cNvPr id="3" name="Footer Placeholder 2">
            <a:extLst>
              <a:ext uri="{FF2B5EF4-FFF2-40B4-BE49-F238E27FC236}">
                <a16:creationId xmlns:a16="http://schemas.microsoft.com/office/drawing/2014/main" id="{B416A087-C99E-8F12-77B8-C210029FC88A}"/>
              </a:ext>
            </a:extLst>
          </p:cNvPr>
          <p:cNvSpPr>
            <a:spLocks noGrp="1"/>
          </p:cNvSpPr>
          <p:nvPr>
            <p:ph type="ftr" sz="quarter" idx="3"/>
          </p:nvPr>
        </p:nvSpPr>
        <p:spPr/>
        <p:txBody>
          <a:bodyPr/>
          <a:lstStyle/>
          <a:p>
            <a:r>
              <a:rPr lang="en-US"/>
              <a:t>International @ MSU</a:t>
            </a:r>
            <a:endParaRPr lang="en-US" dirty="0"/>
          </a:p>
        </p:txBody>
      </p:sp>
      <p:sp>
        <p:nvSpPr>
          <p:cNvPr id="4" name="Slide Number Placeholder 3">
            <a:extLst>
              <a:ext uri="{FF2B5EF4-FFF2-40B4-BE49-F238E27FC236}">
                <a16:creationId xmlns:a16="http://schemas.microsoft.com/office/drawing/2014/main" id="{36A3F4F6-6CB1-E3A8-62B7-2558E424197D}"/>
              </a:ext>
            </a:extLst>
          </p:cNvPr>
          <p:cNvSpPr>
            <a:spLocks noGrp="1"/>
          </p:cNvSpPr>
          <p:nvPr>
            <p:ph type="sldNum" sz="quarter" idx="4"/>
          </p:nvPr>
        </p:nvSpPr>
        <p:spPr/>
        <p:txBody>
          <a:bodyPr/>
          <a:lstStyle/>
          <a:p>
            <a:fld id="{5FB001E7-E612-6D48-B09D-47826128A098}" type="slidenum">
              <a:rPr lang="en-US" smtClean="0"/>
              <a:pPr/>
              <a:t>11</a:t>
            </a:fld>
            <a:endParaRPr lang="en-US" dirty="0"/>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6C81CB23-E941-F57A-7B1F-5FAAF58A5503}"/>
              </a:ext>
            </a:extLst>
          </p:cNvPr>
          <p:cNvPicPr>
            <a:picLocks noChangeAspect="1"/>
          </p:cNvPicPr>
          <p:nvPr/>
        </p:nvPicPr>
        <p:blipFill>
          <a:blip r:embed="rId2"/>
          <a:stretch>
            <a:fillRect/>
          </a:stretch>
        </p:blipFill>
        <p:spPr>
          <a:xfrm>
            <a:off x="0" y="0"/>
            <a:ext cx="12192000" cy="4066601"/>
          </a:xfrm>
          <a:prstGeom prst="rect">
            <a:avLst/>
          </a:prstGeom>
        </p:spPr>
      </p:pic>
    </p:spTree>
    <p:extLst>
      <p:ext uri="{BB962C8B-B14F-4D97-AF65-F5344CB8AC3E}">
        <p14:creationId xmlns:p14="http://schemas.microsoft.com/office/powerpoint/2010/main" val="215754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E764E-B6E4-39E7-65DF-620D30B38F75}"/>
              </a:ext>
            </a:extLst>
          </p:cNvPr>
          <p:cNvSpPr>
            <a:spLocks noGrp="1"/>
          </p:cNvSpPr>
          <p:nvPr>
            <p:ph type="title"/>
          </p:nvPr>
        </p:nvSpPr>
        <p:spPr>
          <a:xfrm>
            <a:off x="6513788" y="365125"/>
            <a:ext cx="4840010" cy="1807305"/>
          </a:xfrm>
        </p:spPr>
        <p:txBody>
          <a:bodyPr vert="horz" lIns="91440" tIns="45720" rIns="91440" bIns="45720" rtlCol="0" anchor="ctr">
            <a:normAutofit/>
          </a:bodyPr>
          <a:lstStyle/>
          <a:p>
            <a:pPr defTabSz="914400"/>
            <a:r>
              <a:rPr lang="en-US" sz="4400" dirty="0">
                <a:solidFill>
                  <a:schemeClr val="tx1"/>
                </a:solidFill>
                <a:latin typeface="Arial Black" panose="020B0A04020102020204" pitchFamily="34" charset="0"/>
                <a:cs typeface="+mj-cs"/>
              </a:rPr>
              <a:t>IEW Activities and Goals</a:t>
            </a:r>
          </a:p>
        </p:txBody>
      </p:sp>
      <p:pic>
        <p:nvPicPr>
          <p:cNvPr id="8" name="Picture 7" descr="A person in a garment in front of a group of people&#10;&#10;Description automatically generated with medium confidence">
            <a:extLst>
              <a:ext uri="{FF2B5EF4-FFF2-40B4-BE49-F238E27FC236}">
                <a16:creationId xmlns:a16="http://schemas.microsoft.com/office/drawing/2014/main" id="{649C5542-8315-C32A-611E-5BA9FD9BBCDE}"/>
              </a:ext>
            </a:extLst>
          </p:cNvPr>
          <p:cNvPicPr>
            <a:picLocks noChangeAspect="1"/>
          </p:cNvPicPr>
          <p:nvPr/>
        </p:nvPicPr>
        <p:blipFill rotWithShape="1">
          <a:blip r:embed="rId2"/>
          <a:srcRect l="29656" r="11479"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extBox 4">
            <a:extLst>
              <a:ext uri="{FF2B5EF4-FFF2-40B4-BE49-F238E27FC236}">
                <a16:creationId xmlns:a16="http://schemas.microsoft.com/office/drawing/2014/main" id="{A8B84E0D-DB2E-1A1F-7CCF-88C5AAD306CF}"/>
              </a:ext>
            </a:extLst>
          </p:cNvPr>
          <p:cNvSpPr txBox="1"/>
          <p:nvPr/>
        </p:nvSpPr>
        <p:spPr>
          <a:xfrm>
            <a:off x="6513788" y="2333297"/>
            <a:ext cx="4840010" cy="3843666"/>
          </a:xfrm>
          <a:prstGeom prst="rect">
            <a:avLst/>
          </a:prstGeom>
        </p:spPr>
        <p:txBody>
          <a:bodyPr vert="horz" lIns="91440" tIns="45720" rIns="91440" bIns="45720" rtlCol="0">
            <a:normAutofit fontScale="85000" lnSpcReduction="20000"/>
          </a:bodyPr>
          <a:lstStyle/>
          <a:p>
            <a:pPr defTabSz="914400">
              <a:lnSpc>
                <a:spcPct val="90000"/>
              </a:lnSpc>
              <a:spcAft>
                <a:spcPts val="600"/>
              </a:spcAft>
            </a:pPr>
            <a:r>
              <a:rPr lang="en-US" sz="2400" dirty="0">
                <a:latin typeface="Arial" panose="020B0604020202020204" pitchFamily="34" charset="0"/>
                <a:cs typeface="Arial" panose="020B0604020202020204" pitchFamily="34" charset="0"/>
              </a:rPr>
              <a:t>2022</a:t>
            </a:r>
          </a:p>
          <a:p>
            <a:pPr lvl="1" indent="-228600" defTabSz="9144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Raise awareness about IEW</a:t>
            </a:r>
          </a:p>
          <a:p>
            <a:pPr lvl="1" indent="-228600" defTabSz="9144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Promote existing activities</a:t>
            </a:r>
          </a:p>
          <a:p>
            <a:pPr lvl="1" indent="-228600" defTabSz="9144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Committee building</a:t>
            </a:r>
          </a:p>
          <a:p>
            <a:pPr defTabSz="914400">
              <a:lnSpc>
                <a:spcPct val="90000"/>
              </a:lnSpc>
              <a:spcAft>
                <a:spcPts val="600"/>
              </a:spcAft>
            </a:pPr>
            <a:endParaRPr lang="en-US" sz="2400" dirty="0">
              <a:latin typeface="Arial" panose="020B0604020202020204" pitchFamily="34" charset="0"/>
              <a:cs typeface="Arial" panose="020B0604020202020204" pitchFamily="34" charset="0"/>
            </a:endParaRPr>
          </a:p>
          <a:p>
            <a:pPr defTabSz="914400">
              <a:lnSpc>
                <a:spcPct val="90000"/>
              </a:lnSpc>
              <a:spcAft>
                <a:spcPts val="600"/>
              </a:spcAft>
            </a:pPr>
            <a:r>
              <a:rPr lang="en-US" sz="2400" dirty="0">
                <a:latin typeface="Arial" panose="020B0604020202020204" pitchFamily="34" charset="0"/>
                <a:cs typeface="Arial" panose="020B0604020202020204" pitchFamily="34" charset="0"/>
              </a:rPr>
              <a:t>2023</a:t>
            </a:r>
          </a:p>
          <a:p>
            <a:pPr lvl="1" indent="-228600" defTabSz="9144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Increase engagement outside of ISP</a:t>
            </a:r>
          </a:p>
          <a:p>
            <a:pPr lvl="1" indent="-228600" defTabSz="9144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Move some events to IEW week</a:t>
            </a:r>
          </a:p>
          <a:p>
            <a:pPr lvl="1" indent="-228600" defTabSz="9144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Pilot programming</a:t>
            </a:r>
          </a:p>
          <a:p>
            <a:pPr defTabSz="914400">
              <a:lnSpc>
                <a:spcPct val="90000"/>
              </a:lnSpc>
              <a:spcAft>
                <a:spcPts val="600"/>
              </a:spcAft>
            </a:pPr>
            <a:endParaRPr lang="en-US" sz="2400" dirty="0">
              <a:latin typeface="Arial" panose="020B0604020202020204" pitchFamily="34" charset="0"/>
              <a:cs typeface="Arial" panose="020B0604020202020204" pitchFamily="34" charset="0"/>
            </a:endParaRPr>
          </a:p>
          <a:p>
            <a:pPr defTabSz="914400">
              <a:lnSpc>
                <a:spcPct val="90000"/>
              </a:lnSpc>
              <a:spcAft>
                <a:spcPts val="600"/>
              </a:spcAft>
            </a:pPr>
            <a:r>
              <a:rPr lang="en-US" sz="2400" dirty="0">
                <a:latin typeface="Arial" panose="020B0604020202020204" pitchFamily="34" charset="0"/>
                <a:cs typeface="Arial" panose="020B0604020202020204" pitchFamily="34" charset="0"/>
              </a:rPr>
              <a:t>2024+</a:t>
            </a:r>
          </a:p>
          <a:p>
            <a:pPr lvl="1" indent="-228600" defTabSz="9144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New IEW programming</a:t>
            </a:r>
          </a:p>
          <a:p>
            <a:pPr lvl="1" indent="-228600" defTabSz="9144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Robust slate </a:t>
            </a:r>
            <a:r>
              <a:rPr lang="en-US" sz="2400">
                <a:latin typeface="Arial" panose="020B0604020202020204" pitchFamily="34" charset="0"/>
                <a:cs typeface="Arial" panose="020B0604020202020204" pitchFamily="34" charset="0"/>
              </a:rPr>
              <a:t>of campus-wide events</a:t>
            </a: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E05D593-D0C4-DCF7-8350-B72FCA0853F5}"/>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defTabSz="914400">
              <a:spcAft>
                <a:spcPts val="600"/>
              </a:spcAft>
              <a:defRPr/>
            </a:pPr>
            <a:fld id="{5FB001E7-E612-6D48-B09D-47826128A098}" type="slidenum">
              <a:rPr lang="en-US" b="0" smtClean="0">
                <a:solidFill>
                  <a:prstClr val="black">
                    <a:tint val="75000"/>
                  </a:prstClr>
                </a:solidFill>
                <a:latin typeface="Calibri" panose="020F0502020204030204"/>
                <a:cs typeface="+mn-cs"/>
              </a:rPr>
              <a:pPr defTabSz="914400">
                <a:spcAft>
                  <a:spcPts val="600"/>
                </a:spcAft>
                <a:defRPr/>
              </a:pPr>
              <a:t>12</a:t>
            </a:fld>
            <a:endParaRPr lang="en-US" b="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249447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48B77D14-92CD-16BA-82C4-3CB3EF6FCACE}"/>
              </a:ext>
            </a:extLst>
          </p:cNvPr>
          <p:cNvPicPr>
            <a:picLocks noChangeAspect="1"/>
          </p:cNvPicPr>
          <p:nvPr/>
        </p:nvPicPr>
        <p:blipFill rotWithShape="1">
          <a:blip r:embed="rId2"/>
          <a:srcRect t="8552" b="9630"/>
          <a:stretch/>
        </p:blipFill>
        <p:spPr>
          <a:xfrm>
            <a:off x="20" y="10"/>
            <a:ext cx="12191980" cy="6857990"/>
          </a:xfrm>
          <a:prstGeom prst="rect">
            <a:avLst/>
          </a:prstGeom>
        </p:spPr>
      </p:pic>
      <p:sp>
        <p:nvSpPr>
          <p:cNvPr id="2" name="Title 1">
            <a:extLst>
              <a:ext uri="{FF2B5EF4-FFF2-40B4-BE49-F238E27FC236}">
                <a16:creationId xmlns:a16="http://schemas.microsoft.com/office/drawing/2014/main" id="{C9A58F1B-1B5E-47D4-938C-D8DF1F618068}"/>
              </a:ext>
            </a:extLst>
          </p:cNvPr>
          <p:cNvSpPr>
            <a:spLocks noGrp="1"/>
          </p:cNvSpPr>
          <p:nvPr>
            <p:ph type="title"/>
          </p:nvPr>
        </p:nvSpPr>
        <p:spPr>
          <a:xfrm>
            <a:off x="841248" y="4199861"/>
            <a:ext cx="8856059" cy="1336826"/>
          </a:xfrm>
        </p:spPr>
        <p:txBody>
          <a:bodyPr vert="horz" lIns="91440" tIns="45720" rIns="91440" bIns="45720" rtlCol="0" anchor="b">
            <a:normAutofit fontScale="90000"/>
          </a:bodyPr>
          <a:lstStyle/>
          <a:p>
            <a:pPr defTabSz="914400"/>
            <a:r>
              <a:rPr lang="en-US" sz="5400" dirty="0">
                <a:solidFill>
                  <a:srgbClr val="FFFFFF"/>
                </a:solidFill>
                <a:latin typeface="Arial Black" panose="020B0A04020102020204" pitchFamily="34" charset="0"/>
                <a:cs typeface="+mj-cs"/>
              </a:rPr>
              <a:t>Youth Sport Symposium</a:t>
            </a:r>
          </a:p>
        </p:txBody>
      </p:sp>
      <p:sp>
        <p:nvSpPr>
          <p:cNvPr id="4" name="Slide Number Placeholder 3">
            <a:extLst>
              <a:ext uri="{FF2B5EF4-FFF2-40B4-BE49-F238E27FC236}">
                <a16:creationId xmlns:a16="http://schemas.microsoft.com/office/drawing/2014/main" id="{934A0FA1-4C58-4427-F7B1-989810896E57}"/>
              </a:ext>
            </a:extLst>
          </p:cNvPr>
          <p:cNvSpPr>
            <a:spLocks noGrp="1"/>
          </p:cNvSpPr>
          <p:nvPr>
            <p:ph type="sldNum" sz="quarter" idx="4"/>
          </p:nvPr>
        </p:nvSpPr>
        <p:spPr>
          <a:xfrm>
            <a:off x="8613648" y="6355080"/>
            <a:ext cx="2743200" cy="365125"/>
          </a:xfrm>
        </p:spPr>
        <p:txBody>
          <a:bodyPr vert="horz" lIns="91440" tIns="45720" rIns="91440" bIns="45720" rtlCol="0" anchor="ctr">
            <a:normAutofit/>
          </a:bodyPr>
          <a:lstStyle/>
          <a:p>
            <a:pPr defTabSz="914400">
              <a:spcAft>
                <a:spcPts val="600"/>
              </a:spcAft>
              <a:defRPr/>
            </a:pPr>
            <a:fld id="{5FB001E7-E612-6D48-B09D-47826128A098}" type="slidenum">
              <a:rPr lang="en-US" b="0">
                <a:solidFill>
                  <a:srgbClr val="FFFFFF"/>
                </a:solidFill>
                <a:latin typeface="Calibri" panose="020F0502020204030204"/>
                <a:cs typeface="+mn-cs"/>
              </a:rPr>
              <a:pPr defTabSz="914400">
                <a:spcAft>
                  <a:spcPts val="600"/>
                </a:spcAft>
                <a:defRPr/>
              </a:pPr>
              <a:t>13</a:t>
            </a:fld>
            <a:endParaRPr lang="en-US" b="0">
              <a:solidFill>
                <a:srgbClr val="FFFFFF"/>
              </a:solidFill>
              <a:latin typeface="Calibri" panose="020F0502020204030204"/>
              <a:cs typeface="+mn-cs"/>
            </a:endParaRPr>
          </a:p>
        </p:txBody>
      </p:sp>
    </p:spTree>
    <p:extLst>
      <p:ext uri="{BB962C8B-B14F-4D97-AF65-F5344CB8AC3E}">
        <p14:creationId xmlns:p14="http://schemas.microsoft.com/office/powerpoint/2010/main" val="4281239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room&#10;&#10;Description automatically generated with low confidence">
            <a:extLst>
              <a:ext uri="{FF2B5EF4-FFF2-40B4-BE49-F238E27FC236}">
                <a16:creationId xmlns:a16="http://schemas.microsoft.com/office/drawing/2014/main" id="{62485245-6DBC-FD76-0ADA-99E4AE27A4D5}"/>
              </a:ext>
            </a:extLst>
          </p:cNvPr>
          <p:cNvPicPr>
            <a:picLocks noChangeAspect="1"/>
          </p:cNvPicPr>
          <p:nvPr/>
        </p:nvPicPr>
        <p:blipFill rotWithShape="1">
          <a:blip r:embed="rId2"/>
          <a:srcRect t="15293" b="22321"/>
          <a:stretch/>
        </p:blipFill>
        <p:spPr>
          <a:xfrm>
            <a:off x="1966826" y="10"/>
            <a:ext cx="6069184" cy="2839773"/>
          </a:xfrm>
          <a:custGeom>
            <a:avLst/>
            <a:gdLst/>
            <a:ahLst/>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p:spPr>
      </p:pic>
      <p:pic>
        <p:nvPicPr>
          <p:cNvPr id="6" name="Picture 5" descr="A person holding a baby on a beach&#10;&#10;Description automatically generated with low confidence">
            <a:extLst>
              <a:ext uri="{FF2B5EF4-FFF2-40B4-BE49-F238E27FC236}">
                <a16:creationId xmlns:a16="http://schemas.microsoft.com/office/drawing/2014/main" id="{65EBC829-3476-3FD3-D863-7F81FBB3F6B8}"/>
              </a:ext>
            </a:extLst>
          </p:cNvPr>
          <p:cNvPicPr>
            <a:picLocks noChangeAspect="1"/>
          </p:cNvPicPr>
          <p:nvPr/>
        </p:nvPicPr>
        <p:blipFill rotWithShape="1">
          <a:blip r:embed="rId3"/>
          <a:srcRect r="4" b="479"/>
          <a:stretch/>
        </p:blipFill>
        <p:spPr>
          <a:xfrm>
            <a:off x="3" y="2429461"/>
            <a:ext cx="5001415" cy="3733214"/>
          </a:xfrm>
          <a:custGeom>
            <a:avLst/>
            <a:gdLst/>
            <a:ahLst/>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p:spPr>
      </p:pic>
      <p:sp>
        <p:nvSpPr>
          <p:cNvPr id="9" name="TextBox 8">
            <a:extLst>
              <a:ext uri="{FF2B5EF4-FFF2-40B4-BE49-F238E27FC236}">
                <a16:creationId xmlns:a16="http://schemas.microsoft.com/office/drawing/2014/main" id="{2C770A26-E5F7-F095-BBA9-753CE97020BA}"/>
              </a:ext>
            </a:extLst>
          </p:cNvPr>
          <p:cNvSpPr txBox="1"/>
          <p:nvPr/>
        </p:nvSpPr>
        <p:spPr>
          <a:xfrm>
            <a:off x="7025568" y="2546164"/>
            <a:ext cx="4806991" cy="2585323"/>
          </a:xfrm>
          <a:prstGeom prst="rect">
            <a:avLst/>
          </a:prstGeom>
          <a:solidFill>
            <a:schemeClr val="tx1"/>
          </a:solidFill>
        </p:spPr>
        <p:txBody>
          <a:bodyPr wrap="square" rtlCol="0">
            <a:spAutoFit/>
          </a:bodyPr>
          <a:lstStyle/>
          <a:p>
            <a:endParaRPr lang="en-US" dirty="0">
              <a:solidFill>
                <a:schemeClr val="bg1"/>
              </a:solidFill>
              <a:latin typeface="Arial Black" panose="020B0A040201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Arial Black" panose="020B0A04020102020204" pitchFamily="34" charset="0"/>
              </a:rPr>
              <a:t>Platform for MSU Faculty-led research</a:t>
            </a:r>
            <a:r>
              <a:rPr lang="en-US" b="0" i="0" dirty="0">
                <a:solidFill>
                  <a:srgbClr val="17453A"/>
                </a:solidFill>
                <a:effectLst/>
                <a:latin typeface="Arial Black" panose="020B0A04020102020204" pitchFamily="34" charset="0"/>
              </a:rPr>
              <a:t>​</a:t>
            </a:r>
            <a:br>
              <a:rPr lang="en-US" b="0" i="0" dirty="0">
                <a:solidFill>
                  <a:srgbClr val="17453A"/>
                </a:solidFill>
                <a:effectLst/>
                <a:latin typeface="Arial Black" panose="020B0A04020102020204" pitchFamily="34" charset="0"/>
              </a:rPr>
            </a:br>
            <a:r>
              <a:rPr lang="en-US" b="0" i="0" dirty="0">
                <a:solidFill>
                  <a:srgbClr val="17453A"/>
                </a:solidFill>
                <a:effectLst/>
                <a:latin typeface="Arial Black" panose="020B0A04020102020204" pitchFamily="34" charset="0"/>
              </a:rPr>
              <a:t>​</a:t>
            </a:r>
            <a:endParaRPr lang="en-US" b="0" i="0" dirty="0">
              <a:solidFill>
                <a:srgbClr val="17453A"/>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Arial Black" panose="020B0A04020102020204" pitchFamily="34" charset="0"/>
              </a:rPr>
              <a:t>Program and Admin Support</a:t>
            </a:r>
            <a:r>
              <a:rPr lang="en-US" b="0" i="0" dirty="0">
                <a:solidFill>
                  <a:srgbClr val="17453A"/>
                </a:solidFill>
                <a:effectLst/>
                <a:latin typeface="Arial Black" panose="020B0A04020102020204" pitchFamily="34" charset="0"/>
              </a:rPr>
              <a:t>​</a:t>
            </a:r>
            <a:br>
              <a:rPr lang="en-US" b="0" i="0" dirty="0">
                <a:solidFill>
                  <a:srgbClr val="17453A"/>
                </a:solidFill>
                <a:effectLst/>
                <a:latin typeface="Arial Black" panose="020B0A04020102020204" pitchFamily="34" charset="0"/>
              </a:rPr>
            </a:br>
            <a:r>
              <a:rPr lang="en-US" b="0" i="0" dirty="0">
                <a:solidFill>
                  <a:srgbClr val="17453A"/>
                </a:solidFill>
                <a:effectLst/>
                <a:latin typeface="Arial Black" panose="020B0A04020102020204" pitchFamily="34" charset="0"/>
              </a:rPr>
              <a:t>​</a:t>
            </a:r>
            <a:endParaRPr lang="en-US" b="0" i="0" dirty="0">
              <a:solidFill>
                <a:srgbClr val="17453A"/>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FFFF"/>
                </a:solidFill>
                <a:effectLst/>
                <a:latin typeface="Arial Black" panose="020B0A04020102020204" pitchFamily="34" charset="0"/>
              </a:rPr>
              <a:t>Youth Engagement</a:t>
            </a:r>
            <a:r>
              <a:rPr lang="en-US" b="0" i="0" dirty="0">
                <a:solidFill>
                  <a:srgbClr val="17453A"/>
                </a:solidFill>
                <a:effectLst/>
                <a:latin typeface="Arial Black" panose="020B0A04020102020204" pitchFamily="34" charset="0"/>
              </a:rPr>
              <a:t>​</a:t>
            </a:r>
            <a:endParaRPr lang="en-US" b="0" i="0" dirty="0">
              <a:solidFill>
                <a:srgbClr val="17453A"/>
              </a:solidFill>
              <a:effectLst/>
              <a:latin typeface="Arial" panose="020B0604020202020204" pitchFamily="34" charset="0"/>
            </a:endParaRPr>
          </a:p>
          <a:p>
            <a:pPr algn="l" rtl="0" fontAlgn="base">
              <a:buFont typeface="Arial" panose="020B0604020202020204" pitchFamily="34" charset="0"/>
              <a:buChar char="•"/>
            </a:pPr>
            <a:r>
              <a:rPr lang="en-US" b="0" i="0" dirty="0">
                <a:solidFill>
                  <a:srgbClr val="17453A"/>
                </a:solidFill>
                <a:effectLst/>
                <a:latin typeface="Calibri" panose="020F0502020204030204" pitchFamily="34" charset="0"/>
              </a:rPr>
              <a:t>​</a:t>
            </a:r>
            <a:endParaRPr lang="en-US" b="0" i="0" dirty="0">
              <a:solidFill>
                <a:srgbClr val="17453A"/>
              </a:solidFill>
              <a:effectLst/>
              <a:latin typeface="Arial" panose="020B0604020202020204" pitchFamily="34" charset="0"/>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112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4545836E-B050-4955-B80E-C5A35AC2F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2">
            <a:extLst>
              <a:ext uri="{FF2B5EF4-FFF2-40B4-BE49-F238E27FC236}">
                <a16:creationId xmlns:a16="http://schemas.microsoft.com/office/drawing/2014/main" id="{5E6024A1-5F3D-4233-865A-57F6E8605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2473" y="-4805300"/>
            <a:ext cx="2587052"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92288-AB98-0079-BB4A-CEA3E8B6273C}"/>
              </a:ext>
            </a:extLst>
          </p:cNvPr>
          <p:cNvSpPr>
            <a:spLocks noGrp="1"/>
          </p:cNvSpPr>
          <p:nvPr>
            <p:ph type="title"/>
          </p:nvPr>
        </p:nvSpPr>
        <p:spPr>
          <a:xfrm>
            <a:off x="169334" y="547212"/>
            <a:ext cx="6393150" cy="1348090"/>
          </a:xfrm>
        </p:spPr>
        <p:txBody>
          <a:bodyPr vert="horz" lIns="91440" tIns="45720" rIns="91440" bIns="45720" rtlCol="0" anchor="b">
            <a:normAutofit/>
          </a:bodyPr>
          <a:lstStyle/>
          <a:p>
            <a:pPr algn="ctr" defTabSz="914400"/>
            <a:r>
              <a:rPr lang="en-US" sz="4000" dirty="0">
                <a:solidFill>
                  <a:schemeClr val="tx1"/>
                </a:solidFill>
                <a:effectLst>
                  <a:outerShdw blurRad="38100" dist="38100" dir="2700000" algn="tl">
                    <a:srgbClr val="000000">
                      <a:alpha val="43137"/>
                    </a:srgbClr>
                  </a:outerShdw>
                </a:effectLst>
                <a:latin typeface="+mj-lt"/>
                <a:cs typeface="+mj-cs"/>
              </a:rPr>
              <a:t>International Youth Day </a:t>
            </a:r>
            <a:br>
              <a:rPr lang="en-US" sz="4000" dirty="0">
                <a:solidFill>
                  <a:schemeClr val="tx1"/>
                </a:solidFill>
                <a:effectLst>
                  <a:outerShdw blurRad="38100" dist="38100" dir="2700000" algn="tl">
                    <a:srgbClr val="000000">
                      <a:alpha val="43137"/>
                    </a:srgbClr>
                  </a:outerShdw>
                </a:effectLst>
                <a:latin typeface="+mj-lt"/>
                <a:cs typeface="+mj-cs"/>
              </a:rPr>
            </a:br>
            <a:r>
              <a:rPr lang="en-US" sz="4000" dirty="0">
                <a:solidFill>
                  <a:schemeClr val="tx1"/>
                </a:solidFill>
                <a:effectLst>
                  <a:outerShdw blurRad="38100" dist="38100" dir="2700000" algn="tl">
                    <a:srgbClr val="000000">
                      <a:alpha val="43137"/>
                    </a:srgbClr>
                  </a:outerShdw>
                </a:effectLst>
                <a:latin typeface="+mj-lt"/>
                <a:cs typeface="+mj-cs"/>
              </a:rPr>
              <a:t>Innovation Collaboratory</a:t>
            </a:r>
          </a:p>
        </p:txBody>
      </p:sp>
      <p:grpSp>
        <p:nvGrpSpPr>
          <p:cNvPr id="21" name="Group 20">
            <a:extLst>
              <a:ext uri="{FF2B5EF4-FFF2-40B4-BE49-F238E27FC236}">
                <a16:creationId xmlns:a16="http://schemas.microsoft.com/office/drawing/2014/main" id="{17021FAC-069E-46A8-AA45-5BD5472C2C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94960" y="73152"/>
            <a:chExt cx="1340860" cy="223819"/>
          </a:xfrm>
        </p:grpSpPr>
        <p:sp>
          <p:nvSpPr>
            <p:cNvPr id="22" name="Rectangle 64">
              <a:extLst>
                <a:ext uri="{FF2B5EF4-FFF2-40B4-BE49-F238E27FC236}">
                  <a16:creationId xmlns:a16="http://schemas.microsoft.com/office/drawing/2014/main" id="{917A15CC-42DC-49B0-BD5A-F53975F0E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6341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0F87367F-7952-4CFB-8355-CEC6933FD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6341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853AC079-4308-4372-96C3-8FB343E10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130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F1FB8E05-2342-445F-8AF4-4E910F4B2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130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44D16279-EB5F-4C20-B8AB-A442D9945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918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6424FDAE-1E89-49A2-B9EF-C677CAC9D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918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6E9AEAF4-12C4-437F-A7A5-58FF25E6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3707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F1D040E-7AA5-4F2F-B6F3-E7E9F773C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3707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4B1B4BC6-0611-4994-B279-E0C6E077F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94960"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FEE28CB2-89C9-4A56-B123-EB7FF37B3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94960"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C90F66B-937B-4D35-8AE0-8F07C7BDB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398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DB1CB7FB-EF34-48B0-A3CF-7A01314AA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398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E2AB461B-6E3D-4F79-9DB9-49B698D18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3187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DE5B1994-B3AC-4C7A-AE24-A3FE41FC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3187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64180763-1EDC-4D67-A77C-841EA9DE3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975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EC90E7D6-F360-4BE6-A503-A14648C60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975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EEFE0BA1-3BC9-4DC7-BCB8-9B2E0E262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764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6C1401AF-89EF-4B0B-BD6B-74814CEF3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764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5D4E76D3-2CA7-4B23-85D6-10438EB6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553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09192A56-4FCC-4BFB-AC0E-3E76CDB1F7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553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185C2CB4-A456-54BC-046E-31BAFFECE970}"/>
              </a:ext>
            </a:extLst>
          </p:cNvPr>
          <p:cNvPicPr>
            <a:picLocks noChangeAspect="1"/>
          </p:cNvPicPr>
          <p:nvPr/>
        </p:nvPicPr>
        <p:blipFill>
          <a:blip r:embed="rId2"/>
          <a:stretch>
            <a:fillRect/>
          </a:stretch>
        </p:blipFill>
        <p:spPr>
          <a:xfrm>
            <a:off x="3407674" y="2967382"/>
            <a:ext cx="2728467" cy="3283761"/>
          </a:xfrm>
          <a:prstGeom prst="rect">
            <a:avLst/>
          </a:prstGeom>
        </p:spPr>
      </p:pic>
      <p:pic>
        <p:nvPicPr>
          <p:cNvPr id="12" name="Picture 11">
            <a:extLst>
              <a:ext uri="{FF2B5EF4-FFF2-40B4-BE49-F238E27FC236}">
                <a16:creationId xmlns:a16="http://schemas.microsoft.com/office/drawing/2014/main" id="{7F5FCCC1-47E6-E7B8-661D-C7DF4BB8A495}"/>
              </a:ext>
            </a:extLst>
          </p:cNvPr>
          <p:cNvPicPr>
            <a:picLocks noChangeAspect="1"/>
          </p:cNvPicPr>
          <p:nvPr/>
        </p:nvPicPr>
        <p:blipFill>
          <a:blip r:embed="rId3"/>
          <a:stretch>
            <a:fillRect/>
          </a:stretch>
        </p:blipFill>
        <p:spPr>
          <a:xfrm>
            <a:off x="8966579" y="2873988"/>
            <a:ext cx="2616328" cy="3181886"/>
          </a:xfrm>
          <a:prstGeom prst="rect">
            <a:avLst/>
          </a:prstGeom>
        </p:spPr>
      </p:pic>
      <p:pic>
        <p:nvPicPr>
          <p:cNvPr id="6" name="Picture 5">
            <a:extLst>
              <a:ext uri="{FF2B5EF4-FFF2-40B4-BE49-F238E27FC236}">
                <a16:creationId xmlns:a16="http://schemas.microsoft.com/office/drawing/2014/main" id="{EFFAB9D9-E0E2-D103-A331-E55A3CC3C32A}"/>
              </a:ext>
            </a:extLst>
          </p:cNvPr>
          <p:cNvPicPr>
            <a:picLocks noChangeAspect="1"/>
          </p:cNvPicPr>
          <p:nvPr/>
        </p:nvPicPr>
        <p:blipFill>
          <a:blip r:embed="rId4"/>
          <a:stretch>
            <a:fillRect/>
          </a:stretch>
        </p:blipFill>
        <p:spPr>
          <a:xfrm>
            <a:off x="373268" y="2821420"/>
            <a:ext cx="2949561" cy="3429723"/>
          </a:xfrm>
          <a:prstGeom prst="rect">
            <a:avLst/>
          </a:prstGeom>
        </p:spPr>
      </p:pic>
      <p:pic>
        <p:nvPicPr>
          <p:cNvPr id="10" name="Picture 9">
            <a:extLst>
              <a:ext uri="{FF2B5EF4-FFF2-40B4-BE49-F238E27FC236}">
                <a16:creationId xmlns:a16="http://schemas.microsoft.com/office/drawing/2014/main" id="{A5963F12-8AB3-1DE7-5005-82088B0D3AB9}"/>
              </a:ext>
            </a:extLst>
          </p:cNvPr>
          <p:cNvPicPr>
            <a:picLocks noChangeAspect="1"/>
          </p:cNvPicPr>
          <p:nvPr/>
        </p:nvPicPr>
        <p:blipFill>
          <a:blip r:embed="rId5"/>
          <a:stretch>
            <a:fillRect/>
          </a:stretch>
        </p:blipFill>
        <p:spPr>
          <a:xfrm>
            <a:off x="6177638" y="2967381"/>
            <a:ext cx="2444821" cy="3429723"/>
          </a:xfrm>
          <a:prstGeom prst="rect">
            <a:avLst/>
          </a:prstGeom>
        </p:spPr>
      </p:pic>
      <p:sp>
        <p:nvSpPr>
          <p:cNvPr id="43" name="Rectangle 42">
            <a:extLst>
              <a:ext uri="{FF2B5EF4-FFF2-40B4-BE49-F238E27FC236}">
                <a16:creationId xmlns:a16="http://schemas.microsoft.com/office/drawing/2014/main" id="{A628292D-0555-4158-9B1A-07414B27F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89E2BAE-C369-C435-1381-C2E6A0F19562}"/>
              </a:ext>
            </a:extLst>
          </p:cNvPr>
          <p:cNvSpPr>
            <a:spLocks noGrp="1"/>
          </p:cNvSpPr>
          <p:nvPr>
            <p:ph type="ftr" sz="quarter" idx="3"/>
          </p:nvPr>
        </p:nvSpPr>
        <p:spPr>
          <a:xfrm>
            <a:off x="4038600" y="6492240"/>
            <a:ext cx="4114800" cy="365125"/>
          </a:xfrm>
        </p:spPr>
        <p:txBody>
          <a:bodyPr vert="horz" lIns="91440" tIns="45720" rIns="91440" bIns="45720" rtlCol="0" anchor="ctr">
            <a:normAutofit/>
          </a:bodyPr>
          <a:lstStyle/>
          <a:p>
            <a:pPr algn="ctr" defTabSz="914400">
              <a:spcAft>
                <a:spcPts val="600"/>
              </a:spcAft>
            </a:pPr>
            <a:r>
              <a:rPr lang="en-US" sz="1200" kern="1200">
                <a:latin typeface="+mn-lt"/>
                <a:ea typeface="+mn-ea"/>
                <a:cs typeface="+mn-cs"/>
              </a:rPr>
              <a:t>International @ MSU</a:t>
            </a:r>
          </a:p>
        </p:txBody>
      </p:sp>
      <p:sp>
        <p:nvSpPr>
          <p:cNvPr id="4" name="Slide Number Placeholder 3">
            <a:extLst>
              <a:ext uri="{FF2B5EF4-FFF2-40B4-BE49-F238E27FC236}">
                <a16:creationId xmlns:a16="http://schemas.microsoft.com/office/drawing/2014/main" id="{C85A7483-9E8B-D220-675A-FC1F845D6843}"/>
              </a:ext>
            </a:extLst>
          </p:cNvPr>
          <p:cNvSpPr>
            <a:spLocks noGrp="1"/>
          </p:cNvSpPr>
          <p:nvPr>
            <p:ph type="sldNum" sz="quarter" idx="4"/>
          </p:nvPr>
        </p:nvSpPr>
        <p:spPr>
          <a:xfrm>
            <a:off x="8854440" y="6492240"/>
            <a:ext cx="2743200" cy="365125"/>
          </a:xfrm>
        </p:spPr>
        <p:txBody>
          <a:bodyPr vert="horz" lIns="91440" tIns="45720" rIns="91440" bIns="45720" rtlCol="0" anchor="ctr">
            <a:normAutofit/>
          </a:bodyPr>
          <a:lstStyle/>
          <a:p>
            <a:pPr defTabSz="914400">
              <a:spcAft>
                <a:spcPts val="600"/>
              </a:spcAft>
            </a:pPr>
            <a:fld id="{5FB001E7-E612-6D48-B09D-47826128A098}" type="slidenum">
              <a:rPr lang="en-US">
                <a:solidFill>
                  <a:schemeClr val="bg1"/>
                </a:solidFill>
                <a:latin typeface="+mn-lt"/>
                <a:cs typeface="+mn-cs"/>
              </a:rPr>
              <a:pPr defTabSz="914400">
                <a:spcAft>
                  <a:spcPts val="600"/>
                </a:spcAft>
              </a:pPr>
              <a:t>2</a:t>
            </a:fld>
            <a:endParaRPr lang="en-US">
              <a:solidFill>
                <a:schemeClr val="bg1"/>
              </a:solidFill>
              <a:latin typeface="+mn-lt"/>
              <a:cs typeface="+mn-cs"/>
            </a:endParaRPr>
          </a:p>
        </p:txBody>
      </p:sp>
      <p:graphicFrame>
        <p:nvGraphicFramePr>
          <p:cNvPr id="5" name="Object 4">
            <a:extLst>
              <a:ext uri="{FF2B5EF4-FFF2-40B4-BE49-F238E27FC236}">
                <a16:creationId xmlns:a16="http://schemas.microsoft.com/office/drawing/2014/main" id="{15DE9BC7-74C9-A018-8141-F984744FC32E}"/>
              </a:ext>
            </a:extLst>
          </p:cNvPr>
          <p:cNvGraphicFramePr>
            <a:graphicFrameLocks noChangeAspect="1"/>
          </p:cNvGraphicFramePr>
          <p:nvPr>
            <p:extLst>
              <p:ext uri="{D42A27DB-BD31-4B8C-83A1-F6EECF244321}">
                <p14:modId xmlns:p14="http://schemas.microsoft.com/office/powerpoint/2010/main" val="879279070"/>
              </p:ext>
            </p:extLst>
          </p:nvPr>
        </p:nvGraphicFramePr>
        <p:xfrm>
          <a:off x="7241374" y="0"/>
          <a:ext cx="4990766" cy="2807305"/>
        </p:xfrm>
        <a:graphic>
          <a:graphicData uri="http://schemas.openxmlformats.org/presentationml/2006/ole">
            <mc:AlternateContent xmlns:mc="http://schemas.openxmlformats.org/markup-compatibility/2006">
              <mc:Choice xmlns:v="urn:schemas-microsoft-com:vml" Requires="v">
                <p:oleObj name="Acrobat Document" r:id="rId6" imgW="13716000" imgH="7715250" progId="AcroExch.Document.DC">
                  <p:embed/>
                </p:oleObj>
              </mc:Choice>
              <mc:Fallback>
                <p:oleObj name="Acrobat Document" r:id="rId6" imgW="13716000" imgH="7715250" progId="AcroExch.Document.DC">
                  <p:embed/>
                  <p:pic>
                    <p:nvPicPr>
                      <p:cNvPr id="5" name="Object 4">
                        <a:extLst>
                          <a:ext uri="{FF2B5EF4-FFF2-40B4-BE49-F238E27FC236}">
                            <a16:creationId xmlns:a16="http://schemas.microsoft.com/office/drawing/2014/main" id="{15DE9BC7-74C9-A018-8141-F984744FC32E}"/>
                          </a:ext>
                        </a:extLst>
                      </p:cNvPr>
                      <p:cNvPicPr/>
                      <p:nvPr/>
                    </p:nvPicPr>
                    <p:blipFill>
                      <a:blip r:embed="rId7"/>
                      <a:stretch>
                        <a:fillRect/>
                      </a:stretch>
                    </p:blipFill>
                    <p:spPr>
                      <a:xfrm>
                        <a:off x="7241374" y="0"/>
                        <a:ext cx="4990766" cy="2807305"/>
                      </a:xfrm>
                      <a:prstGeom prst="rect">
                        <a:avLst/>
                      </a:prstGeom>
                    </p:spPr>
                  </p:pic>
                </p:oleObj>
              </mc:Fallback>
            </mc:AlternateContent>
          </a:graphicData>
        </a:graphic>
      </p:graphicFrame>
    </p:spTree>
    <p:extLst>
      <p:ext uri="{BB962C8B-B14F-4D97-AF65-F5344CB8AC3E}">
        <p14:creationId xmlns:p14="http://schemas.microsoft.com/office/powerpoint/2010/main" val="2059060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E50D-9332-2751-3853-EA2C08562891}"/>
              </a:ext>
            </a:extLst>
          </p:cNvPr>
          <p:cNvSpPr>
            <a:spLocks noGrp="1"/>
          </p:cNvSpPr>
          <p:nvPr>
            <p:ph type="title"/>
          </p:nvPr>
        </p:nvSpPr>
        <p:spPr>
          <a:xfrm>
            <a:off x="300251" y="3520000"/>
            <a:ext cx="5520519" cy="1795803"/>
          </a:xfrm>
        </p:spPr>
        <p:txBody>
          <a:bodyPr vert="horz" lIns="91440" tIns="45720" rIns="91440" bIns="45720" rtlCol="0" anchor="b">
            <a:normAutofit/>
          </a:bodyPr>
          <a:lstStyle/>
          <a:p>
            <a:pPr defTabSz="914400"/>
            <a:r>
              <a:rPr lang="en-US" kern="1200" dirty="0">
                <a:solidFill>
                  <a:schemeClr val="tx1"/>
                </a:solidFill>
                <a:latin typeface="+mj-lt"/>
                <a:ea typeface="+mj-ea"/>
                <a:cs typeface="+mj-cs"/>
              </a:rPr>
              <a:t>Panel 1 Youth &amp; COVID-19: Response, Recovery and Resilience</a:t>
            </a:r>
          </a:p>
        </p:txBody>
      </p:sp>
      <p:pic>
        <p:nvPicPr>
          <p:cNvPr id="16" name="Picture 15">
            <a:extLst>
              <a:ext uri="{FF2B5EF4-FFF2-40B4-BE49-F238E27FC236}">
                <a16:creationId xmlns:a16="http://schemas.microsoft.com/office/drawing/2014/main" id="{CAE35F9A-A8D3-20FD-3D09-EB9AFF17F3DB}"/>
              </a:ext>
            </a:extLst>
          </p:cNvPr>
          <p:cNvPicPr>
            <a:picLocks noChangeAspect="1"/>
          </p:cNvPicPr>
          <p:nvPr/>
        </p:nvPicPr>
        <p:blipFill>
          <a:blip r:embed="rId2"/>
          <a:stretch>
            <a:fillRect/>
          </a:stretch>
        </p:blipFill>
        <p:spPr>
          <a:xfrm>
            <a:off x="634816" y="677704"/>
            <a:ext cx="3164411" cy="1795803"/>
          </a:xfrm>
          <a:prstGeom prst="rect">
            <a:avLst/>
          </a:prstGeom>
        </p:spPr>
      </p:pic>
      <p:sp>
        <p:nvSpPr>
          <p:cNvPr id="28" name="Freeform: Shape 30">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8" name="Picture 7">
            <a:extLst>
              <a:ext uri="{FF2B5EF4-FFF2-40B4-BE49-F238E27FC236}">
                <a16:creationId xmlns:a16="http://schemas.microsoft.com/office/drawing/2014/main" id="{5CED4030-597A-BEE9-50AD-F45C5BE660A9}"/>
              </a:ext>
            </a:extLst>
          </p:cNvPr>
          <p:cNvPicPr>
            <a:picLocks noChangeAspect="1"/>
          </p:cNvPicPr>
          <p:nvPr/>
        </p:nvPicPr>
        <p:blipFill>
          <a:blip r:embed="rId3"/>
          <a:stretch>
            <a:fillRect/>
          </a:stretch>
        </p:blipFill>
        <p:spPr>
          <a:xfrm>
            <a:off x="8516889" y="677704"/>
            <a:ext cx="3370343" cy="1904243"/>
          </a:xfrm>
          <a:prstGeom prst="rect">
            <a:avLst/>
          </a:prstGeom>
        </p:spPr>
      </p:pic>
      <p:pic>
        <p:nvPicPr>
          <p:cNvPr id="6" name="Picture 5">
            <a:extLst>
              <a:ext uri="{FF2B5EF4-FFF2-40B4-BE49-F238E27FC236}">
                <a16:creationId xmlns:a16="http://schemas.microsoft.com/office/drawing/2014/main" id="{0FF16356-6F45-2542-6F5D-DF62CD5FDD4A}"/>
              </a:ext>
            </a:extLst>
          </p:cNvPr>
          <p:cNvPicPr>
            <a:picLocks noChangeAspect="1"/>
          </p:cNvPicPr>
          <p:nvPr/>
        </p:nvPicPr>
        <p:blipFill>
          <a:blip r:embed="rId4"/>
          <a:stretch>
            <a:fillRect/>
          </a:stretch>
        </p:blipFill>
        <p:spPr>
          <a:xfrm>
            <a:off x="4100546" y="874314"/>
            <a:ext cx="3884191" cy="2185517"/>
          </a:xfrm>
          <a:prstGeom prst="rect">
            <a:avLst/>
          </a:prstGeom>
        </p:spPr>
      </p:pic>
      <p:sp>
        <p:nvSpPr>
          <p:cNvPr id="33" name="Freeform: Shape 32">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35" name="Straight Connector 34">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8D1BA2CB-1059-13CF-E756-AB9575A9B827}"/>
              </a:ext>
            </a:extLst>
          </p:cNvPr>
          <p:cNvPicPr>
            <a:picLocks noChangeAspect="1"/>
          </p:cNvPicPr>
          <p:nvPr/>
        </p:nvPicPr>
        <p:blipFill>
          <a:blip r:embed="rId5"/>
          <a:stretch>
            <a:fillRect/>
          </a:stretch>
        </p:blipFill>
        <p:spPr>
          <a:xfrm>
            <a:off x="5371856" y="3668609"/>
            <a:ext cx="3226277" cy="1879305"/>
          </a:xfrm>
          <a:prstGeom prst="rect">
            <a:avLst/>
          </a:prstGeom>
        </p:spPr>
      </p:pic>
      <p:pic>
        <p:nvPicPr>
          <p:cNvPr id="12" name="Picture 11">
            <a:extLst>
              <a:ext uri="{FF2B5EF4-FFF2-40B4-BE49-F238E27FC236}">
                <a16:creationId xmlns:a16="http://schemas.microsoft.com/office/drawing/2014/main" id="{11596A04-AF0E-9D5C-7C0C-B49297BB2A9C}"/>
              </a:ext>
            </a:extLst>
          </p:cNvPr>
          <p:cNvPicPr>
            <a:picLocks noChangeAspect="1"/>
          </p:cNvPicPr>
          <p:nvPr/>
        </p:nvPicPr>
        <p:blipFill>
          <a:blip r:embed="rId6"/>
          <a:stretch>
            <a:fillRect/>
          </a:stretch>
        </p:blipFill>
        <p:spPr>
          <a:xfrm>
            <a:off x="8775505" y="4276053"/>
            <a:ext cx="3000055" cy="1725031"/>
          </a:xfrm>
          <a:prstGeom prst="rect">
            <a:avLst/>
          </a:prstGeom>
        </p:spPr>
      </p:pic>
      <p:sp>
        <p:nvSpPr>
          <p:cNvPr id="37"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
        <p:nvSpPr>
          <p:cNvPr id="3" name="Footer Placeholder 2">
            <a:extLst>
              <a:ext uri="{FF2B5EF4-FFF2-40B4-BE49-F238E27FC236}">
                <a16:creationId xmlns:a16="http://schemas.microsoft.com/office/drawing/2014/main" id="{38061D0D-5902-5A26-272D-72709A1112CA}"/>
              </a:ext>
            </a:extLst>
          </p:cNvPr>
          <p:cNvSpPr>
            <a:spLocks noGrp="1"/>
          </p:cNvSpPr>
          <p:nvPr>
            <p:ph type="ftr" sz="quarter" idx="3"/>
          </p:nvPr>
        </p:nvSpPr>
        <p:spPr>
          <a:xfrm>
            <a:off x="765025" y="6453386"/>
            <a:ext cx="5055745" cy="404614"/>
          </a:xfrm>
        </p:spPr>
        <p:txBody>
          <a:bodyPr vert="horz" lIns="91440" tIns="45720" rIns="91440" bIns="45720" rtlCol="0" anchor="ctr">
            <a:normAutofit/>
          </a:bodyPr>
          <a:lstStyle/>
          <a:p>
            <a:pPr defTabSz="914400">
              <a:spcAft>
                <a:spcPts val="600"/>
              </a:spcAft>
            </a:pPr>
            <a:r>
              <a:rPr lang="en-US" sz="1200" kern="1200" dirty="0">
                <a:solidFill>
                  <a:schemeClr val="tx1">
                    <a:lumMod val="75000"/>
                    <a:lumOff val="25000"/>
                  </a:schemeClr>
                </a:solidFill>
                <a:latin typeface="+mn-lt"/>
                <a:ea typeface="+mn-ea"/>
                <a:cs typeface="+mn-cs"/>
              </a:rPr>
              <a:t>International @ MSU</a:t>
            </a:r>
          </a:p>
        </p:txBody>
      </p:sp>
      <p:sp>
        <p:nvSpPr>
          <p:cNvPr id="4" name="Slide Number Placeholder 3">
            <a:extLst>
              <a:ext uri="{FF2B5EF4-FFF2-40B4-BE49-F238E27FC236}">
                <a16:creationId xmlns:a16="http://schemas.microsoft.com/office/drawing/2014/main" id="{8B1950F2-2839-D2B1-6AE8-7DB22C6299C5}"/>
              </a:ext>
            </a:extLst>
          </p:cNvPr>
          <p:cNvSpPr>
            <a:spLocks noGrp="1"/>
          </p:cNvSpPr>
          <p:nvPr>
            <p:ph type="sldNum" sz="quarter" idx="4"/>
          </p:nvPr>
        </p:nvSpPr>
        <p:spPr>
          <a:xfrm>
            <a:off x="10580913" y="6453386"/>
            <a:ext cx="846061" cy="404614"/>
          </a:xfrm>
        </p:spPr>
        <p:txBody>
          <a:bodyPr vert="horz" lIns="91440" tIns="45720" rIns="91440" bIns="45720" rtlCol="0" anchor="ctr">
            <a:normAutofit/>
          </a:bodyPr>
          <a:lstStyle/>
          <a:p>
            <a:pPr defTabSz="914400">
              <a:spcAft>
                <a:spcPts val="600"/>
              </a:spcAft>
            </a:pPr>
            <a:fld id="{5FB001E7-E612-6D48-B09D-47826128A098}" type="slidenum">
              <a:rPr lang="en-US">
                <a:solidFill>
                  <a:schemeClr val="tx1">
                    <a:lumMod val="75000"/>
                    <a:lumOff val="25000"/>
                  </a:schemeClr>
                </a:solidFill>
                <a:latin typeface="+mn-lt"/>
                <a:cs typeface="+mn-cs"/>
              </a:rPr>
              <a:pPr defTabSz="914400">
                <a:spcAft>
                  <a:spcPts val="600"/>
                </a:spcAft>
              </a:pPr>
              <a:t>3</a:t>
            </a:fld>
            <a:endParaRPr lang="en-US">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237636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BCAADB-A0A6-E686-8530-8C529AA02919}"/>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defTabSz="914400"/>
            <a:r>
              <a:rPr lang="en-US" sz="3700" kern="1200" dirty="0">
                <a:solidFill>
                  <a:srgbClr val="FFFFFF"/>
                </a:solidFill>
                <a:latin typeface="+mj-lt"/>
                <a:ea typeface="+mj-ea"/>
                <a:cs typeface="+mj-cs"/>
              </a:rPr>
              <a:t>Panel 2 Education: Empower the Youth to Change the World</a:t>
            </a:r>
          </a:p>
        </p:txBody>
      </p:sp>
      <p:pic>
        <p:nvPicPr>
          <p:cNvPr id="8" name="Picture 7">
            <a:extLst>
              <a:ext uri="{FF2B5EF4-FFF2-40B4-BE49-F238E27FC236}">
                <a16:creationId xmlns:a16="http://schemas.microsoft.com/office/drawing/2014/main" id="{60A1D8D7-7623-0087-89C8-B1881D22518B}"/>
              </a:ext>
            </a:extLst>
          </p:cNvPr>
          <p:cNvPicPr>
            <a:picLocks noChangeAspect="1"/>
          </p:cNvPicPr>
          <p:nvPr/>
        </p:nvPicPr>
        <p:blipFill rotWithShape="1">
          <a:blip r:embed="rId2"/>
          <a:srcRect l="26618" r="-1" b="-1"/>
          <a:stretch/>
        </p:blipFill>
        <p:spPr>
          <a:xfrm>
            <a:off x="317635" y="321733"/>
            <a:ext cx="4151681" cy="3026834"/>
          </a:xfrm>
          <a:prstGeom prst="rect">
            <a:avLst/>
          </a:prstGeom>
        </p:spPr>
      </p:pic>
      <p:pic>
        <p:nvPicPr>
          <p:cNvPr id="10" name="Picture 9">
            <a:extLst>
              <a:ext uri="{FF2B5EF4-FFF2-40B4-BE49-F238E27FC236}">
                <a16:creationId xmlns:a16="http://schemas.microsoft.com/office/drawing/2014/main" id="{B5C07AD0-C8CB-67C2-A8BA-AF715BAA390F}"/>
              </a:ext>
            </a:extLst>
          </p:cNvPr>
          <p:cNvPicPr>
            <a:picLocks noChangeAspect="1"/>
          </p:cNvPicPr>
          <p:nvPr/>
        </p:nvPicPr>
        <p:blipFill rotWithShape="1">
          <a:blip r:embed="rId3"/>
          <a:srcRect r="31534" b="3"/>
          <a:stretch/>
        </p:blipFill>
        <p:spPr>
          <a:xfrm>
            <a:off x="4638955" y="321733"/>
            <a:ext cx="3539976" cy="2985818"/>
          </a:xfrm>
          <a:prstGeom prst="rect">
            <a:avLst/>
          </a:prstGeom>
        </p:spPr>
      </p:pic>
      <p:pic>
        <p:nvPicPr>
          <p:cNvPr id="12" name="Picture 11">
            <a:extLst>
              <a:ext uri="{FF2B5EF4-FFF2-40B4-BE49-F238E27FC236}">
                <a16:creationId xmlns:a16="http://schemas.microsoft.com/office/drawing/2014/main" id="{011BE735-7C31-6B32-1F84-1F1500333120}"/>
              </a:ext>
            </a:extLst>
          </p:cNvPr>
          <p:cNvPicPr>
            <a:picLocks noChangeAspect="1"/>
          </p:cNvPicPr>
          <p:nvPr/>
        </p:nvPicPr>
        <p:blipFill rotWithShape="1">
          <a:blip r:embed="rId4"/>
          <a:srcRect r="30729" b="1"/>
          <a:stretch/>
        </p:blipFill>
        <p:spPr>
          <a:xfrm>
            <a:off x="8348570" y="321734"/>
            <a:ext cx="3535590" cy="2985818"/>
          </a:xfrm>
          <a:prstGeom prst="rect">
            <a:avLst/>
          </a:prstGeom>
        </p:spPr>
      </p:pic>
      <p:cxnSp>
        <p:nvCxnSpPr>
          <p:cNvPr id="21"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184CFA3-22DC-6649-8B60-ECDB1BCA7EF7}"/>
              </a:ext>
            </a:extLst>
          </p:cNvPr>
          <p:cNvSpPr>
            <a:spLocks noGrp="1"/>
          </p:cNvSpPr>
          <p:nvPr>
            <p:ph type="ftr" sz="quarter" idx="3"/>
          </p:nvPr>
        </p:nvSpPr>
        <p:spPr>
          <a:xfrm>
            <a:off x="3649579" y="6536267"/>
            <a:ext cx="4892842" cy="306928"/>
          </a:xfrm>
        </p:spPr>
        <p:txBody>
          <a:bodyPr vert="horz" lIns="91440" tIns="45720" rIns="91440" bIns="45720" rtlCol="0" anchor="ctr">
            <a:normAutofit/>
          </a:bodyPr>
          <a:lstStyle/>
          <a:p>
            <a:pPr algn="ctr" defTabSz="914400">
              <a:spcAft>
                <a:spcPts val="600"/>
              </a:spcAft>
            </a:pPr>
            <a:r>
              <a:rPr lang="en-US" sz="1200" kern="1200" dirty="0">
                <a:solidFill>
                  <a:schemeClr val="tx1">
                    <a:tint val="75000"/>
                  </a:schemeClr>
                </a:solidFill>
                <a:latin typeface="+mn-lt"/>
                <a:ea typeface="+mn-ea"/>
                <a:cs typeface="+mn-cs"/>
              </a:rPr>
              <a:t>International @ MSU</a:t>
            </a:r>
          </a:p>
        </p:txBody>
      </p:sp>
      <p:pic>
        <p:nvPicPr>
          <p:cNvPr id="14" name="Picture 13">
            <a:extLst>
              <a:ext uri="{FF2B5EF4-FFF2-40B4-BE49-F238E27FC236}">
                <a16:creationId xmlns:a16="http://schemas.microsoft.com/office/drawing/2014/main" id="{2D7D5D61-C952-CD0E-EB90-D7F8B9099D7F}"/>
              </a:ext>
            </a:extLst>
          </p:cNvPr>
          <p:cNvPicPr>
            <a:picLocks noChangeAspect="1"/>
          </p:cNvPicPr>
          <p:nvPr/>
        </p:nvPicPr>
        <p:blipFill rotWithShape="1">
          <a:blip r:embed="rId5"/>
          <a:srcRect l="15565" r="5399" b="-1"/>
          <a:stretch/>
        </p:blipFill>
        <p:spPr>
          <a:xfrm>
            <a:off x="317635" y="3509433"/>
            <a:ext cx="4160452" cy="3026833"/>
          </a:xfrm>
          <a:prstGeom prst="rect">
            <a:avLst/>
          </a:prstGeom>
        </p:spPr>
      </p:pic>
      <p:sp>
        <p:nvSpPr>
          <p:cNvPr id="4" name="Slide Number Placeholder 3">
            <a:extLst>
              <a:ext uri="{FF2B5EF4-FFF2-40B4-BE49-F238E27FC236}">
                <a16:creationId xmlns:a16="http://schemas.microsoft.com/office/drawing/2014/main" id="{E239E63A-2941-04BA-E686-2AF963240F8F}"/>
              </a:ext>
            </a:extLst>
          </p:cNvPr>
          <p:cNvSpPr>
            <a:spLocks noGrp="1"/>
          </p:cNvSpPr>
          <p:nvPr>
            <p:ph type="sldNum" sz="quarter" idx="4"/>
          </p:nvPr>
        </p:nvSpPr>
        <p:spPr>
          <a:xfrm>
            <a:off x="9057372" y="6536267"/>
            <a:ext cx="2743200" cy="306928"/>
          </a:xfrm>
        </p:spPr>
        <p:txBody>
          <a:bodyPr vert="horz" lIns="91440" tIns="45720" rIns="91440" bIns="45720" rtlCol="0" anchor="ctr">
            <a:normAutofit/>
          </a:bodyPr>
          <a:lstStyle/>
          <a:p>
            <a:pPr defTabSz="914400">
              <a:spcAft>
                <a:spcPts val="600"/>
              </a:spcAft>
            </a:pPr>
            <a:fld id="{5FB001E7-E612-6D48-B09D-47826128A098}" type="slidenum">
              <a:rPr lang="en-US" smtClean="0">
                <a:solidFill>
                  <a:schemeClr val="tx1">
                    <a:tint val="75000"/>
                  </a:schemeClr>
                </a:solidFill>
                <a:latin typeface="+mn-lt"/>
                <a:cs typeface="+mn-cs"/>
              </a:rPr>
              <a:pPr defTabSz="914400">
                <a:spcAft>
                  <a:spcPts val="600"/>
                </a:spcAft>
              </a:pPr>
              <a:t>4</a:t>
            </a:fld>
            <a:endParaRPr lang="en-US">
              <a:solidFill>
                <a:schemeClr val="tx1">
                  <a:tint val="75000"/>
                </a:schemeClr>
              </a:solidFill>
              <a:latin typeface="+mn-lt"/>
              <a:cs typeface="+mn-cs"/>
            </a:endParaRPr>
          </a:p>
        </p:txBody>
      </p:sp>
    </p:spTree>
    <p:extLst>
      <p:ext uri="{BB962C8B-B14F-4D97-AF65-F5344CB8AC3E}">
        <p14:creationId xmlns:p14="http://schemas.microsoft.com/office/powerpoint/2010/main" val="11145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8408E5-B738-9B71-DBB8-F313E6DD838D}"/>
              </a:ext>
            </a:extLst>
          </p:cNvPr>
          <p:cNvSpPr>
            <a:spLocks noGrp="1"/>
          </p:cNvSpPr>
          <p:nvPr>
            <p:ph type="title"/>
          </p:nvPr>
        </p:nvSpPr>
        <p:spPr>
          <a:xfrm>
            <a:off x="4603468" y="4741948"/>
            <a:ext cx="6829520" cy="862031"/>
          </a:xfrm>
        </p:spPr>
        <p:txBody>
          <a:bodyPr vert="horz" lIns="91440" tIns="45720" rIns="91440" bIns="45720" rtlCol="0" anchor="b">
            <a:noAutofit/>
          </a:bodyPr>
          <a:lstStyle/>
          <a:p>
            <a:pPr defTabSz="914400"/>
            <a:r>
              <a:rPr lang="en-US" sz="2800" kern="1200" dirty="0">
                <a:solidFill>
                  <a:srgbClr val="FFFFFF"/>
                </a:solidFill>
                <a:latin typeface="+mj-lt"/>
                <a:ea typeface="+mj-ea"/>
                <a:cs typeface="+mj-cs"/>
              </a:rPr>
              <a:t>Panel 3</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Enabling Environment: Sustainability in Youth</a:t>
            </a:r>
          </a:p>
        </p:txBody>
      </p:sp>
      <p:pic>
        <p:nvPicPr>
          <p:cNvPr id="10" name="Picture 9">
            <a:extLst>
              <a:ext uri="{FF2B5EF4-FFF2-40B4-BE49-F238E27FC236}">
                <a16:creationId xmlns:a16="http://schemas.microsoft.com/office/drawing/2014/main" id="{9EB0D88B-1120-78F7-C237-D02125406C0A}"/>
              </a:ext>
            </a:extLst>
          </p:cNvPr>
          <p:cNvPicPr>
            <a:picLocks noChangeAspect="1"/>
          </p:cNvPicPr>
          <p:nvPr/>
        </p:nvPicPr>
        <p:blipFill>
          <a:blip r:embed="rId2"/>
          <a:stretch>
            <a:fillRect/>
          </a:stretch>
        </p:blipFill>
        <p:spPr>
          <a:xfrm>
            <a:off x="307840" y="1244094"/>
            <a:ext cx="3793472" cy="2266599"/>
          </a:xfrm>
          <a:prstGeom prst="rect">
            <a:avLst/>
          </a:prstGeom>
        </p:spPr>
      </p:pic>
      <p:pic>
        <p:nvPicPr>
          <p:cNvPr id="6" name="Picture 5">
            <a:extLst>
              <a:ext uri="{FF2B5EF4-FFF2-40B4-BE49-F238E27FC236}">
                <a16:creationId xmlns:a16="http://schemas.microsoft.com/office/drawing/2014/main" id="{58ECC24F-107D-717C-F7BC-BB381B2C6CAC}"/>
              </a:ext>
            </a:extLst>
          </p:cNvPr>
          <p:cNvPicPr>
            <a:picLocks noChangeAspect="1"/>
          </p:cNvPicPr>
          <p:nvPr/>
        </p:nvPicPr>
        <p:blipFill>
          <a:blip r:embed="rId3"/>
          <a:stretch>
            <a:fillRect/>
          </a:stretch>
        </p:blipFill>
        <p:spPr>
          <a:xfrm>
            <a:off x="7668906" y="686032"/>
            <a:ext cx="4410171" cy="2502772"/>
          </a:xfrm>
          <a:prstGeom prst="rect">
            <a:avLst/>
          </a:prstGeom>
        </p:spPr>
      </p:pic>
      <p:pic>
        <p:nvPicPr>
          <p:cNvPr id="12" name="Picture 11">
            <a:extLst>
              <a:ext uri="{FF2B5EF4-FFF2-40B4-BE49-F238E27FC236}">
                <a16:creationId xmlns:a16="http://schemas.microsoft.com/office/drawing/2014/main" id="{22A3F7AB-5A8F-39C7-7D2D-9C24BFC0C8E7}"/>
              </a:ext>
            </a:extLst>
          </p:cNvPr>
          <p:cNvPicPr>
            <a:picLocks noChangeAspect="1"/>
          </p:cNvPicPr>
          <p:nvPr/>
        </p:nvPicPr>
        <p:blipFill>
          <a:blip r:embed="rId4"/>
          <a:stretch>
            <a:fillRect/>
          </a:stretch>
        </p:blipFill>
        <p:spPr>
          <a:xfrm>
            <a:off x="4351523" y="2422097"/>
            <a:ext cx="3317384" cy="2013804"/>
          </a:xfrm>
          <a:prstGeom prst="rect">
            <a:avLst/>
          </a:prstGeom>
        </p:spPr>
      </p:pic>
      <p:pic>
        <p:nvPicPr>
          <p:cNvPr id="8" name="Picture 7">
            <a:extLst>
              <a:ext uri="{FF2B5EF4-FFF2-40B4-BE49-F238E27FC236}">
                <a16:creationId xmlns:a16="http://schemas.microsoft.com/office/drawing/2014/main" id="{A256B9A9-9322-7C4C-667C-28D5CC0C8B3D}"/>
              </a:ext>
            </a:extLst>
          </p:cNvPr>
          <p:cNvPicPr>
            <a:picLocks noChangeAspect="1"/>
          </p:cNvPicPr>
          <p:nvPr/>
        </p:nvPicPr>
        <p:blipFill>
          <a:blip r:embed="rId5"/>
          <a:stretch>
            <a:fillRect/>
          </a:stretch>
        </p:blipFill>
        <p:spPr>
          <a:xfrm>
            <a:off x="4351522" y="380197"/>
            <a:ext cx="3227304" cy="1904109"/>
          </a:xfrm>
          <a:prstGeom prst="rect">
            <a:avLst/>
          </a:prstGeom>
        </p:spPr>
      </p:pic>
      <p:cxnSp>
        <p:nvCxnSpPr>
          <p:cNvPr id="21"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3D3D6A5-522C-CD36-36DA-558FD92AAA81}"/>
              </a:ext>
            </a:extLst>
          </p:cNvPr>
          <p:cNvSpPr>
            <a:spLocks noGrp="1"/>
          </p:cNvSpPr>
          <p:nvPr>
            <p:ph type="ftr" sz="quarter" idx="3"/>
          </p:nvPr>
        </p:nvSpPr>
        <p:spPr>
          <a:xfrm>
            <a:off x="3649579" y="6536267"/>
            <a:ext cx="4892842" cy="306928"/>
          </a:xfrm>
        </p:spPr>
        <p:txBody>
          <a:bodyPr vert="horz" lIns="91440" tIns="45720" rIns="91440" bIns="45720" rtlCol="0" anchor="ctr">
            <a:normAutofit/>
          </a:bodyPr>
          <a:lstStyle/>
          <a:p>
            <a:pPr algn="ctr" defTabSz="914400">
              <a:spcAft>
                <a:spcPts val="600"/>
              </a:spcAft>
            </a:pPr>
            <a:r>
              <a:rPr lang="en-US" sz="1200" kern="1200">
                <a:solidFill>
                  <a:schemeClr val="tx1">
                    <a:lumMod val="75000"/>
                    <a:lumOff val="25000"/>
                  </a:schemeClr>
                </a:solidFill>
                <a:latin typeface="+mn-lt"/>
                <a:ea typeface="+mn-ea"/>
                <a:cs typeface="+mn-cs"/>
              </a:rPr>
              <a:t>International @ MSU</a:t>
            </a:r>
          </a:p>
        </p:txBody>
      </p:sp>
      <p:pic>
        <p:nvPicPr>
          <p:cNvPr id="14" name="Picture 13">
            <a:extLst>
              <a:ext uri="{FF2B5EF4-FFF2-40B4-BE49-F238E27FC236}">
                <a16:creationId xmlns:a16="http://schemas.microsoft.com/office/drawing/2014/main" id="{10A77DC3-10E6-EAA0-A488-0C8A390C4026}"/>
              </a:ext>
            </a:extLst>
          </p:cNvPr>
          <p:cNvPicPr>
            <a:picLocks noChangeAspect="1"/>
          </p:cNvPicPr>
          <p:nvPr/>
        </p:nvPicPr>
        <p:blipFill>
          <a:blip r:embed="rId6"/>
          <a:stretch>
            <a:fillRect/>
          </a:stretch>
        </p:blipFill>
        <p:spPr>
          <a:xfrm>
            <a:off x="456915" y="4525715"/>
            <a:ext cx="3496610" cy="2010551"/>
          </a:xfrm>
          <a:prstGeom prst="rect">
            <a:avLst/>
          </a:prstGeom>
        </p:spPr>
      </p:pic>
      <p:sp>
        <p:nvSpPr>
          <p:cNvPr id="4" name="Slide Number Placeholder 3">
            <a:extLst>
              <a:ext uri="{FF2B5EF4-FFF2-40B4-BE49-F238E27FC236}">
                <a16:creationId xmlns:a16="http://schemas.microsoft.com/office/drawing/2014/main" id="{E3B045BD-0E7A-9CC5-0DE3-B4BE8BB1569D}"/>
              </a:ext>
            </a:extLst>
          </p:cNvPr>
          <p:cNvSpPr>
            <a:spLocks noGrp="1"/>
          </p:cNvSpPr>
          <p:nvPr>
            <p:ph type="sldNum" sz="quarter" idx="4"/>
          </p:nvPr>
        </p:nvSpPr>
        <p:spPr>
          <a:xfrm>
            <a:off x="9057372" y="6536267"/>
            <a:ext cx="2743200" cy="306928"/>
          </a:xfrm>
        </p:spPr>
        <p:txBody>
          <a:bodyPr vert="horz" lIns="91440" tIns="45720" rIns="91440" bIns="45720" rtlCol="0" anchor="ctr">
            <a:normAutofit/>
          </a:bodyPr>
          <a:lstStyle/>
          <a:p>
            <a:pPr defTabSz="914400">
              <a:spcAft>
                <a:spcPts val="600"/>
              </a:spcAft>
            </a:pPr>
            <a:fld id="{5FB001E7-E612-6D48-B09D-47826128A098}" type="slidenum">
              <a:rPr lang="en-US">
                <a:solidFill>
                  <a:schemeClr val="tx1">
                    <a:lumMod val="75000"/>
                    <a:lumOff val="25000"/>
                  </a:schemeClr>
                </a:solidFill>
                <a:latin typeface="+mn-lt"/>
                <a:cs typeface="+mn-cs"/>
              </a:rPr>
              <a:pPr defTabSz="914400">
                <a:spcAft>
                  <a:spcPts val="600"/>
                </a:spcAft>
              </a:pPr>
              <a:t>5</a:t>
            </a:fld>
            <a:endParaRPr lang="en-US">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14085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809E0C-76FB-2DD7-39D9-8787895166E9}"/>
              </a:ext>
            </a:extLst>
          </p:cNvPr>
          <p:cNvSpPr>
            <a:spLocks noGrp="1"/>
          </p:cNvSpPr>
          <p:nvPr>
            <p:ph type="title"/>
          </p:nvPr>
        </p:nvSpPr>
        <p:spPr>
          <a:xfrm>
            <a:off x="4603468" y="4741948"/>
            <a:ext cx="6829520" cy="862031"/>
          </a:xfrm>
        </p:spPr>
        <p:txBody>
          <a:bodyPr vert="horz" lIns="91440" tIns="45720" rIns="91440" bIns="45720" rtlCol="0" anchor="b">
            <a:normAutofit/>
          </a:bodyPr>
          <a:lstStyle/>
          <a:p>
            <a:pPr defTabSz="914400"/>
            <a:r>
              <a:rPr lang="en-US" sz="2500" kern="1200" dirty="0">
                <a:solidFill>
                  <a:srgbClr val="FFFFFF"/>
                </a:solidFill>
                <a:latin typeface="+mj-lt"/>
                <a:ea typeface="+mj-ea"/>
                <a:cs typeface="+mj-cs"/>
              </a:rPr>
              <a:t>Panel 4</a:t>
            </a:r>
            <a:br>
              <a:rPr lang="en-US" sz="2500" kern="1200" dirty="0">
                <a:solidFill>
                  <a:srgbClr val="FFFFFF"/>
                </a:solidFill>
                <a:latin typeface="+mj-lt"/>
                <a:ea typeface="+mj-ea"/>
                <a:cs typeface="+mj-cs"/>
              </a:rPr>
            </a:br>
            <a:r>
              <a:rPr lang="en-US" sz="2500" kern="1200" dirty="0">
                <a:solidFill>
                  <a:srgbClr val="FFFFFF"/>
                </a:solidFill>
                <a:latin typeface="+mj-lt"/>
                <a:ea typeface="+mj-ea"/>
                <a:cs typeface="+mj-cs"/>
              </a:rPr>
              <a:t>Youth &amp; Gender Equality: A Better Future for All</a:t>
            </a:r>
          </a:p>
        </p:txBody>
      </p:sp>
      <p:pic>
        <p:nvPicPr>
          <p:cNvPr id="12" name="Picture 11">
            <a:extLst>
              <a:ext uri="{FF2B5EF4-FFF2-40B4-BE49-F238E27FC236}">
                <a16:creationId xmlns:a16="http://schemas.microsoft.com/office/drawing/2014/main" id="{DEF5F78B-9F9F-3485-AB60-F5475263F888}"/>
              </a:ext>
            </a:extLst>
          </p:cNvPr>
          <p:cNvPicPr>
            <a:picLocks noChangeAspect="1"/>
          </p:cNvPicPr>
          <p:nvPr/>
        </p:nvPicPr>
        <p:blipFill>
          <a:blip r:embed="rId2"/>
          <a:stretch>
            <a:fillRect/>
          </a:stretch>
        </p:blipFill>
        <p:spPr>
          <a:xfrm>
            <a:off x="3830047" y="2231543"/>
            <a:ext cx="3793472" cy="2133828"/>
          </a:xfrm>
          <a:prstGeom prst="rect">
            <a:avLst/>
          </a:prstGeom>
        </p:spPr>
      </p:pic>
      <p:pic>
        <p:nvPicPr>
          <p:cNvPr id="8" name="Picture 7">
            <a:extLst>
              <a:ext uri="{FF2B5EF4-FFF2-40B4-BE49-F238E27FC236}">
                <a16:creationId xmlns:a16="http://schemas.microsoft.com/office/drawing/2014/main" id="{E3CE2B27-5836-02F5-6DB6-17F872DB030C}"/>
              </a:ext>
            </a:extLst>
          </p:cNvPr>
          <p:cNvPicPr>
            <a:picLocks noChangeAspect="1"/>
          </p:cNvPicPr>
          <p:nvPr/>
        </p:nvPicPr>
        <p:blipFill>
          <a:blip r:embed="rId3"/>
          <a:stretch>
            <a:fillRect/>
          </a:stretch>
        </p:blipFill>
        <p:spPr>
          <a:xfrm>
            <a:off x="223132" y="135127"/>
            <a:ext cx="3797984" cy="2126871"/>
          </a:xfrm>
          <a:prstGeom prst="rect">
            <a:avLst/>
          </a:prstGeom>
        </p:spPr>
      </p:pic>
      <p:cxnSp>
        <p:nvCxnSpPr>
          <p:cNvPr id="21" name="Straight Connector 2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AF4C848-C743-60B5-6260-4D52F1538941}"/>
              </a:ext>
            </a:extLst>
          </p:cNvPr>
          <p:cNvSpPr>
            <a:spLocks noGrp="1"/>
          </p:cNvSpPr>
          <p:nvPr>
            <p:ph type="ftr" sz="quarter" idx="3"/>
          </p:nvPr>
        </p:nvSpPr>
        <p:spPr>
          <a:xfrm>
            <a:off x="3649579" y="6536267"/>
            <a:ext cx="4892842" cy="306928"/>
          </a:xfrm>
        </p:spPr>
        <p:txBody>
          <a:bodyPr vert="horz" lIns="91440" tIns="45720" rIns="91440" bIns="45720" rtlCol="0" anchor="ctr">
            <a:normAutofit/>
          </a:bodyPr>
          <a:lstStyle/>
          <a:p>
            <a:pPr algn="ctr" defTabSz="914400">
              <a:spcAft>
                <a:spcPts val="600"/>
              </a:spcAft>
            </a:pPr>
            <a:r>
              <a:rPr lang="en-US" sz="1200" kern="1200">
                <a:solidFill>
                  <a:schemeClr val="tx1">
                    <a:lumMod val="75000"/>
                    <a:lumOff val="25000"/>
                  </a:schemeClr>
                </a:solidFill>
                <a:latin typeface="+mn-lt"/>
                <a:ea typeface="+mn-ea"/>
                <a:cs typeface="+mn-cs"/>
              </a:rPr>
              <a:t>International @ MSU</a:t>
            </a:r>
          </a:p>
        </p:txBody>
      </p:sp>
      <p:pic>
        <p:nvPicPr>
          <p:cNvPr id="14" name="Picture 13">
            <a:extLst>
              <a:ext uri="{FF2B5EF4-FFF2-40B4-BE49-F238E27FC236}">
                <a16:creationId xmlns:a16="http://schemas.microsoft.com/office/drawing/2014/main" id="{30149CF1-8F10-E3B1-E98B-75768986E34D}"/>
              </a:ext>
            </a:extLst>
          </p:cNvPr>
          <p:cNvPicPr>
            <a:picLocks noChangeAspect="1"/>
          </p:cNvPicPr>
          <p:nvPr/>
        </p:nvPicPr>
        <p:blipFill>
          <a:blip r:embed="rId4"/>
          <a:stretch>
            <a:fillRect/>
          </a:stretch>
        </p:blipFill>
        <p:spPr>
          <a:xfrm>
            <a:off x="318268" y="4525715"/>
            <a:ext cx="3793492" cy="2010551"/>
          </a:xfrm>
          <a:prstGeom prst="rect">
            <a:avLst/>
          </a:prstGeom>
        </p:spPr>
      </p:pic>
      <p:sp>
        <p:nvSpPr>
          <p:cNvPr id="4" name="Slide Number Placeholder 3">
            <a:extLst>
              <a:ext uri="{FF2B5EF4-FFF2-40B4-BE49-F238E27FC236}">
                <a16:creationId xmlns:a16="http://schemas.microsoft.com/office/drawing/2014/main" id="{9011D252-A6D1-6531-F84C-4554AD1EBA20}"/>
              </a:ext>
            </a:extLst>
          </p:cNvPr>
          <p:cNvSpPr>
            <a:spLocks noGrp="1"/>
          </p:cNvSpPr>
          <p:nvPr>
            <p:ph type="sldNum" sz="quarter" idx="4"/>
          </p:nvPr>
        </p:nvSpPr>
        <p:spPr>
          <a:xfrm>
            <a:off x="9057372" y="6536267"/>
            <a:ext cx="2743200" cy="306928"/>
          </a:xfrm>
        </p:spPr>
        <p:txBody>
          <a:bodyPr vert="horz" lIns="91440" tIns="45720" rIns="91440" bIns="45720" rtlCol="0" anchor="ctr">
            <a:normAutofit/>
          </a:bodyPr>
          <a:lstStyle/>
          <a:p>
            <a:pPr defTabSz="914400">
              <a:spcAft>
                <a:spcPts val="600"/>
              </a:spcAft>
            </a:pPr>
            <a:fld id="{5FB001E7-E612-6D48-B09D-47826128A098}" type="slidenum">
              <a:rPr lang="en-US">
                <a:solidFill>
                  <a:schemeClr val="tx1">
                    <a:lumMod val="75000"/>
                    <a:lumOff val="25000"/>
                  </a:schemeClr>
                </a:solidFill>
                <a:latin typeface="+mn-lt"/>
                <a:cs typeface="+mn-cs"/>
              </a:rPr>
              <a:pPr defTabSz="914400">
                <a:spcAft>
                  <a:spcPts val="600"/>
                </a:spcAft>
              </a:pPr>
              <a:t>6</a:t>
            </a:fld>
            <a:endParaRPr lang="en-US">
              <a:solidFill>
                <a:schemeClr val="tx1">
                  <a:lumMod val="75000"/>
                  <a:lumOff val="25000"/>
                </a:schemeClr>
              </a:solidFill>
              <a:latin typeface="+mn-lt"/>
              <a:cs typeface="+mn-cs"/>
            </a:endParaRPr>
          </a:p>
        </p:txBody>
      </p:sp>
      <p:pic>
        <p:nvPicPr>
          <p:cNvPr id="6" name="Picture 5">
            <a:extLst>
              <a:ext uri="{FF2B5EF4-FFF2-40B4-BE49-F238E27FC236}">
                <a16:creationId xmlns:a16="http://schemas.microsoft.com/office/drawing/2014/main" id="{C3C1AE26-5E3B-332F-9A6D-758ED0D70F83}"/>
              </a:ext>
            </a:extLst>
          </p:cNvPr>
          <p:cNvPicPr>
            <a:picLocks noChangeAspect="1"/>
          </p:cNvPicPr>
          <p:nvPr/>
        </p:nvPicPr>
        <p:blipFill>
          <a:blip r:embed="rId5"/>
          <a:stretch>
            <a:fillRect/>
          </a:stretch>
        </p:blipFill>
        <p:spPr>
          <a:xfrm>
            <a:off x="6221105" y="135127"/>
            <a:ext cx="5970895" cy="3104865"/>
          </a:xfrm>
          <a:prstGeom prst="rect">
            <a:avLst/>
          </a:prstGeom>
        </p:spPr>
      </p:pic>
      <p:pic>
        <p:nvPicPr>
          <p:cNvPr id="10" name="Picture 9">
            <a:extLst>
              <a:ext uri="{FF2B5EF4-FFF2-40B4-BE49-F238E27FC236}">
                <a16:creationId xmlns:a16="http://schemas.microsoft.com/office/drawing/2014/main" id="{05CB5C16-65F1-B292-94DD-ED9390E2546C}"/>
              </a:ext>
            </a:extLst>
          </p:cNvPr>
          <p:cNvPicPr>
            <a:picLocks noChangeAspect="1"/>
          </p:cNvPicPr>
          <p:nvPr/>
        </p:nvPicPr>
        <p:blipFill>
          <a:blip r:embed="rId6"/>
          <a:stretch>
            <a:fillRect/>
          </a:stretch>
        </p:blipFill>
        <p:spPr>
          <a:xfrm>
            <a:off x="408912" y="2422097"/>
            <a:ext cx="3612204" cy="2013804"/>
          </a:xfrm>
          <a:prstGeom prst="rect">
            <a:avLst/>
          </a:prstGeom>
        </p:spPr>
      </p:pic>
    </p:spTree>
    <p:extLst>
      <p:ext uri="{BB962C8B-B14F-4D97-AF65-F5344CB8AC3E}">
        <p14:creationId xmlns:p14="http://schemas.microsoft.com/office/powerpoint/2010/main" val="5683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4C774-6763-FCA1-B970-F0D875EE9F47}"/>
              </a:ext>
            </a:extLst>
          </p:cNvPr>
          <p:cNvSpPr>
            <a:spLocks noGrp="1"/>
          </p:cNvSpPr>
          <p:nvPr>
            <p:ph type="title"/>
          </p:nvPr>
        </p:nvSpPr>
        <p:spPr>
          <a:xfrm>
            <a:off x="327566" y="2123517"/>
            <a:ext cx="12023657" cy="1833811"/>
          </a:xfrm>
        </p:spPr>
        <p:txBody>
          <a:bodyPr vert="horz" lIns="91440" tIns="45720" rIns="91440" bIns="45720" rtlCol="0" anchor="b">
            <a:normAutofit/>
          </a:bodyPr>
          <a:lstStyle/>
          <a:p>
            <a:pPr defTabSz="914400"/>
            <a:r>
              <a:rPr lang="en-US" kern="1200" dirty="0">
                <a:solidFill>
                  <a:schemeClr val="tx1"/>
                </a:solidFill>
                <a:latin typeface="+mj-lt"/>
                <a:ea typeface="+mj-ea"/>
                <a:cs typeface="+mj-cs"/>
              </a:rPr>
              <a:t>Panel 5</a:t>
            </a:r>
            <a:br>
              <a:rPr lang="en-US" kern="1200" dirty="0">
                <a:solidFill>
                  <a:schemeClr val="tx1"/>
                </a:solidFill>
                <a:latin typeface="+mj-lt"/>
                <a:ea typeface="+mj-ea"/>
                <a:cs typeface="+mj-cs"/>
              </a:rPr>
            </a:br>
            <a:r>
              <a:rPr lang="en-US" kern="1200" dirty="0">
                <a:solidFill>
                  <a:schemeClr val="tx1"/>
                </a:solidFill>
                <a:latin typeface="+mj-lt"/>
                <a:ea typeface="+mj-ea"/>
                <a:cs typeface="+mj-cs"/>
              </a:rPr>
              <a:t>Social Entrepreneurship: Redefining and Amplifying Youth Voices</a:t>
            </a:r>
          </a:p>
        </p:txBody>
      </p:sp>
      <p:pic>
        <p:nvPicPr>
          <p:cNvPr id="6" name="Picture 5">
            <a:extLst>
              <a:ext uri="{FF2B5EF4-FFF2-40B4-BE49-F238E27FC236}">
                <a16:creationId xmlns:a16="http://schemas.microsoft.com/office/drawing/2014/main" id="{D7937CB3-99B2-C350-ED93-88B8F57225F4}"/>
              </a:ext>
            </a:extLst>
          </p:cNvPr>
          <p:cNvPicPr>
            <a:picLocks noChangeAspect="1"/>
          </p:cNvPicPr>
          <p:nvPr/>
        </p:nvPicPr>
        <p:blipFill rotWithShape="1">
          <a:blip r:embed="rId2"/>
          <a:srcRect t="11137" r="1" b="43725"/>
          <a:stretch/>
        </p:blipFill>
        <p:spPr>
          <a:xfrm>
            <a:off x="3649318" y="10"/>
            <a:ext cx="8542682" cy="213046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8" name="Picture 7">
            <a:extLst>
              <a:ext uri="{FF2B5EF4-FFF2-40B4-BE49-F238E27FC236}">
                <a16:creationId xmlns:a16="http://schemas.microsoft.com/office/drawing/2014/main" id="{29103FE0-90DA-A584-8BA1-02D000A39D8C}"/>
              </a:ext>
            </a:extLst>
          </p:cNvPr>
          <p:cNvPicPr>
            <a:picLocks noChangeAspect="1"/>
          </p:cNvPicPr>
          <p:nvPr/>
        </p:nvPicPr>
        <p:blipFill rotWithShape="1">
          <a:blip r:embed="rId3"/>
          <a:srcRect t="2733" r="2" b="14474"/>
          <a:stretch/>
        </p:blipFill>
        <p:spPr>
          <a:xfrm>
            <a:off x="20" y="-6956"/>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sp>
        <p:nvSpPr>
          <p:cNvPr id="3" name="Footer Placeholder 2">
            <a:extLst>
              <a:ext uri="{FF2B5EF4-FFF2-40B4-BE49-F238E27FC236}">
                <a16:creationId xmlns:a16="http://schemas.microsoft.com/office/drawing/2014/main" id="{17928B86-4CDA-E6FE-F69E-A6E261268DE0}"/>
              </a:ext>
            </a:extLst>
          </p:cNvPr>
          <p:cNvSpPr>
            <a:spLocks noGrp="1"/>
          </p:cNvSpPr>
          <p:nvPr>
            <p:ph type="ftr" sz="quarter" idx="3"/>
          </p:nvPr>
        </p:nvSpPr>
        <p:spPr>
          <a:xfrm>
            <a:off x="1523999" y="4235872"/>
            <a:ext cx="7039377" cy="290717"/>
          </a:xfrm>
        </p:spPr>
        <p:txBody>
          <a:bodyPr vert="horz" lIns="91440" tIns="45720" rIns="91440" bIns="45720" rtlCol="0" anchor="ctr">
            <a:normAutofit/>
          </a:bodyPr>
          <a:lstStyle/>
          <a:p>
            <a:pPr defTabSz="914400">
              <a:spcAft>
                <a:spcPts val="600"/>
              </a:spcAft>
            </a:pPr>
            <a:r>
              <a:rPr lang="en-US" sz="1200" kern="1200" dirty="0">
                <a:solidFill>
                  <a:schemeClr val="tx1">
                    <a:tint val="75000"/>
                  </a:schemeClr>
                </a:solidFill>
                <a:latin typeface="+mn-lt"/>
                <a:ea typeface="+mn-ea"/>
                <a:cs typeface="+mn-cs"/>
              </a:rPr>
              <a:t>International @ MSU</a:t>
            </a:r>
          </a:p>
        </p:txBody>
      </p:sp>
      <p:pic>
        <p:nvPicPr>
          <p:cNvPr id="10" name="Picture 9">
            <a:extLst>
              <a:ext uri="{FF2B5EF4-FFF2-40B4-BE49-F238E27FC236}">
                <a16:creationId xmlns:a16="http://schemas.microsoft.com/office/drawing/2014/main" id="{89BA9800-E262-6016-38F7-4A26AFFF4B5D}"/>
              </a:ext>
            </a:extLst>
          </p:cNvPr>
          <p:cNvPicPr>
            <a:picLocks noChangeAspect="1"/>
          </p:cNvPicPr>
          <p:nvPr/>
        </p:nvPicPr>
        <p:blipFill rotWithShape="1">
          <a:blip r:embed="rId4"/>
          <a:srcRect r="1" b="11244"/>
          <a:stretch/>
        </p:blipFill>
        <p:spPr>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12" name="Picture 11">
            <a:extLst>
              <a:ext uri="{FF2B5EF4-FFF2-40B4-BE49-F238E27FC236}">
                <a16:creationId xmlns:a16="http://schemas.microsoft.com/office/drawing/2014/main" id="{FA44F66E-688F-920D-5D7E-4AF42178B457}"/>
              </a:ext>
            </a:extLst>
          </p:cNvPr>
          <p:cNvPicPr>
            <a:picLocks noChangeAspect="1"/>
          </p:cNvPicPr>
          <p:nvPr/>
        </p:nvPicPr>
        <p:blipFill rotWithShape="1">
          <a:blip r:embed="rId5"/>
          <a:srcRect t="15630" r="-2" b="38602"/>
          <a:stretch/>
        </p:blipFill>
        <p:spPr>
          <a:xfrm>
            <a:off x="20" y="4682840"/>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sp>
        <p:nvSpPr>
          <p:cNvPr id="4" name="Slide Number Placeholder 3">
            <a:extLst>
              <a:ext uri="{FF2B5EF4-FFF2-40B4-BE49-F238E27FC236}">
                <a16:creationId xmlns:a16="http://schemas.microsoft.com/office/drawing/2014/main" id="{9FC1C487-3FA6-DB86-8566-A0B2C97F063A}"/>
              </a:ext>
            </a:extLst>
          </p:cNvPr>
          <p:cNvSpPr>
            <a:spLocks noGrp="1"/>
          </p:cNvSpPr>
          <p:nvPr>
            <p:ph type="sldNum" sz="quarter" idx="4"/>
          </p:nvPr>
        </p:nvSpPr>
        <p:spPr>
          <a:xfrm>
            <a:off x="8820150" y="6356350"/>
            <a:ext cx="2533650" cy="365125"/>
          </a:xfrm>
        </p:spPr>
        <p:txBody>
          <a:bodyPr vert="horz" lIns="91440" tIns="45720" rIns="91440" bIns="45720" rtlCol="0" anchor="ctr">
            <a:normAutofit/>
          </a:bodyPr>
          <a:lstStyle/>
          <a:p>
            <a:pPr defTabSz="914400">
              <a:spcAft>
                <a:spcPts val="600"/>
              </a:spcAft>
            </a:pPr>
            <a:fld id="{5FB001E7-E612-6D48-B09D-47826128A098}" type="slidenum">
              <a:rPr lang="en-US">
                <a:solidFill>
                  <a:srgbClr val="FFFFFF"/>
                </a:solidFill>
                <a:latin typeface="+mn-lt"/>
                <a:cs typeface="+mn-cs"/>
              </a:rPr>
              <a:pPr defTabSz="914400">
                <a:spcAft>
                  <a:spcPts val="600"/>
                </a:spcAft>
              </a:pPr>
              <a:t>7</a:t>
            </a:fld>
            <a:endParaRPr lang="en-US">
              <a:solidFill>
                <a:srgbClr val="FFFFFF"/>
              </a:solidFill>
              <a:latin typeface="+mn-lt"/>
              <a:cs typeface="+mn-cs"/>
            </a:endParaRPr>
          </a:p>
        </p:txBody>
      </p:sp>
    </p:spTree>
    <p:extLst>
      <p:ext uri="{BB962C8B-B14F-4D97-AF65-F5344CB8AC3E}">
        <p14:creationId xmlns:p14="http://schemas.microsoft.com/office/powerpoint/2010/main" val="311591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14996" y="642594"/>
            <a:ext cx="3732244" cy="1702952"/>
          </a:xfrm>
        </p:spPr>
        <p:txBody>
          <a:bodyPr vert="horz" lIns="91440" tIns="45720" rIns="91440" bIns="45720" rtlCol="0" anchor="ctr">
            <a:normAutofit fontScale="90000"/>
          </a:bodyPr>
          <a:lstStyle/>
          <a:p>
            <a:pPr defTabSz="914400"/>
            <a:r>
              <a:rPr lang="en-US" sz="4400" dirty="0">
                <a:solidFill>
                  <a:schemeClr val="tx1"/>
                </a:solidFill>
                <a:latin typeface="+mj-lt"/>
                <a:cs typeface="+mj-cs"/>
              </a:rPr>
              <a:t>Creating a World for All Ages</a:t>
            </a:r>
          </a:p>
        </p:txBody>
      </p:sp>
      <p:sp>
        <p:nvSpPr>
          <p:cNvPr id="3094" name="Rectangle 3093">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96" name="Rectangle 3095">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3098" name="Rectangle 3097">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0" name="Rectangle 3099">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617DF87-CED2-165A-7F38-3A6E41E967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6285" y="870845"/>
            <a:ext cx="3367399" cy="2568723"/>
          </a:xfrm>
          <a:prstGeom prst="rect">
            <a:avLst/>
          </a:prstGeom>
          <a:noFill/>
          <a:extLst>
            <a:ext uri="{909E8E84-426E-40DD-AFC4-6F175D3DCCD1}">
              <a14:hiddenFill xmlns:a14="http://schemas.microsoft.com/office/drawing/2010/main">
                <a:solidFill>
                  <a:srgbClr val="FFFFFF"/>
                </a:solidFill>
              </a14:hiddenFill>
            </a:ext>
          </a:extLst>
        </p:spPr>
      </p:pic>
      <p:sp>
        <p:nvSpPr>
          <p:cNvPr id="3102" name="Rectangle 3101">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nternational Youth Day 2021: Know more about this year's theme, history  and relevance | World News – India TV">
            <a:extLst>
              <a:ext uri="{FF2B5EF4-FFF2-40B4-BE49-F238E27FC236}">
                <a16:creationId xmlns:a16="http://schemas.microsoft.com/office/drawing/2014/main" id="{4EA7333B-4306-CB44-FDCD-0C9199A27C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8460" y="4308273"/>
            <a:ext cx="3044697" cy="1705030"/>
          </a:xfrm>
          <a:prstGeom prst="rect">
            <a:avLst/>
          </a:prstGeom>
          <a:noFill/>
          <a:extLst>
            <a:ext uri="{909E8E84-426E-40DD-AFC4-6F175D3DCCD1}">
              <a14:hiddenFill xmlns:a14="http://schemas.microsoft.com/office/drawing/2010/main">
                <a:solidFill>
                  <a:srgbClr val="FFFFFF"/>
                </a:solidFill>
              </a14:hiddenFill>
            </a:ext>
          </a:extLst>
        </p:spPr>
      </p:pic>
      <p:sp>
        <p:nvSpPr>
          <p:cNvPr id="3104" name="Rectangle 3103">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0813A308-8B67-8299-93BB-DC9B5C585E5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02385" y="3042741"/>
            <a:ext cx="2605759" cy="3074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14995" y="2623457"/>
            <a:ext cx="3732245" cy="3589615"/>
          </a:xfrm>
          <a:prstGeom prst="rect">
            <a:avLst/>
          </a:prstGeom>
        </p:spPr>
        <p:txBody>
          <a:bodyPr vert="horz" lIns="91440" tIns="45720" rIns="91440" bIns="45720" rtlCol="0">
            <a:normAutofit/>
          </a:bodyPr>
          <a:lstStyle/>
          <a:p>
            <a:pPr marL="57150" defTabSz="914400">
              <a:lnSpc>
                <a:spcPct val="90000"/>
              </a:lnSpc>
              <a:spcAft>
                <a:spcPts val="600"/>
              </a:spcAft>
            </a:pPr>
            <a:endParaRPr lang="en-US" dirty="0"/>
          </a:p>
          <a:p>
            <a:pPr marL="285750" indent="-228600" defTabSz="914400">
              <a:lnSpc>
                <a:spcPct val="90000"/>
              </a:lnSpc>
              <a:spcAft>
                <a:spcPts val="600"/>
              </a:spcAft>
              <a:buFont typeface="Arial" panose="020B0604020202020204" pitchFamily="34" charset="0"/>
              <a:buChar char="•"/>
            </a:pPr>
            <a:r>
              <a:rPr lang="en-US" sz="2400" dirty="0"/>
              <a:t>Youth Mentoring Program</a:t>
            </a:r>
          </a:p>
          <a:p>
            <a:pPr marL="342900" indent="-285750" defTabSz="914400">
              <a:lnSpc>
                <a:spcPct val="90000"/>
              </a:lnSpc>
              <a:spcAft>
                <a:spcPts val="600"/>
              </a:spcAft>
              <a:buFont typeface="Wingdings" panose="05000000000000000000" pitchFamily="2" charset="2"/>
              <a:buChar char="v"/>
            </a:pPr>
            <a:r>
              <a:rPr lang="en-US" dirty="0">
                <a:latin typeface="Calibri" panose="020F0502020204030204" pitchFamily="34" charset="0"/>
                <a:ea typeface="Calibri" panose="020F0502020204030204" pitchFamily="34" charset="0"/>
              </a:rPr>
              <a:t>F</a:t>
            </a:r>
            <a:r>
              <a:rPr lang="en-US" sz="1800" dirty="0">
                <a:effectLst/>
                <a:latin typeface="Calibri" panose="020F0502020204030204" pitchFamily="34" charset="0"/>
                <a:ea typeface="Calibri" panose="020F0502020204030204" pitchFamily="34" charset="0"/>
              </a:rPr>
              <a:t>acilitating connections</a:t>
            </a:r>
          </a:p>
          <a:p>
            <a:pPr marL="342900" indent="-285750" defTabSz="914400">
              <a:lnSpc>
                <a:spcPct val="90000"/>
              </a:lnSpc>
              <a:spcAft>
                <a:spcPts val="600"/>
              </a:spcAft>
              <a:buFont typeface="Wingdings" panose="05000000000000000000" pitchFamily="2" charset="2"/>
              <a:buChar char="v"/>
            </a:pPr>
            <a:r>
              <a:rPr lang="en-US"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Calibri" panose="020F0502020204030204" pitchFamily="34" charset="0"/>
              </a:rPr>
              <a:t>oaching on presentations</a:t>
            </a:r>
          </a:p>
          <a:p>
            <a:pPr marL="342900" indent="-285750" defTabSz="914400">
              <a:lnSpc>
                <a:spcPct val="90000"/>
              </a:lnSpc>
              <a:spcAft>
                <a:spcPts val="600"/>
              </a:spcAft>
              <a:buFont typeface="Wingdings" panose="05000000000000000000" pitchFamily="2" charset="2"/>
              <a:buChar char="v"/>
            </a:pPr>
            <a:r>
              <a:rPr lang="en-US" dirty="0">
                <a:latin typeface="Calibri" panose="020F0502020204030204" pitchFamily="34" charset="0"/>
                <a:ea typeface="Calibri" panose="020F0502020204030204" pitchFamily="34" charset="0"/>
              </a:rPr>
              <a:t>S</a:t>
            </a:r>
            <a:r>
              <a:rPr lang="en-US" sz="1800" dirty="0">
                <a:effectLst/>
                <a:latin typeface="Calibri" panose="020F0502020204030204" pitchFamily="34" charset="0"/>
                <a:ea typeface="Calibri" panose="020F0502020204030204" pitchFamily="34" charset="0"/>
              </a:rPr>
              <a:t>upporting personal and professional development</a:t>
            </a:r>
            <a:endParaRPr lang="en-US" dirty="0"/>
          </a:p>
          <a:p>
            <a:pPr marL="285750" indent="-228600" defTabSz="914400">
              <a:lnSpc>
                <a:spcPct val="90000"/>
              </a:lnSpc>
              <a:spcAft>
                <a:spcPts val="600"/>
              </a:spcAft>
              <a:buFont typeface="Arial" panose="020B0604020202020204" pitchFamily="34" charset="0"/>
              <a:buChar char="•"/>
            </a:pPr>
            <a:endParaRPr lang="en-US" dirty="0"/>
          </a:p>
          <a:p>
            <a:pPr marL="285750" indent="-228600" defTabSz="914400">
              <a:lnSpc>
                <a:spcPct val="90000"/>
              </a:lnSpc>
              <a:spcAft>
                <a:spcPts val="600"/>
              </a:spcAft>
              <a:buFont typeface="Arial" panose="020B0604020202020204" pitchFamily="34" charset="0"/>
              <a:buChar char="•"/>
            </a:pPr>
            <a:r>
              <a:rPr lang="en-US" sz="2400" dirty="0"/>
              <a:t>Youth Word Collage</a:t>
            </a:r>
          </a:p>
        </p:txBody>
      </p:sp>
      <p:sp>
        <p:nvSpPr>
          <p:cNvPr id="3" name="Footer Placeholder 2"/>
          <p:cNvSpPr>
            <a:spLocks noGrp="1"/>
          </p:cNvSpPr>
          <p:nvPr>
            <p:ph type="ftr" sz="quarter" idx="3"/>
          </p:nvPr>
        </p:nvSpPr>
        <p:spPr>
          <a:xfrm>
            <a:off x="626284" y="6490983"/>
            <a:ext cx="6292420" cy="274320"/>
          </a:xfrm>
        </p:spPr>
        <p:txBody>
          <a:bodyPr vert="horz" lIns="91440" tIns="45720" rIns="91440" bIns="45720" rtlCol="0" anchor="ctr">
            <a:normAutofit/>
          </a:bodyPr>
          <a:lstStyle/>
          <a:p>
            <a:pPr defTabSz="914400">
              <a:spcAft>
                <a:spcPts val="600"/>
              </a:spcAft>
            </a:pPr>
            <a:r>
              <a:rPr lang="en-US" sz="1200" kern="1200">
                <a:solidFill>
                  <a:prstClr val="black">
                    <a:alpha val="80000"/>
                  </a:prstClr>
                </a:solidFill>
                <a:latin typeface="+mn-lt"/>
                <a:ea typeface="+mn-ea"/>
                <a:cs typeface="+mn-cs"/>
              </a:rPr>
              <a:t>International @ MSU</a:t>
            </a:r>
          </a:p>
        </p:txBody>
      </p:sp>
      <p:sp>
        <p:nvSpPr>
          <p:cNvPr id="4" name="Slide Number Placeholder 3"/>
          <p:cNvSpPr>
            <a:spLocks noGrp="1"/>
          </p:cNvSpPr>
          <p:nvPr>
            <p:ph type="sldNum" sz="quarter" idx="4"/>
          </p:nvPr>
        </p:nvSpPr>
        <p:spPr>
          <a:xfrm>
            <a:off x="10865309" y="6490983"/>
            <a:ext cx="914400" cy="274320"/>
          </a:xfrm>
          <a:prstGeom prst="ellipse">
            <a:avLst/>
          </a:prstGeom>
        </p:spPr>
        <p:txBody>
          <a:bodyPr vert="horz" lIns="91440" tIns="45720" rIns="91440" bIns="45720" rtlCol="0" anchor="ctr">
            <a:normAutofit/>
          </a:bodyPr>
          <a:lstStyle/>
          <a:p>
            <a:pPr defTabSz="914400">
              <a:lnSpc>
                <a:spcPct val="90000"/>
              </a:lnSpc>
              <a:spcAft>
                <a:spcPts val="600"/>
              </a:spcAft>
            </a:pPr>
            <a:fld id="{5FB001E7-E612-6D48-B09D-47826128A098}" type="slidenum">
              <a:rPr lang="en-US" sz="700">
                <a:solidFill>
                  <a:schemeClr val="tx1">
                    <a:alpha val="80000"/>
                  </a:schemeClr>
                </a:solidFill>
                <a:latin typeface="+mn-lt"/>
                <a:cs typeface="+mn-cs"/>
              </a:rPr>
              <a:pPr defTabSz="914400">
                <a:lnSpc>
                  <a:spcPct val="90000"/>
                </a:lnSpc>
                <a:spcAft>
                  <a:spcPts val="600"/>
                </a:spcAft>
              </a:pPr>
              <a:t>8</a:t>
            </a:fld>
            <a:endParaRPr lang="en-US" sz="700">
              <a:solidFill>
                <a:schemeClr val="tx1">
                  <a:alpha val="80000"/>
                </a:schemeClr>
              </a:solidFill>
              <a:latin typeface="+mn-lt"/>
              <a:cs typeface="+mn-cs"/>
            </a:endParaRPr>
          </a:p>
        </p:txBody>
      </p:sp>
      <p:pic>
        <p:nvPicPr>
          <p:cNvPr id="6" name="Picture 5" descr="Chamber Foundation to Host STEM Roundtable | U.S. Chamber of Commerce  Foundation">
            <a:extLst>
              <a:ext uri="{FF2B5EF4-FFF2-40B4-BE49-F238E27FC236}">
                <a16:creationId xmlns:a16="http://schemas.microsoft.com/office/drawing/2014/main" id="{9DF819E1-59A9-2A8B-7BC9-988F4741AC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271280" y="740617"/>
            <a:ext cx="2578528" cy="1966127"/>
          </a:xfrm>
          <a:prstGeom prst="rect">
            <a:avLst/>
          </a:prstGeom>
          <a:noFill/>
        </p:spPr>
      </p:pic>
    </p:spTree>
    <p:extLst>
      <p:ext uri="{BB962C8B-B14F-4D97-AF65-F5344CB8AC3E}">
        <p14:creationId xmlns:p14="http://schemas.microsoft.com/office/powerpoint/2010/main" val="391927821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4BF9E75-EA8D-49D1-BA6E-6F9C13E7BB97}"/>
              </a:ext>
            </a:extLst>
          </p:cNvPr>
          <p:cNvSpPr txBox="1"/>
          <p:nvPr/>
        </p:nvSpPr>
        <p:spPr>
          <a:xfrm>
            <a:off x="327378" y="1998133"/>
            <a:ext cx="4786490" cy="4486888"/>
          </a:xfrm>
          <a:prstGeom prst="rect">
            <a:avLst/>
          </a:prstGeom>
        </p:spPr>
        <p:txBody>
          <a:bodyPr vert="horz" lIns="91440" tIns="45720" rIns="91440" bIns="45720" rtlCol="0">
            <a:normAutofit/>
          </a:bodyPr>
          <a:lstStyle/>
          <a:p>
            <a:pPr algn="just" defTabSz="914400">
              <a:lnSpc>
                <a:spcPct val="90000"/>
              </a:lnSpc>
              <a:spcAft>
                <a:spcPts val="600"/>
              </a:spcAft>
            </a:pPr>
            <a:r>
              <a:rPr lang="en-US" sz="1700" b="0" i="0" dirty="0">
                <a:solidFill>
                  <a:srgbClr val="000000"/>
                </a:solidFill>
                <a:effectLst/>
                <a:latin typeface="Arial Nova Light" panose="020B0304020202020204" pitchFamily="34" charset="0"/>
              </a:rPr>
              <a:t>GYAN launched the Global Voices webinar series to showcase the work that global innovators at MSU and around the globe are doing in relation to the United Nations Sustainable Development Goals. The series serves as a coordinating platform for research and outreach activities, and it connects young innovators with faculty and industry mentors who can help scale their work.</a:t>
            </a:r>
          </a:p>
          <a:p>
            <a:pPr algn="just" defTabSz="914400">
              <a:lnSpc>
                <a:spcPct val="90000"/>
              </a:lnSpc>
              <a:spcAft>
                <a:spcPts val="600"/>
              </a:spcAft>
            </a:pPr>
            <a:endParaRPr lang="en-US" sz="1700" b="0" i="0" dirty="0">
              <a:solidFill>
                <a:srgbClr val="000000"/>
              </a:solidFill>
              <a:effectLst/>
              <a:latin typeface="Arial Nova Light" panose="020B0304020202020204" pitchFamily="34" charset="0"/>
            </a:endParaRPr>
          </a:p>
          <a:p>
            <a:pPr algn="just" defTabSz="914400">
              <a:lnSpc>
                <a:spcPct val="90000"/>
              </a:lnSpc>
              <a:spcAft>
                <a:spcPts val="600"/>
              </a:spcAft>
            </a:pPr>
            <a:r>
              <a:rPr lang="en-US" sz="1700" b="0" i="0" dirty="0">
                <a:solidFill>
                  <a:srgbClr val="000000"/>
                </a:solidFill>
                <a:effectLst/>
                <a:latin typeface="Arial Nova Light" panose="020B0304020202020204" pitchFamily="34" charset="0"/>
              </a:rPr>
              <a:t>View the Global Voices Webinar episodes on our YouTube channel!</a:t>
            </a:r>
          </a:p>
          <a:p>
            <a:pPr algn="ctr" defTabSz="914400">
              <a:lnSpc>
                <a:spcPct val="90000"/>
              </a:lnSpc>
              <a:spcAft>
                <a:spcPts val="600"/>
              </a:spcAft>
            </a:pPr>
            <a:r>
              <a:rPr lang="en-US" b="0" i="0" u="sng" dirty="0">
                <a:solidFill>
                  <a:schemeClr val="tx1">
                    <a:alpha val="60000"/>
                  </a:schemeClr>
                </a:solidFill>
                <a:effectLst/>
                <a:hlinkClick r:id="rId2"/>
              </a:rPr>
              <a:t>Episode #1 Food Security</a:t>
            </a:r>
            <a:endParaRPr lang="en-US" b="0" i="0" dirty="0">
              <a:solidFill>
                <a:schemeClr val="tx1">
                  <a:alpha val="60000"/>
                </a:schemeClr>
              </a:solidFill>
              <a:effectLst/>
            </a:endParaRPr>
          </a:p>
          <a:p>
            <a:pPr algn="ctr" defTabSz="914400">
              <a:lnSpc>
                <a:spcPct val="90000"/>
              </a:lnSpc>
              <a:spcAft>
                <a:spcPts val="600"/>
              </a:spcAft>
            </a:pPr>
            <a:r>
              <a:rPr lang="en-US" b="0" i="0" u="sng" dirty="0">
                <a:solidFill>
                  <a:schemeClr val="tx1">
                    <a:alpha val="60000"/>
                  </a:schemeClr>
                </a:solidFill>
                <a:effectLst/>
                <a:hlinkClick r:id="rId3"/>
              </a:rPr>
              <a:t>Episode #2 Jobs for Youth</a:t>
            </a:r>
            <a:endParaRPr lang="en-US" b="0" i="0" dirty="0">
              <a:solidFill>
                <a:schemeClr val="tx1">
                  <a:alpha val="60000"/>
                </a:schemeClr>
              </a:solidFill>
              <a:effectLst/>
            </a:endParaRPr>
          </a:p>
          <a:p>
            <a:pPr algn="ctr" defTabSz="914400">
              <a:lnSpc>
                <a:spcPct val="90000"/>
              </a:lnSpc>
              <a:spcAft>
                <a:spcPts val="600"/>
              </a:spcAft>
            </a:pPr>
            <a:r>
              <a:rPr lang="en-US" b="0" i="0" u="sng" dirty="0">
                <a:solidFill>
                  <a:schemeClr val="tx1">
                    <a:alpha val="60000"/>
                  </a:schemeClr>
                </a:solidFill>
                <a:effectLst/>
                <a:hlinkClick r:id="rId4"/>
              </a:rPr>
              <a:t>Episode #3 Quality Education</a:t>
            </a:r>
            <a:endParaRPr lang="en-US" b="0" i="0" dirty="0">
              <a:solidFill>
                <a:schemeClr val="tx1">
                  <a:alpha val="60000"/>
                </a:schemeClr>
              </a:solidFill>
              <a:effectLst/>
            </a:endParaRPr>
          </a:p>
          <a:p>
            <a:pPr algn="ctr" defTabSz="914400">
              <a:lnSpc>
                <a:spcPct val="90000"/>
              </a:lnSpc>
              <a:spcAft>
                <a:spcPts val="600"/>
              </a:spcAft>
            </a:pPr>
            <a:r>
              <a:rPr lang="en-US" b="0" i="0" u="sng" dirty="0">
                <a:solidFill>
                  <a:schemeClr val="tx1">
                    <a:alpha val="60000"/>
                  </a:schemeClr>
                </a:solidFill>
                <a:effectLst/>
                <a:hlinkClick r:id="rId5"/>
              </a:rPr>
              <a:t>Episode #4 Peace and Justice</a:t>
            </a:r>
            <a:endParaRPr lang="en-US" b="0" i="0" dirty="0">
              <a:solidFill>
                <a:schemeClr val="tx1">
                  <a:alpha val="60000"/>
                </a:schemeClr>
              </a:solidFill>
              <a:effectLst/>
            </a:endParaRPr>
          </a:p>
        </p:txBody>
      </p:sp>
      <p:pic>
        <p:nvPicPr>
          <p:cNvPr id="8" name="Picture 7">
            <a:extLst>
              <a:ext uri="{FF2B5EF4-FFF2-40B4-BE49-F238E27FC236}">
                <a16:creationId xmlns:a16="http://schemas.microsoft.com/office/drawing/2014/main" id="{9239E8DC-7A83-4B3D-9B4D-55A2724A8CE1}"/>
              </a:ext>
            </a:extLst>
          </p:cNvPr>
          <p:cNvPicPr>
            <a:picLocks noChangeAspect="1"/>
          </p:cNvPicPr>
          <p:nvPr/>
        </p:nvPicPr>
        <p:blipFill rotWithShape="1">
          <a:blip r:embed="rId6"/>
          <a:srcRect l="44482" r="20507"/>
          <a:stretch/>
        </p:blipFill>
        <p:spPr>
          <a:xfrm>
            <a:off x="8481793" y="10"/>
            <a:ext cx="3710206"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sp>
        <p:nvSpPr>
          <p:cNvPr id="4" name="Slide Number Placeholder 3">
            <a:extLst>
              <a:ext uri="{FF2B5EF4-FFF2-40B4-BE49-F238E27FC236}">
                <a16:creationId xmlns:a16="http://schemas.microsoft.com/office/drawing/2014/main" id="{60529AF8-2D14-4BCD-A5F9-075CD2FE1863}"/>
              </a:ext>
            </a:extLst>
          </p:cNvPr>
          <p:cNvSpPr>
            <a:spLocks noGrp="1"/>
          </p:cNvSpPr>
          <p:nvPr>
            <p:ph type="sldNum" sz="quarter" idx="4"/>
          </p:nvPr>
        </p:nvSpPr>
        <p:spPr>
          <a:xfrm>
            <a:off x="8800838" y="6375679"/>
            <a:ext cx="2624400" cy="345796"/>
          </a:xfrm>
        </p:spPr>
        <p:txBody>
          <a:bodyPr vert="horz" lIns="91440" tIns="45720" rIns="91440" bIns="45720" rtlCol="0" anchor="ctr">
            <a:normAutofit/>
          </a:bodyPr>
          <a:lstStyle/>
          <a:p>
            <a:pPr defTabSz="914400">
              <a:spcAft>
                <a:spcPts val="600"/>
              </a:spcAft>
              <a:defRPr/>
            </a:pPr>
            <a:fld id="{5FB001E7-E612-6D48-B09D-47826128A098}" type="slidenum">
              <a:rPr lang="en-US" b="0">
                <a:solidFill>
                  <a:srgbClr val="FFFFFF"/>
                </a:solidFill>
                <a:latin typeface="Calibri" panose="020F0502020204030204"/>
                <a:cs typeface="+mn-cs"/>
              </a:rPr>
              <a:pPr defTabSz="914400">
                <a:spcAft>
                  <a:spcPts val="600"/>
                </a:spcAft>
                <a:defRPr/>
              </a:pPr>
              <a:t>9</a:t>
            </a:fld>
            <a:endParaRPr lang="en-US" b="0">
              <a:solidFill>
                <a:srgbClr val="FFFFFF"/>
              </a:solidFill>
              <a:latin typeface="Calibri" panose="020F0502020204030204"/>
              <a:cs typeface="+mn-cs"/>
            </a:endParaRPr>
          </a:p>
        </p:txBody>
      </p:sp>
      <p:sp>
        <p:nvSpPr>
          <p:cNvPr id="12" name="Title 1">
            <a:extLst>
              <a:ext uri="{FF2B5EF4-FFF2-40B4-BE49-F238E27FC236}">
                <a16:creationId xmlns:a16="http://schemas.microsoft.com/office/drawing/2014/main" id="{C1783707-EB02-4B8E-B5FA-4F82A21BC5D6}"/>
              </a:ext>
            </a:extLst>
          </p:cNvPr>
          <p:cNvSpPr txBox="1">
            <a:spLocks/>
          </p:cNvSpPr>
          <p:nvPr/>
        </p:nvSpPr>
        <p:spPr>
          <a:xfrm>
            <a:off x="173927" y="540004"/>
            <a:ext cx="5922074" cy="1651047"/>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3600" b="1" i="0" kern="1200">
                <a:solidFill>
                  <a:schemeClr val="tx2"/>
                </a:solidFill>
                <a:latin typeface="Gotham Light" pitchFamily="2" charset="0"/>
                <a:ea typeface="+mj-ea"/>
                <a:cs typeface="Gotham Light" pitchFamily="2" charset="0"/>
              </a:defRPr>
            </a:lvl1pPr>
          </a:lstStyle>
          <a:p>
            <a:pPr defTabSz="914400"/>
            <a:r>
              <a:rPr lang="en-US" sz="4400" dirty="0">
                <a:solidFill>
                  <a:schemeClr val="tx1"/>
                </a:solidFill>
                <a:latin typeface="Arial Black" panose="020B0A04020102020204" pitchFamily="34" charset="0"/>
                <a:cs typeface="+mj-cs"/>
              </a:rPr>
              <a:t>GLOBAL VOICES</a:t>
            </a:r>
            <a:br>
              <a:rPr lang="en-US" sz="4400" dirty="0">
                <a:solidFill>
                  <a:schemeClr val="tx1"/>
                </a:solidFill>
                <a:latin typeface="Arial Black" panose="020B0A04020102020204" pitchFamily="34" charset="0"/>
                <a:cs typeface="+mj-cs"/>
              </a:rPr>
            </a:br>
            <a:r>
              <a:rPr lang="en-US" dirty="0">
                <a:solidFill>
                  <a:schemeClr val="tx1"/>
                </a:solidFill>
                <a:latin typeface="Arial Nova" panose="020B0504020202020204" pitchFamily="34" charset="0"/>
                <a:cs typeface="+mj-cs"/>
              </a:rPr>
              <a:t>Webinar Series</a:t>
            </a:r>
            <a:endParaRPr lang="en-US" sz="4400" dirty="0">
              <a:solidFill>
                <a:schemeClr val="tx1"/>
              </a:solidFill>
              <a:latin typeface="Arial Nova" panose="020B0504020202020204" pitchFamily="34" charset="0"/>
              <a:cs typeface="+mj-cs"/>
            </a:endParaRPr>
          </a:p>
        </p:txBody>
      </p:sp>
      <p:graphicFrame>
        <p:nvGraphicFramePr>
          <p:cNvPr id="3" name="Object 2">
            <a:extLst>
              <a:ext uri="{FF2B5EF4-FFF2-40B4-BE49-F238E27FC236}">
                <a16:creationId xmlns:a16="http://schemas.microsoft.com/office/drawing/2014/main" id="{70E14157-1902-F83D-144D-1935A73F9FC7}"/>
              </a:ext>
            </a:extLst>
          </p:cNvPr>
          <p:cNvGraphicFramePr>
            <a:graphicFrameLocks noChangeAspect="1"/>
          </p:cNvGraphicFramePr>
          <p:nvPr>
            <p:extLst>
              <p:ext uri="{D42A27DB-BD31-4B8C-83A1-F6EECF244321}">
                <p14:modId xmlns:p14="http://schemas.microsoft.com/office/powerpoint/2010/main" val="2969753267"/>
              </p:ext>
            </p:extLst>
          </p:nvPr>
        </p:nvGraphicFramePr>
        <p:xfrm>
          <a:off x="5433793" y="-1"/>
          <a:ext cx="3048000" cy="6858001"/>
        </p:xfrm>
        <a:graphic>
          <a:graphicData uri="http://schemas.openxmlformats.org/presentationml/2006/ole">
            <mc:AlternateContent xmlns:mc="http://schemas.openxmlformats.org/markup-compatibility/2006">
              <mc:Choice xmlns:v="urn:schemas-microsoft-com:vml" Requires="v">
                <p:oleObj name="Acrobat Document" r:id="rId7" imgW="7715056" imgH="13715771" progId="AcroExch.Document.DC">
                  <p:embed/>
                </p:oleObj>
              </mc:Choice>
              <mc:Fallback>
                <p:oleObj name="Acrobat Document" r:id="rId7" imgW="7715056" imgH="13715771" progId="AcroExch.Document.DC">
                  <p:embed/>
                  <p:pic>
                    <p:nvPicPr>
                      <p:cNvPr id="3" name="Object 2">
                        <a:extLst>
                          <a:ext uri="{FF2B5EF4-FFF2-40B4-BE49-F238E27FC236}">
                            <a16:creationId xmlns:a16="http://schemas.microsoft.com/office/drawing/2014/main" id="{70E14157-1902-F83D-144D-1935A73F9FC7}"/>
                          </a:ext>
                        </a:extLst>
                      </p:cNvPr>
                      <p:cNvPicPr/>
                      <p:nvPr/>
                    </p:nvPicPr>
                    <p:blipFill>
                      <a:blip r:embed="rId8"/>
                      <a:stretch>
                        <a:fillRect/>
                      </a:stretch>
                    </p:blipFill>
                    <p:spPr>
                      <a:xfrm>
                        <a:off x="5433793" y="-1"/>
                        <a:ext cx="3048000" cy="6858001"/>
                      </a:xfrm>
                      <a:prstGeom prst="rect">
                        <a:avLst/>
                      </a:prstGeom>
                    </p:spPr>
                  </p:pic>
                </p:oleObj>
              </mc:Fallback>
            </mc:AlternateContent>
          </a:graphicData>
        </a:graphic>
      </p:graphicFrame>
      <p:pic>
        <p:nvPicPr>
          <p:cNvPr id="7" name="Picture 6" descr="Text&#10;&#10;Description automatically generated">
            <a:extLst>
              <a:ext uri="{FF2B5EF4-FFF2-40B4-BE49-F238E27FC236}">
                <a16:creationId xmlns:a16="http://schemas.microsoft.com/office/drawing/2014/main" id="{AB06288B-928C-2188-1A95-5D5A0AC5CDB5}"/>
              </a:ext>
            </a:extLst>
          </p:cNvPr>
          <p:cNvPicPr>
            <a:picLocks noChangeAspect="1"/>
          </p:cNvPicPr>
          <p:nvPr/>
        </p:nvPicPr>
        <p:blipFill>
          <a:blip r:embed="rId9"/>
          <a:stretch>
            <a:fillRect/>
          </a:stretch>
        </p:blipFill>
        <p:spPr>
          <a:xfrm>
            <a:off x="9037390" y="3703390"/>
            <a:ext cx="3154610" cy="3154610"/>
          </a:xfrm>
          <a:prstGeom prst="rect">
            <a:avLst/>
          </a:prstGeom>
        </p:spPr>
      </p:pic>
    </p:spTree>
    <p:extLst>
      <p:ext uri="{BB962C8B-B14F-4D97-AF65-F5344CB8AC3E}">
        <p14:creationId xmlns:p14="http://schemas.microsoft.com/office/powerpoint/2010/main" val="391511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Custom 1">
      <a:dk1>
        <a:srgbClr val="17453A"/>
      </a:dk1>
      <a:lt1>
        <a:srgbClr val="FFFFFF"/>
      </a:lt1>
      <a:dk2>
        <a:srgbClr val="018184"/>
      </a:dk2>
      <a:lt2>
        <a:srgbClr val="CDDE42"/>
      </a:lt2>
      <a:accent1>
        <a:srgbClr val="D89B53"/>
      </a:accent1>
      <a:accent2>
        <a:srgbClr val="E85A1E"/>
      </a:accent2>
      <a:accent3>
        <a:srgbClr val="8C9AB9"/>
      </a:accent3>
      <a:accent4>
        <a:srgbClr val="01B240"/>
      </a:accent4>
      <a:accent5>
        <a:srgbClr val="88B03E"/>
      </a:accent5>
      <a:accent6>
        <a:srgbClr val="810060"/>
      </a:accent6>
      <a:hlink>
        <a:srgbClr val="810060"/>
      </a:hlink>
      <a:folHlink>
        <a:srgbClr val="81006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3BE68F7849A845B253768CFB280D40" ma:contentTypeVersion="20" ma:contentTypeDescription="Create a new document." ma:contentTypeScope="" ma:versionID="27c855a24322560e7a7fca8c3f33477f">
  <xsd:schema xmlns:xsd="http://www.w3.org/2001/XMLSchema" xmlns:xs="http://www.w3.org/2001/XMLSchema" xmlns:p="http://schemas.microsoft.com/office/2006/metadata/properties" xmlns:ns2="b9af824b-b9ca-44bc-93e9-131eccbb3ac9" xmlns:ns3="b9b69cfa-80ab-4e57-8c7c-c439de3a6f57" targetNamespace="http://schemas.microsoft.com/office/2006/metadata/properties" ma:root="true" ma:fieldsID="4728126e996387a2b2d41c0dae127070" ns2:_="" ns3:_="">
    <xsd:import namespace="b9af824b-b9ca-44bc-93e9-131eccbb3ac9"/>
    <xsd:import namespace="b9b69cfa-80ab-4e57-8c7c-c439de3a6f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ne" minOccurs="0"/>
                <xsd:element ref="ns2:MediaLengthInSeconds" minOccurs="0"/>
                <xsd:element ref="ns2:Status" minOccurs="0"/>
                <xsd:element ref="ns2:MediaServiceLocation" minOccurs="0"/>
                <xsd:element ref="ns2:Updated" minOccurs="0"/>
                <xsd:element ref="ns2:ConfirmedCurrent"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af824b-b9ca-44bc-93e9-131eccbb3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Done" ma:index="19" nillable="true" ma:displayName="Done" ma:default="1" ma:internalName="Done">
      <xsd:simpleType>
        <xsd:restriction base="dms:Boolean"/>
      </xsd:simpleType>
    </xsd:element>
    <xsd:element name="MediaLengthInSeconds" ma:index="20" nillable="true" ma:displayName="Length (seconds)" ma:internalName="MediaLengthInSeconds" ma:readOnly="true">
      <xsd:simpleType>
        <xsd:restriction base="dms:Unknown"/>
      </xsd:simpleType>
    </xsd:element>
    <xsd:element name="Status" ma:index="21" nillable="true" ma:displayName="Status " ma:format="Dropdown" ma:internalName="Status">
      <xsd:simpleType>
        <xsd:union memberTypes="dms:Text">
          <xsd:simpleType>
            <xsd:restriction base="dms:Choice">
              <xsd:enumeration value="Drafting"/>
              <xsd:enumeration value="Complete"/>
              <xsd:enumeration value="Implementing "/>
            </xsd:restriction>
          </xsd:simpleType>
        </xsd:union>
      </xsd:simpleType>
    </xsd:element>
    <xsd:element name="MediaServiceLocation" ma:index="22" nillable="true" ma:displayName="Location" ma:internalName="MediaServiceLocation" ma:readOnly="true">
      <xsd:simpleType>
        <xsd:restriction base="dms:Text"/>
      </xsd:simpleType>
    </xsd:element>
    <xsd:element name="Updated" ma:index="23" nillable="true" ma:displayName="Updated" ma:description="May 2018" ma:format="Dropdown" ma:internalName="Updated">
      <xsd:simpleType>
        <xsd:restriction base="dms:Text">
          <xsd:maxLength value="255"/>
        </xsd:restriction>
      </xsd:simpleType>
    </xsd:element>
    <xsd:element name="ConfirmedCurrent" ma:index="24" nillable="true" ma:displayName="Confirmed Current " ma:description="January 14, 2021 " ma:format="Dropdown" ma:internalName="ConfirmedCurrent">
      <xsd:simpleType>
        <xsd:restriction base="dms:Text">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b69cfa-80ab-4e57-8c7c-c439de3a6f5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eff38b9b-e467-49f0-aa00-a4b002715b25}" ma:internalName="TaxCatchAll" ma:showField="CatchAllData" ma:web="b9b69cfa-80ab-4e57-8c7c-c439de3a6f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16B28B-C4B6-4640-9885-4CCCE3DD0035}"/>
</file>

<file path=customXml/itemProps2.xml><?xml version="1.0" encoding="utf-8"?>
<ds:datastoreItem xmlns:ds="http://schemas.openxmlformats.org/officeDocument/2006/customXml" ds:itemID="{8993FD2F-2ED6-442D-AFE1-4B2A397362D4}"/>
</file>

<file path=docProps/app.xml><?xml version="1.0" encoding="utf-8"?>
<Properties xmlns="http://schemas.openxmlformats.org/officeDocument/2006/extended-properties" xmlns:vt="http://schemas.openxmlformats.org/officeDocument/2006/docPropsVTypes">
  <Template>Office Theme</Template>
  <TotalTime>10324</TotalTime>
  <Words>369</Words>
  <Application>Microsoft Office PowerPoint</Application>
  <PresentationFormat>Widescreen</PresentationFormat>
  <Paragraphs>73</Paragraphs>
  <Slides>14</Slides>
  <Notes>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9" baseType="lpstr">
      <vt:lpstr>Amasis MT Pro Black</vt:lpstr>
      <vt:lpstr>Arial</vt:lpstr>
      <vt:lpstr>Arial Black</vt:lpstr>
      <vt:lpstr>Arial Nova</vt:lpstr>
      <vt:lpstr>Arial Nova Light</vt:lpstr>
      <vt:lpstr>Calibri</vt:lpstr>
      <vt:lpstr>Calibri Light</vt:lpstr>
      <vt:lpstr>Gotham Book</vt:lpstr>
      <vt:lpstr>Gotham Light</vt:lpstr>
      <vt:lpstr>Gotham Light Italic</vt:lpstr>
      <vt:lpstr>Gotham Medium</vt:lpstr>
      <vt:lpstr>Montserrat</vt:lpstr>
      <vt:lpstr>Wingdings</vt:lpstr>
      <vt:lpstr>Office Theme</vt:lpstr>
      <vt:lpstr>Acrobat Document</vt:lpstr>
      <vt:lpstr>  GYAN Updates and Reimagining the Office for Education Abroad</vt:lpstr>
      <vt:lpstr>International Youth Day  Innovation Collaboratory</vt:lpstr>
      <vt:lpstr>Panel 1 Youth &amp; COVID-19: Response, Recovery and Resilience</vt:lpstr>
      <vt:lpstr>Panel 2 Education: Empower the Youth to Change the World</vt:lpstr>
      <vt:lpstr>Panel 3 Enabling Environment: Sustainability in Youth</vt:lpstr>
      <vt:lpstr>Panel 4 Youth &amp; Gender Equality: A Better Future for All</vt:lpstr>
      <vt:lpstr>Panel 5 Social Entrepreneurship: Redefining and Amplifying Youth Voices</vt:lpstr>
      <vt:lpstr>Creating a World for All Ages</vt:lpstr>
      <vt:lpstr>PowerPoint Presentation</vt:lpstr>
      <vt:lpstr>PowerPoint Presentation</vt:lpstr>
      <vt:lpstr>Celebrate the benefits of international education and exchange worldwide.   November 14 – 18, 2022</vt:lpstr>
      <vt:lpstr>IEW Activities and Goals</vt:lpstr>
      <vt:lpstr>Youth Sport Symposium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Ling, Earlene</dc:creator>
  <cp:lastModifiedBy>Bartzis, Opal</cp:lastModifiedBy>
  <cp:revision>295</cp:revision>
  <cp:lastPrinted>2019-04-10T16:23:49Z</cp:lastPrinted>
  <dcterms:created xsi:type="dcterms:W3CDTF">2019-03-12T20:00:16Z</dcterms:created>
  <dcterms:modified xsi:type="dcterms:W3CDTF">2022-10-24T23:31:45Z</dcterms:modified>
</cp:coreProperties>
</file>