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ustomXml" Target="../customXml/item3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453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0"/>
            <a:ext cx="121793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20383"/>
            <a:ext cx="12192000" cy="737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769" y="2483611"/>
            <a:ext cx="11046460" cy="167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201" y="1304035"/>
            <a:ext cx="10007597" cy="431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453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mailto:globalsafety@msu.edu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mailto:globalsafety@msu.edu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c7@msu.edu" TargetMode="External"/><Relationship Id="rId3" Type="http://schemas.openxmlformats.org/officeDocument/2006/relationships/hyperlink" Target="mailto:schmi822@msu.edu" TargetMode="External"/><Relationship Id="rId4" Type="http://schemas.openxmlformats.org/officeDocument/2006/relationships/hyperlink" Target="mailto:hausertr@msu.edu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359"/>
            <a:ext cx="12192000" cy="5583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160" y="1752091"/>
            <a:ext cx="821372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590"/>
              <a:t>Global </a:t>
            </a:r>
            <a:r>
              <a:rPr dirty="0" sz="6000" spc="620"/>
              <a:t>Safety </a:t>
            </a:r>
            <a:r>
              <a:rPr dirty="0" sz="6000" spc="565"/>
              <a:t>at</a:t>
            </a:r>
            <a:r>
              <a:rPr dirty="0" sz="6000" spc="-415"/>
              <a:t> </a:t>
            </a:r>
            <a:r>
              <a:rPr dirty="0" sz="6000" spc="740"/>
              <a:t>MSU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803570" y="2756863"/>
            <a:ext cx="9157970" cy="140144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400" spc="360" i="1">
                <a:solidFill>
                  <a:srgbClr val="CDDE42"/>
                </a:solidFill>
                <a:latin typeface="Calibri"/>
                <a:cs typeface="Calibri"/>
              </a:rPr>
              <a:t>THE</a:t>
            </a:r>
            <a:r>
              <a:rPr dirty="0" sz="2400" spc="7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380" i="1">
                <a:solidFill>
                  <a:srgbClr val="CDDE42"/>
                </a:solidFill>
                <a:latin typeface="Calibri"/>
                <a:cs typeface="Calibri"/>
              </a:rPr>
              <a:t>OFFICE</a:t>
            </a:r>
            <a:r>
              <a:rPr dirty="0" sz="2400" spc="7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430" i="1">
                <a:solidFill>
                  <a:srgbClr val="CDDE42"/>
                </a:solidFill>
                <a:latin typeface="Calibri"/>
                <a:cs typeface="Calibri"/>
              </a:rPr>
              <a:t>FOR</a:t>
            </a:r>
            <a:r>
              <a:rPr dirty="0" sz="2400" spc="8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400" i="1">
                <a:solidFill>
                  <a:srgbClr val="CDDE42"/>
                </a:solidFill>
                <a:latin typeface="Calibri"/>
                <a:cs typeface="Calibri"/>
              </a:rPr>
              <a:t>GLOBAL</a:t>
            </a:r>
            <a:r>
              <a:rPr dirty="0" sz="2400" spc="75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310" i="1">
                <a:solidFill>
                  <a:srgbClr val="CDDE42"/>
                </a:solidFill>
                <a:latin typeface="Calibri"/>
                <a:cs typeface="Calibri"/>
              </a:rPr>
              <a:t>HEALTH,</a:t>
            </a:r>
            <a:r>
              <a:rPr dirty="0" sz="2400" spc="8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290" i="1">
                <a:solidFill>
                  <a:srgbClr val="CDDE42"/>
                </a:solidFill>
                <a:latin typeface="Calibri"/>
                <a:cs typeface="Calibri"/>
              </a:rPr>
              <a:t>SAFETY,</a:t>
            </a:r>
            <a:r>
              <a:rPr dirty="0" sz="2400" spc="85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409" i="1">
                <a:solidFill>
                  <a:srgbClr val="CDDE42"/>
                </a:solidFill>
                <a:latin typeface="Calibri"/>
                <a:cs typeface="Calibri"/>
              </a:rPr>
              <a:t>AND</a:t>
            </a:r>
            <a:r>
              <a:rPr dirty="0" sz="2400" spc="8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340" i="1">
                <a:solidFill>
                  <a:srgbClr val="CDDE42"/>
                </a:solidFill>
                <a:latin typeface="Calibri"/>
                <a:cs typeface="Calibri"/>
              </a:rPr>
              <a:t>SECURITY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2350" spc="15" b="0">
                <a:solidFill>
                  <a:srgbClr val="FFFFFF"/>
                </a:solidFill>
                <a:latin typeface="Calibri Light"/>
                <a:cs typeface="Calibri Light"/>
              </a:rPr>
              <a:t>ISP </a:t>
            </a:r>
            <a:r>
              <a:rPr dirty="0" sz="2350" spc="20" b="0">
                <a:solidFill>
                  <a:srgbClr val="FFFFFF"/>
                </a:solidFill>
                <a:latin typeface="Calibri Light"/>
                <a:cs typeface="Calibri Light"/>
              </a:rPr>
              <a:t>Advisory </a:t>
            </a:r>
            <a:r>
              <a:rPr dirty="0" sz="2350" spc="10" b="0">
                <a:solidFill>
                  <a:srgbClr val="FFFFFF"/>
                </a:solidFill>
                <a:latin typeface="Calibri Light"/>
                <a:cs typeface="Calibri Light"/>
              </a:rPr>
              <a:t>Consultative </a:t>
            </a:r>
            <a:r>
              <a:rPr dirty="0" sz="2350" spc="15" b="0">
                <a:solidFill>
                  <a:srgbClr val="FFFFFF"/>
                </a:solidFill>
                <a:latin typeface="Calibri Light"/>
                <a:cs typeface="Calibri Light"/>
              </a:rPr>
              <a:t>Committee</a:t>
            </a:r>
            <a:r>
              <a:rPr dirty="0" sz="2350" spc="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350" spc="15" b="0">
                <a:solidFill>
                  <a:srgbClr val="FFFFFF"/>
                </a:solidFill>
                <a:latin typeface="Calibri Light"/>
                <a:cs typeface="Calibri Light"/>
              </a:rPr>
              <a:t>(ACC)</a:t>
            </a:r>
            <a:endParaRPr sz="23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400" spc="295" i="1">
                <a:solidFill>
                  <a:srgbClr val="CDDE42"/>
                </a:solidFill>
                <a:latin typeface="Calibri"/>
                <a:cs typeface="Calibri"/>
              </a:rPr>
              <a:t>February</a:t>
            </a:r>
            <a:r>
              <a:rPr dirty="0" sz="2400" spc="75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400" spc="135" i="1">
                <a:solidFill>
                  <a:srgbClr val="CDDE42"/>
                </a:solidFill>
                <a:latin typeface="Calibri"/>
                <a:cs typeface="Calibri"/>
              </a:rPr>
              <a:t>23,2023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160" y="4623307"/>
            <a:ext cx="2496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globalsafety.isp.msu.edu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5760" y="4623307"/>
            <a:ext cx="1444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517-884-2174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8961" y="4623307"/>
            <a:ext cx="2305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globalsafety@msu.edu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672" y="203707"/>
            <a:ext cx="66655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65">
                <a:solidFill>
                  <a:srgbClr val="018184"/>
                </a:solidFill>
              </a:rPr>
              <a:t>Spring </a:t>
            </a:r>
            <a:r>
              <a:rPr dirty="0" sz="3600" spc="270">
                <a:solidFill>
                  <a:srgbClr val="018184"/>
                </a:solidFill>
              </a:rPr>
              <a:t>23 </a:t>
            </a:r>
            <a:r>
              <a:rPr dirty="0" sz="3600" spc="325">
                <a:solidFill>
                  <a:srgbClr val="018184"/>
                </a:solidFill>
              </a:rPr>
              <a:t>Travel </a:t>
            </a:r>
            <a:r>
              <a:rPr dirty="0" sz="3600" spc="455">
                <a:solidFill>
                  <a:srgbClr val="018184"/>
                </a:solidFill>
              </a:rPr>
              <a:t>by</a:t>
            </a:r>
            <a:r>
              <a:rPr dirty="0" sz="3600" spc="-405">
                <a:solidFill>
                  <a:srgbClr val="018184"/>
                </a:solidFill>
              </a:rPr>
              <a:t> </a:t>
            </a:r>
            <a:r>
              <a:rPr dirty="0" sz="3600" spc="415">
                <a:solidFill>
                  <a:srgbClr val="018184"/>
                </a:solidFill>
              </a:rPr>
              <a:t>Location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7192" y="1228089"/>
          <a:ext cx="4695825" cy="202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925"/>
                <a:gridCol w="1558925"/>
                <a:gridCol w="1558925"/>
              </a:tblGrid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Countries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of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Travelers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of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Trips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South</a:t>
                      </a:r>
                      <a:r>
                        <a:rPr dirty="0" sz="1600" spc="-1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Africa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India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Bangladesh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2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Tanzania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Egypt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7192" y="3617366"/>
          <a:ext cx="4695825" cy="223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925"/>
                <a:gridCol w="1558925"/>
                <a:gridCol w="1558925"/>
              </a:tblGrid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Countries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Travelers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Trips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South Africa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India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Nigeria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Mexico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Thailand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888223" y="1202174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80">
                <a:moveTo>
                  <a:pt x="0" y="0"/>
                </a:moveTo>
                <a:lnTo>
                  <a:pt x="0" y="8103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88223" y="1459991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88223" y="1795272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88223" y="2133600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88223" y="2471927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8223" y="2810255"/>
            <a:ext cx="0" cy="79375"/>
          </a:xfrm>
          <a:custGeom>
            <a:avLst/>
            <a:gdLst/>
            <a:ahLst/>
            <a:cxnLst/>
            <a:rect l="l" t="t" r="r" b="b"/>
            <a:pathLst>
              <a:path w="0" h="79375">
                <a:moveTo>
                  <a:pt x="0" y="0"/>
                </a:moveTo>
                <a:lnTo>
                  <a:pt x="0" y="7917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02040" y="1202174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80">
                <a:moveTo>
                  <a:pt x="0" y="0"/>
                </a:moveTo>
                <a:lnTo>
                  <a:pt x="0" y="8103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02040" y="1459991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02040" y="1795272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02040" y="2133600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02040" y="2471927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02040" y="2810255"/>
            <a:ext cx="0" cy="79375"/>
          </a:xfrm>
          <a:custGeom>
            <a:avLst/>
            <a:gdLst/>
            <a:ahLst/>
            <a:cxnLst/>
            <a:rect l="l" t="t" r="r" b="b"/>
            <a:pathLst>
              <a:path w="0" h="79375">
                <a:moveTo>
                  <a:pt x="0" y="0"/>
                </a:moveTo>
                <a:lnTo>
                  <a:pt x="0" y="7917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15856" y="1202174"/>
            <a:ext cx="0" cy="419734"/>
          </a:xfrm>
          <a:custGeom>
            <a:avLst/>
            <a:gdLst/>
            <a:ahLst/>
            <a:cxnLst/>
            <a:rect l="l" t="t" r="r" b="b"/>
            <a:pathLst>
              <a:path w="0" h="419734">
                <a:moveTo>
                  <a:pt x="0" y="0"/>
                </a:moveTo>
                <a:lnTo>
                  <a:pt x="0" y="419361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15856" y="1795272"/>
            <a:ext cx="0" cy="250190"/>
          </a:xfrm>
          <a:custGeom>
            <a:avLst/>
            <a:gdLst/>
            <a:ahLst/>
            <a:cxnLst/>
            <a:rect l="l" t="t" r="r" b="b"/>
            <a:pathLst>
              <a:path w="0" h="250189">
                <a:moveTo>
                  <a:pt x="0" y="0"/>
                </a:moveTo>
                <a:lnTo>
                  <a:pt x="0" y="249936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15856" y="2133600"/>
            <a:ext cx="0" cy="250190"/>
          </a:xfrm>
          <a:custGeom>
            <a:avLst/>
            <a:gdLst/>
            <a:ahLst/>
            <a:cxnLst/>
            <a:rect l="l" t="t" r="r" b="b"/>
            <a:pathLst>
              <a:path w="0" h="250189">
                <a:moveTo>
                  <a:pt x="0" y="0"/>
                </a:moveTo>
                <a:lnTo>
                  <a:pt x="0" y="249936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15856" y="2471927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515856" y="2810255"/>
            <a:ext cx="0" cy="79375"/>
          </a:xfrm>
          <a:custGeom>
            <a:avLst/>
            <a:gdLst/>
            <a:ahLst/>
            <a:cxnLst/>
            <a:rect l="l" t="t" r="r" b="b"/>
            <a:pathLst>
              <a:path w="0" h="79375">
                <a:moveTo>
                  <a:pt x="0" y="0"/>
                </a:moveTo>
                <a:lnTo>
                  <a:pt x="0" y="7917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329672" y="1202174"/>
            <a:ext cx="0" cy="1520190"/>
          </a:xfrm>
          <a:custGeom>
            <a:avLst/>
            <a:gdLst/>
            <a:ahLst/>
            <a:cxnLst/>
            <a:rect l="l" t="t" r="r" b="b"/>
            <a:pathLst>
              <a:path w="0" h="1520189">
                <a:moveTo>
                  <a:pt x="0" y="0"/>
                </a:moveTo>
                <a:lnTo>
                  <a:pt x="0" y="151968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329672" y="2810255"/>
            <a:ext cx="0" cy="79375"/>
          </a:xfrm>
          <a:custGeom>
            <a:avLst/>
            <a:gdLst/>
            <a:ahLst/>
            <a:cxnLst/>
            <a:rect l="l" t="t" r="r" b="b"/>
            <a:pathLst>
              <a:path w="0" h="79375">
                <a:moveTo>
                  <a:pt x="0" y="0"/>
                </a:moveTo>
                <a:lnTo>
                  <a:pt x="0" y="7917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144128" y="1202174"/>
            <a:ext cx="0" cy="1687830"/>
          </a:xfrm>
          <a:custGeom>
            <a:avLst/>
            <a:gdLst/>
            <a:ahLst/>
            <a:cxnLst/>
            <a:rect l="l" t="t" r="r" b="b"/>
            <a:pathLst>
              <a:path w="0" h="1687830">
                <a:moveTo>
                  <a:pt x="0" y="0"/>
                </a:moveTo>
                <a:lnTo>
                  <a:pt x="0" y="1687255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75103" y="2721864"/>
            <a:ext cx="3580765" cy="88900"/>
          </a:xfrm>
          <a:custGeom>
            <a:avLst/>
            <a:gdLst/>
            <a:ahLst/>
            <a:cxnLst/>
            <a:rect l="l" t="t" r="r" b="b"/>
            <a:pathLst>
              <a:path w="3580765" h="88900">
                <a:moveTo>
                  <a:pt x="3580704" y="0"/>
                </a:moveTo>
                <a:lnTo>
                  <a:pt x="0" y="0"/>
                </a:lnTo>
                <a:lnTo>
                  <a:pt x="0" y="88391"/>
                </a:lnTo>
                <a:lnTo>
                  <a:pt x="3580704" y="88391"/>
                </a:lnTo>
                <a:lnTo>
                  <a:pt x="3580704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75103" y="2383535"/>
            <a:ext cx="3093085" cy="88900"/>
          </a:xfrm>
          <a:custGeom>
            <a:avLst/>
            <a:gdLst/>
            <a:ahLst/>
            <a:cxnLst/>
            <a:rect l="l" t="t" r="r" b="b"/>
            <a:pathLst>
              <a:path w="3093084" h="88900">
                <a:moveTo>
                  <a:pt x="3093024" y="0"/>
                </a:moveTo>
                <a:lnTo>
                  <a:pt x="0" y="0"/>
                </a:lnTo>
                <a:lnTo>
                  <a:pt x="0" y="88391"/>
                </a:lnTo>
                <a:lnTo>
                  <a:pt x="3093024" y="88391"/>
                </a:lnTo>
                <a:lnTo>
                  <a:pt x="3093024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75103" y="2045207"/>
            <a:ext cx="2928620" cy="88900"/>
          </a:xfrm>
          <a:custGeom>
            <a:avLst/>
            <a:gdLst/>
            <a:ahLst/>
            <a:cxnLst/>
            <a:rect l="l" t="t" r="r" b="b"/>
            <a:pathLst>
              <a:path w="2928620" h="88900">
                <a:moveTo>
                  <a:pt x="2928432" y="0"/>
                </a:moveTo>
                <a:lnTo>
                  <a:pt x="0" y="0"/>
                </a:lnTo>
                <a:lnTo>
                  <a:pt x="0" y="88391"/>
                </a:lnTo>
                <a:lnTo>
                  <a:pt x="2928432" y="88391"/>
                </a:lnTo>
                <a:lnTo>
                  <a:pt x="2928432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75103" y="1706879"/>
            <a:ext cx="2767330" cy="88900"/>
          </a:xfrm>
          <a:custGeom>
            <a:avLst/>
            <a:gdLst/>
            <a:ahLst/>
            <a:cxnLst/>
            <a:rect l="l" t="t" r="r" b="b"/>
            <a:pathLst>
              <a:path w="2767329" h="88900">
                <a:moveTo>
                  <a:pt x="2766888" y="0"/>
                </a:moveTo>
                <a:lnTo>
                  <a:pt x="0" y="0"/>
                </a:lnTo>
                <a:lnTo>
                  <a:pt x="0" y="88392"/>
                </a:lnTo>
                <a:lnTo>
                  <a:pt x="2766888" y="88392"/>
                </a:lnTo>
                <a:lnTo>
                  <a:pt x="2766888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75103" y="1371600"/>
            <a:ext cx="2440940" cy="88900"/>
          </a:xfrm>
          <a:custGeom>
            <a:avLst/>
            <a:gdLst/>
            <a:ahLst/>
            <a:cxnLst/>
            <a:rect l="l" t="t" r="r" b="b"/>
            <a:pathLst>
              <a:path w="2440940" h="88900">
                <a:moveTo>
                  <a:pt x="2440752" y="0"/>
                </a:moveTo>
                <a:lnTo>
                  <a:pt x="0" y="0"/>
                </a:lnTo>
                <a:lnTo>
                  <a:pt x="0" y="88391"/>
                </a:lnTo>
                <a:lnTo>
                  <a:pt x="2440752" y="88391"/>
                </a:lnTo>
                <a:lnTo>
                  <a:pt x="2440752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75103" y="2633472"/>
            <a:ext cx="2605405" cy="88900"/>
          </a:xfrm>
          <a:custGeom>
            <a:avLst/>
            <a:gdLst/>
            <a:ahLst/>
            <a:cxnLst/>
            <a:rect l="l" t="t" r="r" b="b"/>
            <a:pathLst>
              <a:path w="2605404" h="88900">
                <a:moveTo>
                  <a:pt x="2605344" y="0"/>
                </a:moveTo>
                <a:lnTo>
                  <a:pt x="0" y="0"/>
                </a:lnTo>
                <a:lnTo>
                  <a:pt x="0" y="88391"/>
                </a:lnTo>
                <a:lnTo>
                  <a:pt x="2605344" y="88391"/>
                </a:lnTo>
                <a:lnTo>
                  <a:pt x="2605344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75103" y="2295144"/>
            <a:ext cx="2440940" cy="88900"/>
          </a:xfrm>
          <a:custGeom>
            <a:avLst/>
            <a:gdLst/>
            <a:ahLst/>
            <a:cxnLst/>
            <a:rect l="l" t="t" r="r" b="b"/>
            <a:pathLst>
              <a:path w="2440940" h="88900">
                <a:moveTo>
                  <a:pt x="2440752" y="0"/>
                </a:moveTo>
                <a:lnTo>
                  <a:pt x="0" y="0"/>
                </a:lnTo>
                <a:lnTo>
                  <a:pt x="0" y="88391"/>
                </a:lnTo>
                <a:lnTo>
                  <a:pt x="2440752" y="88391"/>
                </a:lnTo>
                <a:lnTo>
                  <a:pt x="2440752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5103" y="1956816"/>
            <a:ext cx="2279650" cy="88900"/>
          </a:xfrm>
          <a:custGeom>
            <a:avLst/>
            <a:gdLst/>
            <a:ahLst/>
            <a:cxnLst/>
            <a:rect l="l" t="t" r="r" b="b"/>
            <a:pathLst>
              <a:path w="2279650" h="88900">
                <a:moveTo>
                  <a:pt x="2279208" y="0"/>
                </a:moveTo>
                <a:lnTo>
                  <a:pt x="0" y="0"/>
                </a:lnTo>
                <a:lnTo>
                  <a:pt x="0" y="88392"/>
                </a:lnTo>
                <a:lnTo>
                  <a:pt x="2279208" y="88392"/>
                </a:lnTo>
                <a:lnTo>
                  <a:pt x="2279208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75103" y="1621536"/>
            <a:ext cx="2767330" cy="85725"/>
          </a:xfrm>
          <a:custGeom>
            <a:avLst/>
            <a:gdLst/>
            <a:ahLst/>
            <a:cxnLst/>
            <a:rect l="l" t="t" r="r" b="b"/>
            <a:pathLst>
              <a:path w="2767329" h="85725">
                <a:moveTo>
                  <a:pt x="0" y="85344"/>
                </a:moveTo>
                <a:lnTo>
                  <a:pt x="2766888" y="85344"/>
                </a:lnTo>
                <a:lnTo>
                  <a:pt x="2766888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075103" y="1283208"/>
            <a:ext cx="2279650" cy="88900"/>
          </a:xfrm>
          <a:custGeom>
            <a:avLst/>
            <a:gdLst/>
            <a:ahLst/>
            <a:cxnLst/>
            <a:rect l="l" t="t" r="r" b="b"/>
            <a:pathLst>
              <a:path w="2279650" h="88900">
                <a:moveTo>
                  <a:pt x="2279208" y="0"/>
                </a:moveTo>
                <a:lnTo>
                  <a:pt x="0" y="0"/>
                </a:lnTo>
                <a:lnTo>
                  <a:pt x="0" y="88391"/>
                </a:lnTo>
                <a:lnTo>
                  <a:pt x="2279208" y="88391"/>
                </a:lnTo>
                <a:lnTo>
                  <a:pt x="2279208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75105" y="1202174"/>
            <a:ext cx="0" cy="1687830"/>
          </a:xfrm>
          <a:custGeom>
            <a:avLst/>
            <a:gdLst/>
            <a:ahLst/>
            <a:cxnLst/>
            <a:rect l="l" t="t" r="r" b="b"/>
            <a:pathLst>
              <a:path w="0" h="1687830">
                <a:moveTo>
                  <a:pt x="0" y="1687255"/>
                </a:moveTo>
                <a:lnTo>
                  <a:pt x="1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023796" y="296214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37601" y="296214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40407" y="296214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54212" y="296214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33812" y="1101852"/>
            <a:ext cx="808990" cy="1714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119380" indent="306070">
              <a:lnSpc>
                <a:spcPct val="158100"/>
              </a:lnSpc>
              <a:spcBef>
                <a:spcPts val="105"/>
              </a:spcBef>
            </a:pPr>
            <a:r>
              <a:rPr dirty="0" sz="1400" spc="4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nd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a  </a:t>
            </a:r>
            <a:r>
              <a:rPr dirty="0" sz="1400" spc="15">
                <a:solidFill>
                  <a:srgbClr val="216454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216454"/>
                </a:solidFill>
                <a:latin typeface="Calibri"/>
                <a:cs typeface="Calibri"/>
              </a:rPr>
              <a:t>m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y  M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l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216454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i  </a:t>
            </a:r>
            <a:r>
              <a:rPr dirty="0" sz="1400" spc="-50">
                <a:solidFill>
                  <a:srgbClr val="216454"/>
                </a:solidFill>
                <a:latin typeface="Calibri"/>
                <a:cs typeface="Calibri"/>
              </a:rPr>
              <a:t>C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6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 spc="-70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60">
                <a:solidFill>
                  <a:srgbClr val="216454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254000">
              <a:lnSpc>
                <a:spcPct val="100000"/>
              </a:lnSpc>
              <a:spcBef>
                <a:spcPts val="985"/>
              </a:spcBef>
            </a:pPr>
            <a:r>
              <a:rPr dirty="0" sz="1400" spc="-10">
                <a:solidFill>
                  <a:srgbClr val="216454"/>
                </a:solidFill>
                <a:latin typeface="Calibri"/>
                <a:cs typeface="Calibri"/>
              </a:rPr>
              <a:t>South…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29140" y="802132"/>
            <a:ext cx="23615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16454"/>
                </a:solidFill>
                <a:latin typeface="Calibri"/>
                <a:cs typeface="Calibri"/>
              </a:rPr>
              <a:t>Spring </a:t>
            </a:r>
            <a:r>
              <a:rPr dirty="0" sz="1600">
                <a:solidFill>
                  <a:srgbClr val="216454"/>
                </a:solidFill>
                <a:latin typeface="Calibri"/>
                <a:cs typeface="Calibri"/>
              </a:rPr>
              <a:t>23 </a:t>
            </a:r>
            <a:r>
              <a:rPr dirty="0" sz="1600" spc="-50">
                <a:solidFill>
                  <a:srgbClr val="216454"/>
                </a:solidFill>
                <a:latin typeface="Calibri"/>
                <a:cs typeface="Calibri"/>
              </a:rPr>
              <a:t>Top </a:t>
            </a:r>
            <a:r>
              <a:rPr dirty="0" sz="1600">
                <a:solidFill>
                  <a:srgbClr val="216454"/>
                </a:solidFill>
                <a:latin typeface="Calibri"/>
                <a:cs typeface="Calibri"/>
              </a:rPr>
              <a:t>5</a:t>
            </a:r>
            <a:r>
              <a:rPr dirty="0" sz="1600" spc="-35">
                <a:solidFill>
                  <a:srgbClr val="216454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6454"/>
                </a:solidFill>
                <a:latin typeface="Calibri"/>
                <a:cs typeface="Calibri"/>
              </a:rPr>
              <a:t>Destinations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04117" y="32007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724" y="0"/>
                </a:lnTo>
                <a:lnTo>
                  <a:pt x="83724" y="83724"/>
                </a:lnTo>
                <a:lnTo>
                  <a:pt x="0" y="83724"/>
                </a:lnTo>
                <a:lnTo>
                  <a:pt x="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754084" y="32007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726" y="0"/>
                </a:lnTo>
                <a:lnTo>
                  <a:pt x="83726" y="83724"/>
                </a:lnTo>
                <a:lnTo>
                  <a:pt x="0" y="83724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8312243" y="2962147"/>
            <a:ext cx="12922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3055">
              <a:lnSpc>
                <a:spcPts val="1320"/>
              </a:lnSpc>
              <a:spcBef>
                <a:spcPts val="100"/>
              </a:spcBef>
              <a:tabLst>
                <a:tab pos="1126490" algn="l"/>
              </a:tabLst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  <a:tabLst>
                <a:tab pos="561975" algn="l"/>
              </a:tabLst>
            </a:pPr>
            <a:r>
              <a:rPr dirty="0" sz="1200" spc="-5">
                <a:solidFill>
                  <a:srgbClr val="216454"/>
                </a:solidFill>
                <a:latin typeface="Calibri"/>
                <a:cs typeface="Calibri"/>
              </a:rPr>
              <a:t>Trips	Travelers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061959" y="3945629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4">
                <a:moveTo>
                  <a:pt x="0" y="0"/>
                </a:moveTo>
                <a:lnTo>
                  <a:pt x="0" y="15393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061959" y="4178808"/>
            <a:ext cx="0" cy="149860"/>
          </a:xfrm>
          <a:custGeom>
            <a:avLst/>
            <a:gdLst/>
            <a:ahLst/>
            <a:cxnLst/>
            <a:rect l="l" t="t" r="r" b="b"/>
            <a:pathLst>
              <a:path w="0" h="149860">
                <a:moveTo>
                  <a:pt x="0" y="0"/>
                </a:moveTo>
                <a:lnTo>
                  <a:pt x="0" y="149351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061959" y="4486655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061959" y="4794503"/>
            <a:ext cx="0" cy="149860"/>
          </a:xfrm>
          <a:custGeom>
            <a:avLst/>
            <a:gdLst/>
            <a:ahLst/>
            <a:cxnLst/>
            <a:rect l="l" t="t" r="r" b="b"/>
            <a:pathLst>
              <a:path w="0" h="149860">
                <a:moveTo>
                  <a:pt x="0" y="0"/>
                </a:moveTo>
                <a:lnTo>
                  <a:pt x="0" y="149352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061959" y="5102352"/>
            <a:ext cx="0" cy="149860"/>
          </a:xfrm>
          <a:custGeom>
            <a:avLst/>
            <a:gdLst/>
            <a:ahLst/>
            <a:cxnLst/>
            <a:rect l="l" t="t" r="r" b="b"/>
            <a:pathLst>
              <a:path w="0" h="149860">
                <a:moveTo>
                  <a:pt x="0" y="0"/>
                </a:moveTo>
                <a:lnTo>
                  <a:pt x="0" y="149352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061959" y="54102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65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766047" y="3945629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4">
                <a:moveTo>
                  <a:pt x="0" y="0"/>
                </a:moveTo>
                <a:lnTo>
                  <a:pt x="0" y="998226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766047" y="5102352"/>
            <a:ext cx="0" cy="149860"/>
          </a:xfrm>
          <a:custGeom>
            <a:avLst/>
            <a:gdLst/>
            <a:ahLst/>
            <a:cxnLst/>
            <a:rect l="l" t="t" r="r" b="b"/>
            <a:pathLst>
              <a:path w="0" h="149860">
                <a:moveTo>
                  <a:pt x="0" y="0"/>
                </a:moveTo>
                <a:lnTo>
                  <a:pt x="0" y="149352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766047" y="54102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65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473183" y="3945629"/>
            <a:ext cx="0" cy="1306195"/>
          </a:xfrm>
          <a:custGeom>
            <a:avLst/>
            <a:gdLst/>
            <a:ahLst/>
            <a:cxnLst/>
            <a:rect l="l" t="t" r="r" b="b"/>
            <a:pathLst>
              <a:path w="0" h="1306195">
                <a:moveTo>
                  <a:pt x="0" y="0"/>
                </a:moveTo>
                <a:lnTo>
                  <a:pt x="0" y="130607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473183" y="54102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65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177271" y="3945629"/>
            <a:ext cx="0" cy="1385570"/>
          </a:xfrm>
          <a:custGeom>
            <a:avLst/>
            <a:gdLst/>
            <a:ahLst/>
            <a:cxnLst/>
            <a:rect l="l" t="t" r="r" b="b"/>
            <a:pathLst>
              <a:path w="0" h="1385570">
                <a:moveTo>
                  <a:pt x="0" y="0"/>
                </a:moveTo>
                <a:lnTo>
                  <a:pt x="0" y="1385322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177271" y="54102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65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883203" y="3945629"/>
            <a:ext cx="0" cy="1539240"/>
          </a:xfrm>
          <a:custGeom>
            <a:avLst/>
            <a:gdLst/>
            <a:ahLst/>
            <a:cxnLst/>
            <a:rect l="l" t="t" r="r" b="b"/>
            <a:pathLst>
              <a:path w="0" h="1539239">
                <a:moveTo>
                  <a:pt x="0" y="0"/>
                </a:moveTo>
                <a:lnTo>
                  <a:pt x="0" y="1539236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355088" y="5370576"/>
            <a:ext cx="3105785" cy="0"/>
          </a:xfrm>
          <a:custGeom>
            <a:avLst/>
            <a:gdLst/>
            <a:ahLst/>
            <a:cxnLst/>
            <a:rect l="l" t="t" r="r" b="b"/>
            <a:pathLst>
              <a:path w="3105784" h="0">
                <a:moveTo>
                  <a:pt x="0" y="0"/>
                </a:moveTo>
                <a:lnTo>
                  <a:pt x="3105647" y="0"/>
                </a:lnTo>
              </a:path>
            </a:pathLst>
          </a:custGeom>
          <a:ln w="79247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355088" y="5062728"/>
            <a:ext cx="2118360" cy="0"/>
          </a:xfrm>
          <a:custGeom>
            <a:avLst/>
            <a:gdLst/>
            <a:ahLst/>
            <a:cxnLst/>
            <a:rect l="l" t="t" r="r" b="b"/>
            <a:pathLst>
              <a:path w="2118359" h="0">
                <a:moveTo>
                  <a:pt x="0" y="0"/>
                </a:moveTo>
                <a:lnTo>
                  <a:pt x="2118095" y="0"/>
                </a:lnTo>
              </a:path>
            </a:pathLst>
          </a:custGeom>
          <a:ln w="79247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355088" y="4754879"/>
            <a:ext cx="1410970" cy="0"/>
          </a:xfrm>
          <a:custGeom>
            <a:avLst/>
            <a:gdLst/>
            <a:ahLst/>
            <a:cxnLst/>
            <a:rect l="l" t="t" r="r" b="b"/>
            <a:pathLst>
              <a:path w="1410970" h="0">
                <a:moveTo>
                  <a:pt x="0" y="0"/>
                </a:moveTo>
                <a:lnTo>
                  <a:pt x="1410959" y="0"/>
                </a:lnTo>
              </a:path>
            </a:pathLst>
          </a:custGeom>
          <a:ln w="79248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355088" y="4447032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 h="0">
                <a:moveTo>
                  <a:pt x="0" y="0"/>
                </a:moveTo>
                <a:lnTo>
                  <a:pt x="1270751" y="0"/>
                </a:lnTo>
              </a:path>
            </a:pathLst>
          </a:custGeom>
          <a:ln w="79248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355088" y="4139184"/>
            <a:ext cx="987425" cy="0"/>
          </a:xfrm>
          <a:custGeom>
            <a:avLst/>
            <a:gdLst/>
            <a:ahLst/>
            <a:cxnLst/>
            <a:rect l="l" t="t" r="r" b="b"/>
            <a:pathLst>
              <a:path w="987425" h="0">
                <a:moveTo>
                  <a:pt x="0" y="0"/>
                </a:moveTo>
                <a:lnTo>
                  <a:pt x="987287" y="0"/>
                </a:lnTo>
              </a:path>
            </a:pathLst>
          </a:custGeom>
          <a:ln w="79247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355088" y="5291328"/>
            <a:ext cx="2258695" cy="0"/>
          </a:xfrm>
          <a:custGeom>
            <a:avLst/>
            <a:gdLst/>
            <a:ahLst/>
            <a:cxnLst/>
            <a:rect l="l" t="t" r="r" b="b"/>
            <a:pathLst>
              <a:path w="2258695" h="0">
                <a:moveTo>
                  <a:pt x="0" y="0"/>
                </a:moveTo>
                <a:lnTo>
                  <a:pt x="2258303" y="0"/>
                </a:lnTo>
              </a:path>
            </a:pathLst>
          </a:custGeom>
          <a:ln w="79248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355088" y="4983479"/>
            <a:ext cx="1974850" cy="0"/>
          </a:xfrm>
          <a:custGeom>
            <a:avLst/>
            <a:gdLst/>
            <a:ahLst/>
            <a:cxnLst/>
            <a:rect l="l" t="t" r="r" b="b"/>
            <a:pathLst>
              <a:path w="1974850" h="0">
                <a:moveTo>
                  <a:pt x="0" y="0"/>
                </a:moveTo>
                <a:lnTo>
                  <a:pt x="1974839" y="0"/>
                </a:lnTo>
              </a:path>
            </a:pathLst>
          </a:custGeom>
          <a:ln w="79248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355088" y="4675632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 h="0">
                <a:moveTo>
                  <a:pt x="0" y="0"/>
                </a:moveTo>
                <a:lnTo>
                  <a:pt x="563615" y="0"/>
                </a:lnTo>
              </a:path>
            </a:pathLst>
          </a:custGeom>
          <a:ln w="79248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355088" y="4367784"/>
            <a:ext cx="847090" cy="0"/>
          </a:xfrm>
          <a:custGeom>
            <a:avLst/>
            <a:gdLst/>
            <a:ahLst/>
            <a:cxnLst/>
            <a:rect l="l" t="t" r="r" b="b"/>
            <a:pathLst>
              <a:path w="847090" h="0">
                <a:moveTo>
                  <a:pt x="0" y="0"/>
                </a:moveTo>
                <a:lnTo>
                  <a:pt x="847079" y="0"/>
                </a:lnTo>
              </a:path>
            </a:pathLst>
          </a:custGeom>
          <a:ln w="79247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355088" y="405993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 h="0">
                <a:moveTo>
                  <a:pt x="0" y="0"/>
                </a:moveTo>
                <a:lnTo>
                  <a:pt x="706871" y="0"/>
                </a:lnTo>
              </a:path>
            </a:pathLst>
          </a:custGeom>
          <a:ln w="79248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55088" y="3945629"/>
            <a:ext cx="0" cy="1539240"/>
          </a:xfrm>
          <a:custGeom>
            <a:avLst/>
            <a:gdLst/>
            <a:ahLst/>
            <a:cxnLst/>
            <a:rect l="l" t="t" r="r" b="b"/>
            <a:pathLst>
              <a:path w="0" h="1539239">
                <a:moveTo>
                  <a:pt x="0" y="1539236"/>
                </a:moveTo>
                <a:lnTo>
                  <a:pt x="1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7303780" y="555599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09403" y="555599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382042" y="555599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087665" y="555599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793289" y="555599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95101" y="3514852"/>
            <a:ext cx="4119245" cy="191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16454"/>
                </a:solidFill>
                <a:latin typeface="Calibri"/>
                <a:cs typeface="Calibri"/>
              </a:rPr>
              <a:t>Spring 23 </a:t>
            </a:r>
            <a:r>
              <a:rPr dirty="0" sz="1600" spc="-50">
                <a:solidFill>
                  <a:srgbClr val="216454"/>
                </a:solidFill>
                <a:latin typeface="Calibri"/>
                <a:cs typeface="Calibri"/>
              </a:rPr>
              <a:t>Top </a:t>
            </a:r>
            <a:r>
              <a:rPr dirty="0" sz="1600">
                <a:solidFill>
                  <a:srgbClr val="216454"/>
                </a:solidFill>
                <a:latin typeface="Calibri"/>
                <a:cs typeface="Calibri"/>
              </a:rPr>
              <a:t>5 </a:t>
            </a:r>
            <a:r>
              <a:rPr dirty="0" sz="1600" spc="-10">
                <a:solidFill>
                  <a:srgbClr val="216454"/>
                </a:solidFill>
                <a:latin typeface="Calibri"/>
                <a:cs typeface="Calibri"/>
              </a:rPr>
              <a:t>Elevated-Risk</a:t>
            </a:r>
            <a:r>
              <a:rPr dirty="0" sz="1600" spc="10">
                <a:solidFill>
                  <a:srgbClr val="216454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6454"/>
                </a:solidFill>
                <a:latin typeface="Calibri"/>
                <a:cs typeface="Calibri"/>
              </a:rPr>
              <a:t>Destinations</a:t>
            </a:r>
            <a:endParaRPr sz="1600">
              <a:latin typeface="Calibri"/>
              <a:cs typeface="Calibri"/>
            </a:endParaRPr>
          </a:p>
          <a:p>
            <a:pPr algn="r" marL="64769" marR="3211830" indent="425450">
              <a:lnSpc>
                <a:spcPct val="144300"/>
              </a:lnSpc>
              <a:spcBef>
                <a:spcPts val="800"/>
              </a:spcBef>
            </a:pPr>
            <a:r>
              <a:rPr dirty="0" sz="1400" spc="15">
                <a:solidFill>
                  <a:srgbClr val="216454"/>
                </a:solidFill>
                <a:latin typeface="Calibri"/>
                <a:cs typeface="Calibri"/>
              </a:rPr>
              <a:t>E</a:t>
            </a:r>
            <a:r>
              <a:rPr dirty="0" sz="1400" spc="-60">
                <a:solidFill>
                  <a:srgbClr val="216454"/>
                </a:solidFill>
                <a:latin typeface="Calibri"/>
                <a:cs typeface="Calibri"/>
              </a:rPr>
              <a:t>g</a:t>
            </a:r>
            <a:r>
              <a:rPr dirty="0" sz="1400" spc="65">
                <a:solidFill>
                  <a:srgbClr val="216454"/>
                </a:solidFill>
                <a:latin typeface="Calibri"/>
                <a:cs typeface="Calibri"/>
              </a:rPr>
              <a:t>y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t  </a:t>
            </a:r>
            <a:r>
              <a:rPr dirty="0" sz="1400" spc="15">
                <a:solidFill>
                  <a:srgbClr val="216454"/>
                </a:solidFill>
                <a:latin typeface="Calibri"/>
                <a:cs typeface="Calibri"/>
              </a:rPr>
              <a:t>T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 spc="-55">
                <a:solidFill>
                  <a:srgbClr val="216454"/>
                </a:solidFill>
                <a:latin typeface="Calibri"/>
                <a:cs typeface="Calibri"/>
              </a:rPr>
              <a:t>z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 spc="7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a  </a:t>
            </a:r>
            <a:r>
              <a:rPr dirty="0" sz="1400" spc="35">
                <a:solidFill>
                  <a:srgbClr val="216454"/>
                </a:solidFill>
                <a:latin typeface="Calibri"/>
                <a:cs typeface="Calibri"/>
              </a:rPr>
              <a:t>B</a:t>
            </a:r>
            <a:r>
              <a:rPr dirty="0" sz="1400" spc="-7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6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 spc="-60">
                <a:solidFill>
                  <a:srgbClr val="216454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l</a:t>
            </a:r>
            <a:r>
              <a:rPr dirty="0" sz="1400" spc="30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60">
                <a:solidFill>
                  <a:srgbClr val="216454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e</a:t>
            </a:r>
            <a:r>
              <a:rPr dirty="0" sz="1400" spc="-50">
                <a:solidFill>
                  <a:srgbClr val="216454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  <a:p>
            <a:pPr algn="r" marL="12700" marR="3212465" indent="524510">
              <a:lnSpc>
                <a:spcPct val="144300"/>
              </a:lnSpc>
            </a:pPr>
            <a:r>
              <a:rPr dirty="0" sz="1400" spc="4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nd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a  South</a:t>
            </a:r>
            <a:r>
              <a:rPr dirty="0" sz="1400" spc="-130">
                <a:solidFill>
                  <a:srgbClr val="216454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216454"/>
                </a:solidFill>
                <a:latin typeface="Calibri"/>
                <a:cs typeface="Calibri"/>
              </a:rPr>
              <a:t>Africa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071009" y="593853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724" y="0"/>
                </a:lnTo>
                <a:lnTo>
                  <a:pt x="83724" y="83725"/>
                </a:lnTo>
                <a:lnTo>
                  <a:pt x="0" y="83725"/>
                </a:lnTo>
                <a:lnTo>
                  <a:pt x="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8179135" y="5851652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216454"/>
                </a:solidFill>
                <a:latin typeface="Calibri"/>
                <a:cs typeface="Calibri"/>
              </a:rPr>
              <a:t>T</a:t>
            </a:r>
            <a:r>
              <a:rPr dirty="0" sz="1200" spc="-2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200" spc="20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200" spc="-35">
                <a:solidFill>
                  <a:srgbClr val="216454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620976" y="593853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724" y="0"/>
                </a:lnTo>
                <a:lnTo>
                  <a:pt x="83724" y="83725"/>
                </a:lnTo>
                <a:lnTo>
                  <a:pt x="0" y="83725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8676419" y="5555996"/>
            <a:ext cx="645795" cy="50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marL="64769">
              <a:lnSpc>
                <a:spcPct val="100000"/>
              </a:lnSpc>
              <a:spcBef>
                <a:spcPts val="885"/>
              </a:spcBef>
            </a:pPr>
            <a:r>
              <a:rPr dirty="0" sz="1200" spc="-5">
                <a:solidFill>
                  <a:srgbClr val="216454"/>
                </a:solidFill>
                <a:latin typeface="Calibri"/>
                <a:cs typeface="Calibri"/>
              </a:rPr>
              <a:t>Travelers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863834" y="877315"/>
            <a:ext cx="1737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17453A"/>
                </a:solidFill>
                <a:latin typeface="Calibri"/>
                <a:cs typeface="Calibri"/>
              </a:rPr>
              <a:t>Top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5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Destinations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22260" y="3276091"/>
            <a:ext cx="3020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17453A"/>
                </a:solidFill>
                <a:latin typeface="Calibri"/>
                <a:cs typeface="Calibri"/>
              </a:rPr>
              <a:t>Top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5 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Elevated-Risk</a:t>
            </a:r>
            <a:r>
              <a:rPr dirty="0" sz="1800" spc="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Destinations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89" y="325627"/>
            <a:ext cx="57461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55">
                <a:solidFill>
                  <a:srgbClr val="018184"/>
                </a:solidFill>
              </a:rPr>
              <a:t>High-Risk </a:t>
            </a:r>
            <a:r>
              <a:rPr dirty="0" sz="3600" spc="325">
                <a:solidFill>
                  <a:srgbClr val="018184"/>
                </a:solidFill>
              </a:rPr>
              <a:t>Travel</a:t>
            </a:r>
            <a:r>
              <a:rPr dirty="0" sz="3600" spc="-155">
                <a:solidFill>
                  <a:srgbClr val="018184"/>
                </a:solidFill>
              </a:rPr>
              <a:t> </a:t>
            </a:r>
            <a:r>
              <a:rPr dirty="0" sz="3600" spc="445">
                <a:solidFill>
                  <a:srgbClr val="018184"/>
                </a:solidFill>
              </a:rPr>
              <a:t>Update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991" y="1331467"/>
            <a:ext cx="8239125" cy="4255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28600" marR="3249295" indent="-228600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28600" algn="l"/>
              </a:tabLst>
            </a:pPr>
            <a:r>
              <a:rPr dirty="0" sz="2400" spc="-30">
                <a:solidFill>
                  <a:srgbClr val="17453A"/>
                </a:solidFill>
                <a:latin typeface="Tahoma"/>
                <a:cs typeface="Tahoma"/>
              </a:rPr>
              <a:t>Fall </a:t>
            </a:r>
            <a:r>
              <a:rPr dirty="0" sz="2400">
                <a:solidFill>
                  <a:srgbClr val="17453A"/>
                </a:solidFill>
                <a:latin typeface="Tahoma"/>
                <a:cs typeface="Tahoma"/>
              </a:rPr>
              <a:t>22 </a:t>
            </a:r>
            <a:r>
              <a:rPr dirty="0" sz="2400" spc="-5">
                <a:solidFill>
                  <a:srgbClr val="17453A"/>
                </a:solidFill>
                <a:latin typeface="Tahoma"/>
                <a:cs typeface="Tahoma"/>
              </a:rPr>
              <a:t>Extreme-Risk </a:t>
            </a:r>
            <a:r>
              <a:rPr dirty="0" sz="2400" spc="-55">
                <a:solidFill>
                  <a:srgbClr val="17453A"/>
                </a:solidFill>
                <a:latin typeface="Tahoma"/>
                <a:cs typeface="Tahoma"/>
              </a:rPr>
              <a:t>Travel</a:t>
            </a:r>
            <a:r>
              <a:rPr dirty="0" sz="2400" spc="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17453A"/>
                </a:solidFill>
                <a:latin typeface="Tahoma"/>
                <a:cs typeface="Tahoma"/>
              </a:rPr>
              <a:t>Waiver:</a:t>
            </a:r>
            <a:endParaRPr sz="2400">
              <a:latin typeface="Tahoma"/>
              <a:cs typeface="Tahoma"/>
            </a:endParaRPr>
          </a:p>
          <a:p>
            <a:pPr algn="r" lvl="1" marL="227965" marR="3223895" indent="-227965">
              <a:lnSpc>
                <a:spcPts val="2310"/>
              </a:lnSpc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dirty="0" sz="2000">
                <a:solidFill>
                  <a:srgbClr val="810060"/>
                </a:solidFill>
                <a:latin typeface="Tahoma"/>
                <a:cs typeface="Tahoma"/>
              </a:rPr>
              <a:t>Burkina </a:t>
            </a:r>
            <a:r>
              <a:rPr dirty="0" sz="2000" spc="-25">
                <a:solidFill>
                  <a:srgbClr val="810060"/>
                </a:solidFill>
                <a:latin typeface="Tahoma"/>
                <a:cs typeface="Tahoma"/>
              </a:rPr>
              <a:t>Faso: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Student, </a:t>
            </a:r>
            <a:r>
              <a:rPr dirty="0" sz="2000" spc="-10">
                <a:solidFill>
                  <a:srgbClr val="810060"/>
                </a:solidFill>
                <a:latin typeface="Tahoma"/>
                <a:cs typeface="Tahoma"/>
              </a:rPr>
              <a:t>RSAC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 reviewed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810060"/>
              </a:buClr>
              <a:buFont typeface="Arial"/>
              <a:buChar char="•"/>
            </a:pPr>
            <a:endParaRPr sz="1900">
              <a:latin typeface="Tahoma"/>
              <a:cs typeface="Tahoma"/>
            </a:endParaRPr>
          </a:p>
          <a:p>
            <a:pPr marL="241300" indent="-228600">
              <a:lnSpc>
                <a:spcPts val="278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17453A"/>
                </a:solidFill>
                <a:latin typeface="Tahoma"/>
                <a:cs typeface="Tahoma"/>
              </a:rPr>
              <a:t>Spring </a:t>
            </a:r>
            <a:r>
              <a:rPr dirty="0" sz="2400">
                <a:solidFill>
                  <a:srgbClr val="17453A"/>
                </a:solidFill>
                <a:latin typeface="Tahoma"/>
                <a:cs typeface="Tahoma"/>
              </a:rPr>
              <a:t>23 </a:t>
            </a:r>
            <a:r>
              <a:rPr dirty="0" sz="2400" spc="-5">
                <a:solidFill>
                  <a:srgbClr val="17453A"/>
                </a:solidFill>
                <a:latin typeface="Tahoma"/>
                <a:cs typeface="Tahoma"/>
              </a:rPr>
              <a:t>Extreme-Risk </a:t>
            </a:r>
            <a:r>
              <a:rPr dirty="0" sz="2400" spc="-55">
                <a:solidFill>
                  <a:srgbClr val="17453A"/>
                </a:solidFill>
                <a:latin typeface="Tahoma"/>
                <a:cs typeface="Tahoma"/>
              </a:rPr>
              <a:t>Travel</a:t>
            </a:r>
            <a:r>
              <a:rPr dirty="0" sz="2400" spc="-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400" spc="-15">
                <a:solidFill>
                  <a:srgbClr val="17453A"/>
                </a:solidFill>
                <a:latin typeface="Tahoma"/>
                <a:cs typeface="Tahoma"/>
              </a:rPr>
              <a:t>Waivers: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ts val="215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Garissa, </a:t>
            </a:r>
            <a:r>
              <a:rPr dirty="0" sz="2000" spc="-25">
                <a:solidFill>
                  <a:srgbClr val="810060"/>
                </a:solidFill>
                <a:latin typeface="Tahoma"/>
                <a:cs typeface="Tahoma"/>
              </a:rPr>
              <a:t>Kenya: </a:t>
            </a:r>
            <a:r>
              <a:rPr dirty="0" sz="2000" spc="-40">
                <a:solidFill>
                  <a:srgbClr val="810060"/>
                </a:solidFill>
                <a:latin typeface="Tahoma"/>
                <a:cs typeface="Tahoma"/>
              </a:rPr>
              <a:t>Faculty, </a:t>
            </a:r>
            <a:r>
              <a:rPr dirty="0" sz="2000" spc="-25">
                <a:solidFill>
                  <a:srgbClr val="810060"/>
                </a:solidFill>
                <a:latin typeface="Tahoma"/>
                <a:cs typeface="Tahoma"/>
              </a:rPr>
              <a:t>FASTR</a:t>
            </a:r>
            <a:r>
              <a:rPr dirty="0" sz="2000" spc="4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reviewed</a:t>
            </a:r>
            <a:endParaRPr sz="2000">
              <a:latin typeface="Tahoma"/>
              <a:cs typeface="Tahoma"/>
            </a:endParaRPr>
          </a:p>
          <a:p>
            <a:pPr lvl="1" marL="698500" indent="-228600">
              <a:lnSpc>
                <a:spcPts val="21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Michoacan state, Mexico: </a:t>
            </a:r>
            <a:r>
              <a:rPr dirty="0" sz="2000" spc="-40">
                <a:solidFill>
                  <a:srgbClr val="810060"/>
                </a:solidFill>
                <a:latin typeface="Tahoma"/>
                <a:cs typeface="Tahoma"/>
              </a:rPr>
              <a:t>Faculty, </a:t>
            </a:r>
            <a:r>
              <a:rPr dirty="0" sz="2000" spc="-25">
                <a:solidFill>
                  <a:srgbClr val="810060"/>
                </a:solidFill>
                <a:latin typeface="Tahoma"/>
                <a:cs typeface="Tahoma"/>
              </a:rPr>
              <a:t>FASTR</a:t>
            </a:r>
            <a:r>
              <a:rPr dirty="0" sz="2000" spc="3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reviewed</a:t>
            </a:r>
            <a:endParaRPr sz="2000">
              <a:latin typeface="Tahoma"/>
              <a:cs typeface="Tahoma"/>
            </a:endParaRPr>
          </a:p>
          <a:p>
            <a:pPr lvl="1" marL="698500" indent="-228600">
              <a:lnSpc>
                <a:spcPts val="21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solidFill>
                  <a:srgbClr val="810060"/>
                </a:solidFill>
                <a:latin typeface="Tahoma"/>
                <a:cs typeface="Tahoma"/>
              </a:rPr>
              <a:t>Afar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region, </a:t>
            </a:r>
            <a:r>
              <a:rPr dirty="0" sz="2000">
                <a:solidFill>
                  <a:srgbClr val="810060"/>
                </a:solidFill>
                <a:latin typeface="Tahoma"/>
                <a:cs typeface="Tahoma"/>
              </a:rPr>
              <a:t>Ethiopia: </a:t>
            </a:r>
            <a:r>
              <a:rPr dirty="0" sz="2000" spc="-40">
                <a:solidFill>
                  <a:srgbClr val="810060"/>
                </a:solidFill>
                <a:latin typeface="Tahoma"/>
                <a:cs typeface="Tahoma"/>
              </a:rPr>
              <a:t>Faculty, </a:t>
            </a:r>
            <a:r>
              <a:rPr dirty="0" sz="2000" spc="-25">
                <a:solidFill>
                  <a:srgbClr val="810060"/>
                </a:solidFill>
                <a:latin typeface="Tahoma"/>
                <a:cs typeface="Tahoma"/>
              </a:rPr>
              <a:t>FASTR</a:t>
            </a:r>
            <a:r>
              <a:rPr dirty="0" sz="2000" spc="3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reviewed</a:t>
            </a:r>
            <a:endParaRPr sz="2000">
              <a:latin typeface="Tahoma"/>
              <a:cs typeface="Tahoma"/>
            </a:endParaRPr>
          </a:p>
          <a:p>
            <a:pPr lvl="1" marL="698500" indent="-228600">
              <a:lnSpc>
                <a:spcPts val="22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Aregquipa, </a:t>
            </a:r>
            <a:r>
              <a:rPr dirty="0" sz="2000" spc="-15">
                <a:solidFill>
                  <a:srgbClr val="810060"/>
                </a:solidFill>
                <a:latin typeface="Tahoma"/>
                <a:cs typeface="Tahoma"/>
              </a:rPr>
              <a:t>Peru, </a:t>
            </a:r>
            <a:r>
              <a:rPr dirty="0" sz="2000" spc="-40">
                <a:solidFill>
                  <a:srgbClr val="810060"/>
                </a:solidFill>
                <a:latin typeface="Tahoma"/>
                <a:cs typeface="Tahoma"/>
              </a:rPr>
              <a:t>Faculty, </a:t>
            </a:r>
            <a:r>
              <a:rPr dirty="0" sz="2000" spc="-25">
                <a:solidFill>
                  <a:srgbClr val="810060"/>
                </a:solidFill>
                <a:latin typeface="Tahoma"/>
                <a:cs typeface="Tahoma"/>
              </a:rPr>
              <a:t>FASTR</a:t>
            </a:r>
            <a:r>
              <a:rPr dirty="0" sz="2000" spc="2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reviewed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810060"/>
              </a:buClr>
              <a:buFont typeface="Arial"/>
              <a:buChar char="•"/>
            </a:pPr>
            <a:endParaRPr sz="2200">
              <a:latin typeface="Tahoma"/>
              <a:cs typeface="Tahoma"/>
            </a:endParaRPr>
          </a:p>
          <a:p>
            <a:pPr marL="241300" indent="-228600">
              <a:lnSpc>
                <a:spcPts val="279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solidFill>
                  <a:srgbClr val="17453A"/>
                </a:solidFill>
                <a:latin typeface="Tahoma"/>
                <a:cs typeface="Tahoma"/>
              </a:rPr>
              <a:t>Recent </a:t>
            </a:r>
            <a:r>
              <a:rPr dirty="0" sz="2400" spc="-55">
                <a:solidFill>
                  <a:srgbClr val="17453A"/>
                </a:solidFill>
                <a:latin typeface="Tahoma"/>
                <a:cs typeface="Tahoma"/>
              </a:rPr>
              <a:t>Travel</a:t>
            </a:r>
            <a:r>
              <a:rPr dirty="0" sz="2400" spc="-5">
                <a:solidFill>
                  <a:srgbClr val="17453A"/>
                </a:solidFill>
                <a:latin typeface="Tahoma"/>
                <a:cs typeface="Tahoma"/>
              </a:rPr>
              <a:t> concerns: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ts val="22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15">
                <a:solidFill>
                  <a:srgbClr val="810060"/>
                </a:solidFill>
                <a:latin typeface="Tahoma"/>
                <a:cs typeface="Tahoma"/>
              </a:rPr>
              <a:t>Peru: </a:t>
            </a:r>
            <a:r>
              <a:rPr dirty="0" sz="2000">
                <a:solidFill>
                  <a:srgbClr val="810060"/>
                </a:solidFill>
                <a:latin typeface="Tahoma"/>
                <a:cs typeface="Tahoma"/>
              </a:rPr>
              <a:t>Civil</a:t>
            </a:r>
            <a:r>
              <a:rPr dirty="0" sz="2000" spc="2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unrest</a:t>
            </a:r>
            <a:endParaRPr sz="2000">
              <a:latin typeface="Tahoma"/>
              <a:cs typeface="Tahoma"/>
            </a:endParaRPr>
          </a:p>
          <a:p>
            <a:pPr lvl="1" marL="698500" indent="-228600">
              <a:lnSpc>
                <a:spcPts val="221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China: COVID-19 resurgence</a:t>
            </a:r>
            <a:endParaRPr sz="2000">
              <a:latin typeface="Tahoma"/>
              <a:cs typeface="Tahoma"/>
            </a:endParaRPr>
          </a:p>
          <a:p>
            <a:pPr lvl="1" marL="698500" indent="-228600">
              <a:lnSpc>
                <a:spcPts val="21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25">
                <a:solidFill>
                  <a:srgbClr val="810060"/>
                </a:solidFill>
                <a:latin typeface="Tahoma"/>
                <a:cs typeface="Tahoma"/>
              </a:rPr>
              <a:t>Kenya,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Nigeria and </a:t>
            </a:r>
            <a:r>
              <a:rPr dirty="0" sz="2000" spc="-30">
                <a:solidFill>
                  <a:srgbClr val="810060"/>
                </a:solidFill>
                <a:latin typeface="Tahoma"/>
                <a:cs typeface="Tahoma"/>
              </a:rPr>
              <a:t>Tanzania: </a:t>
            </a:r>
            <a:r>
              <a:rPr dirty="0" sz="2000" spc="-10">
                <a:solidFill>
                  <a:srgbClr val="810060"/>
                </a:solidFill>
                <a:latin typeface="Tahoma"/>
                <a:cs typeface="Tahoma"/>
              </a:rPr>
              <a:t>Possible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terrorist attacks </a:t>
            </a:r>
            <a:r>
              <a:rPr dirty="0" sz="2000">
                <a:solidFill>
                  <a:srgbClr val="810060"/>
                </a:solidFill>
                <a:latin typeface="Tahoma"/>
                <a:cs typeface="Tahoma"/>
              </a:rPr>
              <a:t>–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USG</a:t>
            </a:r>
            <a:r>
              <a:rPr dirty="0" sz="2000" spc="12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810060"/>
                </a:solidFill>
                <a:latin typeface="Tahoma"/>
                <a:cs typeface="Tahoma"/>
              </a:rPr>
              <a:t>alerts</a:t>
            </a:r>
            <a:endParaRPr sz="2000">
              <a:latin typeface="Tahoma"/>
              <a:cs typeface="Tahoma"/>
            </a:endParaRPr>
          </a:p>
          <a:p>
            <a:pPr lvl="1" marL="698500" indent="-228600">
              <a:lnSpc>
                <a:spcPts val="224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35">
                <a:solidFill>
                  <a:srgbClr val="810060"/>
                </a:solidFill>
                <a:latin typeface="Tahoma"/>
                <a:cs typeface="Tahoma"/>
              </a:rPr>
              <a:t>Turkey: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Earthquake and</a:t>
            </a:r>
            <a:r>
              <a:rPr dirty="0" sz="2000" spc="2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810060"/>
                </a:solidFill>
                <a:latin typeface="Tahoma"/>
                <a:cs typeface="Tahoma"/>
              </a:rPr>
              <a:t>security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0629" y="1413711"/>
            <a:ext cx="5296217" cy="311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264667"/>
            <a:ext cx="84639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5">
                <a:solidFill>
                  <a:srgbClr val="018184"/>
                </a:solidFill>
              </a:rPr>
              <a:t>Fall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270">
                <a:solidFill>
                  <a:srgbClr val="018184"/>
                </a:solidFill>
              </a:rPr>
              <a:t>22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490">
                <a:solidFill>
                  <a:srgbClr val="018184"/>
                </a:solidFill>
              </a:rPr>
              <a:t>and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465">
                <a:solidFill>
                  <a:srgbClr val="018184"/>
                </a:solidFill>
              </a:rPr>
              <a:t>Spring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270">
                <a:solidFill>
                  <a:srgbClr val="018184"/>
                </a:solidFill>
              </a:rPr>
              <a:t>23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585">
                <a:solidFill>
                  <a:srgbClr val="018184"/>
                </a:solidFill>
              </a:rPr>
              <a:t>EA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325">
                <a:solidFill>
                  <a:srgbClr val="018184"/>
                </a:solidFill>
              </a:rPr>
              <a:t>Travel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445">
                <a:solidFill>
                  <a:srgbClr val="018184"/>
                </a:solidFill>
              </a:rPr>
              <a:t>Data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58115" y="1167892"/>
            <a:ext cx="3869054" cy="89154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200" spc="-5" b="1">
                <a:solidFill>
                  <a:srgbClr val="216454"/>
                </a:solidFill>
                <a:latin typeface="Tahoma"/>
                <a:cs typeface="Tahoma"/>
              </a:rPr>
              <a:t>Fall 22:</a:t>
            </a:r>
            <a:r>
              <a:rPr dirty="0" sz="2200" spc="-30" b="1">
                <a:solidFill>
                  <a:srgbClr val="216454"/>
                </a:solidFill>
                <a:latin typeface="Tahoma"/>
                <a:cs typeface="Tahoma"/>
              </a:rPr>
              <a:t> </a:t>
            </a:r>
            <a:r>
              <a:rPr dirty="0" sz="2200" spc="-5" b="1">
                <a:solidFill>
                  <a:srgbClr val="216454"/>
                </a:solidFill>
                <a:latin typeface="Tahoma"/>
                <a:cs typeface="Tahoma"/>
              </a:rPr>
              <a:t>8/31/22-12/17/22</a:t>
            </a:r>
            <a:endParaRPr sz="2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121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students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8115" y="2886964"/>
            <a:ext cx="4840605" cy="234505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200" spc="-5" b="1">
                <a:solidFill>
                  <a:srgbClr val="216454"/>
                </a:solidFill>
                <a:latin typeface="Tahoma"/>
                <a:cs typeface="Tahoma"/>
              </a:rPr>
              <a:t>Spring </a:t>
            </a:r>
            <a:r>
              <a:rPr dirty="0" sz="2200" b="1">
                <a:solidFill>
                  <a:srgbClr val="216454"/>
                </a:solidFill>
                <a:latin typeface="Tahoma"/>
                <a:cs typeface="Tahoma"/>
              </a:rPr>
              <a:t>23:</a:t>
            </a:r>
            <a:r>
              <a:rPr dirty="0" sz="2200" spc="5" b="1">
                <a:solidFill>
                  <a:srgbClr val="216454"/>
                </a:solidFill>
                <a:latin typeface="Tahoma"/>
                <a:cs typeface="Tahoma"/>
              </a:rPr>
              <a:t> </a:t>
            </a:r>
            <a:r>
              <a:rPr dirty="0" sz="2200" spc="-5" b="1">
                <a:solidFill>
                  <a:srgbClr val="216454"/>
                </a:solidFill>
                <a:latin typeface="Tahoma"/>
                <a:cs typeface="Tahoma"/>
              </a:rPr>
              <a:t>1/9/23-3/10/23</a:t>
            </a:r>
            <a:endParaRPr sz="2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649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students</a:t>
            </a:r>
            <a:endParaRPr sz="2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Includes Spring Break (448</a:t>
            </a:r>
            <a:r>
              <a:rPr dirty="0" sz="2200" spc="-1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students)</a:t>
            </a:r>
            <a:endParaRPr sz="2200">
              <a:latin typeface="Tahoma"/>
              <a:cs typeface="Tahoma"/>
            </a:endParaRPr>
          </a:p>
          <a:p>
            <a:pPr marL="241300" marR="631825" indent="-228600">
              <a:lnSpc>
                <a:spcPct val="88600"/>
              </a:lnSpc>
              <a:spcBef>
                <a:spcPts val="10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Spring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has historically higher  numbers than </a:t>
            </a:r>
            <a:r>
              <a:rPr dirty="0" sz="2200" spc="-25">
                <a:solidFill>
                  <a:srgbClr val="810060"/>
                </a:solidFill>
                <a:latin typeface="Tahoma"/>
                <a:cs typeface="Tahoma"/>
              </a:rPr>
              <a:t>Fall;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Spring Break  significantly shifts the numbers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415" y="1810598"/>
            <a:ext cx="4855206" cy="323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204470" marR="5080">
              <a:lnSpc>
                <a:spcPct val="100400"/>
              </a:lnSpc>
              <a:spcBef>
                <a:spcPts val="75"/>
              </a:spcBef>
            </a:pPr>
            <a:r>
              <a:rPr dirty="0" spc="530"/>
              <a:t>5-Year </a:t>
            </a:r>
            <a:r>
              <a:rPr dirty="0" spc="670"/>
              <a:t>Data </a:t>
            </a:r>
            <a:r>
              <a:rPr dirty="0" spc="555"/>
              <a:t>Analysis</a:t>
            </a:r>
            <a:r>
              <a:rPr dirty="0" spc="-480"/>
              <a:t> </a:t>
            </a:r>
            <a:r>
              <a:rPr dirty="0" spc="735"/>
              <a:t>and  </a:t>
            </a:r>
            <a:r>
              <a:rPr dirty="0" spc="605"/>
              <a:t>Incident</a:t>
            </a:r>
            <a:r>
              <a:rPr dirty="0" spc="250"/>
              <a:t> </a:t>
            </a:r>
            <a:r>
              <a:rPr dirty="0" spc="655"/>
              <a:t>Reporting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2249" y="1842786"/>
            <a:ext cx="47053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75"/>
              </a:lnSpc>
            </a:pP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eti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129" y="106010"/>
            <a:ext cx="5378823" cy="3928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7903" y="274320"/>
            <a:ext cx="1520952" cy="2319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0119" y="524255"/>
            <a:ext cx="2877311" cy="3499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9079" y="1953767"/>
            <a:ext cx="1895856" cy="2069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392" y="1953767"/>
            <a:ext cx="2066544" cy="1752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392" y="1953767"/>
            <a:ext cx="2066544" cy="133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392" y="1331975"/>
            <a:ext cx="2066544" cy="1478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392" y="649223"/>
            <a:ext cx="2066544" cy="194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274320"/>
            <a:ext cx="1697736" cy="2319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36724" y="592147"/>
            <a:ext cx="882015" cy="1682114"/>
          </a:xfrm>
          <a:custGeom>
            <a:avLst/>
            <a:gdLst/>
            <a:ahLst/>
            <a:cxnLst/>
            <a:rect l="l" t="t" r="r" b="b"/>
            <a:pathLst>
              <a:path w="882014" h="1682114">
                <a:moveTo>
                  <a:pt x="0" y="0"/>
                </a:moveTo>
                <a:lnTo>
                  <a:pt x="0" y="1681652"/>
                </a:lnTo>
                <a:lnTo>
                  <a:pt x="881825" y="249751"/>
                </a:lnTo>
                <a:lnTo>
                  <a:pt x="839631" y="224609"/>
                </a:lnTo>
                <a:lnTo>
                  <a:pt x="796800" y="200751"/>
                </a:lnTo>
                <a:lnTo>
                  <a:pt x="753361" y="178188"/>
                </a:lnTo>
                <a:lnTo>
                  <a:pt x="709344" y="156926"/>
                </a:lnTo>
                <a:lnTo>
                  <a:pt x="664779" y="136976"/>
                </a:lnTo>
                <a:lnTo>
                  <a:pt x="619696" y="118344"/>
                </a:lnTo>
                <a:lnTo>
                  <a:pt x="574125" y="101040"/>
                </a:lnTo>
                <a:lnTo>
                  <a:pt x="528095" y="85071"/>
                </a:lnTo>
                <a:lnTo>
                  <a:pt x="481636" y="70447"/>
                </a:lnTo>
                <a:lnTo>
                  <a:pt x="434778" y="57176"/>
                </a:lnTo>
                <a:lnTo>
                  <a:pt x="387550" y="45266"/>
                </a:lnTo>
                <a:lnTo>
                  <a:pt x="339983" y="34725"/>
                </a:lnTo>
                <a:lnTo>
                  <a:pt x="292106" y="25563"/>
                </a:lnTo>
                <a:lnTo>
                  <a:pt x="243948" y="17787"/>
                </a:lnTo>
                <a:lnTo>
                  <a:pt x="195540" y="11406"/>
                </a:lnTo>
                <a:lnTo>
                  <a:pt x="146912" y="6428"/>
                </a:lnTo>
                <a:lnTo>
                  <a:pt x="98092" y="2862"/>
                </a:lnTo>
                <a:lnTo>
                  <a:pt x="49112" y="717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79446" y="841898"/>
            <a:ext cx="2239645" cy="3114040"/>
          </a:xfrm>
          <a:custGeom>
            <a:avLst/>
            <a:gdLst/>
            <a:ahLst/>
            <a:cxnLst/>
            <a:rect l="l" t="t" r="r" b="b"/>
            <a:pathLst>
              <a:path w="2239645" h="3114040">
                <a:moveTo>
                  <a:pt x="1439105" y="0"/>
                </a:moveTo>
                <a:lnTo>
                  <a:pt x="557278" y="1431902"/>
                </a:lnTo>
                <a:lnTo>
                  <a:pt x="0" y="3018529"/>
                </a:lnTo>
                <a:lnTo>
                  <a:pt x="46745" y="3034190"/>
                </a:lnTo>
                <a:lnTo>
                  <a:pt x="93677" y="3048414"/>
                </a:lnTo>
                <a:lnTo>
                  <a:pt x="140768" y="3061211"/>
                </a:lnTo>
                <a:lnTo>
                  <a:pt x="187992" y="3072589"/>
                </a:lnTo>
                <a:lnTo>
                  <a:pt x="235321" y="3082558"/>
                </a:lnTo>
                <a:lnTo>
                  <a:pt x="282729" y="3091128"/>
                </a:lnTo>
                <a:lnTo>
                  <a:pt x="330189" y="3098309"/>
                </a:lnTo>
                <a:lnTo>
                  <a:pt x="377674" y="3104110"/>
                </a:lnTo>
                <a:lnTo>
                  <a:pt x="425157" y="3108540"/>
                </a:lnTo>
                <a:lnTo>
                  <a:pt x="472611" y="3111609"/>
                </a:lnTo>
                <a:lnTo>
                  <a:pt x="520009" y="3113327"/>
                </a:lnTo>
                <a:lnTo>
                  <a:pt x="567326" y="3113702"/>
                </a:lnTo>
                <a:lnTo>
                  <a:pt x="614532" y="3112745"/>
                </a:lnTo>
                <a:lnTo>
                  <a:pt x="661603" y="3110465"/>
                </a:lnTo>
                <a:lnTo>
                  <a:pt x="708510" y="3106871"/>
                </a:lnTo>
                <a:lnTo>
                  <a:pt x="755228" y="3101974"/>
                </a:lnTo>
                <a:lnTo>
                  <a:pt x="801729" y="3095782"/>
                </a:lnTo>
                <a:lnTo>
                  <a:pt x="847986" y="3088305"/>
                </a:lnTo>
                <a:lnTo>
                  <a:pt x="893973" y="3079553"/>
                </a:lnTo>
                <a:lnTo>
                  <a:pt x="939662" y="3069535"/>
                </a:lnTo>
                <a:lnTo>
                  <a:pt x="985027" y="3058261"/>
                </a:lnTo>
                <a:lnTo>
                  <a:pt x="1030041" y="3045740"/>
                </a:lnTo>
                <a:lnTo>
                  <a:pt x="1074677" y="3031981"/>
                </a:lnTo>
                <a:lnTo>
                  <a:pt x="1118909" y="3016995"/>
                </a:lnTo>
                <a:lnTo>
                  <a:pt x="1162708" y="3000790"/>
                </a:lnTo>
                <a:lnTo>
                  <a:pt x="1206050" y="2983377"/>
                </a:lnTo>
                <a:lnTo>
                  <a:pt x="1248905" y="2964764"/>
                </a:lnTo>
                <a:lnTo>
                  <a:pt x="1291249" y="2944961"/>
                </a:lnTo>
                <a:lnTo>
                  <a:pt x="1333053" y="2923979"/>
                </a:lnTo>
                <a:lnTo>
                  <a:pt x="1374292" y="2901825"/>
                </a:lnTo>
                <a:lnTo>
                  <a:pt x="1414937" y="2878511"/>
                </a:lnTo>
                <a:lnTo>
                  <a:pt x="1454963" y="2854045"/>
                </a:lnTo>
                <a:lnTo>
                  <a:pt x="1494342" y="2828436"/>
                </a:lnTo>
                <a:lnTo>
                  <a:pt x="1533048" y="2801695"/>
                </a:lnTo>
                <a:lnTo>
                  <a:pt x="1571054" y="2773831"/>
                </a:lnTo>
                <a:lnTo>
                  <a:pt x="1608332" y="2744854"/>
                </a:lnTo>
                <a:lnTo>
                  <a:pt x="1644857" y="2714772"/>
                </a:lnTo>
                <a:lnTo>
                  <a:pt x="1680601" y="2683595"/>
                </a:lnTo>
                <a:lnTo>
                  <a:pt x="1715537" y="2651334"/>
                </a:lnTo>
                <a:lnTo>
                  <a:pt x="1749638" y="2617997"/>
                </a:lnTo>
                <a:lnTo>
                  <a:pt x="1782878" y="2583594"/>
                </a:lnTo>
                <a:lnTo>
                  <a:pt x="1815229" y="2548135"/>
                </a:lnTo>
                <a:lnTo>
                  <a:pt x="1846666" y="2511628"/>
                </a:lnTo>
                <a:lnTo>
                  <a:pt x="1877160" y="2474084"/>
                </a:lnTo>
                <a:lnTo>
                  <a:pt x="1906686" y="2435513"/>
                </a:lnTo>
                <a:lnTo>
                  <a:pt x="1935215" y="2395922"/>
                </a:lnTo>
                <a:lnTo>
                  <a:pt x="1962723" y="2355323"/>
                </a:lnTo>
                <a:lnTo>
                  <a:pt x="1989180" y="2313725"/>
                </a:lnTo>
                <a:lnTo>
                  <a:pt x="2013718" y="2272606"/>
                </a:lnTo>
                <a:lnTo>
                  <a:pt x="2036953" y="2231075"/>
                </a:lnTo>
                <a:lnTo>
                  <a:pt x="2058893" y="2189155"/>
                </a:lnTo>
                <a:lnTo>
                  <a:pt x="2079541" y="2146871"/>
                </a:lnTo>
                <a:lnTo>
                  <a:pt x="2098905" y="2104248"/>
                </a:lnTo>
                <a:lnTo>
                  <a:pt x="2116991" y="2061310"/>
                </a:lnTo>
                <a:lnTo>
                  <a:pt x="2133803" y="2018081"/>
                </a:lnTo>
                <a:lnTo>
                  <a:pt x="2149348" y="1974586"/>
                </a:lnTo>
                <a:lnTo>
                  <a:pt x="2163631" y="1930850"/>
                </a:lnTo>
                <a:lnTo>
                  <a:pt x="2176659" y="1886896"/>
                </a:lnTo>
                <a:lnTo>
                  <a:pt x="2188437" y="1842748"/>
                </a:lnTo>
                <a:lnTo>
                  <a:pt x="2198970" y="1798433"/>
                </a:lnTo>
                <a:lnTo>
                  <a:pt x="2208266" y="1753973"/>
                </a:lnTo>
                <a:lnTo>
                  <a:pt x="2216329" y="1709394"/>
                </a:lnTo>
                <a:lnTo>
                  <a:pt x="2223166" y="1664719"/>
                </a:lnTo>
                <a:lnTo>
                  <a:pt x="2228781" y="1619973"/>
                </a:lnTo>
                <a:lnTo>
                  <a:pt x="2233182" y="1575181"/>
                </a:lnTo>
                <a:lnTo>
                  <a:pt x="2236373" y="1530367"/>
                </a:lnTo>
                <a:lnTo>
                  <a:pt x="2238361" y="1485555"/>
                </a:lnTo>
                <a:lnTo>
                  <a:pt x="2239152" y="1440770"/>
                </a:lnTo>
                <a:lnTo>
                  <a:pt x="2238750" y="1396036"/>
                </a:lnTo>
                <a:lnTo>
                  <a:pt x="2237163" y="1351378"/>
                </a:lnTo>
                <a:lnTo>
                  <a:pt x="2234395" y="1306820"/>
                </a:lnTo>
                <a:lnTo>
                  <a:pt x="2230453" y="1262386"/>
                </a:lnTo>
                <a:lnTo>
                  <a:pt x="2225343" y="1218101"/>
                </a:lnTo>
                <a:lnTo>
                  <a:pt x="2219069" y="1173989"/>
                </a:lnTo>
                <a:lnTo>
                  <a:pt x="2211639" y="1130075"/>
                </a:lnTo>
                <a:lnTo>
                  <a:pt x="2203058" y="1086383"/>
                </a:lnTo>
                <a:lnTo>
                  <a:pt x="2193331" y="1042938"/>
                </a:lnTo>
                <a:lnTo>
                  <a:pt x="2182464" y="999763"/>
                </a:lnTo>
                <a:lnTo>
                  <a:pt x="2170464" y="956884"/>
                </a:lnTo>
                <a:lnTo>
                  <a:pt x="2157336" y="914325"/>
                </a:lnTo>
                <a:lnTo>
                  <a:pt x="2143085" y="872110"/>
                </a:lnTo>
                <a:lnTo>
                  <a:pt x="2127719" y="830263"/>
                </a:lnTo>
                <a:lnTo>
                  <a:pt x="2111241" y="788810"/>
                </a:lnTo>
                <a:lnTo>
                  <a:pt x="2093659" y="747773"/>
                </a:lnTo>
                <a:lnTo>
                  <a:pt x="2074979" y="707179"/>
                </a:lnTo>
                <a:lnTo>
                  <a:pt x="2055204" y="667051"/>
                </a:lnTo>
                <a:lnTo>
                  <a:pt x="2034343" y="627413"/>
                </a:lnTo>
                <a:lnTo>
                  <a:pt x="2012400" y="588291"/>
                </a:lnTo>
                <a:lnTo>
                  <a:pt x="1989382" y="549708"/>
                </a:lnTo>
                <a:lnTo>
                  <a:pt x="1965293" y="511689"/>
                </a:lnTo>
                <a:lnTo>
                  <a:pt x="1940140" y="474258"/>
                </a:lnTo>
                <a:lnTo>
                  <a:pt x="1913930" y="437441"/>
                </a:lnTo>
                <a:lnTo>
                  <a:pt x="1886666" y="401260"/>
                </a:lnTo>
                <a:lnTo>
                  <a:pt x="1858356" y="365741"/>
                </a:lnTo>
                <a:lnTo>
                  <a:pt x="1829005" y="330907"/>
                </a:lnTo>
                <a:lnTo>
                  <a:pt x="1798619" y="296785"/>
                </a:lnTo>
                <a:lnTo>
                  <a:pt x="1767203" y="263397"/>
                </a:lnTo>
                <a:lnTo>
                  <a:pt x="1734765" y="230768"/>
                </a:lnTo>
                <a:lnTo>
                  <a:pt x="1701308" y="198923"/>
                </a:lnTo>
                <a:lnTo>
                  <a:pt x="1666840" y="167886"/>
                </a:lnTo>
                <a:lnTo>
                  <a:pt x="1631365" y="137681"/>
                </a:lnTo>
                <a:lnTo>
                  <a:pt x="1594890" y="108333"/>
                </a:lnTo>
                <a:lnTo>
                  <a:pt x="1557421" y="79867"/>
                </a:lnTo>
                <a:lnTo>
                  <a:pt x="1518963" y="52306"/>
                </a:lnTo>
                <a:lnTo>
                  <a:pt x="1479523" y="25676"/>
                </a:lnTo>
                <a:lnTo>
                  <a:pt x="1439105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6628" y="2273800"/>
            <a:ext cx="1260475" cy="1586865"/>
          </a:xfrm>
          <a:custGeom>
            <a:avLst/>
            <a:gdLst/>
            <a:ahLst/>
            <a:cxnLst/>
            <a:rect l="l" t="t" r="r" b="b"/>
            <a:pathLst>
              <a:path w="1260475" h="1586864">
                <a:moveTo>
                  <a:pt x="1260096" y="0"/>
                </a:moveTo>
                <a:lnTo>
                  <a:pt x="0" y="1113604"/>
                </a:lnTo>
                <a:lnTo>
                  <a:pt x="34074" y="1151012"/>
                </a:lnTo>
                <a:lnTo>
                  <a:pt x="69198" y="1187317"/>
                </a:lnTo>
                <a:lnTo>
                  <a:pt x="105343" y="1222499"/>
                </a:lnTo>
                <a:lnTo>
                  <a:pt x="142481" y="1256541"/>
                </a:lnTo>
                <a:lnTo>
                  <a:pt x="180583" y="1289422"/>
                </a:lnTo>
                <a:lnTo>
                  <a:pt x="219622" y="1321125"/>
                </a:lnTo>
                <a:lnTo>
                  <a:pt x="259570" y="1351630"/>
                </a:lnTo>
                <a:lnTo>
                  <a:pt x="300397" y="1380918"/>
                </a:lnTo>
                <a:lnTo>
                  <a:pt x="342077" y="1408970"/>
                </a:lnTo>
                <a:lnTo>
                  <a:pt x="384580" y="1435768"/>
                </a:lnTo>
                <a:lnTo>
                  <a:pt x="427880" y="1461292"/>
                </a:lnTo>
                <a:lnTo>
                  <a:pt x="471947" y="1485523"/>
                </a:lnTo>
                <a:lnTo>
                  <a:pt x="516754" y="1508443"/>
                </a:lnTo>
                <a:lnTo>
                  <a:pt x="562272" y="1530033"/>
                </a:lnTo>
                <a:lnTo>
                  <a:pt x="608474" y="1550273"/>
                </a:lnTo>
                <a:lnTo>
                  <a:pt x="655331" y="1569145"/>
                </a:lnTo>
                <a:lnTo>
                  <a:pt x="702815" y="1586630"/>
                </a:lnTo>
                <a:lnTo>
                  <a:pt x="1260096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5650" y="2273800"/>
            <a:ext cx="1531620" cy="1113790"/>
          </a:xfrm>
          <a:custGeom>
            <a:avLst/>
            <a:gdLst/>
            <a:ahLst/>
            <a:cxnLst/>
            <a:rect l="l" t="t" r="r" b="b"/>
            <a:pathLst>
              <a:path w="1531620" h="1113789">
                <a:moveTo>
                  <a:pt x="1531073" y="0"/>
                </a:moveTo>
                <a:lnTo>
                  <a:pt x="0" y="695529"/>
                </a:lnTo>
                <a:lnTo>
                  <a:pt x="21385" y="740802"/>
                </a:lnTo>
                <a:lnTo>
                  <a:pt x="44087" y="785379"/>
                </a:lnTo>
                <a:lnTo>
                  <a:pt x="68090" y="829232"/>
                </a:lnTo>
                <a:lnTo>
                  <a:pt x="93373" y="872333"/>
                </a:lnTo>
                <a:lnTo>
                  <a:pt x="119921" y="914655"/>
                </a:lnTo>
                <a:lnTo>
                  <a:pt x="147713" y="956170"/>
                </a:lnTo>
                <a:lnTo>
                  <a:pt x="176734" y="996850"/>
                </a:lnTo>
                <a:lnTo>
                  <a:pt x="206963" y="1036667"/>
                </a:lnTo>
                <a:lnTo>
                  <a:pt x="238384" y="1075593"/>
                </a:lnTo>
                <a:lnTo>
                  <a:pt x="270979" y="1113600"/>
                </a:lnTo>
                <a:lnTo>
                  <a:pt x="1531073" y="0"/>
                </a:lnTo>
                <a:close/>
              </a:path>
            </a:pathLst>
          </a:custGeom>
          <a:solidFill>
            <a:srgbClr val="01B2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9055" y="2273800"/>
            <a:ext cx="1668145" cy="695960"/>
          </a:xfrm>
          <a:custGeom>
            <a:avLst/>
            <a:gdLst/>
            <a:ahLst/>
            <a:cxnLst/>
            <a:rect l="l" t="t" r="r" b="b"/>
            <a:pathLst>
              <a:path w="1668145" h="695960">
                <a:moveTo>
                  <a:pt x="1667669" y="0"/>
                </a:moveTo>
                <a:lnTo>
                  <a:pt x="0" y="216410"/>
                </a:lnTo>
                <a:lnTo>
                  <a:pt x="7181" y="265962"/>
                </a:lnTo>
                <a:lnTo>
                  <a:pt x="15827" y="315234"/>
                </a:lnTo>
                <a:lnTo>
                  <a:pt x="25927" y="364196"/>
                </a:lnTo>
                <a:lnTo>
                  <a:pt x="37473" y="412814"/>
                </a:lnTo>
                <a:lnTo>
                  <a:pt x="50455" y="461057"/>
                </a:lnTo>
                <a:lnTo>
                  <a:pt x="64864" y="508893"/>
                </a:lnTo>
                <a:lnTo>
                  <a:pt x="80692" y="556290"/>
                </a:lnTo>
                <a:lnTo>
                  <a:pt x="97929" y="603217"/>
                </a:lnTo>
                <a:lnTo>
                  <a:pt x="116566" y="649641"/>
                </a:lnTo>
                <a:lnTo>
                  <a:pt x="136594" y="695530"/>
                </a:lnTo>
                <a:lnTo>
                  <a:pt x="1667669" y="0"/>
                </a:lnTo>
                <a:close/>
              </a:path>
            </a:pathLst>
          </a:custGeom>
          <a:solidFill>
            <a:srgbClr val="88B0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5141" y="1649709"/>
            <a:ext cx="1682114" cy="840740"/>
          </a:xfrm>
          <a:custGeom>
            <a:avLst/>
            <a:gdLst/>
            <a:ahLst/>
            <a:cxnLst/>
            <a:rect l="l" t="t" r="r" b="b"/>
            <a:pathLst>
              <a:path w="1682114" h="840739">
                <a:moveTo>
                  <a:pt x="120026" y="0"/>
                </a:moveTo>
                <a:lnTo>
                  <a:pt x="101956" y="47264"/>
                </a:lnTo>
                <a:lnTo>
                  <a:pt x="85344" y="94969"/>
                </a:lnTo>
                <a:lnTo>
                  <a:pt x="70192" y="143080"/>
                </a:lnTo>
                <a:lnTo>
                  <a:pt x="56507" y="191565"/>
                </a:lnTo>
                <a:lnTo>
                  <a:pt x="44292" y="240388"/>
                </a:lnTo>
                <a:lnTo>
                  <a:pt x="33551" y="289518"/>
                </a:lnTo>
                <a:lnTo>
                  <a:pt x="24288" y="338920"/>
                </a:lnTo>
                <a:lnTo>
                  <a:pt x="16508" y="388560"/>
                </a:lnTo>
                <a:lnTo>
                  <a:pt x="10216" y="438405"/>
                </a:lnTo>
                <a:lnTo>
                  <a:pt x="5414" y="488421"/>
                </a:lnTo>
                <a:lnTo>
                  <a:pt x="2108" y="538575"/>
                </a:lnTo>
                <a:lnTo>
                  <a:pt x="302" y="588832"/>
                </a:lnTo>
                <a:lnTo>
                  <a:pt x="0" y="639160"/>
                </a:lnTo>
                <a:lnTo>
                  <a:pt x="1206" y="689524"/>
                </a:lnTo>
                <a:lnTo>
                  <a:pt x="3924" y="739892"/>
                </a:lnTo>
                <a:lnTo>
                  <a:pt x="8159" y="790228"/>
                </a:lnTo>
                <a:lnTo>
                  <a:pt x="13915" y="840501"/>
                </a:lnTo>
                <a:lnTo>
                  <a:pt x="1681583" y="624090"/>
                </a:lnTo>
                <a:lnTo>
                  <a:pt x="120026" y="0"/>
                </a:lnTo>
                <a:close/>
              </a:path>
            </a:pathLst>
          </a:custGeom>
          <a:solidFill>
            <a:srgbClr val="810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5168" y="967593"/>
            <a:ext cx="1562100" cy="1306830"/>
          </a:xfrm>
          <a:custGeom>
            <a:avLst/>
            <a:gdLst/>
            <a:ahLst/>
            <a:cxnLst/>
            <a:rect l="l" t="t" r="r" b="b"/>
            <a:pathLst>
              <a:path w="1562100" h="1306830">
                <a:moveTo>
                  <a:pt x="502417" y="0"/>
                </a:moveTo>
                <a:lnTo>
                  <a:pt x="463597" y="32457"/>
                </a:lnTo>
                <a:lnTo>
                  <a:pt x="425835" y="66009"/>
                </a:lnTo>
                <a:lnTo>
                  <a:pt x="389150" y="100629"/>
                </a:lnTo>
                <a:lnTo>
                  <a:pt x="353564" y="136289"/>
                </a:lnTo>
                <a:lnTo>
                  <a:pt x="319095" y="172962"/>
                </a:lnTo>
                <a:lnTo>
                  <a:pt x="285765" y="210620"/>
                </a:lnTo>
                <a:lnTo>
                  <a:pt x="253593" y="249238"/>
                </a:lnTo>
                <a:lnTo>
                  <a:pt x="222599" y="288786"/>
                </a:lnTo>
                <a:lnTo>
                  <a:pt x="192804" y="329238"/>
                </a:lnTo>
                <a:lnTo>
                  <a:pt x="164227" y="370566"/>
                </a:lnTo>
                <a:lnTo>
                  <a:pt x="136889" y="412744"/>
                </a:lnTo>
                <a:lnTo>
                  <a:pt x="110810" y="455744"/>
                </a:lnTo>
                <a:lnTo>
                  <a:pt x="86010" y="499538"/>
                </a:lnTo>
                <a:lnTo>
                  <a:pt x="62508" y="544100"/>
                </a:lnTo>
                <a:lnTo>
                  <a:pt x="40326" y="589401"/>
                </a:lnTo>
                <a:lnTo>
                  <a:pt x="19483" y="635416"/>
                </a:lnTo>
                <a:lnTo>
                  <a:pt x="0" y="682115"/>
                </a:lnTo>
                <a:lnTo>
                  <a:pt x="1561556" y="1306206"/>
                </a:lnTo>
                <a:lnTo>
                  <a:pt x="502417" y="0"/>
                </a:lnTo>
                <a:close/>
              </a:path>
            </a:pathLst>
          </a:custGeom>
          <a:solidFill>
            <a:srgbClr val="B776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7585" y="592146"/>
            <a:ext cx="1059180" cy="1682114"/>
          </a:xfrm>
          <a:custGeom>
            <a:avLst/>
            <a:gdLst/>
            <a:ahLst/>
            <a:cxnLst/>
            <a:rect l="l" t="t" r="r" b="b"/>
            <a:pathLst>
              <a:path w="1059180" h="1682114">
                <a:moveTo>
                  <a:pt x="1059140" y="0"/>
                </a:moveTo>
                <a:lnTo>
                  <a:pt x="1008909" y="749"/>
                </a:lnTo>
                <a:lnTo>
                  <a:pt x="958842" y="2992"/>
                </a:lnTo>
                <a:lnTo>
                  <a:pt x="908969" y="6716"/>
                </a:lnTo>
                <a:lnTo>
                  <a:pt x="859322" y="11910"/>
                </a:lnTo>
                <a:lnTo>
                  <a:pt x="809932" y="18564"/>
                </a:lnTo>
                <a:lnTo>
                  <a:pt x="760829" y="26667"/>
                </a:lnTo>
                <a:lnTo>
                  <a:pt x="712044" y="36207"/>
                </a:lnTo>
                <a:lnTo>
                  <a:pt x="663609" y="47175"/>
                </a:lnTo>
                <a:lnTo>
                  <a:pt x="615554" y="59558"/>
                </a:lnTo>
                <a:lnTo>
                  <a:pt x="567910" y="73345"/>
                </a:lnTo>
                <a:lnTo>
                  <a:pt x="520707" y="88527"/>
                </a:lnTo>
                <a:lnTo>
                  <a:pt x="473978" y="105092"/>
                </a:lnTo>
                <a:lnTo>
                  <a:pt x="427752" y="123028"/>
                </a:lnTo>
                <a:lnTo>
                  <a:pt x="382061" y="142326"/>
                </a:lnTo>
                <a:lnTo>
                  <a:pt x="336936" y="162974"/>
                </a:lnTo>
                <a:lnTo>
                  <a:pt x="292407" y="184961"/>
                </a:lnTo>
                <a:lnTo>
                  <a:pt x="248505" y="208276"/>
                </a:lnTo>
                <a:lnTo>
                  <a:pt x="205262" y="232908"/>
                </a:lnTo>
                <a:lnTo>
                  <a:pt x="162707" y="258847"/>
                </a:lnTo>
                <a:lnTo>
                  <a:pt x="120873" y="286081"/>
                </a:lnTo>
                <a:lnTo>
                  <a:pt x="79790" y="314599"/>
                </a:lnTo>
                <a:lnTo>
                  <a:pt x="39488" y="344390"/>
                </a:lnTo>
                <a:lnTo>
                  <a:pt x="0" y="375445"/>
                </a:lnTo>
                <a:lnTo>
                  <a:pt x="1059138" y="1681653"/>
                </a:lnTo>
                <a:lnTo>
                  <a:pt x="1059140" y="0"/>
                </a:lnTo>
                <a:close/>
              </a:path>
            </a:pathLst>
          </a:custGeom>
          <a:solidFill>
            <a:srgbClr val="018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16818" y="655792"/>
            <a:ext cx="605790" cy="473709"/>
          </a:xfrm>
          <a:custGeom>
            <a:avLst/>
            <a:gdLst/>
            <a:ahLst/>
            <a:cxnLst/>
            <a:rect l="l" t="t" r="r" b="b"/>
            <a:pathLst>
              <a:path w="605789" h="473709">
                <a:moveTo>
                  <a:pt x="605359" y="59924"/>
                </a:moveTo>
                <a:lnTo>
                  <a:pt x="0" y="59924"/>
                </a:lnTo>
                <a:lnTo>
                  <a:pt x="0" y="473114"/>
                </a:lnTo>
                <a:lnTo>
                  <a:pt x="605359" y="473114"/>
                </a:lnTo>
                <a:lnTo>
                  <a:pt x="605359" y="59924"/>
                </a:lnTo>
                <a:close/>
              </a:path>
              <a:path w="605789" h="473709">
                <a:moveTo>
                  <a:pt x="378162" y="0"/>
                </a:moveTo>
                <a:lnTo>
                  <a:pt x="353126" y="59924"/>
                </a:lnTo>
                <a:lnTo>
                  <a:pt x="504465" y="59924"/>
                </a:lnTo>
                <a:lnTo>
                  <a:pt x="378162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16818" y="655792"/>
            <a:ext cx="605790" cy="473709"/>
          </a:xfrm>
          <a:custGeom>
            <a:avLst/>
            <a:gdLst/>
            <a:ahLst/>
            <a:cxnLst/>
            <a:rect l="l" t="t" r="r" b="b"/>
            <a:pathLst>
              <a:path w="605789" h="473709">
                <a:moveTo>
                  <a:pt x="0" y="59924"/>
                </a:moveTo>
                <a:lnTo>
                  <a:pt x="353126" y="59924"/>
                </a:lnTo>
                <a:lnTo>
                  <a:pt x="378162" y="0"/>
                </a:lnTo>
                <a:lnTo>
                  <a:pt x="504465" y="59924"/>
                </a:lnTo>
                <a:lnTo>
                  <a:pt x="605359" y="59924"/>
                </a:lnTo>
                <a:lnTo>
                  <a:pt x="605359" y="128789"/>
                </a:lnTo>
                <a:lnTo>
                  <a:pt x="605359" y="232087"/>
                </a:lnTo>
                <a:lnTo>
                  <a:pt x="605359" y="473114"/>
                </a:lnTo>
                <a:lnTo>
                  <a:pt x="504465" y="473114"/>
                </a:lnTo>
                <a:lnTo>
                  <a:pt x="353126" y="473114"/>
                </a:lnTo>
                <a:lnTo>
                  <a:pt x="0" y="473114"/>
                </a:lnTo>
                <a:lnTo>
                  <a:pt x="0" y="232087"/>
                </a:lnTo>
                <a:lnTo>
                  <a:pt x="0" y="128789"/>
                </a:lnTo>
                <a:lnTo>
                  <a:pt x="0" y="59924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45145" y="712723"/>
            <a:ext cx="548640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80340" marR="5080" indent="-168275">
              <a:lnSpc>
                <a:spcPct val="103299"/>
              </a:lnSpc>
              <a:spcBef>
                <a:spcPts val="50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Conduc</a:t>
            </a: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t  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98333" y="2644877"/>
            <a:ext cx="556895" cy="413384"/>
          </a:xfrm>
          <a:custGeom>
            <a:avLst/>
            <a:gdLst/>
            <a:ahLst/>
            <a:cxnLst/>
            <a:rect l="l" t="t" r="r" b="b"/>
            <a:pathLst>
              <a:path w="556895" h="413385">
                <a:moveTo>
                  <a:pt x="500137" y="0"/>
                </a:moveTo>
                <a:lnTo>
                  <a:pt x="0" y="0"/>
                </a:lnTo>
                <a:lnTo>
                  <a:pt x="0" y="413190"/>
                </a:lnTo>
                <a:lnTo>
                  <a:pt x="500137" y="413190"/>
                </a:lnTo>
                <a:lnTo>
                  <a:pt x="500137" y="344324"/>
                </a:lnTo>
                <a:lnTo>
                  <a:pt x="552173" y="344324"/>
                </a:lnTo>
                <a:lnTo>
                  <a:pt x="500137" y="241028"/>
                </a:lnTo>
                <a:lnTo>
                  <a:pt x="500137" y="0"/>
                </a:lnTo>
                <a:close/>
              </a:path>
              <a:path w="556895" h="413385">
                <a:moveTo>
                  <a:pt x="552173" y="344324"/>
                </a:moveTo>
                <a:lnTo>
                  <a:pt x="500137" y="344324"/>
                </a:lnTo>
                <a:lnTo>
                  <a:pt x="556352" y="352620"/>
                </a:lnTo>
                <a:lnTo>
                  <a:pt x="552173" y="344324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98333" y="2644877"/>
            <a:ext cx="556895" cy="413384"/>
          </a:xfrm>
          <a:custGeom>
            <a:avLst/>
            <a:gdLst/>
            <a:ahLst/>
            <a:cxnLst/>
            <a:rect l="l" t="t" r="r" b="b"/>
            <a:pathLst>
              <a:path w="556895" h="413385">
                <a:moveTo>
                  <a:pt x="0" y="0"/>
                </a:moveTo>
                <a:lnTo>
                  <a:pt x="291746" y="0"/>
                </a:lnTo>
                <a:lnTo>
                  <a:pt x="416780" y="0"/>
                </a:lnTo>
                <a:lnTo>
                  <a:pt x="500137" y="0"/>
                </a:lnTo>
                <a:lnTo>
                  <a:pt x="500137" y="241027"/>
                </a:lnTo>
                <a:lnTo>
                  <a:pt x="556352" y="352620"/>
                </a:lnTo>
                <a:lnTo>
                  <a:pt x="500137" y="344324"/>
                </a:lnTo>
                <a:lnTo>
                  <a:pt x="500137" y="413190"/>
                </a:lnTo>
                <a:lnTo>
                  <a:pt x="416780" y="413190"/>
                </a:lnTo>
                <a:lnTo>
                  <a:pt x="291746" y="413190"/>
                </a:lnTo>
                <a:lnTo>
                  <a:pt x="0" y="413190"/>
                </a:lnTo>
                <a:lnTo>
                  <a:pt x="0" y="344324"/>
                </a:lnTo>
                <a:lnTo>
                  <a:pt x="0" y="2410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826152" y="2629915"/>
            <a:ext cx="445134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 marR="5080" indent="-77470">
              <a:lnSpc>
                <a:spcPct val="105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Healt</a:t>
            </a: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h  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46%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3923" y="3204038"/>
            <a:ext cx="995680" cy="465455"/>
          </a:xfrm>
          <a:custGeom>
            <a:avLst/>
            <a:gdLst/>
            <a:ahLst/>
            <a:cxnLst/>
            <a:rect l="l" t="t" r="r" b="b"/>
            <a:pathLst>
              <a:path w="995680" h="465454">
                <a:moveTo>
                  <a:pt x="414723" y="413189"/>
                </a:moveTo>
                <a:lnTo>
                  <a:pt x="165889" y="413189"/>
                </a:lnTo>
                <a:lnTo>
                  <a:pt x="323842" y="464859"/>
                </a:lnTo>
                <a:lnTo>
                  <a:pt x="414723" y="413189"/>
                </a:lnTo>
                <a:close/>
              </a:path>
              <a:path w="995680" h="465454">
                <a:moveTo>
                  <a:pt x="995335" y="0"/>
                </a:moveTo>
                <a:lnTo>
                  <a:pt x="0" y="0"/>
                </a:lnTo>
                <a:lnTo>
                  <a:pt x="0" y="413189"/>
                </a:lnTo>
                <a:lnTo>
                  <a:pt x="995335" y="413189"/>
                </a:lnTo>
                <a:lnTo>
                  <a:pt x="995335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3923" y="3204038"/>
            <a:ext cx="995680" cy="465455"/>
          </a:xfrm>
          <a:custGeom>
            <a:avLst/>
            <a:gdLst/>
            <a:ahLst/>
            <a:cxnLst/>
            <a:rect l="l" t="t" r="r" b="b"/>
            <a:pathLst>
              <a:path w="995680" h="465454">
                <a:moveTo>
                  <a:pt x="0" y="0"/>
                </a:moveTo>
                <a:lnTo>
                  <a:pt x="165889" y="0"/>
                </a:lnTo>
                <a:lnTo>
                  <a:pt x="414723" y="0"/>
                </a:lnTo>
                <a:lnTo>
                  <a:pt x="995336" y="0"/>
                </a:lnTo>
                <a:lnTo>
                  <a:pt x="995336" y="241027"/>
                </a:lnTo>
                <a:lnTo>
                  <a:pt x="995336" y="344325"/>
                </a:lnTo>
                <a:lnTo>
                  <a:pt x="995336" y="413190"/>
                </a:lnTo>
                <a:lnTo>
                  <a:pt x="414723" y="413190"/>
                </a:lnTo>
                <a:lnTo>
                  <a:pt x="323842" y="464859"/>
                </a:lnTo>
                <a:lnTo>
                  <a:pt x="165889" y="413190"/>
                </a:lnTo>
                <a:lnTo>
                  <a:pt x="0" y="413190"/>
                </a:lnTo>
                <a:lnTo>
                  <a:pt x="0" y="344325"/>
                </a:lnTo>
                <a:lnTo>
                  <a:pt x="0" y="2410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5572" y="2816613"/>
            <a:ext cx="457834" cy="413384"/>
          </a:xfrm>
          <a:custGeom>
            <a:avLst/>
            <a:gdLst/>
            <a:ahLst/>
            <a:cxnLst/>
            <a:rect l="l" t="t" r="r" b="b"/>
            <a:pathLst>
              <a:path w="457834" h="413385">
                <a:moveTo>
                  <a:pt x="457634" y="344324"/>
                </a:moveTo>
                <a:lnTo>
                  <a:pt x="52267" y="344324"/>
                </a:lnTo>
                <a:lnTo>
                  <a:pt x="52267" y="413190"/>
                </a:lnTo>
                <a:lnTo>
                  <a:pt x="457634" y="413190"/>
                </a:lnTo>
                <a:lnTo>
                  <a:pt x="457634" y="344324"/>
                </a:lnTo>
                <a:close/>
              </a:path>
              <a:path w="457834" h="413385">
                <a:moveTo>
                  <a:pt x="457634" y="0"/>
                </a:moveTo>
                <a:lnTo>
                  <a:pt x="52267" y="0"/>
                </a:lnTo>
                <a:lnTo>
                  <a:pt x="52267" y="241028"/>
                </a:lnTo>
                <a:lnTo>
                  <a:pt x="0" y="371842"/>
                </a:lnTo>
                <a:lnTo>
                  <a:pt x="52267" y="344324"/>
                </a:lnTo>
                <a:lnTo>
                  <a:pt x="457634" y="344324"/>
                </a:lnTo>
                <a:lnTo>
                  <a:pt x="457634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5572" y="2816613"/>
            <a:ext cx="457834" cy="413384"/>
          </a:xfrm>
          <a:custGeom>
            <a:avLst/>
            <a:gdLst/>
            <a:ahLst/>
            <a:cxnLst/>
            <a:rect l="l" t="t" r="r" b="b"/>
            <a:pathLst>
              <a:path w="457834" h="413385">
                <a:moveTo>
                  <a:pt x="52267" y="0"/>
                </a:moveTo>
                <a:lnTo>
                  <a:pt x="119829" y="0"/>
                </a:lnTo>
                <a:lnTo>
                  <a:pt x="221170" y="0"/>
                </a:lnTo>
                <a:lnTo>
                  <a:pt x="457634" y="0"/>
                </a:lnTo>
                <a:lnTo>
                  <a:pt x="457634" y="241027"/>
                </a:lnTo>
                <a:lnTo>
                  <a:pt x="457634" y="344325"/>
                </a:lnTo>
                <a:lnTo>
                  <a:pt x="457634" y="413190"/>
                </a:lnTo>
                <a:lnTo>
                  <a:pt x="221170" y="413190"/>
                </a:lnTo>
                <a:lnTo>
                  <a:pt x="119829" y="413190"/>
                </a:lnTo>
                <a:lnTo>
                  <a:pt x="52267" y="413190"/>
                </a:lnTo>
                <a:lnTo>
                  <a:pt x="52267" y="344325"/>
                </a:lnTo>
                <a:lnTo>
                  <a:pt x="0" y="371842"/>
                </a:lnTo>
                <a:lnTo>
                  <a:pt x="52267" y="241027"/>
                </a:lnTo>
                <a:lnTo>
                  <a:pt x="52267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73906" y="2986531"/>
            <a:ext cx="965835" cy="61087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403225" marR="5080" indent="-361315">
              <a:lnSpc>
                <a:spcPct val="103299"/>
              </a:lnSpc>
              <a:spcBef>
                <a:spcPts val="70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Mental</a:t>
            </a:r>
            <a:r>
              <a:rPr dirty="0" sz="1200" spc="-80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Health  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9511" y="2416430"/>
            <a:ext cx="725170" cy="413384"/>
          </a:xfrm>
          <a:custGeom>
            <a:avLst/>
            <a:gdLst/>
            <a:ahLst/>
            <a:cxnLst/>
            <a:rect l="l" t="t" r="r" b="b"/>
            <a:pathLst>
              <a:path w="725169" h="413385">
                <a:moveTo>
                  <a:pt x="724632" y="0"/>
                </a:moveTo>
                <a:lnTo>
                  <a:pt x="59899" y="0"/>
                </a:lnTo>
                <a:lnTo>
                  <a:pt x="59899" y="241026"/>
                </a:lnTo>
                <a:lnTo>
                  <a:pt x="0" y="318428"/>
                </a:lnTo>
                <a:lnTo>
                  <a:pt x="59899" y="344324"/>
                </a:lnTo>
                <a:lnTo>
                  <a:pt x="59899" y="413189"/>
                </a:lnTo>
                <a:lnTo>
                  <a:pt x="724632" y="413189"/>
                </a:lnTo>
                <a:lnTo>
                  <a:pt x="724632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9511" y="2416430"/>
            <a:ext cx="725170" cy="413384"/>
          </a:xfrm>
          <a:custGeom>
            <a:avLst/>
            <a:gdLst/>
            <a:ahLst/>
            <a:cxnLst/>
            <a:rect l="l" t="t" r="r" b="b"/>
            <a:pathLst>
              <a:path w="725169" h="413385">
                <a:moveTo>
                  <a:pt x="59899" y="0"/>
                </a:moveTo>
                <a:lnTo>
                  <a:pt x="170688" y="0"/>
                </a:lnTo>
                <a:lnTo>
                  <a:pt x="336871" y="0"/>
                </a:lnTo>
                <a:lnTo>
                  <a:pt x="724632" y="0"/>
                </a:lnTo>
                <a:lnTo>
                  <a:pt x="724632" y="241027"/>
                </a:lnTo>
                <a:lnTo>
                  <a:pt x="724632" y="344325"/>
                </a:lnTo>
                <a:lnTo>
                  <a:pt x="724632" y="413190"/>
                </a:lnTo>
                <a:lnTo>
                  <a:pt x="336871" y="413190"/>
                </a:lnTo>
                <a:lnTo>
                  <a:pt x="170688" y="413190"/>
                </a:lnTo>
                <a:lnTo>
                  <a:pt x="59899" y="413190"/>
                </a:lnTo>
                <a:lnTo>
                  <a:pt x="59899" y="344325"/>
                </a:lnTo>
                <a:lnTo>
                  <a:pt x="0" y="318429"/>
                </a:lnTo>
                <a:lnTo>
                  <a:pt x="59899" y="241027"/>
                </a:lnTo>
                <a:lnTo>
                  <a:pt x="59899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05192" y="2575052"/>
            <a:ext cx="351155" cy="44640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Legal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8319" y="1904147"/>
            <a:ext cx="692150" cy="413384"/>
          </a:xfrm>
          <a:custGeom>
            <a:avLst/>
            <a:gdLst/>
            <a:ahLst/>
            <a:cxnLst/>
            <a:rect l="l" t="t" r="r" b="b"/>
            <a:pathLst>
              <a:path w="692150" h="413385">
                <a:moveTo>
                  <a:pt x="691902" y="0"/>
                </a:moveTo>
                <a:lnTo>
                  <a:pt x="61794" y="0"/>
                </a:lnTo>
                <a:lnTo>
                  <a:pt x="61794" y="68865"/>
                </a:lnTo>
                <a:lnTo>
                  <a:pt x="0" y="159020"/>
                </a:lnTo>
                <a:lnTo>
                  <a:pt x="61794" y="172162"/>
                </a:lnTo>
                <a:lnTo>
                  <a:pt x="61794" y="413190"/>
                </a:lnTo>
                <a:lnTo>
                  <a:pt x="691902" y="413190"/>
                </a:lnTo>
                <a:lnTo>
                  <a:pt x="691902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8319" y="1904147"/>
            <a:ext cx="692150" cy="413384"/>
          </a:xfrm>
          <a:custGeom>
            <a:avLst/>
            <a:gdLst/>
            <a:ahLst/>
            <a:cxnLst/>
            <a:rect l="l" t="t" r="r" b="b"/>
            <a:pathLst>
              <a:path w="692150" h="413385">
                <a:moveTo>
                  <a:pt x="61794" y="0"/>
                </a:moveTo>
                <a:lnTo>
                  <a:pt x="166812" y="0"/>
                </a:lnTo>
                <a:lnTo>
                  <a:pt x="324339" y="0"/>
                </a:lnTo>
                <a:lnTo>
                  <a:pt x="691902" y="0"/>
                </a:lnTo>
                <a:lnTo>
                  <a:pt x="691902" y="68865"/>
                </a:lnTo>
                <a:lnTo>
                  <a:pt x="691902" y="172162"/>
                </a:lnTo>
                <a:lnTo>
                  <a:pt x="691902" y="413190"/>
                </a:lnTo>
                <a:lnTo>
                  <a:pt x="324339" y="413190"/>
                </a:lnTo>
                <a:lnTo>
                  <a:pt x="166812" y="413190"/>
                </a:lnTo>
                <a:lnTo>
                  <a:pt x="61794" y="413190"/>
                </a:lnTo>
                <a:lnTo>
                  <a:pt x="61794" y="172162"/>
                </a:lnTo>
                <a:lnTo>
                  <a:pt x="0" y="159020"/>
                </a:lnTo>
                <a:lnTo>
                  <a:pt x="61794" y="68865"/>
                </a:lnTo>
                <a:lnTo>
                  <a:pt x="61794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58560" y="1822196"/>
            <a:ext cx="3526154" cy="80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dirty="0" sz="1200" spc="-75" b="1">
                <a:solidFill>
                  <a:srgbClr val="17453A"/>
                </a:solidFill>
                <a:latin typeface="Calibri"/>
                <a:cs typeface="Calibri"/>
              </a:rPr>
              <a:t>Person</a:t>
            </a:r>
            <a:r>
              <a:rPr dirty="0" sz="1800" spc="-75">
                <a:solidFill>
                  <a:srgbClr val="17453A"/>
                </a:solidFill>
                <a:latin typeface="Arial"/>
                <a:cs typeface="Arial"/>
              </a:rPr>
              <a:t>•</a:t>
            </a:r>
            <a:r>
              <a:rPr dirty="0" sz="1200" spc="-75" b="1">
                <a:solidFill>
                  <a:srgbClr val="17453A"/>
                </a:solidFill>
                <a:latin typeface="Calibri"/>
                <a:cs typeface="Calibri"/>
              </a:rPr>
              <a:t>al 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Presentation </a:t>
            </a:r>
            <a:r>
              <a:rPr dirty="0" sz="1800" spc="-15">
                <a:solidFill>
                  <a:srgbClr val="17453A"/>
                </a:solidFill>
                <a:latin typeface="Calibri"/>
                <a:cs typeface="Calibri"/>
              </a:rPr>
              <a:t>for </a:t>
            </a:r>
            <a:r>
              <a:rPr dirty="0" sz="1800" spc="-30">
                <a:solidFill>
                  <a:srgbClr val="17453A"/>
                </a:solidFill>
                <a:latin typeface="Calibri"/>
                <a:cs typeface="Calibri"/>
              </a:rPr>
              <a:t>FASTR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Oct</a:t>
            </a:r>
            <a:r>
              <a:rPr dirty="0" sz="1800" spc="-6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  <a:p>
            <a:pPr marL="192405">
              <a:lnSpc>
                <a:spcPts val="1415"/>
              </a:lnSpc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  <a:p>
            <a:pPr marL="61594">
              <a:lnSpc>
                <a:spcPct val="100000"/>
              </a:lnSpc>
              <a:spcBef>
                <a:spcPts val="1105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Logistical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2719" y="1276493"/>
            <a:ext cx="527685" cy="419734"/>
          </a:xfrm>
          <a:custGeom>
            <a:avLst/>
            <a:gdLst/>
            <a:ahLst/>
            <a:cxnLst/>
            <a:rect l="l" t="t" r="r" b="b"/>
            <a:pathLst>
              <a:path w="527685" h="419735">
                <a:moveTo>
                  <a:pt x="0" y="0"/>
                </a:moveTo>
                <a:lnTo>
                  <a:pt x="50152" y="178194"/>
                </a:lnTo>
                <a:lnTo>
                  <a:pt x="50152" y="419221"/>
                </a:lnTo>
                <a:lnTo>
                  <a:pt x="527206" y="419221"/>
                </a:lnTo>
                <a:lnTo>
                  <a:pt x="527206" y="74896"/>
                </a:lnTo>
                <a:lnTo>
                  <a:pt x="50152" y="74896"/>
                </a:lnTo>
                <a:lnTo>
                  <a:pt x="0" y="0"/>
                </a:lnTo>
                <a:close/>
              </a:path>
              <a:path w="527685" h="419735">
                <a:moveTo>
                  <a:pt x="527206" y="6032"/>
                </a:moveTo>
                <a:lnTo>
                  <a:pt x="50152" y="6032"/>
                </a:lnTo>
                <a:lnTo>
                  <a:pt x="50152" y="74896"/>
                </a:lnTo>
                <a:lnTo>
                  <a:pt x="527206" y="74896"/>
                </a:lnTo>
                <a:lnTo>
                  <a:pt x="527206" y="6032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2719" y="1276493"/>
            <a:ext cx="527685" cy="419734"/>
          </a:xfrm>
          <a:custGeom>
            <a:avLst/>
            <a:gdLst/>
            <a:ahLst/>
            <a:cxnLst/>
            <a:rect l="l" t="t" r="r" b="b"/>
            <a:pathLst>
              <a:path w="527685" h="419735">
                <a:moveTo>
                  <a:pt x="50152" y="6032"/>
                </a:moveTo>
                <a:lnTo>
                  <a:pt x="129661" y="6032"/>
                </a:lnTo>
                <a:lnTo>
                  <a:pt x="248925" y="6032"/>
                </a:lnTo>
                <a:lnTo>
                  <a:pt x="527206" y="6032"/>
                </a:lnTo>
                <a:lnTo>
                  <a:pt x="527206" y="74897"/>
                </a:lnTo>
                <a:lnTo>
                  <a:pt x="527206" y="178195"/>
                </a:lnTo>
                <a:lnTo>
                  <a:pt x="527206" y="419222"/>
                </a:lnTo>
                <a:lnTo>
                  <a:pt x="248925" y="419222"/>
                </a:lnTo>
                <a:lnTo>
                  <a:pt x="129661" y="419222"/>
                </a:lnTo>
                <a:lnTo>
                  <a:pt x="50152" y="419222"/>
                </a:lnTo>
                <a:lnTo>
                  <a:pt x="50152" y="178195"/>
                </a:lnTo>
                <a:lnTo>
                  <a:pt x="0" y="0"/>
                </a:lnTo>
                <a:lnTo>
                  <a:pt x="50152" y="74897"/>
                </a:lnTo>
                <a:lnTo>
                  <a:pt x="50152" y="6032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60579" y="1279652"/>
            <a:ext cx="421640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16839" marR="5080" indent="-104775">
              <a:lnSpc>
                <a:spcPct val="103299"/>
              </a:lnSpc>
              <a:spcBef>
                <a:spcPts val="50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Sa</a:t>
            </a: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f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ety  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73098" y="688784"/>
            <a:ext cx="591820" cy="472440"/>
          </a:xfrm>
          <a:custGeom>
            <a:avLst/>
            <a:gdLst/>
            <a:ahLst/>
            <a:cxnLst/>
            <a:rect l="l" t="t" r="r" b="b"/>
            <a:pathLst>
              <a:path w="591819" h="472440">
                <a:moveTo>
                  <a:pt x="591635" y="58707"/>
                </a:moveTo>
                <a:lnTo>
                  <a:pt x="0" y="58707"/>
                </a:lnTo>
                <a:lnTo>
                  <a:pt x="0" y="471896"/>
                </a:lnTo>
                <a:lnTo>
                  <a:pt x="591635" y="471896"/>
                </a:lnTo>
                <a:lnTo>
                  <a:pt x="591635" y="58707"/>
                </a:lnTo>
                <a:close/>
              </a:path>
              <a:path w="591819" h="472440">
                <a:moveTo>
                  <a:pt x="201771" y="0"/>
                </a:moveTo>
                <a:lnTo>
                  <a:pt x="98605" y="58707"/>
                </a:lnTo>
                <a:lnTo>
                  <a:pt x="246514" y="58707"/>
                </a:lnTo>
                <a:lnTo>
                  <a:pt x="201771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3098" y="688785"/>
            <a:ext cx="591820" cy="472440"/>
          </a:xfrm>
          <a:custGeom>
            <a:avLst/>
            <a:gdLst/>
            <a:ahLst/>
            <a:cxnLst/>
            <a:rect l="l" t="t" r="r" b="b"/>
            <a:pathLst>
              <a:path w="591819" h="472440">
                <a:moveTo>
                  <a:pt x="0" y="58706"/>
                </a:moveTo>
                <a:lnTo>
                  <a:pt x="98606" y="58706"/>
                </a:lnTo>
                <a:lnTo>
                  <a:pt x="201771" y="0"/>
                </a:lnTo>
                <a:lnTo>
                  <a:pt x="246515" y="58706"/>
                </a:lnTo>
                <a:lnTo>
                  <a:pt x="591636" y="58706"/>
                </a:lnTo>
                <a:lnTo>
                  <a:pt x="591636" y="127571"/>
                </a:lnTo>
                <a:lnTo>
                  <a:pt x="591636" y="230869"/>
                </a:lnTo>
                <a:lnTo>
                  <a:pt x="591636" y="471896"/>
                </a:lnTo>
                <a:lnTo>
                  <a:pt x="246515" y="471896"/>
                </a:lnTo>
                <a:lnTo>
                  <a:pt x="98606" y="471896"/>
                </a:lnTo>
                <a:lnTo>
                  <a:pt x="0" y="471896"/>
                </a:lnTo>
                <a:lnTo>
                  <a:pt x="0" y="230869"/>
                </a:lnTo>
                <a:lnTo>
                  <a:pt x="0" y="127571"/>
                </a:lnTo>
                <a:lnTo>
                  <a:pt x="0" y="58706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01358" y="743203"/>
            <a:ext cx="535940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34620" marR="5080" indent="-122555">
              <a:lnSpc>
                <a:spcPct val="103299"/>
              </a:lnSpc>
              <a:spcBef>
                <a:spcPts val="50"/>
              </a:spcBef>
            </a:pP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Se</a:t>
            </a: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u</a:t>
            </a: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r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ity  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349498" y="191515"/>
            <a:ext cx="8496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17453A"/>
                </a:solidFill>
              </a:rPr>
              <a:t>AY</a:t>
            </a:r>
            <a:r>
              <a:rPr dirty="0" sz="1800" spc="-70">
                <a:solidFill>
                  <a:srgbClr val="17453A"/>
                </a:solidFill>
              </a:rPr>
              <a:t> </a:t>
            </a:r>
            <a:r>
              <a:rPr dirty="0" sz="1800" spc="-5">
                <a:solidFill>
                  <a:srgbClr val="17453A"/>
                </a:solidFill>
              </a:rPr>
              <a:t>17-18</a:t>
            </a:r>
            <a:endParaRPr sz="1800"/>
          </a:p>
        </p:txBody>
      </p:sp>
      <p:sp>
        <p:nvSpPr>
          <p:cNvPr id="44" name="object 44"/>
          <p:cNvSpPr/>
          <p:nvPr/>
        </p:nvSpPr>
        <p:spPr>
          <a:xfrm>
            <a:off x="94129" y="106010"/>
            <a:ext cx="5379085" cy="3928110"/>
          </a:xfrm>
          <a:custGeom>
            <a:avLst/>
            <a:gdLst/>
            <a:ahLst/>
            <a:cxnLst/>
            <a:rect l="l" t="t" r="r" b="b"/>
            <a:pathLst>
              <a:path w="5379085" h="3928110">
                <a:moveTo>
                  <a:pt x="0" y="0"/>
                </a:moveTo>
                <a:lnTo>
                  <a:pt x="5378823" y="0"/>
                </a:lnTo>
                <a:lnTo>
                  <a:pt x="5378823" y="3928107"/>
                </a:lnTo>
                <a:lnTo>
                  <a:pt x="0" y="392810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965575" y="106010"/>
            <a:ext cx="4780071" cy="39281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284464" y="320040"/>
            <a:ext cx="3450335" cy="2331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637776" y="1548383"/>
            <a:ext cx="2097024" cy="18562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637776" y="2014727"/>
            <a:ext cx="2097024" cy="1886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025128" y="2014727"/>
            <a:ext cx="2392679" cy="20086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940040" y="993647"/>
            <a:ext cx="2334768" cy="30297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602014" y="637671"/>
            <a:ext cx="2983865" cy="1695450"/>
          </a:xfrm>
          <a:custGeom>
            <a:avLst/>
            <a:gdLst/>
            <a:ahLst/>
            <a:cxnLst/>
            <a:rect l="l" t="t" r="r" b="b"/>
            <a:pathLst>
              <a:path w="2983865" h="1695450">
                <a:moveTo>
                  <a:pt x="1341401" y="0"/>
                </a:moveTo>
                <a:lnTo>
                  <a:pt x="1296482" y="948"/>
                </a:lnTo>
                <a:lnTo>
                  <a:pt x="1251627" y="3079"/>
                </a:lnTo>
                <a:lnTo>
                  <a:pt x="1206861" y="6390"/>
                </a:lnTo>
                <a:lnTo>
                  <a:pt x="1162210" y="10878"/>
                </a:lnTo>
                <a:lnTo>
                  <a:pt x="1117697" y="16537"/>
                </a:lnTo>
                <a:lnTo>
                  <a:pt x="1073349" y="23366"/>
                </a:lnTo>
                <a:lnTo>
                  <a:pt x="1029191" y="31360"/>
                </a:lnTo>
                <a:lnTo>
                  <a:pt x="985247" y="40517"/>
                </a:lnTo>
                <a:lnTo>
                  <a:pt x="941542" y="50832"/>
                </a:lnTo>
                <a:lnTo>
                  <a:pt x="898101" y="62301"/>
                </a:lnTo>
                <a:lnTo>
                  <a:pt x="854951" y="74923"/>
                </a:lnTo>
                <a:lnTo>
                  <a:pt x="812114" y="88692"/>
                </a:lnTo>
                <a:lnTo>
                  <a:pt x="769618" y="103605"/>
                </a:lnTo>
                <a:lnTo>
                  <a:pt x="727486" y="119660"/>
                </a:lnTo>
                <a:lnTo>
                  <a:pt x="685744" y="136851"/>
                </a:lnTo>
                <a:lnTo>
                  <a:pt x="644416" y="155177"/>
                </a:lnTo>
                <a:lnTo>
                  <a:pt x="603529" y="174633"/>
                </a:lnTo>
                <a:lnTo>
                  <a:pt x="563106" y="195216"/>
                </a:lnTo>
                <a:lnTo>
                  <a:pt x="523173" y="216922"/>
                </a:lnTo>
                <a:lnTo>
                  <a:pt x="483755" y="239747"/>
                </a:lnTo>
                <a:lnTo>
                  <a:pt x="444877" y="263689"/>
                </a:lnTo>
                <a:lnTo>
                  <a:pt x="406564" y="288744"/>
                </a:lnTo>
                <a:lnTo>
                  <a:pt x="368841" y="314908"/>
                </a:lnTo>
                <a:lnTo>
                  <a:pt x="331734" y="342178"/>
                </a:lnTo>
                <a:lnTo>
                  <a:pt x="295266" y="370550"/>
                </a:lnTo>
                <a:lnTo>
                  <a:pt x="259464" y="400020"/>
                </a:lnTo>
                <a:lnTo>
                  <a:pt x="224352" y="430586"/>
                </a:lnTo>
                <a:lnTo>
                  <a:pt x="189955" y="462243"/>
                </a:lnTo>
                <a:lnTo>
                  <a:pt x="156299" y="494988"/>
                </a:lnTo>
                <a:lnTo>
                  <a:pt x="123408" y="528818"/>
                </a:lnTo>
                <a:lnTo>
                  <a:pt x="91308" y="563729"/>
                </a:lnTo>
                <a:lnTo>
                  <a:pt x="60023" y="599717"/>
                </a:lnTo>
                <a:lnTo>
                  <a:pt x="29578" y="636779"/>
                </a:lnTo>
                <a:lnTo>
                  <a:pt x="0" y="674912"/>
                </a:lnTo>
                <a:lnTo>
                  <a:pt x="1353576" y="1694906"/>
                </a:lnTo>
                <a:lnTo>
                  <a:pt x="2983243" y="1229350"/>
                </a:lnTo>
                <a:lnTo>
                  <a:pt x="2968741" y="1181287"/>
                </a:lnTo>
                <a:lnTo>
                  <a:pt x="2952858" y="1133781"/>
                </a:lnTo>
                <a:lnTo>
                  <a:pt x="2935613" y="1086856"/>
                </a:lnTo>
                <a:lnTo>
                  <a:pt x="2917025" y="1040540"/>
                </a:lnTo>
                <a:lnTo>
                  <a:pt x="2897112" y="994860"/>
                </a:lnTo>
                <a:lnTo>
                  <a:pt x="2875893" y="949842"/>
                </a:lnTo>
                <a:lnTo>
                  <a:pt x="2853384" y="905513"/>
                </a:lnTo>
                <a:lnTo>
                  <a:pt x="2829606" y="861899"/>
                </a:lnTo>
                <a:lnTo>
                  <a:pt x="2804575" y="819027"/>
                </a:lnTo>
                <a:lnTo>
                  <a:pt x="2778311" y="776924"/>
                </a:lnTo>
                <a:lnTo>
                  <a:pt x="2750832" y="735616"/>
                </a:lnTo>
                <a:lnTo>
                  <a:pt x="2722155" y="695129"/>
                </a:lnTo>
                <a:lnTo>
                  <a:pt x="2692300" y="655492"/>
                </a:lnTo>
                <a:lnTo>
                  <a:pt x="2661284" y="616729"/>
                </a:lnTo>
                <a:lnTo>
                  <a:pt x="2629126" y="578868"/>
                </a:lnTo>
                <a:lnTo>
                  <a:pt x="2595843" y="541936"/>
                </a:lnTo>
                <a:lnTo>
                  <a:pt x="2561455" y="505958"/>
                </a:lnTo>
                <a:lnTo>
                  <a:pt x="2525980" y="470962"/>
                </a:lnTo>
                <a:lnTo>
                  <a:pt x="2489436" y="436975"/>
                </a:lnTo>
                <a:lnTo>
                  <a:pt x="2451840" y="404022"/>
                </a:lnTo>
                <a:lnTo>
                  <a:pt x="2413212" y="372131"/>
                </a:lnTo>
                <a:lnTo>
                  <a:pt x="2373570" y="341328"/>
                </a:lnTo>
                <a:lnTo>
                  <a:pt x="2334626" y="312825"/>
                </a:lnTo>
                <a:lnTo>
                  <a:pt x="2295145" y="285590"/>
                </a:lnTo>
                <a:lnTo>
                  <a:pt x="2255153" y="259619"/>
                </a:lnTo>
                <a:lnTo>
                  <a:pt x="2214673" y="234909"/>
                </a:lnTo>
                <a:lnTo>
                  <a:pt x="2173731" y="211455"/>
                </a:lnTo>
                <a:lnTo>
                  <a:pt x="2132353" y="189256"/>
                </a:lnTo>
                <a:lnTo>
                  <a:pt x="2090563" y="168306"/>
                </a:lnTo>
                <a:lnTo>
                  <a:pt x="2048386" y="148603"/>
                </a:lnTo>
                <a:lnTo>
                  <a:pt x="2005848" y="130142"/>
                </a:lnTo>
                <a:lnTo>
                  <a:pt x="1962973" y="112921"/>
                </a:lnTo>
                <a:lnTo>
                  <a:pt x="1919786" y="96936"/>
                </a:lnTo>
                <a:lnTo>
                  <a:pt x="1876313" y="82184"/>
                </a:lnTo>
                <a:lnTo>
                  <a:pt x="1832578" y="68660"/>
                </a:lnTo>
                <a:lnTo>
                  <a:pt x="1788607" y="56362"/>
                </a:lnTo>
                <a:lnTo>
                  <a:pt x="1744424" y="45285"/>
                </a:lnTo>
                <a:lnTo>
                  <a:pt x="1700055" y="35427"/>
                </a:lnTo>
                <a:lnTo>
                  <a:pt x="1655525" y="26784"/>
                </a:lnTo>
                <a:lnTo>
                  <a:pt x="1610859" y="19352"/>
                </a:lnTo>
                <a:lnTo>
                  <a:pt x="1566081" y="13128"/>
                </a:lnTo>
                <a:lnTo>
                  <a:pt x="1521217" y="8108"/>
                </a:lnTo>
                <a:lnTo>
                  <a:pt x="1476292" y="4288"/>
                </a:lnTo>
                <a:lnTo>
                  <a:pt x="1431331" y="1666"/>
                </a:lnTo>
                <a:lnTo>
                  <a:pt x="1386359" y="238"/>
                </a:lnTo>
                <a:lnTo>
                  <a:pt x="1341401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955590" y="1867024"/>
            <a:ext cx="1694814" cy="1219200"/>
          </a:xfrm>
          <a:custGeom>
            <a:avLst/>
            <a:gdLst/>
            <a:ahLst/>
            <a:cxnLst/>
            <a:rect l="l" t="t" r="r" b="b"/>
            <a:pathLst>
              <a:path w="1694815" h="1219200">
                <a:moveTo>
                  <a:pt x="1629666" y="0"/>
                </a:moveTo>
                <a:lnTo>
                  <a:pt x="0" y="465554"/>
                </a:lnTo>
                <a:lnTo>
                  <a:pt x="1518147" y="1219069"/>
                </a:lnTo>
                <a:lnTo>
                  <a:pt x="1539967" y="1173410"/>
                </a:lnTo>
                <a:lnTo>
                  <a:pt x="1560362" y="1127243"/>
                </a:lnTo>
                <a:lnTo>
                  <a:pt x="1579331" y="1080599"/>
                </a:lnTo>
                <a:lnTo>
                  <a:pt x="1596871" y="1033510"/>
                </a:lnTo>
                <a:lnTo>
                  <a:pt x="1612978" y="986011"/>
                </a:lnTo>
                <a:lnTo>
                  <a:pt x="1627649" y="938133"/>
                </a:lnTo>
                <a:lnTo>
                  <a:pt x="1640881" y="889909"/>
                </a:lnTo>
                <a:lnTo>
                  <a:pt x="1652673" y="841371"/>
                </a:lnTo>
                <a:lnTo>
                  <a:pt x="1663019" y="792554"/>
                </a:lnTo>
                <a:lnTo>
                  <a:pt x="1671918" y="743488"/>
                </a:lnTo>
                <a:lnTo>
                  <a:pt x="1679367" y="694207"/>
                </a:lnTo>
                <a:lnTo>
                  <a:pt x="1685362" y="644744"/>
                </a:lnTo>
                <a:lnTo>
                  <a:pt x="1689900" y="595131"/>
                </a:lnTo>
                <a:lnTo>
                  <a:pt x="1692979" y="545401"/>
                </a:lnTo>
                <a:lnTo>
                  <a:pt x="1694596" y="495587"/>
                </a:lnTo>
                <a:lnTo>
                  <a:pt x="1694747" y="445721"/>
                </a:lnTo>
                <a:lnTo>
                  <a:pt x="1693429" y="395837"/>
                </a:lnTo>
                <a:lnTo>
                  <a:pt x="1690640" y="345966"/>
                </a:lnTo>
                <a:lnTo>
                  <a:pt x="1686377" y="296141"/>
                </a:lnTo>
                <a:lnTo>
                  <a:pt x="1680636" y="246395"/>
                </a:lnTo>
                <a:lnTo>
                  <a:pt x="1673415" y="196762"/>
                </a:lnTo>
                <a:lnTo>
                  <a:pt x="1664710" y="147273"/>
                </a:lnTo>
                <a:lnTo>
                  <a:pt x="1654519" y="97961"/>
                </a:lnTo>
                <a:lnTo>
                  <a:pt x="1642839" y="48859"/>
                </a:lnTo>
                <a:lnTo>
                  <a:pt x="1629666" y="0"/>
                </a:lnTo>
                <a:close/>
              </a:path>
            </a:pathLst>
          </a:custGeom>
          <a:solidFill>
            <a:srgbClr val="88B0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955590" y="2332578"/>
            <a:ext cx="1518285" cy="1250950"/>
          </a:xfrm>
          <a:custGeom>
            <a:avLst/>
            <a:gdLst/>
            <a:ahLst/>
            <a:cxnLst/>
            <a:rect l="l" t="t" r="r" b="b"/>
            <a:pathLst>
              <a:path w="1518284" h="1250950">
                <a:moveTo>
                  <a:pt x="0" y="0"/>
                </a:moveTo>
                <a:lnTo>
                  <a:pt x="1143568" y="1250920"/>
                </a:lnTo>
                <a:lnTo>
                  <a:pt x="1181618" y="1215043"/>
                </a:lnTo>
                <a:lnTo>
                  <a:pt x="1218500" y="1178053"/>
                </a:lnTo>
                <a:lnTo>
                  <a:pt x="1254190" y="1139981"/>
                </a:lnTo>
                <a:lnTo>
                  <a:pt x="1288668" y="1100856"/>
                </a:lnTo>
                <a:lnTo>
                  <a:pt x="1321911" y="1060708"/>
                </a:lnTo>
                <a:lnTo>
                  <a:pt x="1353896" y="1019566"/>
                </a:lnTo>
                <a:lnTo>
                  <a:pt x="1384601" y="977460"/>
                </a:lnTo>
                <a:lnTo>
                  <a:pt x="1414004" y="934421"/>
                </a:lnTo>
                <a:lnTo>
                  <a:pt x="1442083" y="890476"/>
                </a:lnTo>
                <a:lnTo>
                  <a:pt x="1468814" y="845657"/>
                </a:lnTo>
                <a:lnTo>
                  <a:pt x="1494176" y="799992"/>
                </a:lnTo>
                <a:lnTo>
                  <a:pt x="1518147" y="753512"/>
                </a:lnTo>
                <a:lnTo>
                  <a:pt x="0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345076" y="2332578"/>
            <a:ext cx="1754505" cy="1691005"/>
          </a:xfrm>
          <a:custGeom>
            <a:avLst/>
            <a:gdLst/>
            <a:ahLst/>
            <a:cxnLst/>
            <a:rect l="l" t="t" r="r" b="b"/>
            <a:pathLst>
              <a:path w="1754504" h="1691004">
                <a:moveTo>
                  <a:pt x="610514" y="0"/>
                </a:moveTo>
                <a:lnTo>
                  <a:pt x="0" y="1581082"/>
                </a:lnTo>
                <a:lnTo>
                  <a:pt x="46303" y="1598195"/>
                </a:lnTo>
                <a:lnTo>
                  <a:pt x="92892" y="1613895"/>
                </a:lnTo>
                <a:lnTo>
                  <a:pt x="139737" y="1628187"/>
                </a:lnTo>
                <a:lnTo>
                  <a:pt x="186808" y="1641077"/>
                </a:lnTo>
                <a:lnTo>
                  <a:pt x="234078" y="1652570"/>
                </a:lnTo>
                <a:lnTo>
                  <a:pt x="281518" y="1662673"/>
                </a:lnTo>
                <a:lnTo>
                  <a:pt x="329099" y="1671389"/>
                </a:lnTo>
                <a:lnTo>
                  <a:pt x="376791" y="1678724"/>
                </a:lnTo>
                <a:lnTo>
                  <a:pt x="424567" y="1684685"/>
                </a:lnTo>
                <a:lnTo>
                  <a:pt x="472398" y="1689276"/>
                </a:lnTo>
                <a:lnTo>
                  <a:pt x="494723" y="1690781"/>
                </a:lnTo>
                <a:lnTo>
                  <a:pt x="726167" y="1690781"/>
                </a:lnTo>
                <a:lnTo>
                  <a:pt x="806331" y="1683516"/>
                </a:lnTo>
                <a:lnTo>
                  <a:pt x="853565" y="1677344"/>
                </a:lnTo>
                <a:lnTo>
                  <a:pt x="900594" y="1669851"/>
                </a:lnTo>
                <a:lnTo>
                  <a:pt x="947391" y="1661043"/>
                </a:lnTo>
                <a:lnTo>
                  <a:pt x="993927" y="1650924"/>
                </a:lnTo>
                <a:lnTo>
                  <a:pt x="1040172" y="1639501"/>
                </a:lnTo>
                <a:lnTo>
                  <a:pt x="1086098" y="1626778"/>
                </a:lnTo>
                <a:lnTo>
                  <a:pt x="1131676" y="1612762"/>
                </a:lnTo>
                <a:lnTo>
                  <a:pt x="1176878" y="1597457"/>
                </a:lnTo>
                <a:lnTo>
                  <a:pt x="1221675" y="1580869"/>
                </a:lnTo>
                <a:lnTo>
                  <a:pt x="1266038" y="1563003"/>
                </a:lnTo>
                <a:lnTo>
                  <a:pt x="1309938" y="1543865"/>
                </a:lnTo>
                <a:lnTo>
                  <a:pt x="1353347" y="1523460"/>
                </a:lnTo>
                <a:lnTo>
                  <a:pt x="1396236" y="1501793"/>
                </a:lnTo>
                <a:lnTo>
                  <a:pt x="1438575" y="1478870"/>
                </a:lnTo>
                <a:lnTo>
                  <a:pt x="1480337" y="1454697"/>
                </a:lnTo>
                <a:lnTo>
                  <a:pt x="1521493" y="1429279"/>
                </a:lnTo>
                <a:lnTo>
                  <a:pt x="1562013" y="1402620"/>
                </a:lnTo>
                <a:lnTo>
                  <a:pt x="1601870" y="1374727"/>
                </a:lnTo>
                <a:lnTo>
                  <a:pt x="1641034" y="1345606"/>
                </a:lnTo>
                <a:lnTo>
                  <a:pt x="1679477" y="1315260"/>
                </a:lnTo>
                <a:lnTo>
                  <a:pt x="1717169" y="1283697"/>
                </a:lnTo>
                <a:lnTo>
                  <a:pt x="1754083" y="1250920"/>
                </a:lnTo>
                <a:lnTo>
                  <a:pt x="610514" y="0"/>
                </a:lnTo>
                <a:close/>
              </a:path>
            </a:pathLst>
          </a:custGeom>
          <a:solidFill>
            <a:srgbClr val="B776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260343" y="1312585"/>
            <a:ext cx="1695450" cy="2601595"/>
          </a:xfrm>
          <a:custGeom>
            <a:avLst/>
            <a:gdLst/>
            <a:ahLst/>
            <a:cxnLst/>
            <a:rect l="l" t="t" r="r" b="b"/>
            <a:pathLst>
              <a:path w="1695450" h="2601595">
                <a:moveTo>
                  <a:pt x="341673" y="0"/>
                </a:moveTo>
                <a:lnTo>
                  <a:pt x="310862" y="42225"/>
                </a:lnTo>
                <a:lnTo>
                  <a:pt x="281393" y="85344"/>
                </a:lnTo>
                <a:lnTo>
                  <a:pt x="253282" y="129325"/>
                </a:lnTo>
                <a:lnTo>
                  <a:pt x="226548" y="174135"/>
                </a:lnTo>
                <a:lnTo>
                  <a:pt x="201209" y="219741"/>
                </a:lnTo>
                <a:lnTo>
                  <a:pt x="177284" y="266110"/>
                </a:lnTo>
                <a:lnTo>
                  <a:pt x="154789" y="313212"/>
                </a:lnTo>
                <a:lnTo>
                  <a:pt x="133743" y="361012"/>
                </a:lnTo>
                <a:lnTo>
                  <a:pt x="114165" y="409478"/>
                </a:lnTo>
                <a:lnTo>
                  <a:pt x="97411" y="454736"/>
                </a:lnTo>
                <a:lnTo>
                  <a:pt x="82024" y="500164"/>
                </a:lnTo>
                <a:lnTo>
                  <a:pt x="67992" y="545739"/>
                </a:lnTo>
                <a:lnTo>
                  <a:pt x="55306" y="591436"/>
                </a:lnTo>
                <a:lnTo>
                  <a:pt x="43956" y="637234"/>
                </a:lnTo>
                <a:lnTo>
                  <a:pt x="33930" y="683109"/>
                </a:lnTo>
                <a:lnTo>
                  <a:pt x="25220" y="729037"/>
                </a:lnTo>
                <a:lnTo>
                  <a:pt x="17815" y="774997"/>
                </a:lnTo>
                <a:lnTo>
                  <a:pt x="11704" y="820964"/>
                </a:lnTo>
                <a:lnTo>
                  <a:pt x="6877" y="866915"/>
                </a:lnTo>
                <a:lnTo>
                  <a:pt x="3324" y="912828"/>
                </a:lnTo>
                <a:lnTo>
                  <a:pt x="1035" y="958679"/>
                </a:lnTo>
                <a:lnTo>
                  <a:pt x="0" y="1004445"/>
                </a:lnTo>
                <a:lnTo>
                  <a:pt x="207" y="1050103"/>
                </a:lnTo>
                <a:lnTo>
                  <a:pt x="1648" y="1095630"/>
                </a:lnTo>
                <a:lnTo>
                  <a:pt x="4312" y="1141003"/>
                </a:lnTo>
                <a:lnTo>
                  <a:pt x="8188" y="1186199"/>
                </a:lnTo>
                <a:lnTo>
                  <a:pt x="13267" y="1231193"/>
                </a:lnTo>
                <a:lnTo>
                  <a:pt x="19537" y="1275965"/>
                </a:lnTo>
                <a:lnTo>
                  <a:pt x="26990" y="1320489"/>
                </a:lnTo>
                <a:lnTo>
                  <a:pt x="35614" y="1364744"/>
                </a:lnTo>
                <a:lnTo>
                  <a:pt x="45399" y="1408705"/>
                </a:lnTo>
                <a:lnTo>
                  <a:pt x="56336" y="1452351"/>
                </a:lnTo>
                <a:lnTo>
                  <a:pt x="68413" y="1495657"/>
                </a:lnTo>
                <a:lnTo>
                  <a:pt x="81621" y="1538601"/>
                </a:lnTo>
                <a:lnTo>
                  <a:pt x="95949" y="1581159"/>
                </a:lnTo>
                <a:lnTo>
                  <a:pt x="111388" y="1623308"/>
                </a:lnTo>
                <a:lnTo>
                  <a:pt x="127926" y="1665026"/>
                </a:lnTo>
                <a:lnTo>
                  <a:pt x="145554" y="1706289"/>
                </a:lnTo>
                <a:lnTo>
                  <a:pt x="164262" y="1747074"/>
                </a:lnTo>
                <a:lnTo>
                  <a:pt x="184039" y="1787358"/>
                </a:lnTo>
                <a:lnTo>
                  <a:pt x="204874" y="1827117"/>
                </a:lnTo>
                <a:lnTo>
                  <a:pt x="226759" y="1866329"/>
                </a:lnTo>
                <a:lnTo>
                  <a:pt x="249681" y="1904971"/>
                </a:lnTo>
                <a:lnTo>
                  <a:pt x="273632" y="1943018"/>
                </a:lnTo>
                <a:lnTo>
                  <a:pt x="298601" y="1980450"/>
                </a:lnTo>
                <a:lnTo>
                  <a:pt x="324578" y="2017241"/>
                </a:lnTo>
                <a:lnTo>
                  <a:pt x="351552" y="2053369"/>
                </a:lnTo>
                <a:lnTo>
                  <a:pt x="379514" y="2088811"/>
                </a:lnTo>
                <a:lnTo>
                  <a:pt x="408452" y="2123543"/>
                </a:lnTo>
                <a:lnTo>
                  <a:pt x="438357" y="2157543"/>
                </a:lnTo>
                <a:lnTo>
                  <a:pt x="469219" y="2190788"/>
                </a:lnTo>
                <a:lnTo>
                  <a:pt x="501027" y="2223254"/>
                </a:lnTo>
                <a:lnTo>
                  <a:pt x="533771" y="2254918"/>
                </a:lnTo>
                <a:lnTo>
                  <a:pt x="567440" y="2285758"/>
                </a:lnTo>
                <a:lnTo>
                  <a:pt x="602026" y="2315749"/>
                </a:lnTo>
                <a:lnTo>
                  <a:pt x="637516" y="2344869"/>
                </a:lnTo>
                <a:lnTo>
                  <a:pt x="673902" y="2373095"/>
                </a:lnTo>
                <a:lnTo>
                  <a:pt x="711173" y="2400403"/>
                </a:lnTo>
                <a:lnTo>
                  <a:pt x="749318" y="2426771"/>
                </a:lnTo>
                <a:lnTo>
                  <a:pt x="788327" y="2452175"/>
                </a:lnTo>
                <a:lnTo>
                  <a:pt x="828191" y="2476592"/>
                </a:lnTo>
                <a:lnTo>
                  <a:pt x="868898" y="2499999"/>
                </a:lnTo>
                <a:lnTo>
                  <a:pt x="910439" y="2522374"/>
                </a:lnTo>
                <a:lnTo>
                  <a:pt x="952804" y="2543692"/>
                </a:lnTo>
                <a:lnTo>
                  <a:pt x="995981" y="2563931"/>
                </a:lnTo>
                <a:lnTo>
                  <a:pt x="1039961" y="2583067"/>
                </a:lnTo>
                <a:lnTo>
                  <a:pt x="1084735" y="2601078"/>
                </a:lnTo>
                <a:lnTo>
                  <a:pt x="1695248" y="1019992"/>
                </a:lnTo>
                <a:lnTo>
                  <a:pt x="341673" y="0"/>
                </a:lnTo>
                <a:close/>
              </a:path>
            </a:pathLst>
          </a:custGeom>
          <a:solidFill>
            <a:srgbClr val="018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636244" y="1350361"/>
            <a:ext cx="638810" cy="457200"/>
          </a:xfrm>
          <a:custGeom>
            <a:avLst/>
            <a:gdLst/>
            <a:ahLst/>
            <a:cxnLst/>
            <a:rect l="l" t="t" r="r" b="b"/>
            <a:pathLst>
              <a:path w="638809" h="457200">
                <a:moveTo>
                  <a:pt x="562274" y="0"/>
                </a:moveTo>
                <a:lnTo>
                  <a:pt x="76192" y="0"/>
                </a:lnTo>
                <a:lnTo>
                  <a:pt x="46534" y="5987"/>
                </a:lnTo>
                <a:lnTo>
                  <a:pt x="22316" y="22316"/>
                </a:lnTo>
                <a:lnTo>
                  <a:pt x="5987" y="46534"/>
                </a:lnTo>
                <a:lnTo>
                  <a:pt x="0" y="76192"/>
                </a:lnTo>
                <a:lnTo>
                  <a:pt x="0" y="380954"/>
                </a:lnTo>
                <a:lnTo>
                  <a:pt x="5987" y="410611"/>
                </a:lnTo>
                <a:lnTo>
                  <a:pt x="22316" y="434830"/>
                </a:lnTo>
                <a:lnTo>
                  <a:pt x="46534" y="451158"/>
                </a:lnTo>
                <a:lnTo>
                  <a:pt x="76192" y="457146"/>
                </a:lnTo>
                <a:lnTo>
                  <a:pt x="562274" y="457146"/>
                </a:lnTo>
                <a:lnTo>
                  <a:pt x="591932" y="451158"/>
                </a:lnTo>
                <a:lnTo>
                  <a:pt x="616150" y="434830"/>
                </a:lnTo>
                <a:lnTo>
                  <a:pt x="632479" y="410611"/>
                </a:lnTo>
                <a:lnTo>
                  <a:pt x="638467" y="380954"/>
                </a:lnTo>
                <a:lnTo>
                  <a:pt x="638467" y="76192"/>
                </a:lnTo>
                <a:lnTo>
                  <a:pt x="632479" y="46534"/>
                </a:lnTo>
                <a:lnTo>
                  <a:pt x="616150" y="22316"/>
                </a:lnTo>
                <a:lnTo>
                  <a:pt x="591932" y="5987"/>
                </a:lnTo>
                <a:lnTo>
                  <a:pt x="562274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636244" y="1350361"/>
            <a:ext cx="638810" cy="457200"/>
          </a:xfrm>
          <a:custGeom>
            <a:avLst/>
            <a:gdLst/>
            <a:ahLst/>
            <a:cxnLst/>
            <a:rect l="l" t="t" r="r" b="b"/>
            <a:pathLst>
              <a:path w="638809" h="457200">
                <a:moveTo>
                  <a:pt x="0" y="76192"/>
                </a:moveTo>
                <a:lnTo>
                  <a:pt x="5987" y="46534"/>
                </a:lnTo>
                <a:lnTo>
                  <a:pt x="22316" y="22316"/>
                </a:lnTo>
                <a:lnTo>
                  <a:pt x="46534" y="5987"/>
                </a:lnTo>
                <a:lnTo>
                  <a:pt x="76192" y="0"/>
                </a:lnTo>
                <a:lnTo>
                  <a:pt x="562274" y="0"/>
                </a:lnTo>
                <a:lnTo>
                  <a:pt x="591932" y="5987"/>
                </a:lnTo>
                <a:lnTo>
                  <a:pt x="616150" y="22316"/>
                </a:lnTo>
                <a:lnTo>
                  <a:pt x="632479" y="46534"/>
                </a:lnTo>
                <a:lnTo>
                  <a:pt x="638467" y="76192"/>
                </a:lnTo>
                <a:lnTo>
                  <a:pt x="638467" y="380953"/>
                </a:lnTo>
                <a:lnTo>
                  <a:pt x="632479" y="410611"/>
                </a:lnTo>
                <a:lnTo>
                  <a:pt x="616150" y="434829"/>
                </a:lnTo>
                <a:lnTo>
                  <a:pt x="591932" y="451158"/>
                </a:lnTo>
                <a:lnTo>
                  <a:pt x="562274" y="457146"/>
                </a:lnTo>
                <a:lnTo>
                  <a:pt x="76192" y="457146"/>
                </a:lnTo>
                <a:lnTo>
                  <a:pt x="46534" y="451158"/>
                </a:lnTo>
                <a:lnTo>
                  <a:pt x="22316" y="434829"/>
                </a:lnTo>
                <a:lnTo>
                  <a:pt x="5987" y="410611"/>
                </a:lnTo>
                <a:lnTo>
                  <a:pt x="0" y="380953"/>
                </a:lnTo>
                <a:lnTo>
                  <a:pt x="0" y="76192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945108" y="727965"/>
            <a:ext cx="532765" cy="457200"/>
          </a:xfrm>
          <a:custGeom>
            <a:avLst/>
            <a:gdLst/>
            <a:ahLst/>
            <a:cxnLst/>
            <a:rect l="l" t="t" r="r" b="b"/>
            <a:pathLst>
              <a:path w="532765" h="457200">
                <a:moveTo>
                  <a:pt x="456255" y="0"/>
                </a:moveTo>
                <a:lnTo>
                  <a:pt x="76192" y="0"/>
                </a:lnTo>
                <a:lnTo>
                  <a:pt x="46535" y="5987"/>
                </a:lnTo>
                <a:lnTo>
                  <a:pt x="22316" y="22316"/>
                </a:lnTo>
                <a:lnTo>
                  <a:pt x="5987" y="46534"/>
                </a:lnTo>
                <a:lnTo>
                  <a:pt x="0" y="76192"/>
                </a:lnTo>
                <a:lnTo>
                  <a:pt x="0" y="380953"/>
                </a:lnTo>
                <a:lnTo>
                  <a:pt x="5987" y="410610"/>
                </a:lnTo>
                <a:lnTo>
                  <a:pt x="22316" y="434829"/>
                </a:lnTo>
                <a:lnTo>
                  <a:pt x="46535" y="451157"/>
                </a:lnTo>
                <a:lnTo>
                  <a:pt x="76192" y="457145"/>
                </a:lnTo>
                <a:lnTo>
                  <a:pt x="456255" y="457145"/>
                </a:lnTo>
                <a:lnTo>
                  <a:pt x="485912" y="451157"/>
                </a:lnTo>
                <a:lnTo>
                  <a:pt x="510131" y="434829"/>
                </a:lnTo>
                <a:lnTo>
                  <a:pt x="526459" y="410610"/>
                </a:lnTo>
                <a:lnTo>
                  <a:pt x="532447" y="380953"/>
                </a:lnTo>
                <a:lnTo>
                  <a:pt x="532447" y="76192"/>
                </a:lnTo>
                <a:lnTo>
                  <a:pt x="526459" y="46534"/>
                </a:lnTo>
                <a:lnTo>
                  <a:pt x="510131" y="22316"/>
                </a:lnTo>
                <a:lnTo>
                  <a:pt x="485912" y="5987"/>
                </a:lnTo>
                <a:lnTo>
                  <a:pt x="456255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945108" y="727965"/>
            <a:ext cx="532765" cy="457200"/>
          </a:xfrm>
          <a:custGeom>
            <a:avLst/>
            <a:gdLst/>
            <a:ahLst/>
            <a:cxnLst/>
            <a:rect l="l" t="t" r="r" b="b"/>
            <a:pathLst>
              <a:path w="532765" h="457200">
                <a:moveTo>
                  <a:pt x="0" y="76192"/>
                </a:moveTo>
                <a:lnTo>
                  <a:pt x="5987" y="46534"/>
                </a:lnTo>
                <a:lnTo>
                  <a:pt x="22316" y="22316"/>
                </a:lnTo>
                <a:lnTo>
                  <a:pt x="46534" y="5987"/>
                </a:lnTo>
                <a:lnTo>
                  <a:pt x="76192" y="0"/>
                </a:lnTo>
                <a:lnTo>
                  <a:pt x="456254" y="0"/>
                </a:lnTo>
                <a:lnTo>
                  <a:pt x="485912" y="5987"/>
                </a:lnTo>
                <a:lnTo>
                  <a:pt x="510130" y="22316"/>
                </a:lnTo>
                <a:lnTo>
                  <a:pt x="526459" y="46534"/>
                </a:lnTo>
                <a:lnTo>
                  <a:pt x="532447" y="76192"/>
                </a:lnTo>
                <a:lnTo>
                  <a:pt x="532447" y="380953"/>
                </a:lnTo>
                <a:lnTo>
                  <a:pt x="526459" y="410611"/>
                </a:lnTo>
                <a:lnTo>
                  <a:pt x="510130" y="434829"/>
                </a:lnTo>
                <a:lnTo>
                  <a:pt x="485912" y="451158"/>
                </a:lnTo>
                <a:lnTo>
                  <a:pt x="456254" y="457146"/>
                </a:lnTo>
                <a:lnTo>
                  <a:pt x="76192" y="457146"/>
                </a:lnTo>
                <a:lnTo>
                  <a:pt x="46534" y="451158"/>
                </a:lnTo>
                <a:lnTo>
                  <a:pt x="22316" y="434829"/>
                </a:lnTo>
                <a:lnTo>
                  <a:pt x="5987" y="410611"/>
                </a:lnTo>
                <a:lnTo>
                  <a:pt x="0" y="380953"/>
                </a:lnTo>
                <a:lnTo>
                  <a:pt x="0" y="76192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9994193" y="746251"/>
            <a:ext cx="434975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85725" marR="5080" indent="-73660">
              <a:lnSpc>
                <a:spcPct val="103299"/>
              </a:lnSpc>
              <a:spcBef>
                <a:spcPts val="5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Healt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h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083649" y="1720719"/>
            <a:ext cx="441325" cy="453390"/>
          </a:xfrm>
          <a:custGeom>
            <a:avLst/>
            <a:gdLst/>
            <a:ahLst/>
            <a:cxnLst/>
            <a:rect l="l" t="t" r="r" b="b"/>
            <a:pathLst>
              <a:path w="441325" h="453389">
                <a:moveTo>
                  <a:pt x="367711" y="0"/>
                </a:moveTo>
                <a:lnTo>
                  <a:pt x="73544" y="0"/>
                </a:lnTo>
                <a:lnTo>
                  <a:pt x="44917" y="5779"/>
                </a:lnTo>
                <a:lnTo>
                  <a:pt x="21540" y="21540"/>
                </a:lnTo>
                <a:lnTo>
                  <a:pt x="5779" y="44917"/>
                </a:lnTo>
                <a:lnTo>
                  <a:pt x="0" y="73544"/>
                </a:lnTo>
                <a:lnTo>
                  <a:pt x="0" y="379605"/>
                </a:lnTo>
                <a:lnTo>
                  <a:pt x="5779" y="408232"/>
                </a:lnTo>
                <a:lnTo>
                  <a:pt x="21540" y="431609"/>
                </a:lnTo>
                <a:lnTo>
                  <a:pt x="44917" y="447370"/>
                </a:lnTo>
                <a:lnTo>
                  <a:pt x="73544" y="453149"/>
                </a:lnTo>
                <a:lnTo>
                  <a:pt x="367711" y="453149"/>
                </a:lnTo>
                <a:lnTo>
                  <a:pt x="396338" y="447370"/>
                </a:lnTo>
                <a:lnTo>
                  <a:pt x="419715" y="431609"/>
                </a:lnTo>
                <a:lnTo>
                  <a:pt x="435476" y="408232"/>
                </a:lnTo>
                <a:lnTo>
                  <a:pt x="441256" y="379605"/>
                </a:lnTo>
                <a:lnTo>
                  <a:pt x="441256" y="73544"/>
                </a:lnTo>
                <a:lnTo>
                  <a:pt x="435476" y="44917"/>
                </a:lnTo>
                <a:lnTo>
                  <a:pt x="419715" y="21540"/>
                </a:lnTo>
                <a:lnTo>
                  <a:pt x="396338" y="5779"/>
                </a:lnTo>
                <a:lnTo>
                  <a:pt x="367711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083649" y="1720719"/>
            <a:ext cx="441325" cy="453390"/>
          </a:xfrm>
          <a:custGeom>
            <a:avLst/>
            <a:gdLst/>
            <a:ahLst/>
            <a:cxnLst/>
            <a:rect l="l" t="t" r="r" b="b"/>
            <a:pathLst>
              <a:path w="441325" h="453389">
                <a:moveTo>
                  <a:pt x="0" y="73544"/>
                </a:moveTo>
                <a:lnTo>
                  <a:pt x="5779" y="44917"/>
                </a:lnTo>
                <a:lnTo>
                  <a:pt x="21540" y="21540"/>
                </a:lnTo>
                <a:lnTo>
                  <a:pt x="44917" y="5779"/>
                </a:lnTo>
                <a:lnTo>
                  <a:pt x="73544" y="0"/>
                </a:lnTo>
                <a:lnTo>
                  <a:pt x="367711" y="0"/>
                </a:lnTo>
                <a:lnTo>
                  <a:pt x="396338" y="5779"/>
                </a:lnTo>
                <a:lnTo>
                  <a:pt x="419715" y="21540"/>
                </a:lnTo>
                <a:lnTo>
                  <a:pt x="435476" y="44917"/>
                </a:lnTo>
                <a:lnTo>
                  <a:pt x="441256" y="73544"/>
                </a:lnTo>
                <a:lnTo>
                  <a:pt x="441256" y="379605"/>
                </a:lnTo>
                <a:lnTo>
                  <a:pt x="435476" y="408232"/>
                </a:lnTo>
                <a:lnTo>
                  <a:pt x="419715" y="431609"/>
                </a:lnTo>
                <a:lnTo>
                  <a:pt x="396338" y="447370"/>
                </a:lnTo>
                <a:lnTo>
                  <a:pt x="367711" y="453150"/>
                </a:lnTo>
                <a:lnTo>
                  <a:pt x="73544" y="453150"/>
                </a:lnTo>
                <a:lnTo>
                  <a:pt x="44917" y="447370"/>
                </a:lnTo>
                <a:lnTo>
                  <a:pt x="21540" y="431609"/>
                </a:lnTo>
                <a:lnTo>
                  <a:pt x="5779" y="408232"/>
                </a:lnTo>
                <a:lnTo>
                  <a:pt x="0" y="379605"/>
                </a:lnTo>
                <a:lnTo>
                  <a:pt x="0" y="73544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938803" y="2223316"/>
            <a:ext cx="642620" cy="457200"/>
          </a:xfrm>
          <a:custGeom>
            <a:avLst/>
            <a:gdLst/>
            <a:ahLst/>
            <a:cxnLst/>
            <a:rect l="l" t="t" r="r" b="b"/>
            <a:pathLst>
              <a:path w="642620" h="457200">
                <a:moveTo>
                  <a:pt x="565901" y="0"/>
                </a:moveTo>
                <a:lnTo>
                  <a:pt x="76192" y="0"/>
                </a:lnTo>
                <a:lnTo>
                  <a:pt x="46534" y="5987"/>
                </a:lnTo>
                <a:lnTo>
                  <a:pt x="22316" y="22316"/>
                </a:lnTo>
                <a:lnTo>
                  <a:pt x="5987" y="46535"/>
                </a:lnTo>
                <a:lnTo>
                  <a:pt x="0" y="76192"/>
                </a:lnTo>
                <a:lnTo>
                  <a:pt x="0" y="380953"/>
                </a:lnTo>
                <a:lnTo>
                  <a:pt x="5987" y="410610"/>
                </a:lnTo>
                <a:lnTo>
                  <a:pt x="22316" y="434829"/>
                </a:lnTo>
                <a:lnTo>
                  <a:pt x="46534" y="451158"/>
                </a:lnTo>
                <a:lnTo>
                  <a:pt x="76192" y="457146"/>
                </a:lnTo>
                <a:lnTo>
                  <a:pt x="565901" y="457146"/>
                </a:lnTo>
                <a:lnTo>
                  <a:pt x="595559" y="451158"/>
                </a:lnTo>
                <a:lnTo>
                  <a:pt x="619778" y="434829"/>
                </a:lnTo>
                <a:lnTo>
                  <a:pt x="636106" y="410610"/>
                </a:lnTo>
                <a:lnTo>
                  <a:pt x="642094" y="380953"/>
                </a:lnTo>
                <a:lnTo>
                  <a:pt x="642094" y="76192"/>
                </a:lnTo>
                <a:lnTo>
                  <a:pt x="636106" y="46535"/>
                </a:lnTo>
                <a:lnTo>
                  <a:pt x="619778" y="22316"/>
                </a:lnTo>
                <a:lnTo>
                  <a:pt x="595559" y="5987"/>
                </a:lnTo>
                <a:lnTo>
                  <a:pt x="565901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938803" y="2223316"/>
            <a:ext cx="642620" cy="457200"/>
          </a:xfrm>
          <a:custGeom>
            <a:avLst/>
            <a:gdLst/>
            <a:ahLst/>
            <a:cxnLst/>
            <a:rect l="l" t="t" r="r" b="b"/>
            <a:pathLst>
              <a:path w="642620" h="457200">
                <a:moveTo>
                  <a:pt x="0" y="76192"/>
                </a:moveTo>
                <a:lnTo>
                  <a:pt x="5987" y="46535"/>
                </a:lnTo>
                <a:lnTo>
                  <a:pt x="22316" y="22316"/>
                </a:lnTo>
                <a:lnTo>
                  <a:pt x="46535" y="5987"/>
                </a:lnTo>
                <a:lnTo>
                  <a:pt x="76192" y="0"/>
                </a:lnTo>
                <a:lnTo>
                  <a:pt x="565902" y="0"/>
                </a:lnTo>
                <a:lnTo>
                  <a:pt x="595560" y="5987"/>
                </a:lnTo>
                <a:lnTo>
                  <a:pt x="619778" y="22316"/>
                </a:lnTo>
                <a:lnTo>
                  <a:pt x="636107" y="46535"/>
                </a:lnTo>
                <a:lnTo>
                  <a:pt x="642095" y="76192"/>
                </a:lnTo>
                <a:lnTo>
                  <a:pt x="642095" y="380953"/>
                </a:lnTo>
                <a:lnTo>
                  <a:pt x="636107" y="410610"/>
                </a:lnTo>
                <a:lnTo>
                  <a:pt x="619778" y="434829"/>
                </a:lnTo>
                <a:lnTo>
                  <a:pt x="595560" y="451158"/>
                </a:lnTo>
                <a:lnTo>
                  <a:pt x="565902" y="457146"/>
                </a:lnTo>
                <a:lnTo>
                  <a:pt x="76192" y="457146"/>
                </a:lnTo>
                <a:lnTo>
                  <a:pt x="46535" y="451158"/>
                </a:lnTo>
                <a:lnTo>
                  <a:pt x="22316" y="434829"/>
                </a:lnTo>
                <a:lnTo>
                  <a:pt x="5987" y="410610"/>
                </a:lnTo>
                <a:lnTo>
                  <a:pt x="0" y="380953"/>
                </a:lnTo>
                <a:lnTo>
                  <a:pt x="0" y="76192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0987467" y="1736852"/>
            <a:ext cx="545465" cy="9036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23520" marR="60960" indent="-66675">
              <a:lnSpc>
                <a:spcPct val="103299"/>
              </a:lnSpc>
              <a:spcBef>
                <a:spcPts val="5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Legal  0%</a:t>
            </a:r>
            <a:endParaRPr sz="1200">
              <a:latin typeface="Calibri"/>
              <a:cs typeface="Calibri"/>
            </a:endParaRPr>
          </a:p>
          <a:p>
            <a:pPr marL="140970" marR="5080" indent="-128905">
              <a:lnSpc>
                <a:spcPct val="105000"/>
              </a:lnSpc>
              <a:spcBef>
                <a:spcPts val="96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Logist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s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678054" y="2769096"/>
            <a:ext cx="581660" cy="653415"/>
          </a:xfrm>
          <a:custGeom>
            <a:avLst/>
            <a:gdLst/>
            <a:ahLst/>
            <a:cxnLst/>
            <a:rect l="l" t="t" r="r" b="b"/>
            <a:pathLst>
              <a:path w="581659" h="653414">
                <a:moveTo>
                  <a:pt x="484409" y="0"/>
                </a:moveTo>
                <a:lnTo>
                  <a:pt x="96884" y="0"/>
                </a:lnTo>
                <a:lnTo>
                  <a:pt x="59172" y="7613"/>
                </a:lnTo>
                <a:lnTo>
                  <a:pt x="28376" y="28376"/>
                </a:lnTo>
                <a:lnTo>
                  <a:pt x="7613" y="59172"/>
                </a:lnTo>
                <a:lnTo>
                  <a:pt x="0" y="96884"/>
                </a:lnTo>
                <a:lnTo>
                  <a:pt x="0" y="555937"/>
                </a:lnTo>
                <a:lnTo>
                  <a:pt x="7613" y="593649"/>
                </a:lnTo>
                <a:lnTo>
                  <a:pt x="28376" y="624445"/>
                </a:lnTo>
                <a:lnTo>
                  <a:pt x="59172" y="645208"/>
                </a:lnTo>
                <a:lnTo>
                  <a:pt x="96884" y="652821"/>
                </a:lnTo>
                <a:lnTo>
                  <a:pt x="484409" y="652821"/>
                </a:lnTo>
                <a:lnTo>
                  <a:pt x="522121" y="645208"/>
                </a:lnTo>
                <a:lnTo>
                  <a:pt x="552917" y="624445"/>
                </a:lnTo>
                <a:lnTo>
                  <a:pt x="573680" y="593649"/>
                </a:lnTo>
                <a:lnTo>
                  <a:pt x="581294" y="555937"/>
                </a:lnTo>
                <a:lnTo>
                  <a:pt x="581294" y="96884"/>
                </a:lnTo>
                <a:lnTo>
                  <a:pt x="573680" y="59172"/>
                </a:lnTo>
                <a:lnTo>
                  <a:pt x="552917" y="28376"/>
                </a:lnTo>
                <a:lnTo>
                  <a:pt x="522121" y="7613"/>
                </a:lnTo>
                <a:lnTo>
                  <a:pt x="484409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678054" y="2769096"/>
            <a:ext cx="581660" cy="653415"/>
          </a:xfrm>
          <a:custGeom>
            <a:avLst/>
            <a:gdLst/>
            <a:ahLst/>
            <a:cxnLst/>
            <a:rect l="l" t="t" r="r" b="b"/>
            <a:pathLst>
              <a:path w="581659" h="653414">
                <a:moveTo>
                  <a:pt x="0" y="96884"/>
                </a:moveTo>
                <a:lnTo>
                  <a:pt x="7613" y="59172"/>
                </a:lnTo>
                <a:lnTo>
                  <a:pt x="28376" y="28376"/>
                </a:lnTo>
                <a:lnTo>
                  <a:pt x="59172" y="7613"/>
                </a:lnTo>
                <a:lnTo>
                  <a:pt x="96884" y="0"/>
                </a:lnTo>
                <a:lnTo>
                  <a:pt x="484409" y="0"/>
                </a:lnTo>
                <a:lnTo>
                  <a:pt x="522121" y="7613"/>
                </a:lnTo>
                <a:lnTo>
                  <a:pt x="552917" y="28376"/>
                </a:lnTo>
                <a:lnTo>
                  <a:pt x="573680" y="59172"/>
                </a:lnTo>
                <a:lnTo>
                  <a:pt x="581294" y="96884"/>
                </a:lnTo>
                <a:lnTo>
                  <a:pt x="581294" y="555936"/>
                </a:lnTo>
                <a:lnTo>
                  <a:pt x="573680" y="593648"/>
                </a:lnTo>
                <a:lnTo>
                  <a:pt x="552917" y="624444"/>
                </a:lnTo>
                <a:lnTo>
                  <a:pt x="522121" y="645207"/>
                </a:lnTo>
                <a:lnTo>
                  <a:pt x="484409" y="652821"/>
                </a:lnTo>
                <a:lnTo>
                  <a:pt x="96884" y="652821"/>
                </a:lnTo>
                <a:lnTo>
                  <a:pt x="59172" y="645207"/>
                </a:lnTo>
                <a:lnTo>
                  <a:pt x="28376" y="624444"/>
                </a:lnTo>
                <a:lnTo>
                  <a:pt x="7613" y="593648"/>
                </a:lnTo>
                <a:lnTo>
                  <a:pt x="0" y="555936"/>
                </a:lnTo>
                <a:lnTo>
                  <a:pt x="0" y="96884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10733942" y="2782315"/>
            <a:ext cx="469900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" marR="5080" indent="-17780">
              <a:lnSpc>
                <a:spcPct val="105000"/>
              </a:lnSpc>
              <a:spcBef>
                <a:spcPts val="10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Menta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l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Health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863164" y="3172459"/>
            <a:ext cx="2114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961628" y="3479354"/>
            <a:ext cx="506095" cy="457200"/>
          </a:xfrm>
          <a:custGeom>
            <a:avLst/>
            <a:gdLst/>
            <a:ahLst/>
            <a:cxnLst/>
            <a:rect l="l" t="t" r="r" b="b"/>
            <a:pathLst>
              <a:path w="506095" h="457200">
                <a:moveTo>
                  <a:pt x="429488" y="0"/>
                </a:moveTo>
                <a:lnTo>
                  <a:pt x="76192" y="0"/>
                </a:lnTo>
                <a:lnTo>
                  <a:pt x="46534" y="5987"/>
                </a:lnTo>
                <a:lnTo>
                  <a:pt x="22316" y="22316"/>
                </a:lnTo>
                <a:lnTo>
                  <a:pt x="5987" y="46535"/>
                </a:lnTo>
                <a:lnTo>
                  <a:pt x="0" y="76192"/>
                </a:lnTo>
                <a:lnTo>
                  <a:pt x="0" y="380954"/>
                </a:lnTo>
                <a:lnTo>
                  <a:pt x="5987" y="410611"/>
                </a:lnTo>
                <a:lnTo>
                  <a:pt x="22316" y="434830"/>
                </a:lnTo>
                <a:lnTo>
                  <a:pt x="46534" y="451159"/>
                </a:lnTo>
                <a:lnTo>
                  <a:pt x="76192" y="457146"/>
                </a:lnTo>
                <a:lnTo>
                  <a:pt x="429488" y="457146"/>
                </a:lnTo>
                <a:lnTo>
                  <a:pt x="459146" y="451159"/>
                </a:lnTo>
                <a:lnTo>
                  <a:pt x="483364" y="434830"/>
                </a:lnTo>
                <a:lnTo>
                  <a:pt x="499693" y="410611"/>
                </a:lnTo>
                <a:lnTo>
                  <a:pt x="505680" y="380954"/>
                </a:lnTo>
                <a:lnTo>
                  <a:pt x="505680" y="76192"/>
                </a:lnTo>
                <a:lnTo>
                  <a:pt x="499693" y="46535"/>
                </a:lnTo>
                <a:lnTo>
                  <a:pt x="483364" y="22316"/>
                </a:lnTo>
                <a:lnTo>
                  <a:pt x="459146" y="5987"/>
                </a:lnTo>
                <a:lnTo>
                  <a:pt x="429488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961628" y="3479354"/>
            <a:ext cx="506095" cy="457200"/>
          </a:xfrm>
          <a:custGeom>
            <a:avLst/>
            <a:gdLst/>
            <a:ahLst/>
            <a:cxnLst/>
            <a:rect l="l" t="t" r="r" b="b"/>
            <a:pathLst>
              <a:path w="506095" h="457200">
                <a:moveTo>
                  <a:pt x="0" y="76192"/>
                </a:moveTo>
                <a:lnTo>
                  <a:pt x="5987" y="46534"/>
                </a:lnTo>
                <a:lnTo>
                  <a:pt x="22316" y="22316"/>
                </a:lnTo>
                <a:lnTo>
                  <a:pt x="46534" y="5987"/>
                </a:lnTo>
                <a:lnTo>
                  <a:pt x="76192" y="0"/>
                </a:lnTo>
                <a:lnTo>
                  <a:pt x="429488" y="0"/>
                </a:lnTo>
                <a:lnTo>
                  <a:pt x="459146" y="5987"/>
                </a:lnTo>
                <a:lnTo>
                  <a:pt x="483364" y="22316"/>
                </a:lnTo>
                <a:lnTo>
                  <a:pt x="499693" y="46534"/>
                </a:lnTo>
                <a:lnTo>
                  <a:pt x="505681" y="76192"/>
                </a:lnTo>
                <a:lnTo>
                  <a:pt x="505681" y="380953"/>
                </a:lnTo>
                <a:lnTo>
                  <a:pt x="499693" y="410611"/>
                </a:lnTo>
                <a:lnTo>
                  <a:pt x="483364" y="434829"/>
                </a:lnTo>
                <a:lnTo>
                  <a:pt x="459146" y="451158"/>
                </a:lnTo>
                <a:lnTo>
                  <a:pt x="429488" y="457146"/>
                </a:lnTo>
                <a:lnTo>
                  <a:pt x="76192" y="457146"/>
                </a:lnTo>
                <a:lnTo>
                  <a:pt x="46534" y="451158"/>
                </a:lnTo>
                <a:lnTo>
                  <a:pt x="22316" y="434829"/>
                </a:lnTo>
                <a:lnTo>
                  <a:pt x="5987" y="410611"/>
                </a:lnTo>
                <a:lnTo>
                  <a:pt x="0" y="380953"/>
                </a:lnTo>
                <a:lnTo>
                  <a:pt x="0" y="76192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10009523" y="3495547"/>
            <a:ext cx="410209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73025" marR="5080" indent="-60960">
              <a:lnSpc>
                <a:spcPct val="105000"/>
              </a:lnSpc>
              <a:spcBef>
                <a:spcPts val="25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Safety  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386287" y="2464004"/>
            <a:ext cx="618490" cy="457200"/>
          </a:xfrm>
          <a:custGeom>
            <a:avLst/>
            <a:gdLst/>
            <a:ahLst/>
            <a:cxnLst/>
            <a:rect l="l" t="t" r="r" b="b"/>
            <a:pathLst>
              <a:path w="618490" h="457200">
                <a:moveTo>
                  <a:pt x="542077" y="0"/>
                </a:moveTo>
                <a:lnTo>
                  <a:pt x="76192" y="0"/>
                </a:lnTo>
                <a:lnTo>
                  <a:pt x="46534" y="5987"/>
                </a:lnTo>
                <a:lnTo>
                  <a:pt x="22316" y="22316"/>
                </a:lnTo>
                <a:lnTo>
                  <a:pt x="5987" y="46534"/>
                </a:lnTo>
                <a:lnTo>
                  <a:pt x="0" y="76192"/>
                </a:lnTo>
                <a:lnTo>
                  <a:pt x="0" y="380953"/>
                </a:lnTo>
                <a:lnTo>
                  <a:pt x="5987" y="410610"/>
                </a:lnTo>
                <a:lnTo>
                  <a:pt x="22316" y="434829"/>
                </a:lnTo>
                <a:lnTo>
                  <a:pt x="46534" y="451157"/>
                </a:lnTo>
                <a:lnTo>
                  <a:pt x="76192" y="457145"/>
                </a:lnTo>
                <a:lnTo>
                  <a:pt x="542077" y="457145"/>
                </a:lnTo>
                <a:lnTo>
                  <a:pt x="571735" y="451157"/>
                </a:lnTo>
                <a:lnTo>
                  <a:pt x="595954" y="434829"/>
                </a:lnTo>
                <a:lnTo>
                  <a:pt x="612282" y="410610"/>
                </a:lnTo>
                <a:lnTo>
                  <a:pt x="618270" y="380953"/>
                </a:lnTo>
                <a:lnTo>
                  <a:pt x="618270" y="76192"/>
                </a:lnTo>
                <a:lnTo>
                  <a:pt x="612282" y="46534"/>
                </a:lnTo>
                <a:lnTo>
                  <a:pt x="595954" y="22316"/>
                </a:lnTo>
                <a:lnTo>
                  <a:pt x="571735" y="5987"/>
                </a:lnTo>
                <a:lnTo>
                  <a:pt x="542077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386287" y="2464004"/>
            <a:ext cx="618490" cy="457200"/>
          </a:xfrm>
          <a:custGeom>
            <a:avLst/>
            <a:gdLst/>
            <a:ahLst/>
            <a:cxnLst/>
            <a:rect l="l" t="t" r="r" b="b"/>
            <a:pathLst>
              <a:path w="618490" h="457200">
                <a:moveTo>
                  <a:pt x="0" y="76192"/>
                </a:moveTo>
                <a:lnTo>
                  <a:pt x="5987" y="46534"/>
                </a:lnTo>
                <a:lnTo>
                  <a:pt x="22316" y="22316"/>
                </a:lnTo>
                <a:lnTo>
                  <a:pt x="46534" y="5987"/>
                </a:lnTo>
                <a:lnTo>
                  <a:pt x="76192" y="0"/>
                </a:lnTo>
                <a:lnTo>
                  <a:pt x="542077" y="0"/>
                </a:lnTo>
                <a:lnTo>
                  <a:pt x="571735" y="5987"/>
                </a:lnTo>
                <a:lnTo>
                  <a:pt x="595953" y="22316"/>
                </a:lnTo>
                <a:lnTo>
                  <a:pt x="612282" y="46534"/>
                </a:lnTo>
                <a:lnTo>
                  <a:pt x="618270" y="76192"/>
                </a:lnTo>
                <a:lnTo>
                  <a:pt x="618270" y="380953"/>
                </a:lnTo>
                <a:lnTo>
                  <a:pt x="612282" y="410611"/>
                </a:lnTo>
                <a:lnTo>
                  <a:pt x="595953" y="434829"/>
                </a:lnTo>
                <a:lnTo>
                  <a:pt x="571735" y="451158"/>
                </a:lnTo>
                <a:lnTo>
                  <a:pt x="542077" y="457146"/>
                </a:lnTo>
                <a:lnTo>
                  <a:pt x="76192" y="457146"/>
                </a:lnTo>
                <a:lnTo>
                  <a:pt x="46534" y="451158"/>
                </a:lnTo>
                <a:lnTo>
                  <a:pt x="22316" y="434829"/>
                </a:lnTo>
                <a:lnTo>
                  <a:pt x="5987" y="410611"/>
                </a:lnTo>
                <a:lnTo>
                  <a:pt x="0" y="380953"/>
                </a:lnTo>
                <a:lnTo>
                  <a:pt x="0" y="76192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8434087" y="2480564"/>
            <a:ext cx="522605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9539" marR="5080" indent="-117475">
              <a:lnSpc>
                <a:spcPct val="105000"/>
              </a:lnSpc>
              <a:spcBef>
                <a:spcPts val="25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Security  29%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626351" y="1350361"/>
            <a:ext cx="658495" cy="457200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582058" y="0"/>
                </a:moveTo>
                <a:lnTo>
                  <a:pt x="76192" y="0"/>
                </a:lnTo>
                <a:lnTo>
                  <a:pt x="46534" y="5987"/>
                </a:lnTo>
                <a:lnTo>
                  <a:pt x="22316" y="22316"/>
                </a:lnTo>
                <a:lnTo>
                  <a:pt x="5987" y="46535"/>
                </a:lnTo>
                <a:lnTo>
                  <a:pt x="0" y="76193"/>
                </a:lnTo>
                <a:lnTo>
                  <a:pt x="0" y="380953"/>
                </a:lnTo>
                <a:lnTo>
                  <a:pt x="5987" y="410610"/>
                </a:lnTo>
                <a:lnTo>
                  <a:pt x="22316" y="434829"/>
                </a:lnTo>
                <a:lnTo>
                  <a:pt x="46534" y="451158"/>
                </a:lnTo>
                <a:lnTo>
                  <a:pt x="76192" y="457146"/>
                </a:lnTo>
                <a:lnTo>
                  <a:pt x="582058" y="457146"/>
                </a:lnTo>
                <a:lnTo>
                  <a:pt x="611716" y="451158"/>
                </a:lnTo>
                <a:lnTo>
                  <a:pt x="635935" y="434829"/>
                </a:lnTo>
                <a:lnTo>
                  <a:pt x="652263" y="410610"/>
                </a:lnTo>
                <a:lnTo>
                  <a:pt x="658251" y="380953"/>
                </a:lnTo>
                <a:lnTo>
                  <a:pt x="658251" y="76193"/>
                </a:lnTo>
                <a:lnTo>
                  <a:pt x="652263" y="46535"/>
                </a:lnTo>
                <a:lnTo>
                  <a:pt x="635935" y="22316"/>
                </a:lnTo>
                <a:lnTo>
                  <a:pt x="611716" y="5987"/>
                </a:lnTo>
                <a:lnTo>
                  <a:pt x="582058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626351" y="1350361"/>
            <a:ext cx="658495" cy="457200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76192"/>
                </a:moveTo>
                <a:lnTo>
                  <a:pt x="5987" y="46535"/>
                </a:lnTo>
                <a:lnTo>
                  <a:pt x="22316" y="22316"/>
                </a:lnTo>
                <a:lnTo>
                  <a:pt x="46535" y="5987"/>
                </a:lnTo>
                <a:lnTo>
                  <a:pt x="76192" y="0"/>
                </a:lnTo>
                <a:lnTo>
                  <a:pt x="582058" y="0"/>
                </a:lnTo>
                <a:lnTo>
                  <a:pt x="611715" y="5987"/>
                </a:lnTo>
                <a:lnTo>
                  <a:pt x="635934" y="22316"/>
                </a:lnTo>
                <a:lnTo>
                  <a:pt x="652263" y="46535"/>
                </a:lnTo>
                <a:lnTo>
                  <a:pt x="658251" y="76192"/>
                </a:lnTo>
                <a:lnTo>
                  <a:pt x="658251" y="380953"/>
                </a:lnTo>
                <a:lnTo>
                  <a:pt x="652263" y="410610"/>
                </a:lnTo>
                <a:lnTo>
                  <a:pt x="635934" y="434829"/>
                </a:lnTo>
                <a:lnTo>
                  <a:pt x="611715" y="451158"/>
                </a:lnTo>
                <a:lnTo>
                  <a:pt x="582058" y="457146"/>
                </a:lnTo>
                <a:lnTo>
                  <a:pt x="76192" y="457146"/>
                </a:lnTo>
                <a:lnTo>
                  <a:pt x="46535" y="451158"/>
                </a:lnTo>
                <a:lnTo>
                  <a:pt x="22316" y="434829"/>
                </a:lnTo>
                <a:lnTo>
                  <a:pt x="5987" y="410610"/>
                </a:lnTo>
                <a:lnTo>
                  <a:pt x="0" y="380953"/>
                </a:lnTo>
                <a:lnTo>
                  <a:pt x="0" y="76192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8675601" y="1368044"/>
            <a:ext cx="560070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86690" marR="5080" indent="-174625">
              <a:lnSpc>
                <a:spcPct val="103299"/>
              </a:lnSpc>
              <a:spcBef>
                <a:spcPts val="50"/>
              </a:spcBef>
            </a:pPr>
            <a:r>
              <a:rPr dirty="0" sz="1200" spc="-550">
                <a:solidFill>
                  <a:srgbClr val="17453A"/>
                </a:solidFill>
                <a:latin typeface="Calibri"/>
                <a:cs typeface="Calibri"/>
              </a:rPr>
              <a:t>P</a:t>
            </a:r>
            <a:r>
              <a:rPr dirty="0" sz="1200" spc="-95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200" spc="-509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200" spc="-130">
                <a:solidFill>
                  <a:srgbClr val="17453A"/>
                </a:solidFill>
                <a:latin typeface="Calibri"/>
                <a:cs typeface="Calibri"/>
              </a:rPr>
              <a:t>o</a:t>
            </a:r>
            <a:r>
              <a:rPr dirty="0" sz="1200" spc="-295">
                <a:solidFill>
                  <a:srgbClr val="17453A"/>
                </a:solidFill>
                <a:latin typeface="Calibri"/>
                <a:cs typeface="Calibri"/>
              </a:rPr>
              <a:t>r</a:t>
            </a:r>
            <a:r>
              <a:rPr dirty="0" sz="1200" spc="-340">
                <a:solidFill>
                  <a:srgbClr val="17453A"/>
                </a:solidFill>
                <a:latin typeface="Calibri"/>
                <a:cs typeface="Calibri"/>
              </a:rPr>
              <a:t>n</a:t>
            </a:r>
            <a:r>
              <a:rPr dirty="0" sz="1200" spc="-135">
                <a:solidFill>
                  <a:srgbClr val="17453A"/>
                </a:solidFill>
                <a:latin typeface="Calibri"/>
                <a:cs typeface="Calibri"/>
              </a:rPr>
              <a:t>s</a:t>
            </a:r>
            <a:r>
              <a:rPr dirty="0" sz="1200" spc="-505">
                <a:solidFill>
                  <a:srgbClr val="17453A"/>
                </a:solidFill>
                <a:latin typeface="Calibri"/>
                <a:cs typeface="Calibri"/>
              </a:rPr>
              <a:t>d</a:t>
            </a:r>
            <a:r>
              <a:rPr dirty="0" sz="1200" spc="-135">
                <a:solidFill>
                  <a:srgbClr val="17453A"/>
                </a:solidFill>
                <a:latin typeface="Calibri"/>
                <a:cs typeface="Calibri"/>
              </a:rPr>
              <a:t>o</a:t>
            </a:r>
            <a:r>
              <a:rPr dirty="0" sz="1200" spc="-505">
                <a:solidFill>
                  <a:srgbClr val="17453A"/>
                </a:solidFill>
                <a:latin typeface="Calibri"/>
                <a:cs typeface="Calibri"/>
              </a:rPr>
              <a:t>u</a:t>
            </a:r>
            <a:r>
              <a:rPr dirty="0" sz="1200" spc="-135">
                <a:solidFill>
                  <a:srgbClr val="17453A"/>
                </a:solidFill>
                <a:latin typeface="Calibri"/>
                <a:cs typeface="Calibri"/>
              </a:rPr>
              <a:t>n</a:t>
            </a:r>
            <a:r>
              <a:rPr dirty="0" sz="1200" spc="-38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200" spc="-200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200" spc="-204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l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587204" y="212851"/>
            <a:ext cx="849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 b="1">
                <a:solidFill>
                  <a:srgbClr val="17453A"/>
                </a:solidFill>
                <a:latin typeface="Calibri"/>
                <a:cs typeface="Calibri"/>
              </a:rPr>
              <a:t>AY</a:t>
            </a:r>
            <a:r>
              <a:rPr dirty="0" sz="1800" spc="-70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17453A"/>
                </a:solidFill>
                <a:latin typeface="Calibri"/>
                <a:cs typeface="Calibri"/>
              </a:rPr>
              <a:t>20-21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965575" y="106010"/>
            <a:ext cx="4780280" cy="3928110"/>
          </a:xfrm>
          <a:custGeom>
            <a:avLst/>
            <a:gdLst/>
            <a:ahLst/>
            <a:cxnLst/>
            <a:rect l="l" t="t" r="r" b="b"/>
            <a:pathLst>
              <a:path w="4780280" h="3928110">
                <a:moveTo>
                  <a:pt x="0" y="0"/>
                </a:moveTo>
                <a:lnTo>
                  <a:pt x="4780072" y="0"/>
                </a:lnTo>
                <a:lnTo>
                  <a:pt x="4780072" y="3928107"/>
                </a:lnTo>
                <a:lnTo>
                  <a:pt x="0" y="392810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529854" y="2993424"/>
            <a:ext cx="4760258" cy="38645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596128" y="3358896"/>
            <a:ext cx="697991" cy="2228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596128" y="3361944"/>
            <a:ext cx="1350264" cy="22250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498847" y="3526535"/>
            <a:ext cx="3325367" cy="33314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373879" y="4949951"/>
            <a:ext cx="1862327" cy="17861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041647" y="4949951"/>
            <a:ext cx="2194560" cy="16550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008120" y="4727447"/>
            <a:ext cx="2228088" cy="11917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023359" y="4450079"/>
            <a:ext cx="2212848" cy="11369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087367" y="4084320"/>
            <a:ext cx="2148840" cy="15026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264152" y="3358896"/>
            <a:ext cx="1972055" cy="22280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916333" y="3678335"/>
            <a:ext cx="60325" cy="1590040"/>
          </a:xfrm>
          <a:custGeom>
            <a:avLst/>
            <a:gdLst/>
            <a:ahLst/>
            <a:cxnLst/>
            <a:rect l="l" t="t" r="r" b="b"/>
            <a:pathLst>
              <a:path w="60325" h="1590039">
                <a:moveTo>
                  <a:pt x="0" y="0"/>
                </a:moveTo>
                <a:lnTo>
                  <a:pt x="0" y="1589832"/>
                </a:lnTo>
                <a:lnTo>
                  <a:pt x="60251" y="1143"/>
                </a:lnTo>
                <a:lnTo>
                  <a:pt x="30130" y="285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916333" y="3679475"/>
            <a:ext cx="712470" cy="1588770"/>
          </a:xfrm>
          <a:custGeom>
            <a:avLst/>
            <a:gdLst/>
            <a:ahLst/>
            <a:cxnLst/>
            <a:rect l="l" t="t" r="r" b="b"/>
            <a:pathLst>
              <a:path w="712470" h="1588770">
                <a:moveTo>
                  <a:pt x="60251" y="0"/>
                </a:moveTo>
                <a:lnTo>
                  <a:pt x="0" y="1588692"/>
                </a:lnTo>
                <a:lnTo>
                  <a:pt x="712017" y="167214"/>
                </a:lnTo>
                <a:lnTo>
                  <a:pt x="664871" y="144561"/>
                </a:lnTo>
                <a:lnTo>
                  <a:pt x="617078" y="123501"/>
                </a:lnTo>
                <a:lnTo>
                  <a:pt x="568677" y="104045"/>
                </a:lnTo>
                <a:lnTo>
                  <a:pt x="519710" y="86203"/>
                </a:lnTo>
                <a:lnTo>
                  <a:pt x="470217" y="69986"/>
                </a:lnTo>
                <a:lnTo>
                  <a:pt x="420240" y="55405"/>
                </a:lnTo>
                <a:lnTo>
                  <a:pt x="369818" y="42469"/>
                </a:lnTo>
                <a:lnTo>
                  <a:pt x="318994" y="31189"/>
                </a:lnTo>
                <a:lnTo>
                  <a:pt x="267807" y="21576"/>
                </a:lnTo>
                <a:lnTo>
                  <a:pt x="216298" y="13640"/>
                </a:lnTo>
                <a:lnTo>
                  <a:pt x="164509" y="7392"/>
                </a:lnTo>
                <a:lnTo>
                  <a:pt x="112480" y="2841"/>
                </a:lnTo>
                <a:lnTo>
                  <a:pt x="60251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817738" y="3846690"/>
            <a:ext cx="2689225" cy="3011805"/>
          </a:xfrm>
          <a:custGeom>
            <a:avLst/>
            <a:gdLst/>
            <a:ahLst/>
            <a:cxnLst/>
            <a:rect l="l" t="t" r="r" b="b"/>
            <a:pathLst>
              <a:path w="2689225" h="3011804">
                <a:moveTo>
                  <a:pt x="1810613" y="0"/>
                </a:moveTo>
                <a:lnTo>
                  <a:pt x="1098594" y="1421477"/>
                </a:lnTo>
                <a:lnTo>
                  <a:pt x="0" y="2570673"/>
                </a:lnTo>
                <a:lnTo>
                  <a:pt x="38765" y="2606519"/>
                </a:lnTo>
                <a:lnTo>
                  <a:pt x="78661" y="2641025"/>
                </a:lnTo>
                <a:lnTo>
                  <a:pt x="119650" y="2674166"/>
                </a:lnTo>
                <a:lnTo>
                  <a:pt x="161699" y="2705918"/>
                </a:lnTo>
                <a:lnTo>
                  <a:pt x="204770" y="2736254"/>
                </a:lnTo>
                <a:lnTo>
                  <a:pt x="248829" y="2765151"/>
                </a:lnTo>
                <a:lnTo>
                  <a:pt x="293840" y="2792583"/>
                </a:lnTo>
                <a:lnTo>
                  <a:pt x="339768" y="2818525"/>
                </a:lnTo>
                <a:lnTo>
                  <a:pt x="386576" y="2842952"/>
                </a:lnTo>
                <a:lnTo>
                  <a:pt x="430361" y="2864069"/>
                </a:lnTo>
                <a:lnTo>
                  <a:pt x="474468" y="2883732"/>
                </a:lnTo>
                <a:lnTo>
                  <a:pt x="518869" y="2901951"/>
                </a:lnTo>
                <a:lnTo>
                  <a:pt x="563537" y="2918736"/>
                </a:lnTo>
                <a:lnTo>
                  <a:pt x="608443" y="2934094"/>
                </a:lnTo>
                <a:lnTo>
                  <a:pt x="653560" y="2948037"/>
                </a:lnTo>
                <a:lnTo>
                  <a:pt x="698859" y="2960572"/>
                </a:lnTo>
                <a:lnTo>
                  <a:pt x="744313" y="2971709"/>
                </a:lnTo>
                <a:lnTo>
                  <a:pt x="789895" y="2981458"/>
                </a:lnTo>
                <a:lnTo>
                  <a:pt x="835575" y="2989828"/>
                </a:lnTo>
                <a:lnTo>
                  <a:pt x="881326" y="2996828"/>
                </a:lnTo>
                <a:lnTo>
                  <a:pt x="927121" y="3002467"/>
                </a:lnTo>
                <a:lnTo>
                  <a:pt x="972931" y="3006755"/>
                </a:lnTo>
                <a:lnTo>
                  <a:pt x="1018728" y="3009701"/>
                </a:lnTo>
                <a:lnTo>
                  <a:pt x="1064485" y="3011314"/>
                </a:lnTo>
                <a:lnTo>
                  <a:pt x="1110173" y="3011603"/>
                </a:lnTo>
                <a:lnTo>
                  <a:pt x="1155766" y="3010578"/>
                </a:lnTo>
                <a:lnTo>
                  <a:pt x="1201234" y="3008248"/>
                </a:lnTo>
                <a:lnTo>
                  <a:pt x="1246550" y="3004623"/>
                </a:lnTo>
                <a:lnTo>
                  <a:pt x="1291686" y="2999711"/>
                </a:lnTo>
                <a:lnTo>
                  <a:pt x="1336614" y="2993521"/>
                </a:lnTo>
                <a:lnTo>
                  <a:pt x="1381307" y="2986064"/>
                </a:lnTo>
                <a:lnTo>
                  <a:pt x="1425736" y="2977349"/>
                </a:lnTo>
                <a:lnTo>
                  <a:pt x="1469873" y="2967383"/>
                </a:lnTo>
                <a:lnTo>
                  <a:pt x="1513691" y="2956178"/>
                </a:lnTo>
                <a:lnTo>
                  <a:pt x="1557162" y="2943742"/>
                </a:lnTo>
                <a:lnTo>
                  <a:pt x="1600257" y="2930085"/>
                </a:lnTo>
                <a:lnTo>
                  <a:pt x="1642949" y="2915215"/>
                </a:lnTo>
                <a:lnTo>
                  <a:pt x="1685211" y="2899142"/>
                </a:lnTo>
                <a:lnTo>
                  <a:pt x="1727013" y="2881876"/>
                </a:lnTo>
                <a:lnTo>
                  <a:pt x="1768329" y="2863425"/>
                </a:lnTo>
                <a:lnTo>
                  <a:pt x="1809130" y="2843799"/>
                </a:lnTo>
                <a:lnTo>
                  <a:pt x="1849388" y="2823007"/>
                </a:lnTo>
                <a:lnTo>
                  <a:pt x="1889076" y="2801059"/>
                </a:lnTo>
                <a:lnTo>
                  <a:pt x="1928165" y="2777963"/>
                </a:lnTo>
                <a:lnTo>
                  <a:pt x="1966628" y="2753729"/>
                </a:lnTo>
                <a:lnTo>
                  <a:pt x="2004437" y="2728367"/>
                </a:lnTo>
                <a:lnTo>
                  <a:pt x="2041564" y="2701885"/>
                </a:lnTo>
                <a:lnTo>
                  <a:pt x="2077981" y="2674293"/>
                </a:lnTo>
                <a:lnTo>
                  <a:pt x="2113660" y="2645600"/>
                </a:lnTo>
                <a:lnTo>
                  <a:pt x="2148574" y="2615815"/>
                </a:lnTo>
                <a:lnTo>
                  <a:pt x="2182693" y="2584948"/>
                </a:lnTo>
                <a:lnTo>
                  <a:pt x="2215992" y="2553008"/>
                </a:lnTo>
                <a:lnTo>
                  <a:pt x="2248440" y="2520004"/>
                </a:lnTo>
                <a:lnTo>
                  <a:pt x="2280012" y="2485945"/>
                </a:lnTo>
                <a:lnTo>
                  <a:pt x="2310678" y="2450842"/>
                </a:lnTo>
                <a:lnTo>
                  <a:pt x="2340411" y="2414702"/>
                </a:lnTo>
                <a:lnTo>
                  <a:pt x="2369183" y="2377535"/>
                </a:lnTo>
                <a:lnTo>
                  <a:pt x="2396966" y="2339351"/>
                </a:lnTo>
                <a:lnTo>
                  <a:pt x="2423732" y="2300159"/>
                </a:lnTo>
                <a:lnTo>
                  <a:pt x="2449453" y="2259968"/>
                </a:lnTo>
                <a:lnTo>
                  <a:pt x="2474102" y="2218788"/>
                </a:lnTo>
                <a:lnTo>
                  <a:pt x="2497651" y="2176627"/>
                </a:lnTo>
                <a:lnTo>
                  <a:pt x="2520071" y="2133495"/>
                </a:lnTo>
                <a:lnTo>
                  <a:pt x="2541187" y="2089710"/>
                </a:lnTo>
                <a:lnTo>
                  <a:pt x="2560851" y="2045603"/>
                </a:lnTo>
                <a:lnTo>
                  <a:pt x="2579070" y="2001201"/>
                </a:lnTo>
                <a:lnTo>
                  <a:pt x="2595854" y="1956534"/>
                </a:lnTo>
                <a:lnTo>
                  <a:pt x="2611213" y="1911628"/>
                </a:lnTo>
                <a:lnTo>
                  <a:pt x="2625155" y="1866511"/>
                </a:lnTo>
                <a:lnTo>
                  <a:pt x="2637691" y="1821211"/>
                </a:lnTo>
                <a:lnTo>
                  <a:pt x="2648828" y="1775757"/>
                </a:lnTo>
                <a:lnTo>
                  <a:pt x="2658577" y="1730176"/>
                </a:lnTo>
                <a:lnTo>
                  <a:pt x="2666947" y="1684496"/>
                </a:lnTo>
                <a:lnTo>
                  <a:pt x="2673947" y="1638744"/>
                </a:lnTo>
                <a:lnTo>
                  <a:pt x="2679586" y="1592950"/>
                </a:lnTo>
                <a:lnTo>
                  <a:pt x="2683874" y="1547140"/>
                </a:lnTo>
                <a:lnTo>
                  <a:pt x="2686820" y="1501343"/>
                </a:lnTo>
                <a:lnTo>
                  <a:pt x="2688433" y="1455586"/>
                </a:lnTo>
                <a:lnTo>
                  <a:pt x="2688722" y="1409897"/>
                </a:lnTo>
                <a:lnTo>
                  <a:pt x="2687697" y="1364305"/>
                </a:lnTo>
                <a:lnTo>
                  <a:pt x="2685367" y="1318837"/>
                </a:lnTo>
                <a:lnTo>
                  <a:pt x="2681742" y="1273521"/>
                </a:lnTo>
                <a:lnTo>
                  <a:pt x="2676830" y="1228385"/>
                </a:lnTo>
                <a:lnTo>
                  <a:pt x="2670641" y="1183456"/>
                </a:lnTo>
                <a:lnTo>
                  <a:pt x="2663183" y="1138764"/>
                </a:lnTo>
                <a:lnTo>
                  <a:pt x="2654468" y="1094335"/>
                </a:lnTo>
                <a:lnTo>
                  <a:pt x="2644502" y="1050198"/>
                </a:lnTo>
                <a:lnTo>
                  <a:pt x="2633297" y="1006380"/>
                </a:lnTo>
                <a:lnTo>
                  <a:pt x="2620861" y="962909"/>
                </a:lnTo>
                <a:lnTo>
                  <a:pt x="2607204" y="919814"/>
                </a:lnTo>
                <a:lnTo>
                  <a:pt x="2592334" y="877121"/>
                </a:lnTo>
                <a:lnTo>
                  <a:pt x="2576261" y="834860"/>
                </a:lnTo>
                <a:lnTo>
                  <a:pt x="2558995" y="793058"/>
                </a:lnTo>
                <a:lnTo>
                  <a:pt x="2540544" y="751742"/>
                </a:lnTo>
                <a:lnTo>
                  <a:pt x="2520918" y="710941"/>
                </a:lnTo>
                <a:lnTo>
                  <a:pt x="2500126" y="670683"/>
                </a:lnTo>
                <a:lnTo>
                  <a:pt x="2478178" y="630995"/>
                </a:lnTo>
                <a:lnTo>
                  <a:pt x="2455082" y="591906"/>
                </a:lnTo>
                <a:lnTo>
                  <a:pt x="2430849" y="553442"/>
                </a:lnTo>
                <a:lnTo>
                  <a:pt x="2405486" y="515633"/>
                </a:lnTo>
                <a:lnTo>
                  <a:pt x="2379004" y="478506"/>
                </a:lnTo>
                <a:lnTo>
                  <a:pt x="2351412" y="442089"/>
                </a:lnTo>
                <a:lnTo>
                  <a:pt x="2322719" y="406410"/>
                </a:lnTo>
                <a:lnTo>
                  <a:pt x="2292934" y="371497"/>
                </a:lnTo>
                <a:lnTo>
                  <a:pt x="2262067" y="337377"/>
                </a:lnTo>
                <a:lnTo>
                  <a:pt x="2230127" y="304079"/>
                </a:lnTo>
                <a:lnTo>
                  <a:pt x="2197123" y="271630"/>
                </a:lnTo>
                <a:lnTo>
                  <a:pt x="2163064" y="240059"/>
                </a:lnTo>
                <a:lnTo>
                  <a:pt x="2127960" y="209393"/>
                </a:lnTo>
                <a:lnTo>
                  <a:pt x="2091821" y="179660"/>
                </a:lnTo>
                <a:lnTo>
                  <a:pt x="2054654" y="150888"/>
                </a:lnTo>
                <a:lnTo>
                  <a:pt x="2016470" y="123105"/>
                </a:lnTo>
                <a:lnTo>
                  <a:pt x="1977278" y="96338"/>
                </a:lnTo>
                <a:lnTo>
                  <a:pt x="1937087" y="70617"/>
                </a:lnTo>
                <a:lnTo>
                  <a:pt x="1895906" y="45968"/>
                </a:lnTo>
                <a:lnTo>
                  <a:pt x="1853745" y="22420"/>
                </a:lnTo>
                <a:lnTo>
                  <a:pt x="1810613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694426" y="5268168"/>
            <a:ext cx="1222375" cy="1149350"/>
          </a:xfrm>
          <a:custGeom>
            <a:avLst/>
            <a:gdLst/>
            <a:ahLst/>
            <a:cxnLst/>
            <a:rect l="l" t="t" r="r" b="b"/>
            <a:pathLst>
              <a:path w="1222375" h="1149350">
                <a:moveTo>
                  <a:pt x="1221906" y="0"/>
                </a:moveTo>
                <a:lnTo>
                  <a:pt x="0" y="1017106"/>
                </a:lnTo>
                <a:lnTo>
                  <a:pt x="29409" y="1051433"/>
                </a:lnTo>
                <a:lnTo>
                  <a:pt x="59777" y="1084904"/>
                </a:lnTo>
                <a:lnTo>
                  <a:pt x="91084" y="1117498"/>
                </a:lnTo>
                <a:lnTo>
                  <a:pt x="123311" y="1149195"/>
                </a:lnTo>
                <a:lnTo>
                  <a:pt x="1221906" y="0"/>
                </a:lnTo>
                <a:close/>
              </a:path>
            </a:pathLst>
          </a:custGeom>
          <a:solidFill>
            <a:srgbClr val="01B2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61714" y="5268168"/>
            <a:ext cx="1555115" cy="1017269"/>
          </a:xfrm>
          <a:custGeom>
            <a:avLst/>
            <a:gdLst/>
            <a:ahLst/>
            <a:cxnLst/>
            <a:rect l="l" t="t" r="r" b="b"/>
            <a:pathLst>
              <a:path w="1555114" h="1017270">
                <a:moveTo>
                  <a:pt x="1554618" y="0"/>
                </a:moveTo>
                <a:lnTo>
                  <a:pt x="0" y="332753"/>
                </a:lnTo>
                <a:lnTo>
                  <a:pt x="11575" y="382860"/>
                </a:lnTo>
                <a:lnTo>
                  <a:pt x="24741" y="432481"/>
                </a:lnTo>
                <a:lnTo>
                  <a:pt x="39480" y="481582"/>
                </a:lnTo>
                <a:lnTo>
                  <a:pt x="55775" y="530126"/>
                </a:lnTo>
                <a:lnTo>
                  <a:pt x="73609" y="578078"/>
                </a:lnTo>
                <a:lnTo>
                  <a:pt x="92963" y="625401"/>
                </a:lnTo>
                <a:lnTo>
                  <a:pt x="113820" y="672059"/>
                </a:lnTo>
                <a:lnTo>
                  <a:pt x="136164" y="718018"/>
                </a:lnTo>
                <a:lnTo>
                  <a:pt x="159976" y="763240"/>
                </a:lnTo>
                <a:lnTo>
                  <a:pt x="185239" y="807690"/>
                </a:lnTo>
                <a:lnTo>
                  <a:pt x="211936" y="851332"/>
                </a:lnTo>
                <a:lnTo>
                  <a:pt x="240048" y="894131"/>
                </a:lnTo>
                <a:lnTo>
                  <a:pt x="269560" y="936050"/>
                </a:lnTo>
                <a:lnTo>
                  <a:pt x="300453" y="977053"/>
                </a:lnTo>
                <a:lnTo>
                  <a:pt x="332710" y="1017105"/>
                </a:lnTo>
                <a:lnTo>
                  <a:pt x="1554618" y="0"/>
                </a:lnTo>
                <a:close/>
              </a:path>
            </a:pathLst>
          </a:custGeom>
          <a:solidFill>
            <a:srgbClr val="88B0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326617" y="5046658"/>
            <a:ext cx="1590040" cy="554355"/>
          </a:xfrm>
          <a:custGeom>
            <a:avLst/>
            <a:gdLst/>
            <a:ahLst/>
            <a:cxnLst/>
            <a:rect l="l" t="t" r="r" b="b"/>
            <a:pathLst>
              <a:path w="1590039" h="554354">
                <a:moveTo>
                  <a:pt x="15387" y="0"/>
                </a:moveTo>
                <a:lnTo>
                  <a:pt x="9117" y="50384"/>
                </a:lnTo>
                <a:lnTo>
                  <a:pt x="4463" y="100884"/>
                </a:lnTo>
                <a:lnTo>
                  <a:pt x="1425" y="151463"/>
                </a:lnTo>
                <a:lnTo>
                  <a:pt x="0" y="202081"/>
                </a:lnTo>
                <a:lnTo>
                  <a:pt x="187" y="252700"/>
                </a:lnTo>
                <a:lnTo>
                  <a:pt x="1985" y="303280"/>
                </a:lnTo>
                <a:lnTo>
                  <a:pt x="5393" y="353785"/>
                </a:lnTo>
                <a:lnTo>
                  <a:pt x="10409" y="404174"/>
                </a:lnTo>
                <a:lnTo>
                  <a:pt x="17033" y="454409"/>
                </a:lnTo>
                <a:lnTo>
                  <a:pt x="25261" y="504452"/>
                </a:lnTo>
                <a:lnTo>
                  <a:pt x="35094" y="554264"/>
                </a:lnTo>
                <a:lnTo>
                  <a:pt x="1589715" y="221509"/>
                </a:lnTo>
                <a:lnTo>
                  <a:pt x="15387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342006" y="4768294"/>
            <a:ext cx="1574800" cy="500380"/>
          </a:xfrm>
          <a:custGeom>
            <a:avLst/>
            <a:gdLst/>
            <a:ahLst/>
            <a:cxnLst/>
            <a:rect l="l" t="t" r="r" b="b"/>
            <a:pathLst>
              <a:path w="1574800" h="500379">
                <a:moveTo>
                  <a:pt x="65121" y="0"/>
                </a:moveTo>
                <a:lnTo>
                  <a:pt x="50797" y="45526"/>
                </a:lnTo>
                <a:lnTo>
                  <a:pt x="37851" y="91442"/>
                </a:lnTo>
                <a:lnTo>
                  <a:pt x="26291" y="137714"/>
                </a:lnTo>
                <a:lnTo>
                  <a:pt x="16124" y="184313"/>
                </a:lnTo>
                <a:lnTo>
                  <a:pt x="7358" y="231207"/>
                </a:lnTo>
                <a:lnTo>
                  <a:pt x="0" y="278363"/>
                </a:lnTo>
                <a:lnTo>
                  <a:pt x="1574326" y="499873"/>
                </a:lnTo>
                <a:lnTo>
                  <a:pt x="65121" y="0"/>
                </a:lnTo>
                <a:close/>
              </a:path>
            </a:pathLst>
          </a:custGeom>
          <a:solidFill>
            <a:srgbClr val="810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407129" y="4402598"/>
            <a:ext cx="1509395" cy="866140"/>
          </a:xfrm>
          <a:custGeom>
            <a:avLst/>
            <a:gdLst/>
            <a:ahLst/>
            <a:cxnLst/>
            <a:rect l="l" t="t" r="r" b="b"/>
            <a:pathLst>
              <a:path w="1509395" h="866139">
                <a:moveTo>
                  <a:pt x="175651" y="0"/>
                </a:moveTo>
                <a:lnTo>
                  <a:pt x="148629" y="43127"/>
                </a:lnTo>
                <a:lnTo>
                  <a:pt x="123021" y="87063"/>
                </a:lnTo>
                <a:lnTo>
                  <a:pt x="98843" y="131772"/>
                </a:lnTo>
                <a:lnTo>
                  <a:pt x="76113" y="177221"/>
                </a:lnTo>
                <a:lnTo>
                  <a:pt x="54846" y="223372"/>
                </a:lnTo>
                <a:lnTo>
                  <a:pt x="35060" y="270191"/>
                </a:lnTo>
                <a:lnTo>
                  <a:pt x="16773" y="317644"/>
                </a:lnTo>
                <a:lnTo>
                  <a:pt x="0" y="365693"/>
                </a:lnTo>
                <a:lnTo>
                  <a:pt x="1509203" y="865569"/>
                </a:lnTo>
                <a:lnTo>
                  <a:pt x="175651" y="0"/>
                </a:lnTo>
                <a:close/>
              </a:path>
            </a:pathLst>
          </a:custGeom>
          <a:solidFill>
            <a:srgbClr val="B776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582783" y="3678336"/>
            <a:ext cx="1334135" cy="1590040"/>
          </a:xfrm>
          <a:custGeom>
            <a:avLst/>
            <a:gdLst/>
            <a:ahLst/>
            <a:cxnLst/>
            <a:rect l="l" t="t" r="r" b="b"/>
            <a:pathLst>
              <a:path w="1334135" h="1590039">
                <a:moveTo>
                  <a:pt x="1333549" y="0"/>
                </a:moveTo>
                <a:lnTo>
                  <a:pt x="1283178" y="795"/>
                </a:lnTo>
                <a:lnTo>
                  <a:pt x="1233054" y="3171"/>
                </a:lnTo>
                <a:lnTo>
                  <a:pt x="1183206" y="7110"/>
                </a:lnTo>
                <a:lnTo>
                  <a:pt x="1133668" y="12594"/>
                </a:lnTo>
                <a:lnTo>
                  <a:pt x="1084470" y="19607"/>
                </a:lnTo>
                <a:lnTo>
                  <a:pt x="1035644" y="28132"/>
                </a:lnTo>
                <a:lnTo>
                  <a:pt x="987222" y="38151"/>
                </a:lnTo>
                <a:lnTo>
                  <a:pt x="939235" y="49648"/>
                </a:lnTo>
                <a:lnTo>
                  <a:pt x="891715" y="62604"/>
                </a:lnTo>
                <a:lnTo>
                  <a:pt x="844692" y="77004"/>
                </a:lnTo>
                <a:lnTo>
                  <a:pt x="798199" y="92830"/>
                </a:lnTo>
                <a:lnTo>
                  <a:pt x="752267" y="110064"/>
                </a:lnTo>
                <a:lnTo>
                  <a:pt x="706928" y="128691"/>
                </a:lnTo>
                <a:lnTo>
                  <a:pt x="662213" y="148692"/>
                </a:lnTo>
                <a:lnTo>
                  <a:pt x="618154" y="170050"/>
                </a:lnTo>
                <a:lnTo>
                  <a:pt x="574782" y="192749"/>
                </a:lnTo>
                <a:lnTo>
                  <a:pt x="532128" y="216772"/>
                </a:lnTo>
                <a:lnTo>
                  <a:pt x="490225" y="242100"/>
                </a:lnTo>
                <a:lnTo>
                  <a:pt x="449104" y="268718"/>
                </a:lnTo>
                <a:lnTo>
                  <a:pt x="408795" y="296607"/>
                </a:lnTo>
                <a:lnTo>
                  <a:pt x="369332" y="325751"/>
                </a:lnTo>
                <a:lnTo>
                  <a:pt x="330744" y="356134"/>
                </a:lnTo>
                <a:lnTo>
                  <a:pt x="293065" y="387736"/>
                </a:lnTo>
                <a:lnTo>
                  <a:pt x="256325" y="420542"/>
                </a:lnTo>
                <a:lnTo>
                  <a:pt x="220555" y="454535"/>
                </a:lnTo>
                <a:lnTo>
                  <a:pt x="185788" y="489696"/>
                </a:lnTo>
                <a:lnTo>
                  <a:pt x="152055" y="526010"/>
                </a:lnTo>
                <a:lnTo>
                  <a:pt x="119387" y="563459"/>
                </a:lnTo>
                <a:lnTo>
                  <a:pt x="87816" y="602026"/>
                </a:lnTo>
                <a:lnTo>
                  <a:pt x="57374" y="641694"/>
                </a:lnTo>
                <a:lnTo>
                  <a:pt x="28091" y="682445"/>
                </a:lnTo>
                <a:lnTo>
                  <a:pt x="0" y="724263"/>
                </a:lnTo>
                <a:lnTo>
                  <a:pt x="1333549" y="1589831"/>
                </a:lnTo>
                <a:lnTo>
                  <a:pt x="1333549" y="0"/>
                </a:lnTo>
                <a:close/>
              </a:path>
            </a:pathLst>
          </a:custGeom>
          <a:solidFill>
            <a:srgbClr val="018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988867" y="3411081"/>
            <a:ext cx="958215" cy="413384"/>
          </a:xfrm>
          <a:custGeom>
            <a:avLst/>
            <a:gdLst/>
            <a:ahLst/>
            <a:cxnLst/>
            <a:rect l="l" t="t" r="r" b="b"/>
            <a:pathLst>
              <a:path w="958214" h="413385">
                <a:moveTo>
                  <a:pt x="629980" y="0"/>
                </a:moveTo>
                <a:lnTo>
                  <a:pt x="0" y="0"/>
                </a:lnTo>
                <a:lnTo>
                  <a:pt x="0" y="413189"/>
                </a:lnTo>
                <a:lnTo>
                  <a:pt x="629980" y="413189"/>
                </a:lnTo>
                <a:lnTo>
                  <a:pt x="629980" y="344324"/>
                </a:lnTo>
                <a:lnTo>
                  <a:pt x="957596" y="267539"/>
                </a:lnTo>
                <a:lnTo>
                  <a:pt x="629980" y="241026"/>
                </a:lnTo>
                <a:lnTo>
                  <a:pt x="629980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988867" y="3411081"/>
            <a:ext cx="958215" cy="413384"/>
          </a:xfrm>
          <a:custGeom>
            <a:avLst/>
            <a:gdLst/>
            <a:ahLst/>
            <a:cxnLst/>
            <a:rect l="l" t="t" r="r" b="b"/>
            <a:pathLst>
              <a:path w="958214" h="413385">
                <a:moveTo>
                  <a:pt x="0" y="0"/>
                </a:moveTo>
                <a:lnTo>
                  <a:pt x="367488" y="0"/>
                </a:lnTo>
                <a:lnTo>
                  <a:pt x="524984" y="0"/>
                </a:lnTo>
                <a:lnTo>
                  <a:pt x="629981" y="0"/>
                </a:lnTo>
                <a:lnTo>
                  <a:pt x="629981" y="241027"/>
                </a:lnTo>
                <a:lnTo>
                  <a:pt x="957596" y="267540"/>
                </a:lnTo>
                <a:lnTo>
                  <a:pt x="629981" y="344325"/>
                </a:lnTo>
                <a:lnTo>
                  <a:pt x="629981" y="413190"/>
                </a:lnTo>
                <a:lnTo>
                  <a:pt x="524984" y="413190"/>
                </a:lnTo>
                <a:lnTo>
                  <a:pt x="367488" y="413190"/>
                </a:lnTo>
                <a:lnTo>
                  <a:pt x="0" y="413190"/>
                </a:lnTo>
                <a:lnTo>
                  <a:pt x="0" y="344325"/>
                </a:lnTo>
                <a:lnTo>
                  <a:pt x="0" y="2410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5017312" y="3407155"/>
            <a:ext cx="573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Behavior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198287" y="3596132"/>
            <a:ext cx="2114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11416" y="3568607"/>
            <a:ext cx="1279525" cy="413384"/>
          </a:xfrm>
          <a:custGeom>
            <a:avLst/>
            <a:gdLst/>
            <a:ahLst/>
            <a:cxnLst/>
            <a:rect l="l" t="t" r="r" b="b"/>
            <a:pathLst>
              <a:path w="1279525" h="413385">
                <a:moveTo>
                  <a:pt x="1279351" y="0"/>
                </a:moveTo>
                <a:lnTo>
                  <a:pt x="681366" y="0"/>
                </a:lnTo>
                <a:lnTo>
                  <a:pt x="681366" y="68865"/>
                </a:lnTo>
                <a:lnTo>
                  <a:pt x="0" y="159603"/>
                </a:lnTo>
                <a:lnTo>
                  <a:pt x="681366" y="172162"/>
                </a:lnTo>
                <a:lnTo>
                  <a:pt x="681366" y="413190"/>
                </a:lnTo>
                <a:lnTo>
                  <a:pt x="1279351" y="413190"/>
                </a:lnTo>
                <a:lnTo>
                  <a:pt x="1279351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311415" y="3568607"/>
            <a:ext cx="1279525" cy="413384"/>
          </a:xfrm>
          <a:custGeom>
            <a:avLst/>
            <a:gdLst/>
            <a:ahLst/>
            <a:cxnLst/>
            <a:rect l="l" t="t" r="r" b="b"/>
            <a:pathLst>
              <a:path w="1279525" h="413385">
                <a:moveTo>
                  <a:pt x="681366" y="0"/>
                </a:moveTo>
                <a:lnTo>
                  <a:pt x="781030" y="0"/>
                </a:lnTo>
                <a:lnTo>
                  <a:pt x="930526" y="0"/>
                </a:lnTo>
                <a:lnTo>
                  <a:pt x="1279350" y="0"/>
                </a:lnTo>
                <a:lnTo>
                  <a:pt x="1279350" y="68865"/>
                </a:lnTo>
                <a:lnTo>
                  <a:pt x="1279350" y="172162"/>
                </a:lnTo>
                <a:lnTo>
                  <a:pt x="1279350" y="413190"/>
                </a:lnTo>
                <a:lnTo>
                  <a:pt x="930526" y="413190"/>
                </a:lnTo>
                <a:lnTo>
                  <a:pt x="781030" y="413190"/>
                </a:lnTo>
                <a:lnTo>
                  <a:pt x="681366" y="413190"/>
                </a:lnTo>
                <a:lnTo>
                  <a:pt x="681366" y="172162"/>
                </a:lnTo>
                <a:lnTo>
                  <a:pt x="0" y="159603"/>
                </a:lnTo>
                <a:lnTo>
                  <a:pt x="681366" y="68865"/>
                </a:lnTo>
                <a:lnTo>
                  <a:pt x="681366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7021074" y="3565652"/>
            <a:ext cx="541655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77800" marR="5080" indent="-165735">
              <a:lnSpc>
                <a:spcPct val="103299"/>
              </a:lnSpc>
              <a:spcBef>
                <a:spcPts val="5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Conduct  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678170" y="5770655"/>
            <a:ext cx="538480" cy="413384"/>
          </a:xfrm>
          <a:custGeom>
            <a:avLst/>
            <a:gdLst/>
            <a:ahLst/>
            <a:cxnLst/>
            <a:rect l="l" t="t" r="r" b="b"/>
            <a:pathLst>
              <a:path w="538479" h="413385">
                <a:moveTo>
                  <a:pt x="489813" y="0"/>
                </a:moveTo>
                <a:lnTo>
                  <a:pt x="0" y="0"/>
                </a:lnTo>
                <a:lnTo>
                  <a:pt x="0" y="413190"/>
                </a:lnTo>
                <a:lnTo>
                  <a:pt x="489813" y="413190"/>
                </a:lnTo>
                <a:lnTo>
                  <a:pt x="489813" y="344325"/>
                </a:lnTo>
                <a:lnTo>
                  <a:pt x="518725" y="344325"/>
                </a:lnTo>
                <a:lnTo>
                  <a:pt x="489813" y="241027"/>
                </a:lnTo>
                <a:lnTo>
                  <a:pt x="489813" y="0"/>
                </a:lnTo>
                <a:close/>
              </a:path>
              <a:path w="538479" h="413385">
                <a:moveTo>
                  <a:pt x="518725" y="344325"/>
                </a:moveTo>
                <a:lnTo>
                  <a:pt x="489813" y="344325"/>
                </a:lnTo>
                <a:lnTo>
                  <a:pt x="537946" y="412999"/>
                </a:lnTo>
                <a:lnTo>
                  <a:pt x="518725" y="344325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678170" y="5770655"/>
            <a:ext cx="538480" cy="413384"/>
          </a:xfrm>
          <a:custGeom>
            <a:avLst/>
            <a:gdLst/>
            <a:ahLst/>
            <a:cxnLst/>
            <a:rect l="l" t="t" r="r" b="b"/>
            <a:pathLst>
              <a:path w="538479" h="413385">
                <a:moveTo>
                  <a:pt x="0" y="0"/>
                </a:moveTo>
                <a:lnTo>
                  <a:pt x="285724" y="0"/>
                </a:lnTo>
                <a:lnTo>
                  <a:pt x="408177" y="0"/>
                </a:lnTo>
                <a:lnTo>
                  <a:pt x="489813" y="0"/>
                </a:lnTo>
                <a:lnTo>
                  <a:pt x="489813" y="241027"/>
                </a:lnTo>
                <a:lnTo>
                  <a:pt x="537946" y="412999"/>
                </a:lnTo>
                <a:lnTo>
                  <a:pt x="489813" y="344325"/>
                </a:lnTo>
                <a:lnTo>
                  <a:pt x="489813" y="413190"/>
                </a:lnTo>
                <a:lnTo>
                  <a:pt x="408177" y="413190"/>
                </a:lnTo>
                <a:lnTo>
                  <a:pt x="285724" y="413190"/>
                </a:lnTo>
                <a:lnTo>
                  <a:pt x="0" y="413190"/>
                </a:lnTo>
                <a:lnTo>
                  <a:pt x="0" y="344325"/>
                </a:lnTo>
                <a:lnTo>
                  <a:pt x="0" y="2410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6705938" y="5766308"/>
            <a:ext cx="434975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85725" marR="5080" indent="-73660">
              <a:lnSpc>
                <a:spcPct val="103299"/>
              </a:lnSpc>
              <a:spcBef>
                <a:spcPts val="5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Healt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h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55%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754201" y="5920133"/>
            <a:ext cx="441959" cy="433070"/>
          </a:xfrm>
          <a:custGeom>
            <a:avLst/>
            <a:gdLst/>
            <a:ahLst/>
            <a:cxnLst/>
            <a:rect l="l" t="t" r="r" b="b"/>
            <a:pathLst>
              <a:path w="441960" h="433070">
                <a:moveTo>
                  <a:pt x="441872" y="0"/>
                </a:moveTo>
                <a:lnTo>
                  <a:pt x="43045" y="0"/>
                </a:lnTo>
                <a:lnTo>
                  <a:pt x="43045" y="241027"/>
                </a:lnTo>
                <a:lnTo>
                  <a:pt x="0" y="432940"/>
                </a:lnTo>
                <a:lnTo>
                  <a:pt x="43045" y="344325"/>
                </a:lnTo>
                <a:lnTo>
                  <a:pt x="441872" y="344325"/>
                </a:lnTo>
                <a:lnTo>
                  <a:pt x="441872" y="0"/>
                </a:lnTo>
                <a:close/>
              </a:path>
              <a:path w="441960" h="433070">
                <a:moveTo>
                  <a:pt x="441872" y="344325"/>
                </a:moveTo>
                <a:lnTo>
                  <a:pt x="43045" y="344325"/>
                </a:lnTo>
                <a:lnTo>
                  <a:pt x="43045" y="413190"/>
                </a:lnTo>
                <a:lnTo>
                  <a:pt x="441872" y="413190"/>
                </a:lnTo>
                <a:lnTo>
                  <a:pt x="441872" y="344325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54201" y="5920133"/>
            <a:ext cx="441959" cy="433070"/>
          </a:xfrm>
          <a:custGeom>
            <a:avLst/>
            <a:gdLst/>
            <a:ahLst/>
            <a:cxnLst/>
            <a:rect l="l" t="t" r="r" b="b"/>
            <a:pathLst>
              <a:path w="441960" h="433070">
                <a:moveTo>
                  <a:pt x="43045" y="0"/>
                </a:moveTo>
                <a:lnTo>
                  <a:pt x="109516" y="0"/>
                </a:lnTo>
                <a:lnTo>
                  <a:pt x="209223" y="0"/>
                </a:lnTo>
                <a:lnTo>
                  <a:pt x="441872" y="0"/>
                </a:lnTo>
                <a:lnTo>
                  <a:pt x="441872" y="241027"/>
                </a:lnTo>
                <a:lnTo>
                  <a:pt x="441872" y="344325"/>
                </a:lnTo>
                <a:lnTo>
                  <a:pt x="441872" y="413190"/>
                </a:lnTo>
                <a:lnTo>
                  <a:pt x="209223" y="413190"/>
                </a:lnTo>
                <a:lnTo>
                  <a:pt x="109516" y="413190"/>
                </a:lnTo>
                <a:lnTo>
                  <a:pt x="43045" y="413190"/>
                </a:lnTo>
                <a:lnTo>
                  <a:pt x="43045" y="344325"/>
                </a:lnTo>
                <a:lnTo>
                  <a:pt x="0" y="432940"/>
                </a:lnTo>
                <a:lnTo>
                  <a:pt x="43045" y="241027"/>
                </a:lnTo>
                <a:lnTo>
                  <a:pt x="43045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486518" y="5584770"/>
            <a:ext cx="654685" cy="413384"/>
          </a:xfrm>
          <a:custGeom>
            <a:avLst/>
            <a:gdLst/>
            <a:ahLst/>
            <a:cxnLst/>
            <a:rect l="l" t="t" r="r" b="b"/>
            <a:pathLst>
              <a:path w="654685" h="413385">
                <a:moveTo>
                  <a:pt x="654345" y="344324"/>
                </a:moveTo>
                <a:lnTo>
                  <a:pt x="52964" y="344324"/>
                </a:lnTo>
                <a:lnTo>
                  <a:pt x="52964" y="413189"/>
                </a:lnTo>
                <a:lnTo>
                  <a:pt x="654345" y="413189"/>
                </a:lnTo>
                <a:lnTo>
                  <a:pt x="654345" y="344324"/>
                </a:lnTo>
                <a:close/>
              </a:path>
              <a:path w="654685" h="413385">
                <a:moveTo>
                  <a:pt x="654345" y="0"/>
                </a:moveTo>
                <a:lnTo>
                  <a:pt x="52964" y="0"/>
                </a:lnTo>
                <a:lnTo>
                  <a:pt x="52964" y="241027"/>
                </a:lnTo>
                <a:lnTo>
                  <a:pt x="0" y="378527"/>
                </a:lnTo>
                <a:lnTo>
                  <a:pt x="52964" y="344324"/>
                </a:lnTo>
                <a:lnTo>
                  <a:pt x="654345" y="344324"/>
                </a:lnTo>
                <a:lnTo>
                  <a:pt x="654345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486519" y="5584770"/>
            <a:ext cx="654685" cy="413384"/>
          </a:xfrm>
          <a:custGeom>
            <a:avLst/>
            <a:gdLst/>
            <a:ahLst/>
            <a:cxnLst/>
            <a:rect l="l" t="t" r="r" b="b"/>
            <a:pathLst>
              <a:path w="654685" h="413385">
                <a:moveTo>
                  <a:pt x="52963" y="0"/>
                </a:moveTo>
                <a:lnTo>
                  <a:pt x="153193" y="0"/>
                </a:lnTo>
                <a:lnTo>
                  <a:pt x="303539" y="0"/>
                </a:lnTo>
                <a:lnTo>
                  <a:pt x="654345" y="0"/>
                </a:lnTo>
                <a:lnTo>
                  <a:pt x="654345" y="241027"/>
                </a:lnTo>
                <a:lnTo>
                  <a:pt x="654345" y="344325"/>
                </a:lnTo>
                <a:lnTo>
                  <a:pt x="654345" y="413190"/>
                </a:lnTo>
                <a:lnTo>
                  <a:pt x="303539" y="413190"/>
                </a:lnTo>
                <a:lnTo>
                  <a:pt x="153193" y="413190"/>
                </a:lnTo>
                <a:lnTo>
                  <a:pt x="52963" y="413190"/>
                </a:lnTo>
                <a:lnTo>
                  <a:pt x="52963" y="344325"/>
                </a:lnTo>
                <a:lnTo>
                  <a:pt x="0" y="378527"/>
                </a:lnTo>
                <a:lnTo>
                  <a:pt x="52963" y="241027"/>
                </a:lnTo>
                <a:lnTo>
                  <a:pt x="52963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327504" y="5012947"/>
            <a:ext cx="584835" cy="600710"/>
          </a:xfrm>
          <a:custGeom>
            <a:avLst/>
            <a:gdLst/>
            <a:ahLst/>
            <a:cxnLst/>
            <a:rect l="l" t="t" r="r" b="b"/>
            <a:pathLst>
              <a:path w="584835" h="600710">
                <a:moveTo>
                  <a:pt x="0" y="311708"/>
                </a:moveTo>
                <a:lnTo>
                  <a:pt x="58850" y="500457"/>
                </a:lnTo>
                <a:lnTo>
                  <a:pt x="58850" y="600549"/>
                </a:lnTo>
                <a:lnTo>
                  <a:pt x="584250" y="600549"/>
                </a:lnTo>
                <a:lnTo>
                  <a:pt x="584250" y="350320"/>
                </a:lnTo>
                <a:lnTo>
                  <a:pt x="58850" y="350320"/>
                </a:lnTo>
                <a:lnTo>
                  <a:pt x="0" y="311708"/>
                </a:lnTo>
                <a:close/>
              </a:path>
              <a:path w="584835" h="600710">
                <a:moveTo>
                  <a:pt x="584250" y="0"/>
                </a:moveTo>
                <a:lnTo>
                  <a:pt x="58850" y="0"/>
                </a:lnTo>
                <a:lnTo>
                  <a:pt x="58850" y="350320"/>
                </a:lnTo>
                <a:lnTo>
                  <a:pt x="584250" y="350320"/>
                </a:lnTo>
                <a:lnTo>
                  <a:pt x="584250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327505" y="5012947"/>
            <a:ext cx="584835" cy="600710"/>
          </a:xfrm>
          <a:custGeom>
            <a:avLst/>
            <a:gdLst/>
            <a:ahLst/>
            <a:cxnLst/>
            <a:rect l="l" t="t" r="r" b="b"/>
            <a:pathLst>
              <a:path w="584835" h="600710">
                <a:moveTo>
                  <a:pt x="58849" y="0"/>
                </a:moveTo>
                <a:lnTo>
                  <a:pt x="146416" y="0"/>
                </a:lnTo>
                <a:lnTo>
                  <a:pt x="277766" y="0"/>
                </a:lnTo>
                <a:lnTo>
                  <a:pt x="584249" y="0"/>
                </a:lnTo>
                <a:lnTo>
                  <a:pt x="584249" y="350320"/>
                </a:lnTo>
                <a:lnTo>
                  <a:pt x="584249" y="500457"/>
                </a:lnTo>
                <a:lnTo>
                  <a:pt x="584249" y="600549"/>
                </a:lnTo>
                <a:lnTo>
                  <a:pt x="277766" y="600549"/>
                </a:lnTo>
                <a:lnTo>
                  <a:pt x="146416" y="600549"/>
                </a:lnTo>
                <a:lnTo>
                  <a:pt x="58849" y="600549"/>
                </a:lnTo>
                <a:lnTo>
                  <a:pt x="58849" y="500457"/>
                </a:lnTo>
                <a:lnTo>
                  <a:pt x="0" y="311708"/>
                </a:lnTo>
                <a:lnTo>
                  <a:pt x="58849" y="350320"/>
                </a:lnTo>
                <a:lnTo>
                  <a:pt x="58849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574738" y="4683343"/>
            <a:ext cx="793750" cy="413384"/>
          </a:xfrm>
          <a:custGeom>
            <a:avLst/>
            <a:gdLst/>
            <a:ahLst/>
            <a:cxnLst/>
            <a:rect l="l" t="t" r="r" b="b"/>
            <a:pathLst>
              <a:path w="793750" h="413385">
                <a:moveTo>
                  <a:pt x="616513" y="0"/>
                </a:moveTo>
                <a:lnTo>
                  <a:pt x="0" y="0"/>
                </a:lnTo>
                <a:lnTo>
                  <a:pt x="0" y="413189"/>
                </a:lnTo>
                <a:lnTo>
                  <a:pt x="616513" y="413189"/>
                </a:lnTo>
                <a:lnTo>
                  <a:pt x="616513" y="344324"/>
                </a:lnTo>
                <a:lnTo>
                  <a:pt x="766835" y="241026"/>
                </a:lnTo>
                <a:lnTo>
                  <a:pt x="616513" y="241026"/>
                </a:lnTo>
                <a:lnTo>
                  <a:pt x="616513" y="0"/>
                </a:lnTo>
                <a:close/>
              </a:path>
              <a:path w="793750" h="413385">
                <a:moveTo>
                  <a:pt x="793558" y="222664"/>
                </a:moveTo>
                <a:lnTo>
                  <a:pt x="616513" y="241026"/>
                </a:lnTo>
                <a:lnTo>
                  <a:pt x="766835" y="241026"/>
                </a:lnTo>
                <a:lnTo>
                  <a:pt x="793558" y="222664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574738" y="4683343"/>
            <a:ext cx="793750" cy="413384"/>
          </a:xfrm>
          <a:custGeom>
            <a:avLst/>
            <a:gdLst/>
            <a:ahLst/>
            <a:cxnLst/>
            <a:rect l="l" t="t" r="r" b="b"/>
            <a:pathLst>
              <a:path w="793750" h="413385">
                <a:moveTo>
                  <a:pt x="0" y="0"/>
                </a:moveTo>
                <a:lnTo>
                  <a:pt x="359633" y="0"/>
                </a:lnTo>
                <a:lnTo>
                  <a:pt x="513761" y="0"/>
                </a:lnTo>
                <a:lnTo>
                  <a:pt x="616514" y="0"/>
                </a:lnTo>
                <a:lnTo>
                  <a:pt x="616514" y="241027"/>
                </a:lnTo>
                <a:lnTo>
                  <a:pt x="793558" y="222663"/>
                </a:lnTo>
                <a:lnTo>
                  <a:pt x="616514" y="344325"/>
                </a:lnTo>
                <a:lnTo>
                  <a:pt x="616514" y="413190"/>
                </a:lnTo>
                <a:lnTo>
                  <a:pt x="513761" y="413190"/>
                </a:lnTo>
                <a:lnTo>
                  <a:pt x="359633" y="413190"/>
                </a:lnTo>
                <a:lnTo>
                  <a:pt x="0" y="413190"/>
                </a:lnTo>
                <a:lnTo>
                  <a:pt x="0" y="344325"/>
                </a:lnTo>
                <a:lnTo>
                  <a:pt x="0" y="2410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3603119" y="4678171"/>
            <a:ext cx="560070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86690" marR="5080" indent="-174625">
              <a:lnSpc>
                <a:spcPct val="105000"/>
              </a:lnSpc>
              <a:spcBef>
                <a:spcPts val="25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Persona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l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483242" y="4510440"/>
            <a:ext cx="518795" cy="413384"/>
          </a:xfrm>
          <a:custGeom>
            <a:avLst/>
            <a:gdLst/>
            <a:ahLst/>
            <a:cxnLst/>
            <a:rect l="l" t="t" r="r" b="b"/>
            <a:pathLst>
              <a:path w="518795" h="413385">
                <a:moveTo>
                  <a:pt x="518274" y="0"/>
                </a:moveTo>
                <a:lnTo>
                  <a:pt x="53082" y="0"/>
                </a:lnTo>
                <a:lnTo>
                  <a:pt x="53082" y="68865"/>
                </a:lnTo>
                <a:lnTo>
                  <a:pt x="0" y="69378"/>
                </a:lnTo>
                <a:lnTo>
                  <a:pt x="53082" y="172162"/>
                </a:lnTo>
                <a:lnTo>
                  <a:pt x="53082" y="413190"/>
                </a:lnTo>
                <a:lnTo>
                  <a:pt x="518274" y="413190"/>
                </a:lnTo>
                <a:lnTo>
                  <a:pt x="518274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483241" y="4510440"/>
            <a:ext cx="518795" cy="413384"/>
          </a:xfrm>
          <a:custGeom>
            <a:avLst/>
            <a:gdLst/>
            <a:ahLst/>
            <a:cxnLst/>
            <a:rect l="l" t="t" r="r" b="b"/>
            <a:pathLst>
              <a:path w="518795" h="413385">
                <a:moveTo>
                  <a:pt x="53082" y="0"/>
                </a:moveTo>
                <a:lnTo>
                  <a:pt x="130614" y="0"/>
                </a:lnTo>
                <a:lnTo>
                  <a:pt x="246912" y="0"/>
                </a:lnTo>
                <a:lnTo>
                  <a:pt x="518273" y="0"/>
                </a:lnTo>
                <a:lnTo>
                  <a:pt x="518273" y="68865"/>
                </a:lnTo>
                <a:lnTo>
                  <a:pt x="518273" y="172162"/>
                </a:lnTo>
                <a:lnTo>
                  <a:pt x="518273" y="413190"/>
                </a:lnTo>
                <a:lnTo>
                  <a:pt x="246912" y="413190"/>
                </a:lnTo>
                <a:lnTo>
                  <a:pt x="130614" y="413190"/>
                </a:lnTo>
                <a:lnTo>
                  <a:pt x="53082" y="413190"/>
                </a:lnTo>
                <a:lnTo>
                  <a:pt x="53082" y="172162"/>
                </a:lnTo>
                <a:lnTo>
                  <a:pt x="0" y="69378"/>
                </a:lnTo>
                <a:lnTo>
                  <a:pt x="53082" y="68865"/>
                </a:lnTo>
                <a:lnTo>
                  <a:pt x="53082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4414295" y="4507483"/>
            <a:ext cx="754380" cy="180848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61620" marR="199390" indent="-99695">
              <a:lnSpc>
                <a:spcPct val="103299"/>
              </a:lnSpc>
              <a:spcBef>
                <a:spcPts val="5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Safety  4%</a:t>
            </a:r>
            <a:endParaRPr sz="1200">
              <a:latin typeface="Calibri"/>
              <a:cs typeface="Calibri"/>
            </a:endParaRPr>
          </a:p>
          <a:p>
            <a:pPr algn="ctr" marL="12700" marR="289560">
              <a:lnSpc>
                <a:spcPct val="104200"/>
              </a:lnSpc>
              <a:spcBef>
                <a:spcPts val="975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Menta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l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Health  5%</a:t>
            </a:r>
            <a:endParaRPr sz="1200">
              <a:latin typeface="Calibri"/>
              <a:cs typeface="Calibri"/>
            </a:endParaRPr>
          </a:p>
          <a:p>
            <a:pPr algn="ctr" marL="165735" marR="60325">
              <a:lnSpc>
                <a:spcPts val="1510"/>
              </a:lnSpc>
              <a:spcBef>
                <a:spcPts val="4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Logist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s  </a:t>
            </a: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  <a:p>
            <a:pPr algn="ctr" marL="410209">
              <a:lnSpc>
                <a:spcPts val="1070"/>
              </a:lnSpc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Legal</a:t>
            </a:r>
            <a:endParaRPr sz="1200">
              <a:latin typeface="Calibri"/>
              <a:cs typeface="Calibri"/>
            </a:endParaRPr>
          </a:p>
          <a:p>
            <a:pPr algn="ctr" marL="410209">
              <a:lnSpc>
                <a:spcPct val="100000"/>
              </a:lnSpc>
              <a:spcBef>
                <a:spcPts val="7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008342" y="3871085"/>
            <a:ext cx="579120" cy="465455"/>
          </a:xfrm>
          <a:custGeom>
            <a:avLst/>
            <a:gdLst/>
            <a:ahLst/>
            <a:cxnLst/>
            <a:rect l="l" t="t" r="r" b="b"/>
            <a:pathLst>
              <a:path w="579120" h="465454">
                <a:moveTo>
                  <a:pt x="579067" y="51743"/>
                </a:moveTo>
                <a:lnTo>
                  <a:pt x="0" y="51743"/>
                </a:lnTo>
                <a:lnTo>
                  <a:pt x="0" y="464934"/>
                </a:lnTo>
                <a:lnTo>
                  <a:pt x="579067" y="464934"/>
                </a:lnTo>
                <a:lnTo>
                  <a:pt x="579067" y="51743"/>
                </a:lnTo>
                <a:close/>
              </a:path>
              <a:path w="579120" h="465454">
                <a:moveTo>
                  <a:pt x="149226" y="0"/>
                </a:moveTo>
                <a:lnTo>
                  <a:pt x="96511" y="51743"/>
                </a:lnTo>
                <a:lnTo>
                  <a:pt x="241278" y="51743"/>
                </a:lnTo>
                <a:lnTo>
                  <a:pt x="149226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008342" y="3871085"/>
            <a:ext cx="579120" cy="465455"/>
          </a:xfrm>
          <a:custGeom>
            <a:avLst/>
            <a:gdLst/>
            <a:ahLst/>
            <a:cxnLst/>
            <a:rect l="l" t="t" r="r" b="b"/>
            <a:pathLst>
              <a:path w="579120" h="465454">
                <a:moveTo>
                  <a:pt x="0" y="51743"/>
                </a:moveTo>
                <a:lnTo>
                  <a:pt x="96511" y="51743"/>
                </a:lnTo>
                <a:lnTo>
                  <a:pt x="149225" y="0"/>
                </a:lnTo>
                <a:lnTo>
                  <a:pt x="241278" y="51743"/>
                </a:lnTo>
                <a:lnTo>
                  <a:pt x="579068" y="51743"/>
                </a:lnTo>
                <a:lnTo>
                  <a:pt x="579068" y="120608"/>
                </a:lnTo>
                <a:lnTo>
                  <a:pt x="579068" y="223906"/>
                </a:lnTo>
                <a:lnTo>
                  <a:pt x="579068" y="464933"/>
                </a:lnTo>
                <a:lnTo>
                  <a:pt x="241278" y="464933"/>
                </a:lnTo>
                <a:lnTo>
                  <a:pt x="96511" y="464933"/>
                </a:lnTo>
                <a:lnTo>
                  <a:pt x="0" y="464933"/>
                </a:lnTo>
                <a:lnTo>
                  <a:pt x="0" y="223906"/>
                </a:lnTo>
                <a:lnTo>
                  <a:pt x="0" y="120608"/>
                </a:lnTo>
                <a:lnTo>
                  <a:pt x="0" y="51743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5036542" y="3919220"/>
            <a:ext cx="522605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9539" marR="5080" indent="-117475">
              <a:lnSpc>
                <a:spcPct val="103299"/>
              </a:lnSpc>
              <a:spcBef>
                <a:spcPts val="50"/>
              </a:spcBef>
            </a:pPr>
            <a:r>
              <a:rPr dirty="0" sz="1200" spc="-5">
                <a:solidFill>
                  <a:srgbClr val="17453A"/>
                </a:solidFill>
                <a:latin typeface="Calibri"/>
                <a:cs typeface="Calibri"/>
              </a:rPr>
              <a:t>Security  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455397" y="2998723"/>
            <a:ext cx="2623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 b="1">
                <a:solidFill>
                  <a:srgbClr val="17453A"/>
                </a:solidFill>
                <a:latin typeface="Calibri"/>
                <a:cs typeface="Calibri"/>
              </a:rPr>
              <a:t>AY </a:t>
            </a:r>
            <a:r>
              <a:rPr dirty="0" sz="1800" b="1">
                <a:solidFill>
                  <a:srgbClr val="17453A"/>
                </a:solidFill>
                <a:latin typeface="Calibri"/>
                <a:cs typeface="Calibri"/>
              </a:rPr>
              <a:t>17/18 </a:t>
            </a:r>
            <a:r>
              <a:rPr dirty="0" sz="1800" spc="-10" b="1">
                <a:solidFill>
                  <a:srgbClr val="17453A"/>
                </a:solidFill>
                <a:latin typeface="Calibri"/>
                <a:cs typeface="Calibri"/>
              </a:rPr>
              <a:t>Through </a:t>
            </a:r>
            <a:r>
              <a:rPr dirty="0" sz="1800" spc="-75" b="1">
                <a:solidFill>
                  <a:srgbClr val="17453A"/>
                </a:solidFill>
                <a:latin typeface="Calibri"/>
                <a:cs typeface="Calibri"/>
              </a:rPr>
              <a:t>AY</a:t>
            </a:r>
            <a:r>
              <a:rPr dirty="0" sz="1800" spc="10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7453A"/>
                </a:solidFill>
                <a:latin typeface="Calibri"/>
                <a:cs typeface="Calibri"/>
              </a:rPr>
              <a:t>21/22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529854" y="2993424"/>
            <a:ext cx="4760595" cy="3864610"/>
          </a:xfrm>
          <a:custGeom>
            <a:avLst/>
            <a:gdLst/>
            <a:ahLst/>
            <a:cxnLst/>
            <a:rect l="l" t="t" r="r" b="b"/>
            <a:pathLst>
              <a:path w="4760595" h="3864609">
                <a:moveTo>
                  <a:pt x="0" y="0"/>
                </a:moveTo>
                <a:lnTo>
                  <a:pt x="4760258" y="0"/>
                </a:lnTo>
                <a:lnTo>
                  <a:pt x="4760258" y="3864574"/>
                </a:lnTo>
                <a:lnTo>
                  <a:pt x="0" y="38645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745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3808702" y="470640"/>
            <a:ext cx="4128770" cy="1569720"/>
          </a:xfrm>
          <a:prstGeom prst="rect">
            <a:avLst/>
          </a:prstGeom>
          <a:solidFill>
            <a:srgbClr val="17453A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699770" marR="690880">
              <a:lnSpc>
                <a:spcPts val="3820"/>
              </a:lnSpc>
              <a:spcBef>
                <a:spcPts val="295"/>
              </a:spcBef>
            </a:pP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Total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Percentage 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Incidents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760"/>
              </a:lnSpc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205320" y="4286882"/>
            <a:ext cx="0" cy="1866900"/>
          </a:xfrm>
          <a:custGeom>
            <a:avLst/>
            <a:gdLst/>
            <a:ahLst/>
            <a:cxnLst/>
            <a:rect l="l" t="t" r="r" b="b"/>
            <a:pathLst>
              <a:path w="0"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82992" y="4664072"/>
            <a:ext cx="2176780" cy="0"/>
          </a:xfrm>
          <a:custGeom>
            <a:avLst/>
            <a:gdLst/>
            <a:ahLst/>
            <a:cxnLst/>
            <a:rect l="l" t="t" r="r" b="b"/>
            <a:pathLst>
              <a:path w="2176780" h="0">
                <a:moveTo>
                  <a:pt x="0" y="0"/>
                </a:moveTo>
                <a:lnTo>
                  <a:pt x="217618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82992" y="5034912"/>
            <a:ext cx="2176780" cy="0"/>
          </a:xfrm>
          <a:custGeom>
            <a:avLst/>
            <a:gdLst/>
            <a:ahLst/>
            <a:cxnLst/>
            <a:rect l="l" t="t" r="r" b="b"/>
            <a:pathLst>
              <a:path w="2176780" h="0">
                <a:moveTo>
                  <a:pt x="0" y="0"/>
                </a:moveTo>
                <a:lnTo>
                  <a:pt x="217618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82992" y="5405752"/>
            <a:ext cx="2176780" cy="0"/>
          </a:xfrm>
          <a:custGeom>
            <a:avLst/>
            <a:gdLst/>
            <a:ahLst/>
            <a:cxnLst/>
            <a:rect l="l" t="t" r="r" b="b"/>
            <a:pathLst>
              <a:path w="2176780" h="0">
                <a:moveTo>
                  <a:pt x="0" y="0"/>
                </a:moveTo>
                <a:lnTo>
                  <a:pt x="217618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82992" y="5776592"/>
            <a:ext cx="2176780" cy="0"/>
          </a:xfrm>
          <a:custGeom>
            <a:avLst/>
            <a:gdLst/>
            <a:ahLst/>
            <a:cxnLst/>
            <a:rect l="l" t="t" r="r" b="b"/>
            <a:pathLst>
              <a:path w="2176780" h="0">
                <a:moveTo>
                  <a:pt x="0" y="0"/>
                </a:moveTo>
                <a:lnTo>
                  <a:pt x="217618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89342" y="4286882"/>
            <a:ext cx="0" cy="1866900"/>
          </a:xfrm>
          <a:custGeom>
            <a:avLst/>
            <a:gdLst/>
            <a:ahLst/>
            <a:cxnLst/>
            <a:rect l="l" t="t" r="r" b="b"/>
            <a:pathLst>
              <a:path w="0"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852824" y="4286882"/>
            <a:ext cx="0" cy="1866900"/>
          </a:xfrm>
          <a:custGeom>
            <a:avLst/>
            <a:gdLst/>
            <a:ahLst/>
            <a:cxnLst/>
            <a:rect l="l" t="t" r="r" b="b"/>
            <a:pathLst>
              <a:path w="0"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82992" y="4293232"/>
            <a:ext cx="2176780" cy="0"/>
          </a:xfrm>
          <a:custGeom>
            <a:avLst/>
            <a:gdLst/>
            <a:ahLst/>
            <a:cxnLst/>
            <a:rect l="l" t="t" r="r" b="b"/>
            <a:pathLst>
              <a:path w="2176780" h="0">
                <a:moveTo>
                  <a:pt x="0" y="0"/>
                </a:moveTo>
                <a:lnTo>
                  <a:pt x="217618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82992" y="6147432"/>
            <a:ext cx="2176780" cy="0"/>
          </a:xfrm>
          <a:custGeom>
            <a:avLst/>
            <a:gdLst/>
            <a:ahLst/>
            <a:cxnLst/>
            <a:rect l="l" t="t" r="r" b="b"/>
            <a:pathLst>
              <a:path w="2176780" h="0">
                <a:moveTo>
                  <a:pt x="0" y="0"/>
                </a:moveTo>
                <a:lnTo>
                  <a:pt x="217618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7" name="object 137"/>
          <p:cNvGraphicFramePr>
            <a:graphicFrameLocks noGrp="1"/>
          </p:cNvGraphicFramePr>
          <p:nvPr/>
        </p:nvGraphicFramePr>
        <p:xfrm>
          <a:off x="689342" y="4293232"/>
          <a:ext cx="216408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110"/>
                <a:gridCol w="648335"/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solidFill>
                      <a:srgbClr val="D89B5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solidFill>
                      <a:srgbClr val="F0DE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Logistics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solidFill>
                      <a:srgbClr val="F8EFE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Conduct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solidFill>
                      <a:srgbClr val="F0DED1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dirty="0" sz="1800" spc="-2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solidFill>
                      <a:srgbClr val="F8EFE9"/>
                    </a:solidFill>
                  </a:tcPr>
                </a:tc>
              </a:tr>
            </a:tbl>
          </a:graphicData>
        </a:graphic>
      </p:graphicFrame>
      <p:sp>
        <p:nvSpPr>
          <p:cNvPr id="138" name="object 138"/>
          <p:cNvSpPr/>
          <p:nvPr/>
        </p:nvSpPr>
        <p:spPr>
          <a:xfrm>
            <a:off x="9036423" y="4293232"/>
            <a:ext cx="1593850" cy="370840"/>
          </a:xfrm>
          <a:custGeom>
            <a:avLst/>
            <a:gdLst/>
            <a:ahLst/>
            <a:cxnLst/>
            <a:rect l="l" t="t" r="r" b="b"/>
            <a:pathLst>
              <a:path w="1593850" h="370839">
                <a:moveTo>
                  <a:pt x="0" y="370839"/>
                </a:moveTo>
                <a:lnTo>
                  <a:pt x="1593712" y="370839"/>
                </a:lnTo>
                <a:lnTo>
                  <a:pt x="159371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630136" y="4293232"/>
            <a:ext cx="680720" cy="370840"/>
          </a:xfrm>
          <a:custGeom>
            <a:avLst/>
            <a:gdLst/>
            <a:ahLst/>
            <a:cxnLst/>
            <a:rect l="l" t="t" r="r" b="b"/>
            <a:pathLst>
              <a:path w="680720" h="370839">
                <a:moveTo>
                  <a:pt x="0" y="370839"/>
                </a:moveTo>
                <a:lnTo>
                  <a:pt x="680706" y="370839"/>
                </a:lnTo>
                <a:lnTo>
                  <a:pt x="68070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036423" y="4664072"/>
            <a:ext cx="1593850" cy="370840"/>
          </a:xfrm>
          <a:custGeom>
            <a:avLst/>
            <a:gdLst/>
            <a:ahLst/>
            <a:cxnLst/>
            <a:rect l="l" t="t" r="r" b="b"/>
            <a:pathLst>
              <a:path w="1593850" h="370839">
                <a:moveTo>
                  <a:pt x="0" y="370839"/>
                </a:moveTo>
                <a:lnTo>
                  <a:pt x="1593712" y="370839"/>
                </a:lnTo>
                <a:lnTo>
                  <a:pt x="159371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0DE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0630136" y="4664072"/>
            <a:ext cx="680720" cy="370840"/>
          </a:xfrm>
          <a:custGeom>
            <a:avLst/>
            <a:gdLst/>
            <a:ahLst/>
            <a:cxnLst/>
            <a:rect l="l" t="t" r="r" b="b"/>
            <a:pathLst>
              <a:path w="680720" h="370839">
                <a:moveTo>
                  <a:pt x="0" y="370839"/>
                </a:moveTo>
                <a:lnTo>
                  <a:pt x="680706" y="370839"/>
                </a:lnTo>
                <a:lnTo>
                  <a:pt x="68070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0DE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036423" y="5034912"/>
            <a:ext cx="1593850" cy="370840"/>
          </a:xfrm>
          <a:custGeom>
            <a:avLst/>
            <a:gdLst/>
            <a:ahLst/>
            <a:cxnLst/>
            <a:rect l="l" t="t" r="r" b="b"/>
            <a:pathLst>
              <a:path w="1593850" h="370839">
                <a:moveTo>
                  <a:pt x="0" y="370840"/>
                </a:moveTo>
                <a:lnTo>
                  <a:pt x="1593712" y="370840"/>
                </a:lnTo>
                <a:lnTo>
                  <a:pt x="159371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8EF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0630136" y="5034912"/>
            <a:ext cx="680720" cy="370840"/>
          </a:xfrm>
          <a:custGeom>
            <a:avLst/>
            <a:gdLst/>
            <a:ahLst/>
            <a:cxnLst/>
            <a:rect l="l" t="t" r="r" b="b"/>
            <a:pathLst>
              <a:path w="680720" h="370839">
                <a:moveTo>
                  <a:pt x="0" y="370840"/>
                </a:moveTo>
                <a:lnTo>
                  <a:pt x="680706" y="370840"/>
                </a:lnTo>
                <a:lnTo>
                  <a:pt x="680706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8EF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036423" y="5405752"/>
            <a:ext cx="1593850" cy="370840"/>
          </a:xfrm>
          <a:custGeom>
            <a:avLst/>
            <a:gdLst/>
            <a:ahLst/>
            <a:cxnLst/>
            <a:rect l="l" t="t" r="r" b="b"/>
            <a:pathLst>
              <a:path w="1593850" h="370839">
                <a:moveTo>
                  <a:pt x="0" y="370839"/>
                </a:moveTo>
                <a:lnTo>
                  <a:pt x="1593712" y="370839"/>
                </a:lnTo>
                <a:lnTo>
                  <a:pt x="159371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0DE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0630136" y="5405752"/>
            <a:ext cx="680720" cy="370840"/>
          </a:xfrm>
          <a:custGeom>
            <a:avLst/>
            <a:gdLst/>
            <a:ahLst/>
            <a:cxnLst/>
            <a:rect l="l" t="t" r="r" b="b"/>
            <a:pathLst>
              <a:path w="680720" h="370839">
                <a:moveTo>
                  <a:pt x="0" y="370839"/>
                </a:moveTo>
                <a:lnTo>
                  <a:pt x="680706" y="370839"/>
                </a:lnTo>
                <a:lnTo>
                  <a:pt x="68070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0DE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036423" y="5776592"/>
            <a:ext cx="1593850" cy="370840"/>
          </a:xfrm>
          <a:custGeom>
            <a:avLst/>
            <a:gdLst/>
            <a:ahLst/>
            <a:cxnLst/>
            <a:rect l="l" t="t" r="r" b="b"/>
            <a:pathLst>
              <a:path w="1593850" h="370839">
                <a:moveTo>
                  <a:pt x="0" y="370840"/>
                </a:moveTo>
                <a:lnTo>
                  <a:pt x="1593712" y="370840"/>
                </a:lnTo>
                <a:lnTo>
                  <a:pt x="159371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8EF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0630136" y="5776592"/>
            <a:ext cx="680720" cy="370840"/>
          </a:xfrm>
          <a:custGeom>
            <a:avLst/>
            <a:gdLst/>
            <a:ahLst/>
            <a:cxnLst/>
            <a:rect l="l" t="t" r="r" b="b"/>
            <a:pathLst>
              <a:path w="680720" h="370839">
                <a:moveTo>
                  <a:pt x="0" y="370840"/>
                </a:moveTo>
                <a:lnTo>
                  <a:pt x="680706" y="370840"/>
                </a:lnTo>
                <a:lnTo>
                  <a:pt x="680706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8EF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0630136" y="4286882"/>
            <a:ext cx="0" cy="1866900"/>
          </a:xfrm>
          <a:custGeom>
            <a:avLst/>
            <a:gdLst/>
            <a:ahLst/>
            <a:cxnLst/>
            <a:rect l="l" t="t" r="r" b="b"/>
            <a:pathLst>
              <a:path w="0"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9030073" y="4664072"/>
            <a:ext cx="2287270" cy="0"/>
          </a:xfrm>
          <a:custGeom>
            <a:avLst/>
            <a:gdLst/>
            <a:ahLst/>
            <a:cxnLst/>
            <a:rect l="l" t="t" r="r" b="b"/>
            <a:pathLst>
              <a:path w="2287270" h="0">
                <a:moveTo>
                  <a:pt x="0" y="0"/>
                </a:moveTo>
                <a:lnTo>
                  <a:pt x="228711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9030073" y="5034912"/>
            <a:ext cx="2287270" cy="0"/>
          </a:xfrm>
          <a:custGeom>
            <a:avLst/>
            <a:gdLst/>
            <a:ahLst/>
            <a:cxnLst/>
            <a:rect l="l" t="t" r="r" b="b"/>
            <a:pathLst>
              <a:path w="2287270" h="0">
                <a:moveTo>
                  <a:pt x="0" y="0"/>
                </a:moveTo>
                <a:lnTo>
                  <a:pt x="22871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030073" y="5405752"/>
            <a:ext cx="2287270" cy="0"/>
          </a:xfrm>
          <a:custGeom>
            <a:avLst/>
            <a:gdLst/>
            <a:ahLst/>
            <a:cxnLst/>
            <a:rect l="l" t="t" r="r" b="b"/>
            <a:pathLst>
              <a:path w="2287270" h="0">
                <a:moveTo>
                  <a:pt x="0" y="0"/>
                </a:moveTo>
                <a:lnTo>
                  <a:pt x="22871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030073" y="5776592"/>
            <a:ext cx="2287270" cy="0"/>
          </a:xfrm>
          <a:custGeom>
            <a:avLst/>
            <a:gdLst/>
            <a:ahLst/>
            <a:cxnLst/>
            <a:rect l="l" t="t" r="r" b="b"/>
            <a:pathLst>
              <a:path w="2287270" h="0">
                <a:moveTo>
                  <a:pt x="0" y="0"/>
                </a:moveTo>
                <a:lnTo>
                  <a:pt x="22871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9036423" y="4286882"/>
            <a:ext cx="0" cy="1866900"/>
          </a:xfrm>
          <a:custGeom>
            <a:avLst/>
            <a:gdLst/>
            <a:ahLst/>
            <a:cxnLst/>
            <a:rect l="l" t="t" r="r" b="b"/>
            <a:pathLst>
              <a:path w="0"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310842" y="4286882"/>
            <a:ext cx="0" cy="1866900"/>
          </a:xfrm>
          <a:custGeom>
            <a:avLst/>
            <a:gdLst/>
            <a:ahLst/>
            <a:cxnLst/>
            <a:rect l="l" t="t" r="r" b="b"/>
            <a:pathLst>
              <a:path w="0"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030073" y="4293232"/>
            <a:ext cx="2287270" cy="0"/>
          </a:xfrm>
          <a:custGeom>
            <a:avLst/>
            <a:gdLst/>
            <a:ahLst/>
            <a:cxnLst/>
            <a:rect l="l" t="t" r="r" b="b"/>
            <a:pathLst>
              <a:path w="2287270" h="0">
                <a:moveTo>
                  <a:pt x="0" y="0"/>
                </a:moveTo>
                <a:lnTo>
                  <a:pt x="22871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030073" y="6147432"/>
            <a:ext cx="2287270" cy="0"/>
          </a:xfrm>
          <a:custGeom>
            <a:avLst/>
            <a:gdLst/>
            <a:ahLst/>
            <a:cxnLst/>
            <a:rect l="l" t="t" r="r" b="b"/>
            <a:pathLst>
              <a:path w="2287270" h="0">
                <a:moveTo>
                  <a:pt x="0" y="0"/>
                </a:moveTo>
                <a:lnTo>
                  <a:pt x="22871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 txBox="1"/>
          <p:nvPr/>
        </p:nvSpPr>
        <p:spPr>
          <a:xfrm>
            <a:off x="9115163" y="4312411"/>
            <a:ext cx="614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708876" y="4312411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115163" y="4684267"/>
            <a:ext cx="8204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17453A"/>
                </a:solidFill>
                <a:latin typeface="Calibri"/>
                <a:cs typeface="Calibri"/>
              </a:rPr>
              <a:t>Personal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708876" y="4684267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115163" y="5056123"/>
            <a:ext cx="5022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solidFill>
                  <a:srgbClr val="17453A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800" spc="-35">
                <a:solidFill>
                  <a:srgbClr val="17453A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0708876" y="505612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115163" y="5424932"/>
            <a:ext cx="846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B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eh</a:t>
            </a:r>
            <a:r>
              <a:rPr dirty="0" sz="1800" spc="-30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vior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708876" y="5424932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9115163" y="5796788"/>
            <a:ext cx="487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 b="1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17453A"/>
                </a:solidFill>
                <a:latin typeface="Calibri"/>
                <a:cs typeface="Calibri"/>
              </a:rPr>
              <a:t>o</a:t>
            </a:r>
            <a:r>
              <a:rPr dirty="0" sz="1800" spc="-20" b="1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r>
              <a:rPr dirty="0" sz="1800" spc="-5" b="1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17453A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0708876" y="5796788"/>
            <a:ext cx="373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7453A"/>
                </a:solidFill>
                <a:latin typeface="Calibri"/>
                <a:cs typeface="Calibri"/>
              </a:rPr>
              <a:t>664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067" y="105156"/>
            <a:ext cx="57518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30">
                <a:solidFill>
                  <a:srgbClr val="17453A"/>
                </a:solidFill>
              </a:rPr>
              <a:t>AY17/18-AY21/22 </a:t>
            </a:r>
            <a:r>
              <a:rPr dirty="0" sz="3200" spc="405">
                <a:solidFill>
                  <a:srgbClr val="17453A"/>
                </a:solidFill>
              </a:rPr>
              <a:t>by</a:t>
            </a:r>
            <a:r>
              <a:rPr dirty="0" sz="3200" spc="185">
                <a:solidFill>
                  <a:srgbClr val="17453A"/>
                </a:solidFill>
              </a:rPr>
              <a:t> </a:t>
            </a:r>
            <a:r>
              <a:rPr dirty="0" sz="3200" spc="310">
                <a:solidFill>
                  <a:srgbClr val="17453A"/>
                </a:solidFill>
              </a:rPr>
              <a:t>Severity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438400" y="1097280"/>
            <a:ext cx="2273807" cy="389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3463" y="1228344"/>
            <a:ext cx="3688079" cy="420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7735" y="1103375"/>
            <a:ext cx="859536" cy="2264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76855" y="1100327"/>
            <a:ext cx="280416" cy="2267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37816" y="1097280"/>
            <a:ext cx="219456" cy="2270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7415" y="1136027"/>
            <a:ext cx="2155825" cy="3782695"/>
          </a:xfrm>
          <a:custGeom>
            <a:avLst/>
            <a:gdLst/>
            <a:ahLst/>
            <a:cxnLst/>
            <a:rect l="l" t="t" r="r" b="b"/>
            <a:pathLst>
              <a:path w="2155825" h="3782695">
                <a:moveTo>
                  <a:pt x="0" y="0"/>
                </a:moveTo>
                <a:lnTo>
                  <a:pt x="0" y="2155666"/>
                </a:lnTo>
                <a:lnTo>
                  <a:pt x="1414115" y="3782679"/>
                </a:lnTo>
                <a:lnTo>
                  <a:pt x="1451868" y="3749083"/>
                </a:lnTo>
                <a:lnTo>
                  <a:pt x="1488734" y="3714698"/>
                </a:lnTo>
                <a:lnTo>
                  <a:pt x="1524704" y="3679543"/>
                </a:lnTo>
                <a:lnTo>
                  <a:pt x="1559770" y="3643635"/>
                </a:lnTo>
                <a:lnTo>
                  <a:pt x="1593924" y="3606994"/>
                </a:lnTo>
                <a:lnTo>
                  <a:pt x="1627158" y="3569636"/>
                </a:lnTo>
                <a:lnTo>
                  <a:pt x="1659462" y="3531581"/>
                </a:lnTo>
                <a:lnTo>
                  <a:pt x="1690830" y="3492847"/>
                </a:lnTo>
                <a:lnTo>
                  <a:pt x="1721253" y="3453451"/>
                </a:lnTo>
                <a:lnTo>
                  <a:pt x="1750722" y="3413412"/>
                </a:lnTo>
                <a:lnTo>
                  <a:pt x="1779229" y="3372748"/>
                </a:lnTo>
                <a:lnTo>
                  <a:pt x="1806766" y="3331478"/>
                </a:lnTo>
                <a:lnTo>
                  <a:pt x="1833324" y="3289618"/>
                </a:lnTo>
                <a:lnTo>
                  <a:pt x="1858896" y="3247189"/>
                </a:lnTo>
                <a:lnTo>
                  <a:pt x="1883473" y="3204207"/>
                </a:lnTo>
                <a:lnTo>
                  <a:pt x="1907047" y="3160691"/>
                </a:lnTo>
                <a:lnTo>
                  <a:pt x="1929609" y="3116659"/>
                </a:lnTo>
                <a:lnTo>
                  <a:pt x="1951151" y="3072129"/>
                </a:lnTo>
                <a:lnTo>
                  <a:pt x="1971665" y="3027120"/>
                </a:lnTo>
                <a:lnTo>
                  <a:pt x="1991143" y="2981649"/>
                </a:lnTo>
                <a:lnTo>
                  <a:pt x="2009575" y="2935735"/>
                </a:lnTo>
                <a:lnTo>
                  <a:pt x="2026955" y="2889396"/>
                </a:lnTo>
                <a:lnTo>
                  <a:pt x="2043274" y="2842650"/>
                </a:lnTo>
                <a:lnTo>
                  <a:pt x="2058523" y="2795516"/>
                </a:lnTo>
                <a:lnTo>
                  <a:pt x="2072695" y="2748011"/>
                </a:lnTo>
                <a:lnTo>
                  <a:pt x="2085780" y="2700154"/>
                </a:lnTo>
                <a:lnTo>
                  <a:pt x="2097771" y="2651962"/>
                </a:lnTo>
                <a:lnTo>
                  <a:pt x="2108659" y="2603454"/>
                </a:lnTo>
                <a:lnTo>
                  <a:pt x="2118436" y="2554649"/>
                </a:lnTo>
                <a:lnTo>
                  <a:pt x="2127094" y="2505564"/>
                </a:lnTo>
                <a:lnTo>
                  <a:pt x="2134625" y="2456218"/>
                </a:lnTo>
                <a:lnTo>
                  <a:pt x="2141019" y="2406628"/>
                </a:lnTo>
                <a:lnTo>
                  <a:pt x="2146270" y="2356813"/>
                </a:lnTo>
                <a:lnTo>
                  <a:pt x="2150368" y="2306791"/>
                </a:lnTo>
                <a:lnTo>
                  <a:pt x="2153306" y="2256581"/>
                </a:lnTo>
                <a:lnTo>
                  <a:pt x="2155074" y="2206199"/>
                </a:lnTo>
                <a:lnTo>
                  <a:pt x="2155666" y="2155666"/>
                </a:lnTo>
                <a:lnTo>
                  <a:pt x="2155139" y="2107526"/>
                </a:lnTo>
                <a:lnTo>
                  <a:pt x="2153565" y="2059644"/>
                </a:lnTo>
                <a:lnTo>
                  <a:pt x="2150956" y="2012031"/>
                </a:lnTo>
                <a:lnTo>
                  <a:pt x="2147323" y="1964698"/>
                </a:lnTo>
                <a:lnTo>
                  <a:pt x="2142675" y="1917655"/>
                </a:lnTo>
                <a:lnTo>
                  <a:pt x="2137025" y="1870915"/>
                </a:lnTo>
                <a:lnTo>
                  <a:pt x="2130384" y="1824487"/>
                </a:lnTo>
                <a:lnTo>
                  <a:pt x="2122761" y="1778382"/>
                </a:lnTo>
                <a:lnTo>
                  <a:pt x="2114169" y="1732613"/>
                </a:lnTo>
                <a:lnTo>
                  <a:pt x="2104617" y="1687189"/>
                </a:lnTo>
                <a:lnTo>
                  <a:pt x="2094118" y="1642121"/>
                </a:lnTo>
                <a:lnTo>
                  <a:pt x="2082682" y="1597421"/>
                </a:lnTo>
                <a:lnTo>
                  <a:pt x="2070319" y="1553099"/>
                </a:lnTo>
                <a:lnTo>
                  <a:pt x="2057042" y="1509167"/>
                </a:lnTo>
                <a:lnTo>
                  <a:pt x="2042860" y="1465635"/>
                </a:lnTo>
                <a:lnTo>
                  <a:pt x="2027786" y="1422514"/>
                </a:lnTo>
                <a:lnTo>
                  <a:pt x="2011829" y="1379816"/>
                </a:lnTo>
                <a:lnTo>
                  <a:pt x="1995000" y="1337550"/>
                </a:lnTo>
                <a:lnTo>
                  <a:pt x="1977312" y="1295729"/>
                </a:lnTo>
                <a:lnTo>
                  <a:pt x="1958774" y="1254363"/>
                </a:lnTo>
                <a:lnTo>
                  <a:pt x="1939397" y="1213463"/>
                </a:lnTo>
                <a:lnTo>
                  <a:pt x="1919193" y="1173040"/>
                </a:lnTo>
                <a:lnTo>
                  <a:pt x="1898173" y="1133104"/>
                </a:lnTo>
                <a:lnTo>
                  <a:pt x="1876347" y="1093668"/>
                </a:lnTo>
                <a:lnTo>
                  <a:pt x="1853726" y="1054742"/>
                </a:lnTo>
                <a:lnTo>
                  <a:pt x="1830322" y="1016336"/>
                </a:lnTo>
                <a:lnTo>
                  <a:pt x="1806145" y="978462"/>
                </a:lnTo>
                <a:lnTo>
                  <a:pt x="1781206" y="941131"/>
                </a:lnTo>
                <a:lnTo>
                  <a:pt x="1755517" y="904354"/>
                </a:lnTo>
                <a:lnTo>
                  <a:pt x="1729087" y="868141"/>
                </a:lnTo>
                <a:lnTo>
                  <a:pt x="1701929" y="832503"/>
                </a:lnTo>
                <a:lnTo>
                  <a:pt x="1674053" y="797453"/>
                </a:lnTo>
                <a:lnTo>
                  <a:pt x="1645469" y="762999"/>
                </a:lnTo>
                <a:lnTo>
                  <a:pt x="1616190" y="729154"/>
                </a:lnTo>
                <a:lnTo>
                  <a:pt x="1586226" y="695929"/>
                </a:lnTo>
                <a:lnTo>
                  <a:pt x="1555587" y="663334"/>
                </a:lnTo>
                <a:lnTo>
                  <a:pt x="1524286" y="631380"/>
                </a:lnTo>
                <a:lnTo>
                  <a:pt x="1492332" y="600078"/>
                </a:lnTo>
                <a:lnTo>
                  <a:pt x="1459736" y="569439"/>
                </a:lnTo>
                <a:lnTo>
                  <a:pt x="1426511" y="539475"/>
                </a:lnTo>
                <a:lnTo>
                  <a:pt x="1392666" y="510196"/>
                </a:lnTo>
                <a:lnTo>
                  <a:pt x="1358213" y="481613"/>
                </a:lnTo>
                <a:lnTo>
                  <a:pt x="1323162" y="453736"/>
                </a:lnTo>
                <a:lnTo>
                  <a:pt x="1287525" y="426578"/>
                </a:lnTo>
                <a:lnTo>
                  <a:pt x="1251312" y="400149"/>
                </a:lnTo>
                <a:lnTo>
                  <a:pt x="1214534" y="374459"/>
                </a:lnTo>
                <a:lnTo>
                  <a:pt x="1177203" y="349520"/>
                </a:lnTo>
                <a:lnTo>
                  <a:pt x="1139329" y="325343"/>
                </a:lnTo>
                <a:lnTo>
                  <a:pt x="1100923" y="301939"/>
                </a:lnTo>
                <a:lnTo>
                  <a:pt x="1061997" y="279318"/>
                </a:lnTo>
                <a:lnTo>
                  <a:pt x="1022561" y="257492"/>
                </a:lnTo>
                <a:lnTo>
                  <a:pt x="982626" y="236472"/>
                </a:lnTo>
                <a:lnTo>
                  <a:pt x="942203" y="216268"/>
                </a:lnTo>
                <a:lnTo>
                  <a:pt x="901302" y="196892"/>
                </a:lnTo>
                <a:lnTo>
                  <a:pt x="859936" y="178354"/>
                </a:lnTo>
                <a:lnTo>
                  <a:pt x="818115" y="160665"/>
                </a:lnTo>
                <a:lnTo>
                  <a:pt x="775850" y="143837"/>
                </a:lnTo>
                <a:lnTo>
                  <a:pt x="733151" y="127880"/>
                </a:lnTo>
                <a:lnTo>
                  <a:pt x="690030" y="112805"/>
                </a:lnTo>
                <a:lnTo>
                  <a:pt x="646498" y="98623"/>
                </a:lnTo>
                <a:lnTo>
                  <a:pt x="602566" y="85346"/>
                </a:lnTo>
                <a:lnTo>
                  <a:pt x="558244" y="72984"/>
                </a:lnTo>
                <a:lnTo>
                  <a:pt x="513544" y="61547"/>
                </a:lnTo>
                <a:lnTo>
                  <a:pt x="468477" y="51048"/>
                </a:lnTo>
                <a:lnTo>
                  <a:pt x="423052" y="41497"/>
                </a:lnTo>
                <a:lnTo>
                  <a:pt x="377283" y="32904"/>
                </a:lnTo>
                <a:lnTo>
                  <a:pt x="331178" y="25282"/>
                </a:lnTo>
                <a:lnTo>
                  <a:pt x="284751" y="18640"/>
                </a:lnTo>
                <a:lnTo>
                  <a:pt x="238010" y="12990"/>
                </a:lnTo>
                <a:lnTo>
                  <a:pt x="190968" y="8342"/>
                </a:lnTo>
                <a:lnTo>
                  <a:pt x="143634" y="4709"/>
                </a:lnTo>
                <a:lnTo>
                  <a:pt x="96021" y="2100"/>
                </a:lnTo>
                <a:lnTo>
                  <a:pt x="48139" y="526"/>
                </a:lnTo>
                <a:lnTo>
                  <a:pt x="0" y="0"/>
                </a:lnTo>
                <a:close/>
              </a:path>
            </a:pathLst>
          </a:custGeom>
          <a:solidFill>
            <a:srgbClr val="CDDE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1787" y="1142220"/>
            <a:ext cx="3569744" cy="4292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34138" y="1138445"/>
            <a:ext cx="163830" cy="2153285"/>
          </a:xfrm>
          <a:custGeom>
            <a:avLst/>
            <a:gdLst/>
            <a:ahLst/>
            <a:cxnLst/>
            <a:rect l="l" t="t" r="r" b="b"/>
            <a:pathLst>
              <a:path w="163830" h="2153285">
                <a:moveTo>
                  <a:pt x="61169" y="0"/>
                </a:moveTo>
                <a:lnTo>
                  <a:pt x="30570" y="1668"/>
                </a:lnTo>
                <a:lnTo>
                  <a:pt x="0" y="3773"/>
                </a:lnTo>
                <a:lnTo>
                  <a:pt x="163277" y="2153248"/>
                </a:lnTo>
                <a:lnTo>
                  <a:pt x="61169" y="0"/>
                </a:lnTo>
                <a:close/>
              </a:path>
            </a:pathLst>
          </a:custGeom>
          <a:solidFill>
            <a:srgbClr val="810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95308" y="1136027"/>
            <a:ext cx="102235" cy="2155825"/>
          </a:xfrm>
          <a:custGeom>
            <a:avLst/>
            <a:gdLst/>
            <a:ahLst/>
            <a:cxnLst/>
            <a:rect l="l" t="t" r="r" b="b"/>
            <a:pathLst>
              <a:path w="102235" h="2155825">
                <a:moveTo>
                  <a:pt x="102107" y="0"/>
                </a:moveTo>
                <a:lnTo>
                  <a:pt x="76571" y="151"/>
                </a:lnTo>
                <a:lnTo>
                  <a:pt x="51039" y="604"/>
                </a:lnTo>
                <a:lnTo>
                  <a:pt x="25514" y="1360"/>
                </a:lnTo>
                <a:lnTo>
                  <a:pt x="0" y="2419"/>
                </a:lnTo>
                <a:lnTo>
                  <a:pt x="102106" y="2155666"/>
                </a:lnTo>
                <a:lnTo>
                  <a:pt x="102107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29991" y="2509438"/>
            <a:ext cx="887094" cy="414655"/>
          </a:xfrm>
          <a:custGeom>
            <a:avLst/>
            <a:gdLst/>
            <a:ahLst/>
            <a:cxnLst/>
            <a:rect l="l" t="t" r="r" b="b"/>
            <a:pathLst>
              <a:path w="887095" h="414655">
                <a:moveTo>
                  <a:pt x="811825" y="0"/>
                </a:moveTo>
                <a:lnTo>
                  <a:pt x="0" y="0"/>
                </a:lnTo>
                <a:lnTo>
                  <a:pt x="0" y="414216"/>
                </a:lnTo>
                <a:lnTo>
                  <a:pt x="811825" y="414216"/>
                </a:lnTo>
                <a:lnTo>
                  <a:pt x="811825" y="172590"/>
                </a:lnTo>
                <a:lnTo>
                  <a:pt x="865160" y="69035"/>
                </a:lnTo>
                <a:lnTo>
                  <a:pt x="811825" y="69035"/>
                </a:lnTo>
                <a:lnTo>
                  <a:pt x="811825" y="0"/>
                </a:lnTo>
                <a:close/>
              </a:path>
              <a:path w="887095" h="414655">
                <a:moveTo>
                  <a:pt x="886602" y="27405"/>
                </a:moveTo>
                <a:lnTo>
                  <a:pt x="811825" y="69035"/>
                </a:lnTo>
                <a:lnTo>
                  <a:pt x="865160" y="69035"/>
                </a:lnTo>
                <a:lnTo>
                  <a:pt x="886602" y="27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29991" y="2509438"/>
            <a:ext cx="887094" cy="414655"/>
          </a:xfrm>
          <a:custGeom>
            <a:avLst/>
            <a:gdLst/>
            <a:ahLst/>
            <a:cxnLst/>
            <a:rect l="l" t="t" r="r" b="b"/>
            <a:pathLst>
              <a:path w="887095" h="414655">
                <a:moveTo>
                  <a:pt x="0" y="0"/>
                </a:moveTo>
                <a:lnTo>
                  <a:pt x="473564" y="0"/>
                </a:lnTo>
                <a:lnTo>
                  <a:pt x="676520" y="0"/>
                </a:lnTo>
                <a:lnTo>
                  <a:pt x="811825" y="0"/>
                </a:lnTo>
                <a:lnTo>
                  <a:pt x="811825" y="69036"/>
                </a:lnTo>
                <a:lnTo>
                  <a:pt x="886601" y="27404"/>
                </a:lnTo>
                <a:lnTo>
                  <a:pt x="811825" y="172590"/>
                </a:lnTo>
                <a:lnTo>
                  <a:pt x="811825" y="414216"/>
                </a:lnTo>
                <a:lnTo>
                  <a:pt x="676520" y="414216"/>
                </a:lnTo>
                <a:lnTo>
                  <a:pt x="473564" y="414216"/>
                </a:lnTo>
                <a:lnTo>
                  <a:pt x="0" y="414216"/>
                </a:lnTo>
                <a:lnTo>
                  <a:pt x="0" y="172590"/>
                </a:lnTo>
                <a:lnTo>
                  <a:pt x="0" y="6903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59316" y="2504947"/>
            <a:ext cx="753745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243204" marR="5080" indent="-231140">
              <a:lnSpc>
                <a:spcPct val="105000"/>
              </a:lnSpc>
              <a:spcBef>
                <a:spcPts val="25"/>
              </a:spcBef>
            </a:pP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I -</a:t>
            </a:r>
            <a:r>
              <a:rPr dirty="0" sz="1200" spc="-65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7453A"/>
                </a:solidFill>
                <a:latin typeface="Calibri"/>
                <a:cs typeface="Calibri"/>
              </a:rPr>
              <a:t>Potential  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0853" y="3932379"/>
            <a:ext cx="812165" cy="455295"/>
          </a:xfrm>
          <a:custGeom>
            <a:avLst/>
            <a:gdLst/>
            <a:ahLst/>
            <a:cxnLst/>
            <a:rect l="l" t="t" r="r" b="b"/>
            <a:pathLst>
              <a:path w="812165" h="455295">
                <a:moveTo>
                  <a:pt x="354365" y="414215"/>
                </a:moveTo>
                <a:lnTo>
                  <a:pt x="158174" y="414215"/>
                </a:lnTo>
                <a:lnTo>
                  <a:pt x="0" y="454788"/>
                </a:lnTo>
                <a:lnTo>
                  <a:pt x="354365" y="414215"/>
                </a:lnTo>
                <a:close/>
              </a:path>
              <a:path w="812165" h="455295">
                <a:moveTo>
                  <a:pt x="812145" y="0"/>
                </a:moveTo>
                <a:lnTo>
                  <a:pt x="27380" y="0"/>
                </a:lnTo>
                <a:lnTo>
                  <a:pt x="27380" y="414215"/>
                </a:lnTo>
                <a:lnTo>
                  <a:pt x="812145" y="414215"/>
                </a:lnTo>
                <a:lnTo>
                  <a:pt x="812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0853" y="3932379"/>
            <a:ext cx="812165" cy="455295"/>
          </a:xfrm>
          <a:custGeom>
            <a:avLst/>
            <a:gdLst/>
            <a:ahLst/>
            <a:cxnLst/>
            <a:rect l="l" t="t" r="r" b="b"/>
            <a:pathLst>
              <a:path w="812165" h="455295">
                <a:moveTo>
                  <a:pt x="27380" y="0"/>
                </a:moveTo>
                <a:lnTo>
                  <a:pt x="158174" y="0"/>
                </a:lnTo>
                <a:lnTo>
                  <a:pt x="354365" y="0"/>
                </a:lnTo>
                <a:lnTo>
                  <a:pt x="812146" y="0"/>
                </a:lnTo>
                <a:lnTo>
                  <a:pt x="812146" y="241625"/>
                </a:lnTo>
                <a:lnTo>
                  <a:pt x="812146" y="345179"/>
                </a:lnTo>
                <a:lnTo>
                  <a:pt x="812146" y="414216"/>
                </a:lnTo>
                <a:lnTo>
                  <a:pt x="354365" y="414216"/>
                </a:lnTo>
                <a:lnTo>
                  <a:pt x="0" y="454788"/>
                </a:lnTo>
                <a:lnTo>
                  <a:pt x="158174" y="414216"/>
                </a:lnTo>
                <a:lnTo>
                  <a:pt x="27380" y="414216"/>
                </a:lnTo>
                <a:lnTo>
                  <a:pt x="27380" y="345179"/>
                </a:lnTo>
                <a:lnTo>
                  <a:pt x="27380" y="241625"/>
                </a:lnTo>
                <a:lnTo>
                  <a:pt x="27380" y="0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7428" y="3928364"/>
            <a:ext cx="727075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29870" marR="5080" indent="-217804">
              <a:lnSpc>
                <a:spcPct val="103299"/>
              </a:lnSpc>
              <a:spcBef>
                <a:spcPts val="50"/>
              </a:spcBef>
            </a:pP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II -</a:t>
            </a:r>
            <a:r>
              <a:rPr dirty="0" sz="1200" spc="-95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Isolated  56%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5051" y="1184848"/>
            <a:ext cx="1626235" cy="840105"/>
          </a:xfrm>
          <a:custGeom>
            <a:avLst/>
            <a:gdLst/>
            <a:ahLst/>
            <a:cxnLst/>
            <a:rect l="l" t="t" r="r" b="b"/>
            <a:pathLst>
              <a:path w="1626235" h="840105">
                <a:moveTo>
                  <a:pt x="759053" y="425876"/>
                </a:moveTo>
                <a:lnTo>
                  <a:pt x="0" y="425876"/>
                </a:lnTo>
                <a:lnTo>
                  <a:pt x="0" y="840093"/>
                </a:lnTo>
                <a:lnTo>
                  <a:pt x="759053" y="840093"/>
                </a:lnTo>
                <a:lnTo>
                  <a:pt x="759053" y="598467"/>
                </a:lnTo>
                <a:lnTo>
                  <a:pt x="909097" y="494912"/>
                </a:lnTo>
                <a:lnTo>
                  <a:pt x="759053" y="494912"/>
                </a:lnTo>
                <a:lnTo>
                  <a:pt x="759053" y="425876"/>
                </a:lnTo>
                <a:close/>
              </a:path>
              <a:path w="1626235" h="840105">
                <a:moveTo>
                  <a:pt x="1626189" y="0"/>
                </a:moveTo>
                <a:lnTo>
                  <a:pt x="759053" y="494912"/>
                </a:lnTo>
                <a:lnTo>
                  <a:pt x="909097" y="494912"/>
                </a:lnTo>
                <a:lnTo>
                  <a:pt x="1626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5051" y="1184849"/>
            <a:ext cx="1626235" cy="840105"/>
          </a:xfrm>
          <a:custGeom>
            <a:avLst/>
            <a:gdLst/>
            <a:ahLst/>
            <a:cxnLst/>
            <a:rect l="l" t="t" r="r" b="b"/>
            <a:pathLst>
              <a:path w="1626235" h="840105">
                <a:moveTo>
                  <a:pt x="0" y="425876"/>
                </a:moveTo>
                <a:lnTo>
                  <a:pt x="442781" y="425876"/>
                </a:lnTo>
                <a:lnTo>
                  <a:pt x="632545" y="425876"/>
                </a:lnTo>
                <a:lnTo>
                  <a:pt x="759054" y="425876"/>
                </a:lnTo>
                <a:lnTo>
                  <a:pt x="759054" y="494912"/>
                </a:lnTo>
                <a:lnTo>
                  <a:pt x="1626189" y="0"/>
                </a:lnTo>
                <a:lnTo>
                  <a:pt x="759054" y="598466"/>
                </a:lnTo>
                <a:lnTo>
                  <a:pt x="759054" y="840092"/>
                </a:lnTo>
                <a:lnTo>
                  <a:pt x="632545" y="840092"/>
                </a:lnTo>
                <a:lnTo>
                  <a:pt x="442781" y="840092"/>
                </a:lnTo>
                <a:lnTo>
                  <a:pt x="0" y="840092"/>
                </a:lnTo>
                <a:lnTo>
                  <a:pt x="0" y="598466"/>
                </a:lnTo>
                <a:lnTo>
                  <a:pt x="0" y="494912"/>
                </a:lnTo>
                <a:lnTo>
                  <a:pt x="0" y="425876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44122" y="1605788"/>
            <a:ext cx="701040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255904" marR="5080" indent="-243840">
              <a:lnSpc>
                <a:spcPct val="105000"/>
              </a:lnSpc>
              <a:spcBef>
                <a:spcPts val="25"/>
              </a:spcBef>
            </a:pP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III -</a:t>
            </a:r>
            <a:r>
              <a:rPr dirty="0" sz="1200" spc="-100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Critical  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4714" y="1140118"/>
            <a:ext cx="1370965" cy="659765"/>
          </a:xfrm>
          <a:custGeom>
            <a:avLst/>
            <a:gdLst/>
            <a:ahLst/>
            <a:cxnLst/>
            <a:rect l="l" t="t" r="r" b="b"/>
            <a:pathLst>
              <a:path w="1370964" h="659764">
                <a:moveTo>
                  <a:pt x="0" y="0"/>
                </a:moveTo>
                <a:lnTo>
                  <a:pt x="674530" y="417694"/>
                </a:lnTo>
                <a:lnTo>
                  <a:pt x="674530" y="659319"/>
                </a:lnTo>
                <a:lnTo>
                  <a:pt x="1370618" y="659319"/>
                </a:lnTo>
                <a:lnTo>
                  <a:pt x="1370618" y="314139"/>
                </a:lnTo>
                <a:lnTo>
                  <a:pt x="674530" y="314139"/>
                </a:lnTo>
                <a:lnTo>
                  <a:pt x="0" y="0"/>
                </a:lnTo>
                <a:close/>
              </a:path>
              <a:path w="1370964" h="659764">
                <a:moveTo>
                  <a:pt x="1370618" y="245103"/>
                </a:moveTo>
                <a:lnTo>
                  <a:pt x="674530" y="245103"/>
                </a:lnTo>
                <a:lnTo>
                  <a:pt x="674530" y="314139"/>
                </a:lnTo>
                <a:lnTo>
                  <a:pt x="1370618" y="314139"/>
                </a:lnTo>
                <a:lnTo>
                  <a:pt x="1370618" y="245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64714" y="1140118"/>
            <a:ext cx="1370965" cy="659765"/>
          </a:xfrm>
          <a:custGeom>
            <a:avLst/>
            <a:gdLst/>
            <a:ahLst/>
            <a:cxnLst/>
            <a:rect l="l" t="t" r="r" b="b"/>
            <a:pathLst>
              <a:path w="1370964" h="659764">
                <a:moveTo>
                  <a:pt x="674530" y="245104"/>
                </a:moveTo>
                <a:lnTo>
                  <a:pt x="790544" y="245104"/>
                </a:lnTo>
                <a:lnTo>
                  <a:pt x="964566" y="245104"/>
                </a:lnTo>
                <a:lnTo>
                  <a:pt x="1370618" y="245104"/>
                </a:lnTo>
                <a:lnTo>
                  <a:pt x="1370618" y="314140"/>
                </a:lnTo>
                <a:lnTo>
                  <a:pt x="1370618" y="417694"/>
                </a:lnTo>
                <a:lnTo>
                  <a:pt x="1370618" y="659320"/>
                </a:lnTo>
                <a:lnTo>
                  <a:pt x="964566" y="659320"/>
                </a:lnTo>
                <a:lnTo>
                  <a:pt x="790544" y="659320"/>
                </a:lnTo>
                <a:lnTo>
                  <a:pt x="674530" y="659320"/>
                </a:lnTo>
                <a:lnTo>
                  <a:pt x="674530" y="417694"/>
                </a:lnTo>
                <a:lnTo>
                  <a:pt x="0" y="0"/>
                </a:lnTo>
                <a:lnTo>
                  <a:pt x="674530" y="314140"/>
                </a:lnTo>
                <a:lnTo>
                  <a:pt x="674530" y="245104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68010" y="1380235"/>
            <a:ext cx="638810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224790" marR="5080" indent="-212725">
              <a:lnSpc>
                <a:spcPct val="105000"/>
              </a:lnSpc>
              <a:spcBef>
                <a:spcPts val="25"/>
              </a:spcBef>
            </a:pP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Unk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nown  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57936" y="1136634"/>
            <a:ext cx="713105" cy="1625600"/>
          </a:xfrm>
          <a:custGeom>
            <a:avLst/>
            <a:gdLst/>
            <a:ahLst/>
            <a:cxnLst/>
            <a:rect l="l" t="t" r="r" b="b"/>
            <a:pathLst>
              <a:path w="713105" h="1625600">
                <a:moveTo>
                  <a:pt x="712951" y="1211271"/>
                </a:moveTo>
                <a:lnTo>
                  <a:pt x="0" y="1211271"/>
                </a:lnTo>
                <a:lnTo>
                  <a:pt x="0" y="1625486"/>
                </a:lnTo>
                <a:lnTo>
                  <a:pt x="712951" y="1625486"/>
                </a:lnTo>
                <a:lnTo>
                  <a:pt x="712951" y="1211271"/>
                </a:lnTo>
                <a:close/>
              </a:path>
              <a:path w="713105" h="1625600">
                <a:moveTo>
                  <a:pt x="688411" y="0"/>
                </a:moveTo>
                <a:lnTo>
                  <a:pt x="415888" y="1211271"/>
                </a:lnTo>
                <a:lnTo>
                  <a:pt x="594126" y="1211271"/>
                </a:lnTo>
                <a:lnTo>
                  <a:pt x="68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7936" y="1136635"/>
            <a:ext cx="713105" cy="1625600"/>
          </a:xfrm>
          <a:custGeom>
            <a:avLst/>
            <a:gdLst/>
            <a:ahLst/>
            <a:cxnLst/>
            <a:rect l="l" t="t" r="r" b="b"/>
            <a:pathLst>
              <a:path w="713105" h="1625600">
                <a:moveTo>
                  <a:pt x="0" y="1211271"/>
                </a:moveTo>
                <a:lnTo>
                  <a:pt x="415888" y="1211271"/>
                </a:lnTo>
                <a:lnTo>
                  <a:pt x="688411" y="0"/>
                </a:lnTo>
                <a:lnTo>
                  <a:pt x="594125" y="1211271"/>
                </a:lnTo>
                <a:lnTo>
                  <a:pt x="712951" y="1211271"/>
                </a:lnTo>
                <a:lnTo>
                  <a:pt x="712951" y="1280307"/>
                </a:lnTo>
                <a:lnTo>
                  <a:pt x="712951" y="1383860"/>
                </a:lnTo>
                <a:lnTo>
                  <a:pt x="712951" y="1625487"/>
                </a:lnTo>
                <a:lnTo>
                  <a:pt x="594125" y="1625487"/>
                </a:lnTo>
                <a:lnTo>
                  <a:pt x="415888" y="1625487"/>
                </a:lnTo>
                <a:lnTo>
                  <a:pt x="0" y="1625487"/>
                </a:lnTo>
                <a:lnTo>
                  <a:pt x="0" y="1383860"/>
                </a:lnTo>
                <a:lnTo>
                  <a:pt x="0" y="1280307"/>
                </a:lnTo>
                <a:lnTo>
                  <a:pt x="0" y="1211271"/>
                </a:lnTo>
                <a:close/>
              </a:path>
            </a:pathLst>
          </a:custGeom>
          <a:ln w="9525">
            <a:solidFill>
              <a:srgbClr val="B1E5D8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932597" y="921039"/>
          <a:ext cx="6967855" cy="4947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115"/>
                <a:gridCol w="2313305"/>
                <a:gridCol w="2317114"/>
              </a:tblGrid>
              <a:tr h="15038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80975" marR="198120">
                        <a:lnSpc>
                          <a:spcPct val="101400"/>
                        </a:lnSpc>
                      </a:pPr>
                      <a:r>
                        <a:rPr dirty="0" sz="2800" spc="-1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I-Potential  </a:t>
                      </a:r>
                      <a:r>
                        <a:rPr dirty="0" sz="2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259</a:t>
                      </a:r>
                      <a:r>
                        <a:rPr dirty="0" sz="2800" spc="-4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incidents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9E713B"/>
                      </a:solidFill>
                      <a:prstDash val="solid"/>
                    </a:lnL>
                    <a:lnR w="28575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CDD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9E713B"/>
                      </a:solidFill>
                      <a:prstDash val="solid"/>
                    </a:lnL>
                    <a:lnR w="19050">
                      <a:solidFill>
                        <a:srgbClr val="9E713B"/>
                      </a:solidFill>
                      <a:prstDash val="solid"/>
                    </a:lnR>
                    <a:lnB w="19050">
                      <a:solidFill>
                        <a:srgbClr val="9E71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77165" marR="201930">
                        <a:lnSpc>
                          <a:spcPct val="101400"/>
                        </a:lnSpc>
                      </a:pPr>
                      <a:r>
                        <a:rPr dirty="0" sz="2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II-Isolated  </a:t>
                      </a:r>
                      <a:r>
                        <a:rPr dirty="0" sz="2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371</a:t>
                      </a:r>
                      <a:r>
                        <a:rPr dirty="0" sz="2800" spc="-4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incidents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28575">
                      <a:solidFill>
                        <a:srgbClr val="9E713B"/>
                      </a:solidFill>
                      <a:prstDash val="solid"/>
                    </a:lnL>
                    <a:lnR w="19050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E85A1E"/>
                    </a:solidFill>
                  </a:tcPr>
                </a:tc>
              </a:tr>
              <a:tr h="4226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9050">
                      <a:solidFill>
                        <a:srgbClr val="9E713B"/>
                      </a:solidFill>
                      <a:prstDash val="solid"/>
                    </a:lnL>
                    <a:lnR w="28575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CDDE4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84785" marR="372110">
                        <a:lnSpc>
                          <a:spcPct val="100699"/>
                        </a:lnSpc>
                      </a:pPr>
                      <a:r>
                        <a:rPr dirty="0" sz="2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III-Critical  </a:t>
                      </a:r>
                      <a:r>
                        <a:rPr dirty="0" sz="2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2800" spc="-4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incidents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28575">
                      <a:solidFill>
                        <a:srgbClr val="9E713B"/>
                      </a:solidFill>
                      <a:prstDash val="solid"/>
                    </a:lnL>
                    <a:lnR w="28575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8C9AB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28575">
                      <a:solidFill>
                        <a:srgbClr val="9E713B"/>
                      </a:solidFill>
                      <a:prstDash val="solid"/>
                    </a:lnL>
                    <a:lnR w="19050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E85A1E"/>
                    </a:solidFill>
                  </a:tcPr>
                </a:tc>
              </a:tr>
              <a:tr h="1081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28575">
                      <a:solidFill>
                        <a:srgbClr val="9E713B"/>
                      </a:solidFill>
                      <a:prstDash val="solid"/>
                    </a:lnL>
                    <a:lnR w="28575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8C9A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9E713B"/>
                      </a:solidFill>
                      <a:prstDash val="solid"/>
                    </a:lnL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</a:tcPr>
                </a:tc>
              </a:tr>
              <a:tr h="4226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dirty="0" sz="2800" spc="-2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IV-Major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dirty="0" sz="2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incidents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9E713B"/>
                      </a:solidFill>
                      <a:prstDash val="solid"/>
                    </a:lnL>
                    <a:lnR w="28575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28575">
                      <a:solidFill>
                        <a:srgbClr val="9E713B"/>
                      </a:solidFill>
                      <a:prstDash val="solid"/>
                    </a:lnL>
                    <a:lnR w="28575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8C9AB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360045" marR="381000">
                        <a:lnSpc>
                          <a:spcPct val="101400"/>
                        </a:lnSpc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Unknown 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incidents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28575">
                      <a:solidFill>
                        <a:srgbClr val="9E713B"/>
                      </a:solidFill>
                      <a:prstDash val="solid"/>
                    </a:lnL>
                    <a:lnR w="19050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810060"/>
                    </a:solidFill>
                  </a:tcPr>
                </a:tc>
              </a:tr>
              <a:tr h="15038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9050">
                      <a:solidFill>
                        <a:srgbClr val="9E713B"/>
                      </a:solidFill>
                      <a:prstDash val="solid"/>
                    </a:lnL>
                    <a:lnR w="28575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9E713B"/>
                      </a:solidFill>
                      <a:prstDash val="solid"/>
                    </a:lnL>
                    <a:lnR w="19050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28575">
                      <a:solidFill>
                        <a:srgbClr val="9E713B"/>
                      </a:solidFill>
                      <a:prstDash val="solid"/>
                    </a:lnL>
                    <a:lnR w="19050">
                      <a:solidFill>
                        <a:srgbClr val="9E713B"/>
                      </a:solidFill>
                      <a:prstDash val="solid"/>
                    </a:lnR>
                    <a:lnT w="19050">
                      <a:solidFill>
                        <a:srgbClr val="9E713B"/>
                      </a:solidFill>
                      <a:prstDash val="solid"/>
                    </a:lnT>
                    <a:lnB w="19050">
                      <a:solidFill>
                        <a:srgbClr val="9E713B"/>
                      </a:solidFill>
                      <a:prstDash val="solid"/>
                    </a:lnB>
                    <a:solidFill>
                      <a:srgbClr val="810060"/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1786784" y="2334259"/>
            <a:ext cx="655320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marR="5080" indent="-220979">
              <a:lnSpc>
                <a:spcPct val="105000"/>
              </a:lnSpc>
              <a:spcBef>
                <a:spcPts val="100"/>
              </a:spcBef>
            </a:pPr>
            <a:r>
              <a:rPr dirty="0" sz="1200" b="1">
                <a:solidFill>
                  <a:srgbClr val="17453A"/>
                </a:solidFill>
                <a:latin typeface="Calibri"/>
                <a:cs typeface="Calibri"/>
              </a:rPr>
              <a:t>IV -</a:t>
            </a:r>
            <a:r>
              <a:rPr dirty="0" sz="1200" spc="-90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17453A"/>
                </a:solidFill>
                <a:latin typeface="Calibri"/>
                <a:cs typeface="Calibri"/>
              </a:rPr>
              <a:t>Major  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492" y="5540755"/>
            <a:ext cx="364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7453A"/>
                </a:solidFill>
                <a:latin typeface="Calibri"/>
                <a:cs typeface="Calibri"/>
              </a:rPr>
              <a:t>Total </a:t>
            </a:r>
            <a:r>
              <a:rPr dirty="0" sz="2400" spc="-10">
                <a:solidFill>
                  <a:srgbClr val="17453A"/>
                </a:solidFill>
                <a:latin typeface="Calibri"/>
                <a:cs typeface="Calibri"/>
              </a:rPr>
              <a:t>Reported </a:t>
            </a:r>
            <a:r>
              <a:rPr dirty="0" sz="2400" spc="-5">
                <a:solidFill>
                  <a:srgbClr val="17453A"/>
                </a:solidFill>
                <a:latin typeface="Calibri"/>
                <a:cs typeface="Calibri"/>
              </a:rPr>
              <a:t>Incidents:</a:t>
            </a:r>
            <a:r>
              <a:rPr dirty="0" sz="2400" spc="-4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7453A"/>
                </a:solidFill>
                <a:latin typeface="Calibri"/>
                <a:cs typeface="Calibri"/>
              </a:rPr>
              <a:t>664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0383"/>
            <a:ext cx="12192000" cy="737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380" y="5071272"/>
          <a:ext cx="11466195" cy="1703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905"/>
                <a:gridCol w="1144905"/>
                <a:gridCol w="1144905"/>
                <a:gridCol w="1144904"/>
                <a:gridCol w="1144904"/>
                <a:gridCol w="1144904"/>
                <a:gridCol w="1144904"/>
                <a:gridCol w="1144904"/>
                <a:gridCol w="1144904"/>
                <a:gridCol w="1144904"/>
              </a:tblGrid>
              <a:tr h="782940">
                <a:tc>
                  <a:txBody>
                    <a:bodyPr/>
                    <a:lstStyle/>
                    <a:p>
                      <a:pPr marL="91440" marR="465455">
                        <a:lnSpc>
                          <a:spcPts val="2090"/>
                        </a:lnSpc>
                        <a:spcBef>
                          <a:spcPts val="3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 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0025">
                        <a:lnSpc>
                          <a:spcPts val="2090"/>
                        </a:lnSpc>
                        <a:spcBef>
                          <a:spcPts val="39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 </a:t>
                      </a:r>
                      <a:r>
                        <a:rPr dirty="0" sz="18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JCMU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00380">
                        <a:lnSpc>
                          <a:spcPts val="2090"/>
                        </a:lnSpc>
                        <a:spcBef>
                          <a:spcPts val="39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  c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Non-EA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Unknown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65455">
                        <a:lnSpc>
                          <a:spcPts val="2090"/>
                        </a:lnSpc>
                        <a:spcBef>
                          <a:spcPts val="3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 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</a:tr>
              <a:tr h="4536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#Incidents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482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664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4536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.3%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.6%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2.9%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72.5%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3.8%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18.1%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.9%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844039" y="1563039"/>
            <a:ext cx="0" cy="433705"/>
          </a:xfrm>
          <a:custGeom>
            <a:avLst/>
            <a:gdLst/>
            <a:ahLst/>
            <a:cxnLst/>
            <a:rect l="l" t="t" r="r" b="b"/>
            <a:pathLst>
              <a:path w="0" h="433705">
                <a:moveTo>
                  <a:pt x="0" y="0"/>
                </a:moveTo>
                <a:lnTo>
                  <a:pt x="0" y="43340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44039" y="2234183"/>
            <a:ext cx="0" cy="866140"/>
          </a:xfrm>
          <a:custGeom>
            <a:avLst/>
            <a:gdLst/>
            <a:ahLst/>
            <a:cxnLst/>
            <a:rect l="l" t="t" r="r" b="b"/>
            <a:pathLst>
              <a:path w="0" h="866139">
                <a:moveTo>
                  <a:pt x="0" y="0"/>
                </a:moveTo>
                <a:lnTo>
                  <a:pt x="0" y="865631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44039" y="3337559"/>
            <a:ext cx="0" cy="1171575"/>
          </a:xfrm>
          <a:custGeom>
            <a:avLst/>
            <a:gdLst/>
            <a:ahLst/>
            <a:cxnLst/>
            <a:rect l="l" t="t" r="r" b="b"/>
            <a:pathLst>
              <a:path w="0" h="1171575">
                <a:moveTo>
                  <a:pt x="0" y="0"/>
                </a:moveTo>
                <a:lnTo>
                  <a:pt x="0" y="117116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83536" y="1563039"/>
            <a:ext cx="0" cy="1537335"/>
          </a:xfrm>
          <a:custGeom>
            <a:avLst/>
            <a:gdLst/>
            <a:ahLst/>
            <a:cxnLst/>
            <a:rect l="l" t="t" r="r" b="b"/>
            <a:pathLst>
              <a:path w="0" h="1537335">
                <a:moveTo>
                  <a:pt x="0" y="0"/>
                </a:moveTo>
                <a:lnTo>
                  <a:pt x="0" y="1536776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83536" y="3337559"/>
            <a:ext cx="0" cy="1171575"/>
          </a:xfrm>
          <a:custGeom>
            <a:avLst/>
            <a:gdLst/>
            <a:ahLst/>
            <a:cxnLst/>
            <a:rect l="l" t="t" r="r" b="b"/>
            <a:pathLst>
              <a:path w="0" h="1171575">
                <a:moveTo>
                  <a:pt x="0" y="0"/>
                </a:moveTo>
                <a:lnTo>
                  <a:pt x="0" y="117116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23032" y="1563039"/>
            <a:ext cx="0" cy="1537335"/>
          </a:xfrm>
          <a:custGeom>
            <a:avLst/>
            <a:gdLst/>
            <a:ahLst/>
            <a:cxnLst/>
            <a:rect l="l" t="t" r="r" b="b"/>
            <a:pathLst>
              <a:path w="0" h="1537335">
                <a:moveTo>
                  <a:pt x="0" y="0"/>
                </a:moveTo>
                <a:lnTo>
                  <a:pt x="0" y="1536776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3032" y="3337559"/>
            <a:ext cx="0" cy="1171575"/>
          </a:xfrm>
          <a:custGeom>
            <a:avLst/>
            <a:gdLst/>
            <a:ahLst/>
            <a:cxnLst/>
            <a:rect l="l" t="t" r="r" b="b"/>
            <a:pathLst>
              <a:path w="0" h="1171575">
                <a:moveTo>
                  <a:pt x="0" y="0"/>
                </a:moveTo>
                <a:lnTo>
                  <a:pt x="0" y="117116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62528" y="1563039"/>
            <a:ext cx="0" cy="1537335"/>
          </a:xfrm>
          <a:custGeom>
            <a:avLst/>
            <a:gdLst/>
            <a:ahLst/>
            <a:cxnLst/>
            <a:rect l="l" t="t" r="r" b="b"/>
            <a:pathLst>
              <a:path w="0" h="1537335">
                <a:moveTo>
                  <a:pt x="0" y="0"/>
                </a:moveTo>
                <a:lnTo>
                  <a:pt x="0" y="1536776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62528" y="3337559"/>
            <a:ext cx="0" cy="1171575"/>
          </a:xfrm>
          <a:custGeom>
            <a:avLst/>
            <a:gdLst/>
            <a:ahLst/>
            <a:cxnLst/>
            <a:rect l="l" t="t" r="r" b="b"/>
            <a:pathLst>
              <a:path w="0" h="1171575">
                <a:moveTo>
                  <a:pt x="0" y="0"/>
                </a:moveTo>
                <a:lnTo>
                  <a:pt x="0" y="117116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02023" y="1563039"/>
            <a:ext cx="0" cy="2945765"/>
          </a:xfrm>
          <a:custGeom>
            <a:avLst/>
            <a:gdLst/>
            <a:ahLst/>
            <a:cxnLst/>
            <a:rect l="l" t="t" r="r" b="b"/>
            <a:pathLst>
              <a:path w="0" h="2945765">
                <a:moveTo>
                  <a:pt x="0" y="0"/>
                </a:moveTo>
                <a:lnTo>
                  <a:pt x="0" y="294569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40275" y="1563039"/>
            <a:ext cx="0" cy="2945765"/>
          </a:xfrm>
          <a:custGeom>
            <a:avLst/>
            <a:gdLst/>
            <a:ahLst/>
            <a:cxnLst/>
            <a:rect l="l" t="t" r="r" b="b"/>
            <a:pathLst>
              <a:path w="0" h="2945765">
                <a:moveTo>
                  <a:pt x="0" y="0"/>
                </a:moveTo>
                <a:lnTo>
                  <a:pt x="0" y="294569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08489" y="3468623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10396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08489" y="3099816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10396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13688" y="3099816"/>
            <a:ext cx="226060" cy="238125"/>
          </a:xfrm>
          <a:custGeom>
            <a:avLst/>
            <a:gdLst/>
            <a:ahLst/>
            <a:cxnLst/>
            <a:rect l="l" t="t" r="r" b="b"/>
            <a:pathLst>
              <a:path w="226059" h="238125">
                <a:moveTo>
                  <a:pt x="225552" y="0"/>
                </a:moveTo>
                <a:lnTo>
                  <a:pt x="0" y="0"/>
                </a:lnTo>
                <a:lnTo>
                  <a:pt x="0" y="237744"/>
                </a:lnTo>
                <a:lnTo>
                  <a:pt x="225552" y="237744"/>
                </a:lnTo>
                <a:lnTo>
                  <a:pt x="225552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05441" y="2734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4300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08489" y="1996439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10396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13688" y="3468623"/>
            <a:ext cx="43180" cy="238125"/>
          </a:xfrm>
          <a:custGeom>
            <a:avLst/>
            <a:gdLst/>
            <a:ahLst/>
            <a:cxnLst/>
            <a:rect l="l" t="t" r="r" b="b"/>
            <a:pathLst>
              <a:path w="43180" h="238125">
                <a:moveTo>
                  <a:pt x="0" y="237744"/>
                </a:moveTo>
                <a:lnTo>
                  <a:pt x="42672" y="237744"/>
                </a:lnTo>
                <a:lnTo>
                  <a:pt x="4267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39239" y="3099816"/>
            <a:ext cx="1469390" cy="238125"/>
          </a:xfrm>
          <a:custGeom>
            <a:avLst/>
            <a:gdLst/>
            <a:ahLst/>
            <a:cxnLst/>
            <a:rect l="l" t="t" r="r" b="b"/>
            <a:pathLst>
              <a:path w="1469389" h="238125">
                <a:moveTo>
                  <a:pt x="1469136" y="0"/>
                </a:moveTo>
                <a:lnTo>
                  <a:pt x="0" y="0"/>
                </a:lnTo>
                <a:lnTo>
                  <a:pt x="0" y="237744"/>
                </a:lnTo>
                <a:lnTo>
                  <a:pt x="1469136" y="237744"/>
                </a:lnTo>
                <a:lnTo>
                  <a:pt x="1469136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07591" y="2734055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103632" y="0"/>
                </a:moveTo>
                <a:lnTo>
                  <a:pt x="0" y="0"/>
                </a:lnTo>
                <a:lnTo>
                  <a:pt x="0" y="237744"/>
                </a:lnTo>
                <a:lnTo>
                  <a:pt x="103632" y="237744"/>
                </a:lnTo>
                <a:lnTo>
                  <a:pt x="103632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05441" y="2365248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4300">
            <a:solidFill>
              <a:srgbClr val="8C9A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13688" y="1996439"/>
            <a:ext cx="323215" cy="238125"/>
          </a:xfrm>
          <a:custGeom>
            <a:avLst/>
            <a:gdLst/>
            <a:ahLst/>
            <a:cxnLst/>
            <a:rect l="l" t="t" r="r" b="b"/>
            <a:pathLst>
              <a:path w="323214" h="238125">
                <a:moveTo>
                  <a:pt x="323088" y="0"/>
                </a:moveTo>
                <a:lnTo>
                  <a:pt x="0" y="0"/>
                </a:lnTo>
                <a:lnTo>
                  <a:pt x="0" y="237744"/>
                </a:lnTo>
                <a:lnTo>
                  <a:pt x="323088" y="237744"/>
                </a:lnTo>
                <a:lnTo>
                  <a:pt x="323088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11537" y="162763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16492">
            <a:solidFill>
              <a:srgbClr val="8C9A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29711" y="3099816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42672">
            <a:solidFill>
              <a:srgbClr val="01B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10639" y="2365248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6096">
            <a:solidFill>
              <a:srgbClr val="01B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36776" y="1996439"/>
            <a:ext cx="18415" cy="238125"/>
          </a:xfrm>
          <a:custGeom>
            <a:avLst/>
            <a:gdLst/>
            <a:ahLst/>
            <a:cxnLst/>
            <a:rect l="l" t="t" r="r" b="b"/>
            <a:pathLst>
              <a:path w="18414" h="238125">
                <a:moveTo>
                  <a:pt x="0" y="237744"/>
                </a:moveTo>
                <a:lnTo>
                  <a:pt x="18287" y="237744"/>
                </a:lnTo>
                <a:lnTo>
                  <a:pt x="1828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1B2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51048" y="3099816"/>
            <a:ext cx="201295" cy="238125"/>
          </a:xfrm>
          <a:custGeom>
            <a:avLst/>
            <a:gdLst/>
            <a:ahLst/>
            <a:cxnLst/>
            <a:rect l="l" t="t" r="r" b="b"/>
            <a:pathLst>
              <a:path w="201295" h="238125">
                <a:moveTo>
                  <a:pt x="201167" y="0"/>
                </a:moveTo>
                <a:lnTo>
                  <a:pt x="0" y="0"/>
                </a:lnTo>
                <a:lnTo>
                  <a:pt x="0" y="237744"/>
                </a:lnTo>
                <a:lnTo>
                  <a:pt x="201167" y="237744"/>
                </a:lnTo>
                <a:lnTo>
                  <a:pt x="201167" y="0"/>
                </a:lnTo>
                <a:close/>
              </a:path>
            </a:pathLst>
          </a:custGeom>
          <a:solidFill>
            <a:srgbClr val="88B0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14272" y="2734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6095">
            <a:solidFill>
              <a:srgbClr val="88B0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55064" y="1996439"/>
            <a:ext cx="70485" cy="238125"/>
          </a:xfrm>
          <a:custGeom>
            <a:avLst/>
            <a:gdLst/>
            <a:ahLst/>
            <a:cxnLst/>
            <a:rect l="l" t="t" r="r" b="b"/>
            <a:pathLst>
              <a:path w="70485" h="238125">
                <a:moveTo>
                  <a:pt x="0" y="237744"/>
                </a:moveTo>
                <a:lnTo>
                  <a:pt x="70103" y="237744"/>
                </a:lnTo>
                <a:lnTo>
                  <a:pt x="70103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88B0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56360" y="3468623"/>
            <a:ext cx="12700" cy="238125"/>
          </a:xfrm>
          <a:custGeom>
            <a:avLst/>
            <a:gdLst/>
            <a:ahLst/>
            <a:cxnLst/>
            <a:rect l="l" t="t" r="r" b="b"/>
            <a:pathLst>
              <a:path w="12700" h="238125">
                <a:moveTo>
                  <a:pt x="0" y="237744"/>
                </a:moveTo>
                <a:lnTo>
                  <a:pt x="12192" y="237744"/>
                </a:lnTo>
                <a:lnTo>
                  <a:pt x="1219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810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52215" y="3099816"/>
            <a:ext cx="161925" cy="238125"/>
          </a:xfrm>
          <a:custGeom>
            <a:avLst/>
            <a:gdLst/>
            <a:ahLst/>
            <a:cxnLst/>
            <a:rect l="l" t="t" r="r" b="b"/>
            <a:pathLst>
              <a:path w="161925" h="238125">
                <a:moveTo>
                  <a:pt x="161544" y="0"/>
                </a:moveTo>
                <a:lnTo>
                  <a:pt x="0" y="0"/>
                </a:lnTo>
                <a:lnTo>
                  <a:pt x="0" y="237744"/>
                </a:lnTo>
                <a:lnTo>
                  <a:pt x="161544" y="237744"/>
                </a:lnTo>
                <a:lnTo>
                  <a:pt x="161544" y="0"/>
                </a:lnTo>
                <a:close/>
              </a:path>
            </a:pathLst>
          </a:custGeom>
          <a:solidFill>
            <a:srgbClr val="810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20367" y="2734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6096">
            <a:solidFill>
              <a:srgbClr val="810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25167" y="1996439"/>
            <a:ext cx="15240" cy="238125"/>
          </a:xfrm>
          <a:custGeom>
            <a:avLst/>
            <a:gdLst/>
            <a:ahLst/>
            <a:cxnLst/>
            <a:rect l="l" t="t" r="r" b="b"/>
            <a:pathLst>
              <a:path w="15239" h="238125">
                <a:moveTo>
                  <a:pt x="0" y="237744"/>
                </a:moveTo>
                <a:lnTo>
                  <a:pt x="15239" y="237744"/>
                </a:lnTo>
                <a:lnTo>
                  <a:pt x="1523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810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22832" y="162763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6096">
            <a:solidFill>
              <a:srgbClr val="810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68552" y="3468623"/>
            <a:ext cx="21590" cy="238125"/>
          </a:xfrm>
          <a:custGeom>
            <a:avLst/>
            <a:gdLst/>
            <a:ahLst/>
            <a:cxnLst/>
            <a:rect l="l" t="t" r="r" b="b"/>
            <a:pathLst>
              <a:path w="21590" h="238125">
                <a:moveTo>
                  <a:pt x="0" y="237744"/>
                </a:moveTo>
                <a:lnTo>
                  <a:pt x="21336" y="237744"/>
                </a:lnTo>
                <a:lnTo>
                  <a:pt x="21336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925E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13759" y="3099816"/>
            <a:ext cx="64135" cy="238125"/>
          </a:xfrm>
          <a:custGeom>
            <a:avLst/>
            <a:gdLst/>
            <a:ahLst/>
            <a:cxnLst/>
            <a:rect l="l" t="t" r="r" b="b"/>
            <a:pathLst>
              <a:path w="64135" h="238125">
                <a:moveTo>
                  <a:pt x="0" y="237744"/>
                </a:moveTo>
                <a:lnTo>
                  <a:pt x="64007" y="237744"/>
                </a:lnTo>
                <a:lnTo>
                  <a:pt x="6400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925E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24939" y="2734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3175">
            <a:solidFill>
              <a:srgbClr val="925E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44979" y="1996439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9143">
            <a:solidFill>
              <a:srgbClr val="925E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05441" y="4206240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4300">
            <a:solidFill>
              <a:srgbClr val="8F35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77767" y="3099816"/>
            <a:ext cx="58419" cy="238125"/>
          </a:xfrm>
          <a:custGeom>
            <a:avLst/>
            <a:gdLst/>
            <a:ahLst/>
            <a:cxnLst/>
            <a:rect l="l" t="t" r="r" b="b"/>
            <a:pathLst>
              <a:path w="58420" h="238125">
                <a:moveTo>
                  <a:pt x="0" y="237744"/>
                </a:moveTo>
                <a:lnTo>
                  <a:pt x="57911" y="237744"/>
                </a:lnTo>
                <a:lnTo>
                  <a:pt x="57911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8F35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29511" y="2734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6096">
            <a:solidFill>
              <a:srgbClr val="8F35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24355" y="2365248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21336">
            <a:solidFill>
              <a:srgbClr val="8F35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76983" y="1996439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54864">
            <a:solidFill>
              <a:srgbClr val="8F35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10639" y="4206240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6096">
            <a:solidFill>
              <a:srgbClr val="4A5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14585" y="383743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22588">
            <a:solidFill>
              <a:srgbClr val="4A5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9888" y="3468623"/>
            <a:ext cx="15240" cy="238125"/>
          </a:xfrm>
          <a:custGeom>
            <a:avLst/>
            <a:gdLst/>
            <a:ahLst/>
            <a:cxnLst/>
            <a:rect l="l" t="t" r="r" b="b"/>
            <a:pathLst>
              <a:path w="15240" h="238125">
                <a:moveTo>
                  <a:pt x="0" y="237744"/>
                </a:moveTo>
                <a:lnTo>
                  <a:pt x="15239" y="237744"/>
                </a:lnTo>
                <a:lnTo>
                  <a:pt x="1523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4A5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35679" y="3099816"/>
            <a:ext cx="363220" cy="238125"/>
          </a:xfrm>
          <a:custGeom>
            <a:avLst/>
            <a:gdLst/>
            <a:ahLst/>
            <a:cxnLst/>
            <a:rect l="l" t="t" r="r" b="b"/>
            <a:pathLst>
              <a:path w="363220" h="238125">
                <a:moveTo>
                  <a:pt x="362712" y="0"/>
                </a:moveTo>
                <a:lnTo>
                  <a:pt x="0" y="0"/>
                </a:lnTo>
                <a:lnTo>
                  <a:pt x="0" y="237744"/>
                </a:lnTo>
                <a:lnTo>
                  <a:pt x="362712" y="237744"/>
                </a:lnTo>
                <a:lnTo>
                  <a:pt x="362712" y="0"/>
                </a:lnTo>
                <a:close/>
              </a:path>
            </a:pathLst>
          </a:custGeom>
          <a:solidFill>
            <a:srgbClr val="4A5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35608" y="2734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6096">
            <a:solidFill>
              <a:srgbClr val="4A5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04416" y="1996439"/>
            <a:ext cx="146685" cy="238125"/>
          </a:xfrm>
          <a:custGeom>
            <a:avLst/>
            <a:gdLst/>
            <a:ahLst/>
            <a:cxnLst/>
            <a:rect l="l" t="t" r="r" b="b"/>
            <a:pathLst>
              <a:path w="146685" h="238125">
                <a:moveTo>
                  <a:pt x="146303" y="0"/>
                </a:moveTo>
                <a:lnTo>
                  <a:pt x="0" y="0"/>
                </a:lnTo>
                <a:lnTo>
                  <a:pt x="0" y="237744"/>
                </a:lnTo>
                <a:lnTo>
                  <a:pt x="146303" y="237744"/>
                </a:lnTo>
                <a:lnTo>
                  <a:pt x="146303" y="0"/>
                </a:lnTo>
                <a:close/>
              </a:path>
            </a:pathLst>
          </a:custGeom>
          <a:solidFill>
            <a:srgbClr val="4A5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30452" y="162763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9143">
            <a:solidFill>
              <a:srgbClr val="4A5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03293" y="1563039"/>
            <a:ext cx="0" cy="2945765"/>
          </a:xfrm>
          <a:custGeom>
            <a:avLst/>
            <a:gdLst/>
            <a:ahLst/>
            <a:cxnLst/>
            <a:rect l="l" t="t" r="r" b="b"/>
            <a:pathLst>
              <a:path w="0" h="2945765">
                <a:moveTo>
                  <a:pt x="0" y="2945690"/>
                </a:moveTo>
                <a:lnTo>
                  <a:pt x="1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261637" y="4569967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43222" y="4569967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1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82718" y="4569967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2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22215" y="4569967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3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61713" y="4569967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4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01209" y="4569967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5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40707" y="4569967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6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4433" y="4203192"/>
            <a:ext cx="7023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All</a:t>
            </a:r>
            <a:r>
              <a:rPr dirty="0" sz="1100" spc="-5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17453A"/>
                </a:solidFill>
                <a:latin typeface="Calibri"/>
                <a:cs typeface="Calibri"/>
              </a:rPr>
              <a:t>travelers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1091" y="3834384"/>
            <a:ext cx="2895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B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o</a:t>
            </a:r>
            <a:r>
              <a:rPr dirty="0" sz="1100" spc="-70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5969" y="3468623"/>
            <a:ext cx="364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17453A"/>
                </a:solidFill>
                <a:latin typeface="Calibri"/>
                <a:cs typeface="Calibri"/>
              </a:rPr>
              <a:t>r</a:t>
            </a:r>
            <a:r>
              <a:rPr dirty="0" sz="1100" spc="-50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d</a:t>
            </a:r>
            <a:r>
              <a:rPr dirty="0" sz="1100" spc="-55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11933" y="3099815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>
                <a:solidFill>
                  <a:srgbClr val="17453A"/>
                </a:solidFill>
                <a:latin typeface="Calibri"/>
                <a:cs typeface="Calibri"/>
              </a:rPr>
              <a:t>EA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2861" y="2731008"/>
            <a:ext cx="3568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>
                <a:solidFill>
                  <a:srgbClr val="17453A"/>
                </a:solidFill>
                <a:latin typeface="Calibri"/>
                <a:cs typeface="Calibri"/>
              </a:rPr>
              <a:t>J</a:t>
            </a:r>
            <a:r>
              <a:rPr dirty="0" sz="1100" spc="-9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100" spc="60">
                <a:solidFill>
                  <a:srgbClr val="17453A"/>
                </a:solidFill>
                <a:latin typeface="Calibri"/>
                <a:cs typeface="Calibri"/>
              </a:rPr>
              <a:t>M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1365" y="2362200"/>
            <a:ext cx="6311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N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on</a:t>
            </a:r>
            <a:r>
              <a:rPr dirty="0" sz="1100" spc="-40">
                <a:solidFill>
                  <a:srgbClr val="17453A"/>
                </a:solidFill>
                <a:latin typeface="Calibri"/>
                <a:cs typeface="Calibri"/>
              </a:rPr>
              <a:t>-</a:t>
            </a:r>
            <a:r>
              <a:rPr dirty="0" sz="1100" spc="3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17453A"/>
                </a:solidFill>
                <a:latin typeface="Calibri"/>
                <a:cs typeface="Calibri"/>
              </a:rPr>
              <a:t>r</a:t>
            </a:r>
            <a:r>
              <a:rPr dirty="0" sz="1100" spc="-50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d</a:t>
            </a:r>
            <a:r>
              <a:rPr dirty="0" sz="1100" spc="-55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31897" y="1993391"/>
            <a:ext cx="4495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N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on</a:t>
            </a:r>
            <a:r>
              <a:rPr dirty="0" sz="1100" spc="-40">
                <a:solidFill>
                  <a:srgbClr val="17453A"/>
                </a:solidFill>
                <a:latin typeface="Calibri"/>
                <a:cs typeface="Calibri"/>
              </a:rPr>
              <a:t>-E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4041" y="1624584"/>
            <a:ext cx="5689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Unknown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27801" y="1162811"/>
            <a:ext cx="3247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7453A"/>
                </a:solidFill>
                <a:latin typeface="Calibri"/>
                <a:cs typeface="Calibri"/>
              </a:rPr>
              <a:t>AY17/18 </a:t>
            </a:r>
            <a:r>
              <a:rPr dirty="0" sz="1400">
                <a:solidFill>
                  <a:srgbClr val="17453A"/>
                </a:solidFill>
                <a:latin typeface="Calibri"/>
                <a:cs typeface="Calibri"/>
              </a:rPr>
              <a:t>- </a:t>
            </a:r>
            <a:r>
              <a:rPr dirty="0" sz="1400" spc="-20">
                <a:solidFill>
                  <a:srgbClr val="17453A"/>
                </a:solidFill>
                <a:latin typeface="Calibri"/>
                <a:cs typeface="Calibri"/>
              </a:rPr>
              <a:t>AY21/22 </a:t>
            </a:r>
            <a:r>
              <a:rPr dirty="0" sz="1400" spc="-5">
                <a:solidFill>
                  <a:srgbClr val="17453A"/>
                </a:solidFill>
                <a:latin typeface="Calibri"/>
                <a:cs typeface="Calibri"/>
              </a:rPr>
              <a:t>Incident </a:t>
            </a:r>
            <a:r>
              <a:rPr dirty="0" sz="1400" spc="-20">
                <a:solidFill>
                  <a:srgbClr val="17453A"/>
                </a:solidFill>
                <a:latin typeface="Calibri"/>
                <a:cs typeface="Calibri"/>
              </a:rPr>
              <a:t>Type </a:t>
            </a:r>
            <a:r>
              <a:rPr dirty="0" sz="1400" spc="-5">
                <a:solidFill>
                  <a:srgbClr val="17453A"/>
                </a:solidFill>
                <a:latin typeface="Calibri"/>
                <a:cs typeface="Calibri"/>
              </a:rPr>
              <a:t>by</a:t>
            </a:r>
            <a:r>
              <a:rPr dirty="0" sz="1400" spc="1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453A"/>
                </a:solidFill>
                <a:latin typeface="Calibri"/>
                <a:cs typeface="Calibri"/>
              </a:rPr>
              <a:t>Program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833794" y="209474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833794" y="233980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1"/>
                </a:lnTo>
                <a:lnTo>
                  <a:pt x="0" y="76751"/>
                </a:lnTo>
                <a:lnTo>
                  <a:pt x="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833794" y="258485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833794" y="2829911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01B2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833794" y="3074967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1"/>
                </a:lnTo>
                <a:lnTo>
                  <a:pt x="0" y="76751"/>
                </a:lnTo>
                <a:lnTo>
                  <a:pt x="0" y="0"/>
                </a:lnTo>
                <a:close/>
              </a:path>
            </a:pathLst>
          </a:custGeom>
          <a:solidFill>
            <a:srgbClr val="88B0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833794" y="332002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1"/>
                </a:lnTo>
                <a:lnTo>
                  <a:pt x="0" y="76751"/>
                </a:lnTo>
                <a:lnTo>
                  <a:pt x="0" y="0"/>
                </a:lnTo>
                <a:close/>
              </a:path>
            </a:pathLst>
          </a:custGeom>
          <a:solidFill>
            <a:srgbClr val="810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833794" y="356507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925E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833794" y="381013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8F35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833794" y="405518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751" y="0"/>
                </a:lnTo>
                <a:lnTo>
                  <a:pt x="76751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4A5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4931459" y="1932431"/>
            <a:ext cx="835660" cy="2232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308610">
              <a:lnSpc>
                <a:spcPct val="146400"/>
              </a:lnSpc>
              <a:spcBef>
                <a:spcPts val="110"/>
              </a:spcBef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B</a:t>
            </a:r>
            <a:r>
              <a:rPr dirty="0" sz="1100" spc="-50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h</a:t>
            </a:r>
            <a:r>
              <a:rPr dirty="0" sz="1100" spc="70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100" spc="-100">
                <a:solidFill>
                  <a:srgbClr val="17453A"/>
                </a:solidFill>
                <a:latin typeface="Calibri"/>
                <a:cs typeface="Calibri"/>
              </a:rPr>
              <a:t>v</a:t>
            </a:r>
            <a:r>
              <a:rPr dirty="0" sz="1100" spc="45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r  Conduct  Health  </a:t>
            </a:r>
            <a:r>
              <a:rPr dirty="0" sz="1100" spc="5">
                <a:solidFill>
                  <a:srgbClr val="17453A"/>
                </a:solidFill>
                <a:latin typeface="Calibri"/>
                <a:cs typeface="Calibri"/>
              </a:rPr>
              <a:t>Legal  </a:t>
            </a: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Logistics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50"/>
              </a:spcBef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Mental</a:t>
            </a:r>
            <a:r>
              <a:rPr dirty="0" sz="1100" spc="-5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17453A"/>
                </a:solidFill>
                <a:latin typeface="Calibri"/>
                <a:cs typeface="Calibri"/>
              </a:rPr>
              <a:t>Health  </a:t>
            </a:r>
            <a:r>
              <a:rPr dirty="0" sz="1100" spc="-5">
                <a:solidFill>
                  <a:srgbClr val="17453A"/>
                </a:solidFill>
                <a:latin typeface="Calibri"/>
                <a:cs typeface="Calibri"/>
              </a:rPr>
              <a:t>Personal</a:t>
            </a:r>
            <a:endParaRPr sz="1100">
              <a:latin typeface="Calibri"/>
              <a:cs typeface="Calibri"/>
            </a:endParaRPr>
          </a:p>
          <a:p>
            <a:pPr marL="12700" marR="357505">
              <a:lnSpc>
                <a:spcPts val="1920"/>
              </a:lnSpc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Safety  </a:t>
            </a: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S</a:t>
            </a:r>
            <a:r>
              <a:rPr dirty="0" sz="1100" spc="50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100" spc="-7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u</a:t>
            </a:r>
            <a:r>
              <a:rPr dirty="0" sz="1100" spc="15">
                <a:solidFill>
                  <a:srgbClr val="17453A"/>
                </a:solidFill>
                <a:latin typeface="Calibri"/>
                <a:cs typeface="Calibri"/>
              </a:rPr>
              <a:t>r</a:t>
            </a:r>
            <a:r>
              <a:rPr dirty="0" sz="1100" spc="-55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100" spc="30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802881" y="1576717"/>
            <a:ext cx="0" cy="434975"/>
          </a:xfrm>
          <a:custGeom>
            <a:avLst/>
            <a:gdLst/>
            <a:ahLst/>
            <a:cxnLst/>
            <a:rect l="l" t="t" r="r" b="b"/>
            <a:pathLst>
              <a:path w="0" h="434975">
                <a:moveTo>
                  <a:pt x="0" y="0"/>
                </a:moveTo>
                <a:lnTo>
                  <a:pt x="0" y="434962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802881" y="2246376"/>
            <a:ext cx="0" cy="868680"/>
          </a:xfrm>
          <a:custGeom>
            <a:avLst/>
            <a:gdLst/>
            <a:ahLst/>
            <a:cxnLst/>
            <a:rect l="l" t="t" r="r" b="b"/>
            <a:pathLst>
              <a:path w="0" h="868680">
                <a:moveTo>
                  <a:pt x="0" y="0"/>
                </a:moveTo>
                <a:lnTo>
                  <a:pt x="0" y="86867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802881" y="3352800"/>
            <a:ext cx="0" cy="1169670"/>
          </a:xfrm>
          <a:custGeom>
            <a:avLst/>
            <a:gdLst/>
            <a:ahLst/>
            <a:cxnLst/>
            <a:rect l="l" t="t" r="r" b="b"/>
            <a:pathLst>
              <a:path w="0" h="1169670">
                <a:moveTo>
                  <a:pt x="0" y="0"/>
                </a:moveTo>
                <a:lnTo>
                  <a:pt x="0" y="1169607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369808" y="1576717"/>
            <a:ext cx="0" cy="1538605"/>
          </a:xfrm>
          <a:custGeom>
            <a:avLst/>
            <a:gdLst/>
            <a:ahLst/>
            <a:cxnLst/>
            <a:rect l="l" t="t" r="r" b="b"/>
            <a:pathLst>
              <a:path w="0" h="1538605">
                <a:moveTo>
                  <a:pt x="0" y="0"/>
                </a:moveTo>
                <a:lnTo>
                  <a:pt x="0" y="1538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369808" y="3352800"/>
            <a:ext cx="0" cy="1169670"/>
          </a:xfrm>
          <a:custGeom>
            <a:avLst/>
            <a:gdLst/>
            <a:ahLst/>
            <a:cxnLst/>
            <a:rect l="l" t="t" r="r" b="b"/>
            <a:pathLst>
              <a:path w="0" h="1169670">
                <a:moveTo>
                  <a:pt x="0" y="0"/>
                </a:moveTo>
                <a:lnTo>
                  <a:pt x="0" y="1169607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933688" y="1576717"/>
            <a:ext cx="0" cy="1538605"/>
          </a:xfrm>
          <a:custGeom>
            <a:avLst/>
            <a:gdLst/>
            <a:ahLst/>
            <a:cxnLst/>
            <a:rect l="l" t="t" r="r" b="b"/>
            <a:pathLst>
              <a:path w="0" h="1538605">
                <a:moveTo>
                  <a:pt x="0" y="0"/>
                </a:moveTo>
                <a:lnTo>
                  <a:pt x="0" y="1538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933688" y="3352800"/>
            <a:ext cx="0" cy="1169670"/>
          </a:xfrm>
          <a:custGeom>
            <a:avLst/>
            <a:gdLst/>
            <a:ahLst/>
            <a:cxnLst/>
            <a:rect l="l" t="t" r="r" b="b"/>
            <a:pathLst>
              <a:path w="0" h="1169670">
                <a:moveTo>
                  <a:pt x="0" y="0"/>
                </a:moveTo>
                <a:lnTo>
                  <a:pt x="0" y="1169607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497569" y="1576717"/>
            <a:ext cx="0" cy="1538605"/>
          </a:xfrm>
          <a:custGeom>
            <a:avLst/>
            <a:gdLst/>
            <a:ahLst/>
            <a:cxnLst/>
            <a:rect l="l" t="t" r="r" b="b"/>
            <a:pathLst>
              <a:path w="0" h="1538605">
                <a:moveTo>
                  <a:pt x="0" y="0"/>
                </a:moveTo>
                <a:lnTo>
                  <a:pt x="0" y="1538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497569" y="3352800"/>
            <a:ext cx="0" cy="1169670"/>
          </a:xfrm>
          <a:custGeom>
            <a:avLst/>
            <a:gdLst/>
            <a:ahLst/>
            <a:cxnLst/>
            <a:rect l="l" t="t" r="r" b="b"/>
            <a:pathLst>
              <a:path w="0" h="1169670">
                <a:moveTo>
                  <a:pt x="0" y="0"/>
                </a:moveTo>
                <a:lnTo>
                  <a:pt x="0" y="1169607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064496" y="1576717"/>
            <a:ext cx="0" cy="2945765"/>
          </a:xfrm>
          <a:custGeom>
            <a:avLst/>
            <a:gdLst/>
            <a:ahLst/>
            <a:cxnLst/>
            <a:rect l="l" t="t" r="r" b="b"/>
            <a:pathLst>
              <a:path w="0" h="2945765">
                <a:moveTo>
                  <a:pt x="0" y="0"/>
                </a:moveTo>
                <a:lnTo>
                  <a:pt x="0" y="294569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628165" y="1576717"/>
            <a:ext cx="0" cy="2945765"/>
          </a:xfrm>
          <a:custGeom>
            <a:avLst/>
            <a:gdLst/>
            <a:ahLst/>
            <a:cxnLst/>
            <a:rect l="l" t="t" r="r" b="b"/>
            <a:pathLst>
              <a:path w="0" h="2945765">
                <a:moveTo>
                  <a:pt x="0" y="0"/>
                </a:moveTo>
                <a:lnTo>
                  <a:pt x="0" y="294569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244950" y="421843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12482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249522" y="3852671"/>
            <a:ext cx="0" cy="234950"/>
          </a:xfrm>
          <a:custGeom>
            <a:avLst/>
            <a:gdLst/>
            <a:ahLst/>
            <a:cxnLst/>
            <a:rect l="l" t="t" r="r" b="b"/>
            <a:pathLst>
              <a:path w="0" h="234950">
                <a:moveTo>
                  <a:pt x="0" y="0"/>
                </a:moveTo>
                <a:lnTo>
                  <a:pt x="0" y="234695"/>
                </a:lnTo>
              </a:path>
            </a:pathLst>
          </a:custGeom>
          <a:ln w="21626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238709" y="3483864"/>
            <a:ext cx="52705" cy="238125"/>
          </a:xfrm>
          <a:custGeom>
            <a:avLst/>
            <a:gdLst/>
            <a:ahLst/>
            <a:cxnLst/>
            <a:rect l="l" t="t" r="r" b="b"/>
            <a:pathLst>
              <a:path w="52704" h="238125">
                <a:moveTo>
                  <a:pt x="0" y="237744"/>
                </a:moveTo>
                <a:lnTo>
                  <a:pt x="52106" y="237744"/>
                </a:lnTo>
                <a:lnTo>
                  <a:pt x="52106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238709" y="3115055"/>
            <a:ext cx="915035" cy="238125"/>
          </a:xfrm>
          <a:custGeom>
            <a:avLst/>
            <a:gdLst/>
            <a:ahLst/>
            <a:cxnLst/>
            <a:rect l="l" t="t" r="r" b="b"/>
            <a:pathLst>
              <a:path w="915034" h="238125">
                <a:moveTo>
                  <a:pt x="914690" y="0"/>
                </a:moveTo>
                <a:lnTo>
                  <a:pt x="0" y="0"/>
                </a:lnTo>
                <a:lnTo>
                  <a:pt x="0" y="237744"/>
                </a:lnTo>
                <a:lnTo>
                  <a:pt x="914690" y="237744"/>
                </a:lnTo>
                <a:lnTo>
                  <a:pt x="91469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238709" y="2746248"/>
            <a:ext cx="119380" cy="238125"/>
          </a:xfrm>
          <a:custGeom>
            <a:avLst/>
            <a:gdLst/>
            <a:ahLst/>
            <a:cxnLst/>
            <a:rect l="l" t="t" r="r" b="b"/>
            <a:pathLst>
              <a:path w="119379" h="238125">
                <a:moveTo>
                  <a:pt x="119162" y="0"/>
                </a:moveTo>
                <a:lnTo>
                  <a:pt x="0" y="0"/>
                </a:lnTo>
                <a:lnTo>
                  <a:pt x="0" y="237743"/>
                </a:lnTo>
                <a:lnTo>
                  <a:pt x="119162" y="237743"/>
                </a:lnTo>
                <a:lnTo>
                  <a:pt x="119162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238709" y="2377439"/>
            <a:ext cx="12700" cy="238125"/>
          </a:xfrm>
          <a:custGeom>
            <a:avLst/>
            <a:gdLst/>
            <a:ahLst/>
            <a:cxnLst/>
            <a:rect l="l" t="t" r="r" b="b"/>
            <a:pathLst>
              <a:path w="12700" h="238125">
                <a:moveTo>
                  <a:pt x="0" y="237744"/>
                </a:moveTo>
                <a:lnTo>
                  <a:pt x="12482" y="237744"/>
                </a:lnTo>
                <a:lnTo>
                  <a:pt x="1248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238709" y="2011679"/>
            <a:ext cx="305435" cy="234950"/>
          </a:xfrm>
          <a:custGeom>
            <a:avLst/>
            <a:gdLst/>
            <a:ahLst/>
            <a:cxnLst/>
            <a:rect l="l" t="t" r="r" b="b"/>
            <a:pathLst>
              <a:path w="305434" h="234950">
                <a:moveTo>
                  <a:pt x="305090" y="0"/>
                </a:moveTo>
                <a:lnTo>
                  <a:pt x="0" y="0"/>
                </a:lnTo>
                <a:lnTo>
                  <a:pt x="0" y="234696"/>
                </a:lnTo>
                <a:lnTo>
                  <a:pt x="305090" y="234696"/>
                </a:lnTo>
                <a:lnTo>
                  <a:pt x="30509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244950" y="164287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12482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290816" y="3483864"/>
            <a:ext cx="48895" cy="238125"/>
          </a:xfrm>
          <a:custGeom>
            <a:avLst/>
            <a:gdLst/>
            <a:ahLst/>
            <a:cxnLst/>
            <a:rect l="l" t="t" r="r" b="b"/>
            <a:pathLst>
              <a:path w="48895" h="238125">
                <a:moveTo>
                  <a:pt x="0" y="237744"/>
                </a:moveTo>
                <a:lnTo>
                  <a:pt x="48767" y="237744"/>
                </a:lnTo>
                <a:lnTo>
                  <a:pt x="4876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153400" y="3115055"/>
            <a:ext cx="1655445" cy="238125"/>
          </a:xfrm>
          <a:custGeom>
            <a:avLst/>
            <a:gdLst/>
            <a:ahLst/>
            <a:cxnLst/>
            <a:rect l="l" t="t" r="r" b="b"/>
            <a:pathLst>
              <a:path w="1655445" h="238125">
                <a:moveTo>
                  <a:pt x="1655064" y="0"/>
                </a:moveTo>
                <a:lnTo>
                  <a:pt x="0" y="0"/>
                </a:lnTo>
                <a:lnTo>
                  <a:pt x="0" y="237744"/>
                </a:lnTo>
                <a:lnTo>
                  <a:pt x="1655064" y="237744"/>
                </a:lnTo>
                <a:lnTo>
                  <a:pt x="1655064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368540" y="2746248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21335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51192" y="2377439"/>
            <a:ext cx="21590" cy="238125"/>
          </a:xfrm>
          <a:custGeom>
            <a:avLst/>
            <a:gdLst/>
            <a:ahLst/>
            <a:cxnLst/>
            <a:rect l="l" t="t" r="r" b="b"/>
            <a:pathLst>
              <a:path w="21590" h="238125">
                <a:moveTo>
                  <a:pt x="0" y="237744"/>
                </a:moveTo>
                <a:lnTo>
                  <a:pt x="21335" y="237744"/>
                </a:lnTo>
                <a:lnTo>
                  <a:pt x="21335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543800" y="2011679"/>
            <a:ext cx="326390" cy="234950"/>
          </a:xfrm>
          <a:custGeom>
            <a:avLst/>
            <a:gdLst/>
            <a:ahLst/>
            <a:cxnLst/>
            <a:rect l="l" t="t" r="r" b="b"/>
            <a:pathLst>
              <a:path w="326390" h="234950">
                <a:moveTo>
                  <a:pt x="326135" y="0"/>
                </a:moveTo>
                <a:lnTo>
                  <a:pt x="0" y="0"/>
                </a:lnTo>
                <a:lnTo>
                  <a:pt x="0" y="234696"/>
                </a:lnTo>
                <a:lnTo>
                  <a:pt x="326135" y="234696"/>
                </a:lnTo>
                <a:lnTo>
                  <a:pt x="326135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255764" y="164287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9143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42631" y="3483864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6096">
            <a:solidFill>
              <a:srgbClr val="8C9A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808464" y="3115055"/>
            <a:ext cx="113030" cy="238125"/>
          </a:xfrm>
          <a:custGeom>
            <a:avLst/>
            <a:gdLst/>
            <a:ahLst/>
            <a:cxnLst/>
            <a:rect l="l" t="t" r="r" b="b"/>
            <a:pathLst>
              <a:path w="113029" h="238125">
                <a:moveTo>
                  <a:pt x="112775" y="0"/>
                </a:moveTo>
                <a:lnTo>
                  <a:pt x="0" y="0"/>
                </a:lnTo>
                <a:lnTo>
                  <a:pt x="0" y="237744"/>
                </a:lnTo>
                <a:lnTo>
                  <a:pt x="112775" y="237744"/>
                </a:lnTo>
                <a:lnTo>
                  <a:pt x="112775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892795" y="2011679"/>
            <a:ext cx="0" cy="234950"/>
          </a:xfrm>
          <a:custGeom>
            <a:avLst/>
            <a:gdLst/>
            <a:ahLst/>
            <a:cxnLst/>
            <a:rect l="l" t="t" r="r" b="b"/>
            <a:pathLst>
              <a:path w="0" h="234950">
                <a:moveTo>
                  <a:pt x="0" y="0"/>
                </a:moveTo>
                <a:lnTo>
                  <a:pt x="0" y="234696"/>
                </a:lnTo>
              </a:path>
            </a:pathLst>
          </a:custGeom>
          <a:ln w="45720">
            <a:solidFill>
              <a:srgbClr val="8C9A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924288" y="3115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6095">
            <a:solidFill>
              <a:srgbClr val="01B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266431" y="1642872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12192">
            <a:solidFill>
              <a:srgbClr val="01B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941052" y="3115055"/>
            <a:ext cx="0" cy="238125"/>
          </a:xfrm>
          <a:custGeom>
            <a:avLst/>
            <a:gdLst/>
            <a:ahLst/>
            <a:cxnLst/>
            <a:rect l="l" t="t" r="r" b="b"/>
            <a:pathLst>
              <a:path w="0"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27431">
            <a:solidFill>
              <a:srgbClr val="88B0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238711" y="1576717"/>
            <a:ext cx="0" cy="2945765"/>
          </a:xfrm>
          <a:custGeom>
            <a:avLst/>
            <a:gdLst/>
            <a:ahLst/>
            <a:cxnLst/>
            <a:rect l="l" t="t" r="r" b="b"/>
            <a:pathLst>
              <a:path w="0" h="2945765">
                <a:moveTo>
                  <a:pt x="0" y="2945690"/>
                </a:moveTo>
                <a:lnTo>
                  <a:pt x="1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7197056" y="4582159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704051" y="458215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1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268961" y="458215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2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833870" y="458215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3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398778" y="458215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4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963688" y="458215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5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528596" y="458215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610048"/>
                </a:solidFill>
                <a:latin typeface="Calibri"/>
                <a:cs typeface="Calibri"/>
              </a:rPr>
              <a:t>6</a:t>
            </a:r>
            <a:r>
              <a:rPr dirty="0" sz="900" spc="-6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61004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419851" y="4218432"/>
            <a:ext cx="7023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All</a:t>
            </a:r>
            <a:r>
              <a:rPr dirty="0" sz="1100" spc="-5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17453A"/>
                </a:solidFill>
                <a:latin typeface="Calibri"/>
                <a:cs typeface="Calibri"/>
              </a:rPr>
              <a:t>travelers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26508" y="3849623"/>
            <a:ext cx="2895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B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o</a:t>
            </a:r>
            <a:r>
              <a:rPr dirty="0" sz="1100" spc="-70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751387" y="3480816"/>
            <a:ext cx="364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17453A"/>
                </a:solidFill>
                <a:latin typeface="Calibri"/>
                <a:cs typeface="Calibri"/>
              </a:rPr>
              <a:t>r</a:t>
            </a:r>
            <a:r>
              <a:rPr dirty="0" sz="1100" spc="-50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d</a:t>
            </a:r>
            <a:r>
              <a:rPr dirty="0" sz="1100" spc="-55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947351" y="3112008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>
                <a:solidFill>
                  <a:srgbClr val="17453A"/>
                </a:solidFill>
                <a:latin typeface="Calibri"/>
                <a:cs typeface="Calibri"/>
              </a:rPr>
              <a:t>EA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768279" y="2743200"/>
            <a:ext cx="3568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>
                <a:solidFill>
                  <a:srgbClr val="17453A"/>
                </a:solidFill>
                <a:latin typeface="Calibri"/>
                <a:cs typeface="Calibri"/>
              </a:rPr>
              <a:t>J</a:t>
            </a:r>
            <a:r>
              <a:rPr dirty="0" sz="1100" spc="-9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100" spc="60">
                <a:solidFill>
                  <a:srgbClr val="17453A"/>
                </a:solidFill>
                <a:latin typeface="Calibri"/>
                <a:cs typeface="Calibri"/>
              </a:rPr>
              <a:t>M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486783" y="2377440"/>
            <a:ext cx="6311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N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on</a:t>
            </a:r>
            <a:r>
              <a:rPr dirty="0" sz="1100" spc="-40">
                <a:solidFill>
                  <a:srgbClr val="17453A"/>
                </a:solidFill>
                <a:latin typeface="Calibri"/>
                <a:cs typeface="Calibri"/>
              </a:rPr>
              <a:t>-</a:t>
            </a:r>
            <a:r>
              <a:rPr dirty="0" sz="1100" spc="30">
                <a:solidFill>
                  <a:srgbClr val="17453A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17453A"/>
                </a:solidFill>
                <a:latin typeface="Calibri"/>
                <a:cs typeface="Calibri"/>
              </a:rPr>
              <a:t>r</a:t>
            </a:r>
            <a:r>
              <a:rPr dirty="0" sz="1100" spc="-50">
                <a:solidFill>
                  <a:srgbClr val="17453A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d</a:t>
            </a:r>
            <a:r>
              <a:rPr dirty="0" sz="1100" spc="-55">
                <a:solidFill>
                  <a:srgbClr val="17453A"/>
                </a:solidFill>
                <a:latin typeface="Calibri"/>
                <a:cs typeface="Calibri"/>
              </a:rPr>
              <a:t>i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667315" y="2008632"/>
            <a:ext cx="4495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N</a:t>
            </a:r>
            <a:r>
              <a:rPr dirty="0" sz="1100" spc="20">
                <a:solidFill>
                  <a:srgbClr val="17453A"/>
                </a:solidFill>
                <a:latin typeface="Calibri"/>
                <a:cs typeface="Calibri"/>
              </a:rPr>
              <a:t>on</a:t>
            </a:r>
            <a:r>
              <a:rPr dirty="0" sz="1100" spc="-40">
                <a:solidFill>
                  <a:srgbClr val="17453A"/>
                </a:solidFill>
                <a:latin typeface="Calibri"/>
                <a:cs typeface="Calibri"/>
              </a:rPr>
              <a:t>-E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549459" y="1639823"/>
            <a:ext cx="5689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Unknown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339811" y="1175003"/>
            <a:ext cx="3486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7453A"/>
                </a:solidFill>
                <a:latin typeface="Calibri"/>
                <a:cs typeface="Calibri"/>
              </a:rPr>
              <a:t>AY17/18 </a:t>
            </a:r>
            <a:r>
              <a:rPr dirty="0" sz="1400">
                <a:solidFill>
                  <a:srgbClr val="17453A"/>
                </a:solidFill>
                <a:latin typeface="Calibri"/>
                <a:cs typeface="Calibri"/>
              </a:rPr>
              <a:t>- </a:t>
            </a:r>
            <a:r>
              <a:rPr dirty="0" sz="1400" spc="-20">
                <a:solidFill>
                  <a:srgbClr val="17453A"/>
                </a:solidFill>
                <a:latin typeface="Calibri"/>
                <a:cs typeface="Calibri"/>
              </a:rPr>
              <a:t>AY21/22 </a:t>
            </a:r>
            <a:r>
              <a:rPr dirty="0" sz="1400" spc="-5">
                <a:solidFill>
                  <a:srgbClr val="17453A"/>
                </a:solidFill>
                <a:latin typeface="Calibri"/>
                <a:cs typeface="Calibri"/>
              </a:rPr>
              <a:t>Incident Severity by</a:t>
            </a:r>
            <a:r>
              <a:rPr dirty="0" sz="1400" spc="-10">
                <a:solidFill>
                  <a:srgbClr val="17453A"/>
                </a:solidFill>
                <a:latin typeface="Calibri"/>
                <a:cs typeface="Calibri"/>
              </a:rPr>
              <a:t> Program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0921683" y="259853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76752" y="0"/>
                </a:lnTo>
                <a:lnTo>
                  <a:pt x="76752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0921683" y="2843589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76752" y="0"/>
                </a:lnTo>
                <a:lnTo>
                  <a:pt x="76752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0921683" y="30886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76752" y="0"/>
                </a:lnTo>
                <a:lnTo>
                  <a:pt x="76752" y="76751"/>
                </a:lnTo>
                <a:lnTo>
                  <a:pt x="0" y="76751"/>
                </a:lnTo>
                <a:lnTo>
                  <a:pt x="0" y="0"/>
                </a:lnTo>
                <a:close/>
              </a:path>
            </a:pathLst>
          </a:custGeom>
          <a:solidFill>
            <a:srgbClr val="8C9A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921683" y="333370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76752" y="0"/>
                </a:lnTo>
                <a:lnTo>
                  <a:pt x="76752" y="76751"/>
                </a:lnTo>
                <a:lnTo>
                  <a:pt x="0" y="76751"/>
                </a:lnTo>
                <a:lnTo>
                  <a:pt x="0" y="0"/>
                </a:lnTo>
                <a:close/>
              </a:path>
            </a:pathLst>
          </a:custGeom>
          <a:solidFill>
            <a:srgbClr val="01B2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921683" y="357875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76752" y="0"/>
                </a:lnTo>
                <a:lnTo>
                  <a:pt x="76752" y="76752"/>
                </a:lnTo>
                <a:lnTo>
                  <a:pt x="0" y="76752"/>
                </a:lnTo>
                <a:lnTo>
                  <a:pt x="0" y="0"/>
                </a:lnTo>
                <a:close/>
              </a:path>
            </a:pathLst>
          </a:custGeom>
          <a:solidFill>
            <a:srgbClr val="88B0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11019349" y="2435351"/>
            <a:ext cx="680085" cy="1254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46400"/>
              </a:lnSpc>
              <a:spcBef>
                <a:spcPts val="110"/>
              </a:spcBef>
            </a:pP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I -</a:t>
            </a:r>
            <a:r>
              <a:rPr dirty="0" sz="1100" spc="-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17453A"/>
                </a:solidFill>
                <a:latin typeface="Calibri"/>
                <a:cs typeface="Calibri"/>
              </a:rPr>
              <a:t>Potential  </a:t>
            </a:r>
            <a:r>
              <a:rPr dirty="0" sz="1100" spc="10">
                <a:solidFill>
                  <a:srgbClr val="17453A"/>
                </a:solidFill>
                <a:latin typeface="Calibri"/>
                <a:cs typeface="Calibri"/>
              </a:rPr>
              <a:t>II 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- Isolated  </a:t>
            </a:r>
            <a:r>
              <a:rPr dirty="0" sz="1100" spc="10">
                <a:solidFill>
                  <a:srgbClr val="17453A"/>
                </a:solidFill>
                <a:latin typeface="Calibri"/>
                <a:cs typeface="Calibri"/>
              </a:rPr>
              <a:t>III 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- </a:t>
            </a:r>
            <a:r>
              <a:rPr dirty="0" sz="1100" spc="-10">
                <a:solidFill>
                  <a:srgbClr val="17453A"/>
                </a:solidFill>
                <a:latin typeface="Calibri"/>
                <a:cs typeface="Calibri"/>
              </a:rPr>
              <a:t>Critical  Unknown  </a:t>
            </a:r>
            <a:r>
              <a:rPr dirty="0" sz="1100" spc="10">
                <a:solidFill>
                  <a:srgbClr val="17453A"/>
                </a:solidFill>
                <a:latin typeface="Calibri"/>
                <a:cs typeface="Calibri"/>
              </a:rPr>
              <a:t>IV </a:t>
            </a:r>
            <a:r>
              <a:rPr dirty="0" sz="1100">
                <a:solidFill>
                  <a:srgbClr val="17453A"/>
                </a:solidFill>
                <a:latin typeface="Calibri"/>
                <a:cs typeface="Calibri"/>
              </a:rPr>
              <a:t>-</a:t>
            </a:r>
            <a:r>
              <a:rPr dirty="0" sz="1100" spc="-11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17453A"/>
                </a:solidFill>
                <a:latin typeface="Calibri"/>
                <a:cs typeface="Calibri"/>
              </a:rPr>
              <a:t>Major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691388"/>
            <a:ext cx="4003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0">
                <a:solidFill>
                  <a:srgbClr val="018184"/>
                </a:solidFill>
              </a:rPr>
              <a:t>Critical</a:t>
            </a:r>
            <a:r>
              <a:rPr dirty="0" sz="3600" spc="120">
                <a:solidFill>
                  <a:srgbClr val="018184"/>
                </a:solidFill>
              </a:rPr>
              <a:t> </a:t>
            </a:r>
            <a:r>
              <a:rPr dirty="0" sz="3600" spc="400">
                <a:solidFill>
                  <a:srgbClr val="018184"/>
                </a:solidFill>
              </a:rPr>
              <a:t>Incidents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474" y="1862791"/>
          <a:ext cx="5842635" cy="337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480"/>
                <a:gridCol w="1667510"/>
                <a:gridCol w="1746884"/>
                <a:gridCol w="1235710"/>
              </a:tblGrid>
              <a:tr h="644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000" spc="-4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% </a:t>
                      </a: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2000" spc="-4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incidents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9C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2000" spc="-4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2000" spc="-1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Incidents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42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78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Critical  In</a:t>
                      </a: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2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000" spc="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42"/>
                    </a:solidFill>
                  </a:tcPr>
                </a:tc>
              </a:tr>
              <a:tr h="4528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2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AY17/18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7%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D7B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3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</a:tr>
              <a:tr h="4528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2000" spc="-2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AY18/19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31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31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D7B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258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31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31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</a:tr>
              <a:tr h="4528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2000" spc="-2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AY19/20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D7B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</a:tr>
              <a:tr h="4528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2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AY20/21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D7B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</a:tr>
              <a:tr h="4528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2000" spc="-2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AY21/22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D7B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20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ts val="2395"/>
                        </a:lnSpc>
                        <a:spcBef>
                          <a:spcPts val="1070"/>
                        </a:spcBef>
                      </a:pPr>
                      <a:r>
                        <a:rPr dirty="0" sz="20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</a:tr>
              <a:tr h="4528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45" b="1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5" b="1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D7B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5" b="1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664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2000" spc="-5" b="1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3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773842" y="4696967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73842" y="4349495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73842" y="4002023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73842" y="3654551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73842" y="3307079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73842" y="2956559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73842" y="2609087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73842" y="2261642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73842" y="5045768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 h="0">
                <a:moveTo>
                  <a:pt x="0" y="0"/>
                </a:moveTo>
                <a:lnTo>
                  <a:pt x="4554104" y="1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29251" y="2609659"/>
            <a:ext cx="3643629" cy="1914525"/>
          </a:xfrm>
          <a:custGeom>
            <a:avLst/>
            <a:gdLst/>
            <a:ahLst/>
            <a:cxnLst/>
            <a:rect l="l" t="t" r="r" b="b"/>
            <a:pathLst>
              <a:path w="3643629" h="1914525">
                <a:moveTo>
                  <a:pt x="0" y="1218629"/>
                </a:moveTo>
                <a:lnTo>
                  <a:pt x="911956" y="1914086"/>
                </a:lnTo>
                <a:lnTo>
                  <a:pt x="1820260" y="0"/>
                </a:lnTo>
                <a:lnTo>
                  <a:pt x="2731612" y="1392365"/>
                </a:lnTo>
                <a:lnTo>
                  <a:pt x="3643284" y="1914086"/>
                </a:lnTo>
              </a:path>
            </a:pathLst>
          </a:custGeom>
          <a:ln w="28575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51439" y="5117083"/>
            <a:ext cx="560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200" spc="15">
                <a:solidFill>
                  <a:srgbClr val="17453A"/>
                </a:solidFill>
                <a:latin typeface="Calibri"/>
                <a:cs typeface="Calibri"/>
              </a:rPr>
              <a:t>Y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17</a:t>
            </a:r>
            <a:r>
              <a:rPr dirty="0" sz="1200" spc="35">
                <a:solidFill>
                  <a:srgbClr val="17453A"/>
                </a:solidFill>
                <a:latin typeface="Calibri"/>
                <a:cs typeface="Calibri"/>
              </a:rPr>
              <a:t>/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62260" y="5117083"/>
            <a:ext cx="560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200" spc="15">
                <a:solidFill>
                  <a:srgbClr val="17453A"/>
                </a:solidFill>
                <a:latin typeface="Calibri"/>
                <a:cs typeface="Calibri"/>
              </a:rPr>
              <a:t>Y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18</a:t>
            </a:r>
            <a:r>
              <a:rPr dirty="0" sz="1200" spc="35">
                <a:solidFill>
                  <a:srgbClr val="17453A"/>
                </a:solidFill>
                <a:latin typeface="Calibri"/>
                <a:cs typeface="Calibri"/>
              </a:rPr>
              <a:t>/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3081" y="5117083"/>
            <a:ext cx="560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200" spc="15">
                <a:solidFill>
                  <a:srgbClr val="17453A"/>
                </a:solidFill>
                <a:latin typeface="Calibri"/>
                <a:cs typeface="Calibri"/>
              </a:rPr>
              <a:t>Y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19</a:t>
            </a:r>
            <a:r>
              <a:rPr dirty="0" sz="1200" spc="35">
                <a:solidFill>
                  <a:srgbClr val="17453A"/>
                </a:solidFill>
                <a:latin typeface="Calibri"/>
                <a:cs typeface="Calibri"/>
              </a:rPr>
              <a:t>/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83901" y="5117083"/>
            <a:ext cx="560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200" spc="15">
                <a:solidFill>
                  <a:srgbClr val="17453A"/>
                </a:solidFill>
                <a:latin typeface="Calibri"/>
                <a:cs typeface="Calibri"/>
              </a:rPr>
              <a:t>Y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20</a:t>
            </a:r>
            <a:r>
              <a:rPr dirty="0" sz="1200" spc="35">
                <a:solidFill>
                  <a:srgbClr val="17453A"/>
                </a:solidFill>
                <a:latin typeface="Calibri"/>
                <a:cs typeface="Calibri"/>
              </a:rPr>
              <a:t>/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94723" y="5117083"/>
            <a:ext cx="560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17453A"/>
                </a:solidFill>
                <a:latin typeface="Calibri"/>
                <a:cs typeface="Calibri"/>
              </a:rPr>
              <a:t>A</a:t>
            </a:r>
            <a:r>
              <a:rPr dirty="0" sz="1200" spc="15">
                <a:solidFill>
                  <a:srgbClr val="17453A"/>
                </a:solidFill>
                <a:latin typeface="Calibri"/>
                <a:cs typeface="Calibri"/>
              </a:rPr>
              <a:t>Y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21</a:t>
            </a:r>
            <a:r>
              <a:rPr dirty="0" sz="1200" spc="35">
                <a:solidFill>
                  <a:srgbClr val="17453A"/>
                </a:solidFill>
                <a:latin typeface="Calibri"/>
                <a:cs typeface="Calibri"/>
              </a:rPr>
              <a:t>/</a:t>
            </a: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17453A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56350" y="1626108"/>
            <a:ext cx="4295775" cy="3498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891664" marR="5080" indent="-1137920">
              <a:lnSpc>
                <a:spcPct val="101400"/>
              </a:lnSpc>
              <a:spcBef>
                <a:spcPts val="75"/>
              </a:spcBef>
            </a:pPr>
            <a:r>
              <a:rPr dirty="0" sz="1400" spc="5">
                <a:solidFill>
                  <a:srgbClr val="17453A"/>
                </a:solidFill>
                <a:latin typeface="Calibri"/>
                <a:cs typeface="Calibri"/>
              </a:rPr>
              <a:t>Critical </a:t>
            </a:r>
            <a:r>
              <a:rPr dirty="0" sz="1400" spc="10">
                <a:solidFill>
                  <a:srgbClr val="17453A"/>
                </a:solidFill>
                <a:latin typeface="Calibri"/>
                <a:cs typeface="Calibri"/>
              </a:rPr>
              <a:t>Incidents </a:t>
            </a:r>
            <a:r>
              <a:rPr dirty="0" sz="1400" spc="5">
                <a:solidFill>
                  <a:srgbClr val="17453A"/>
                </a:solidFill>
                <a:latin typeface="Calibri"/>
                <a:cs typeface="Calibri"/>
              </a:rPr>
              <a:t>as </a:t>
            </a:r>
            <a:r>
              <a:rPr dirty="0" sz="1400" spc="10">
                <a:solidFill>
                  <a:srgbClr val="17453A"/>
                </a:solidFill>
                <a:latin typeface="Calibri"/>
                <a:cs typeface="Calibri"/>
              </a:rPr>
              <a:t>Proportion of </a:t>
            </a:r>
            <a:r>
              <a:rPr dirty="0" sz="1400" spc="-20">
                <a:solidFill>
                  <a:srgbClr val="17453A"/>
                </a:solidFill>
                <a:latin typeface="Calibri"/>
                <a:cs typeface="Calibri"/>
              </a:rPr>
              <a:t>Total </a:t>
            </a:r>
            <a:r>
              <a:rPr dirty="0" sz="1400">
                <a:solidFill>
                  <a:srgbClr val="17453A"/>
                </a:solidFill>
                <a:latin typeface="Calibri"/>
                <a:cs typeface="Calibri"/>
              </a:rPr>
              <a:t>AY17/18  </a:t>
            </a:r>
            <a:r>
              <a:rPr dirty="0" sz="1400" spc="10">
                <a:solidFill>
                  <a:srgbClr val="17453A"/>
                </a:solidFill>
                <a:latin typeface="Calibri"/>
                <a:cs typeface="Calibri"/>
              </a:rPr>
              <a:t>through</a:t>
            </a:r>
            <a:r>
              <a:rPr dirty="0" sz="1400" spc="2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453A"/>
                </a:solidFill>
                <a:latin typeface="Calibri"/>
                <a:cs typeface="Calibri"/>
              </a:rPr>
              <a:t>AY21/22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dirty="0" sz="1200" spc="-10">
                <a:solidFill>
                  <a:srgbClr val="17453A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680" y="2553715"/>
            <a:ext cx="11487785" cy="167449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75"/>
              </a:spcBef>
            </a:pPr>
            <a:r>
              <a:rPr dirty="0" spc="515"/>
              <a:t>International </a:t>
            </a:r>
            <a:r>
              <a:rPr dirty="0" spc="490"/>
              <a:t>Travel</a:t>
            </a:r>
            <a:r>
              <a:rPr dirty="0" spc="15"/>
              <a:t> </a:t>
            </a:r>
            <a:r>
              <a:rPr dirty="0" spc="580"/>
              <a:t>Registration  </a:t>
            </a:r>
            <a:r>
              <a:rPr dirty="0" spc="740"/>
              <a:t>and </a:t>
            </a:r>
            <a:r>
              <a:rPr dirty="0" spc="610"/>
              <a:t>Waiver</a:t>
            </a:r>
            <a:r>
              <a:rPr dirty="0" spc="-225"/>
              <a:t> </a:t>
            </a:r>
            <a:r>
              <a:rPr dirty="0" spc="675"/>
              <a:t>Process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691388"/>
            <a:ext cx="85217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85">
                <a:solidFill>
                  <a:srgbClr val="018184"/>
                </a:solidFill>
              </a:rPr>
              <a:t>Who</a:t>
            </a:r>
            <a:r>
              <a:rPr dirty="0" sz="3600" spc="160">
                <a:solidFill>
                  <a:srgbClr val="018184"/>
                </a:solidFill>
              </a:rPr>
              <a:t> </a:t>
            </a:r>
            <a:r>
              <a:rPr dirty="0" sz="3600" spc="280">
                <a:solidFill>
                  <a:srgbClr val="018184"/>
                </a:solidFill>
              </a:rPr>
              <a:t>is</a:t>
            </a:r>
            <a:r>
              <a:rPr dirty="0" sz="3600" spc="160">
                <a:solidFill>
                  <a:srgbClr val="018184"/>
                </a:solidFill>
              </a:rPr>
              <a:t> </a:t>
            </a:r>
            <a:r>
              <a:rPr dirty="0" sz="3600" spc="470">
                <a:solidFill>
                  <a:srgbClr val="018184"/>
                </a:solidFill>
              </a:rPr>
              <a:t>an</a:t>
            </a:r>
            <a:r>
              <a:rPr dirty="0" sz="3600" spc="160">
                <a:solidFill>
                  <a:srgbClr val="018184"/>
                </a:solidFill>
              </a:rPr>
              <a:t> </a:t>
            </a:r>
            <a:r>
              <a:rPr dirty="0" sz="3600" spc="445">
                <a:solidFill>
                  <a:srgbClr val="018184"/>
                </a:solidFill>
              </a:rPr>
              <a:t>MSU</a:t>
            </a:r>
            <a:r>
              <a:rPr dirty="0" sz="3600" spc="160">
                <a:solidFill>
                  <a:srgbClr val="018184"/>
                </a:solidFill>
              </a:rPr>
              <a:t> </a:t>
            </a:r>
            <a:r>
              <a:rPr dirty="0" sz="3600" spc="445">
                <a:solidFill>
                  <a:srgbClr val="018184"/>
                </a:solidFill>
              </a:rPr>
              <a:t>Sponsored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335">
                <a:solidFill>
                  <a:srgbClr val="018184"/>
                </a:solidFill>
              </a:rPr>
              <a:t>Traveler?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3765" y="1713483"/>
            <a:ext cx="8107045" cy="3997325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Affiliated with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MSU during </a:t>
            </a:r>
            <a:r>
              <a:rPr dirty="0" sz="2800" spc="-15">
                <a:solidFill>
                  <a:srgbClr val="17453A"/>
                </a:solidFill>
                <a:latin typeface="Tahoma"/>
                <a:cs typeface="Tahoma"/>
              </a:rPr>
              <a:t>travel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Under </a:t>
            </a:r>
            <a:r>
              <a:rPr dirty="0" sz="2800" spc="-20">
                <a:solidFill>
                  <a:srgbClr val="17453A"/>
                </a:solidFill>
                <a:latin typeface="Tahoma"/>
                <a:cs typeface="Tahoma"/>
              </a:rPr>
              <a:t>MSU’s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Duty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of</a:t>
            </a:r>
            <a:r>
              <a:rPr dirty="0" sz="2800" spc="2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Care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Common examples:</a:t>
            </a:r>
            <a:endParaRPr sz="2800">
              <a:latin typeface="Tahoma"/>
              <a:cs typeface="Tahoma"/>
            </a:endParaRPr>
          </a:p>
          <a:p>
            <a:pPr lvl="1" marL="698500" indent="-229235">
              <a:lnSpc>
                <a:spcPct val="100000"/>
              </a:lnSpc>
              <a:spcBef>
                <a:spcPts val="254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Education Abroad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participant</a:t>
            </a:r>
            <a:endParaRPr sz="2400">
              <a:latin typeface="Tahoma"/>
              <a:cs typeface="Tahoma"/>
            </a:endParaRPr>
          </a:p>
          <a:p>
            <a:pPr lvl="1" marL="698500" indent="-229235">
              <a:lnSpc>
                <a:spcPct val="100000"/>
              </a:lnSpc>
              <a:spcBef>
                <a:spcPts val="120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Connected to employment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at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MSU</a:t>
            </a:r>
            <a:endParaRPr sz="2400">
              <a:latin typeface="Tahoma"/>
              <a:cs typeface="Tahoma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Connected to enrollment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at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MSU</a:t>
            </a:r>
            <a:endParaRPr sz="2400">
              <a:latin typeface="Tahoma"/>
              <a:cs typeface="Tahoma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Funded by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MSU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u="sng" sz="2200" spc="-5">
                <a:solidFill>
                  <a:srgbClr val="02B341"/>
                </a:solidFill>
                <a:uFill>
                  <a:solidFill>
                    <a:srgbClr val="02B341"/>
                  </a:solidFill>
                </a:uFill>
                <a:latin typeface="Tahoma"/>
                <a:cs typeface="Tahoma"/>
              </a:rPr>
              <a:t>More information </a:t>
            </a:r>
            <a:r>
              <a:rPr dirty="0" sz="2200" spc="-5">
                <a:solidFill>
                  <a:srgbClr val="17453A"/>
                </a:solidFill>
                <a:latin typeface="Tahoma"/>
                <a:cs typeface="Tahoma"/>
              </a:rPr>
              <a:t>at</a:t>
            </a:r>
            <a:r>
              <a:rPr dirty="0" sz="2200" spc="-6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200" b="1">
                <a:solidFill>
                  <a:srgbClr val="17453A"/>
                </a:solidFill>
                <a:latin typeface="Tahoma"/>
                <a:cs typeface="Tahoma"/>
              </a:rPr>
              <a:t>globalsafety.msu.edu/</a:t>
            </a:r>
            <a:r>
              <a:rPr dirty="0" sz="2200" b="1">
                <a:solidFill>
                  <a:srgbClr val="009051"/>
                </a:solidFill>
                <a:latin typeface="Tahoma"/>
                <a:cs typeface="Tahoma"/>
              </a:rPr>
              <a:t>sponsored-travel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98416" y="1825625"/>
            <a:ext cx="3532207" cy="2649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691388"/>
            <a:ext cx="3656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05">
                <a:solidFill>
                  <a:srgbClr val="018184"/>
                </a:solidFill>
              </a:rPr>
              <a:t>Topic</a:t>
            </a:r>
            <a:r>
              <a:rPr dirty="0" sz="3600" spc="120">
                <a:solidFill>
                  <a:srgbClr val="018184"/>
                </a:solidFill>
              </a:rPr>
              <a:t> </a:t>
            </a:r>
            <a:r>
              <a:rPr dirty="0" sz="3600" spc="395">
                <a:solidFill>
                  <a:srgbClr val="018184"/>
                </a:solidFill>
              </a:rPr>
              <a:t>Overview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3765" y="1725675"/>
            <a:ext cx="8442960" cy="411607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About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Global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Safety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(Concepts &amp;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Office)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Update on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International </a:t>
            </a:r>
            <a:r>
              <a:rPr dirty="0" sz="2800" spc="-60">
                <a:solidFill>
                  <a:srgbClr val="17453A"/>
                </a:solidFill>
                <a:latin typeface="Tahoma"/>
                <a:cs typeface="Tahoma"/>
              </a:rPr>
              <a:t>Travel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at</a:t>
            </a:r>
            <a:r>
              <a:rPr dirty="0" sz="2800" spc="5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MSU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International </a:t>
            </a:r>
            <a:r>
              <a:rPr dirty="0" sz="2800" spc="-60">
                <a:solidFill>
                  <a:srgbClr val="17453A"/>
                </a:solidFill>
                <a:latin typeface="Tahoma"/>
                <a:cs typeface="Tahoma"/>
              </a:rPr>
              <a:t>Travel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Registration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&amp; </a:t>
            </a:r>
            <a:r>
              <a:rPr dirty="0" sz="2800" spc="-25">
                <a:solidFill>
                  <a:srgbClr val="17453A"/>
                </a:solidFill>
                <a:latin typeface="Tahoma"/>
                <a:cs typeface="Tahoma"/>
              </a:rPr>
              <a:t>Waiver</a:t>
            </a:r>
            <a:r>
              <a:rPr dirty="0" sz="2800" spc="10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Processes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High Risk</a:t>
            </a:r>
            <a:r>
              <a:rPr dirty="0" sz="2800" spc="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Destinations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Incident</a:t>
            </a:r>
            <a:r>
              <a:rPr dirty="0" sz="2800" spc="-5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Reporting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Security</a:t>
            </a:r>
            <a:r>
              <a:rPr dirty="0" sz="2800" spc="-7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Strategies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60">
                <a:solidFill>
                  <a:srgbClr val="17453A"/>
                </a:solidFill>
                <a:latin typeface="Tahoma"/>
                <a:cs typeface="Tahoma"/>
              </a:rPr>
              <a:t>Travel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 Resources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Questions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&amp;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Discussion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39248" y="3429000"/>
            <a:ext cx="4652751" cy="2716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691388"/>
            <a:ext cx="57702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70">
                <a:solidFill>
                  <a:srgbClr val="018184"/>
                </a:solidFill>
              </a:rPr>
              <a:t>Domestic </a:t>
            </a:r>
            <a:r>
              <a:rPr dirty="0" sz="3600" spc="325">
                <a:solidFill>
                  <a:srgbClr val="018184"/>
                </a:solidFill>
              </a:rPr>
              <a:t>Travel</a:t>
            </a:r>
            <a:r>
              <a:rPr dirty="0" sz="3600" spc="-170">
                <a:solidFill>
                  <a:srgbClr val="018184"/>
                </a:solidFill>
              </a:rPr>
              <a:t> </a:t>
            </a:r>
            <a:r>
              <a:rPr dirty="0" sz="3600" spc="365">
                <a:solidFill>
                  <a:srgbClr val="018184"/>
                </a:solidFill>
              </a:rPr>
              <a:t>Policies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3765" y="1598167"/>
            <a:ext cx="846201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301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700" spc="320">
                <a:solidFill>
                  <a:srgbClr val="17453A"/>
                </a:solidFill>
                <a:latin typeface="Calibri"/>
                <a:cs typeface="Calibri"/>
              </a:rPr>
              <a:t>Returned </a:t>
            </a:r>
            <a:r>
              <a:rPr dirty="0" sz="2700" spc="229">
                <a:solidFill>
                  <a:srgbClr val="17453A"/>
                </a:solidFill>
                <a:latin typeface="Calibri"/>
                <a:cs typeface="Calibri"/>
              </a:rPr>
              <a:t>to </a:t>
            </a:r>
            <a:r>
              <a:rPr dirty="0" sz="2700" spc="330">
                <a:solidFill>
                  <a:srgbClr val="17453A"/>
                </a:solidFill>
                <a:latin typeface="Calibri"/>
                <a:cs typeface="Calibri"/>
              </a:rPr>
              <a:t>pre-pandemic</a:t>
            </a:r>
            <a:r>
              <a:rPr dirty="0" sz="2700" spc="-26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700" spc="235">
                <a:solidFill>
                  <a:srgbClr val="17453A"/>
                </a:solidFill>
                <a:latin typeface="Calibri"/>
                <a:cs typeface="Calibri"/>
              </a:rPr>
              <a:t>policies</a:t>
            </a:r>
            <a:endParaRPr sz="2700">
              <a:latin typeface="Calibri"/>
              <a:cs typeface="Calibri"/>
            </a:endParaRPr>
          </a:p>
          <a:p>
            <a:pPr lvl="1" marL="698500" indent="-229235">
              <a:lnSpc>
                <a:spcPts val="275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700" spc="300">
                <a:solidFill>
                  <a:srgbClr val="810060"/>
                </a:solidFill>
                <a:latin typeface="Calibri"/>
                <a:cs typeface="Calibri"/>
              </a:rPr>
              <a:t>Leadership</a:t>
            </a:r>
            <a:r>
              <a:rPr dirty="0" sz="2700" spc="9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175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r>
              <a:rPr dirty="0" sz="2700" spc="9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90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r>
              <a:rPr dirty="0" sz="2700" spc="9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70">
                <a:solidFill>
                  <a:srgbClr val="810060"/>
                </a:solidFill>
                <a:latin typeface="Calibri"/>
                <a:cs typeface="Calibri"/>
              </a:rPr>
              <a:t>unit</a:t>
            </a:r>
            <a:r>
              <a:rPr dirty="0" sz="2700" spc="10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85">
                <a:solidFill>
                  <a:srgbClr val="810060"/>
                </a:solidFill>
                <a:latin typeface="Calibri"/>
                <a:cs typeface="Calibri"/>
              </a:rPr>
              <a:t>approves</a:t>
            </a:r>
            <a:r>
              <a:rPr dirty="0" sz="2700" spc="10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04">
                <a:solidFill>
                  <a:srgbClr val="810060"/>
                </a:solidFill>
                <a:latin typeface="Calibri"/>
                <a:cs typeface="Calibri"/>
              </a:rPr>
              <a:t>travel</a:t>
            </a:r>
            <a:endParaRPr sz="2700">
              <a:latin typeface="Calibri"/>
              <a:cs typeface="Calibri"/>
            </a:endParaRPr>
          </a:p>
          <a:p>
            <a:pPr lvl="1" marL="698500" indent="-229235">
              <a:lnSpc>
                <a:spcPts val="275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700" spc="360">
                <a:solidFill>
                  <a:srgbClr val="810060"/>
                </a:solidFill>
                <a:latin typeface="Calibri"/>
                <a:cs typeface="Calibri"/>
              </a:rPr>
              <a:t>No</a:t>
            </a:r>
            <a:r>
              <a:rPr dirty="0" sz="2700" spc="9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340">
                <a:solidFill>
                  <a:srgbClr val="810060"/>
                </a:solidFill>
                <a:latin typeface="Calibri"/>
                <a:cs typeface="Calibri"/>
              </a:rPr>
              <a:t>Domestic</a:t>
            </a:r>
            <a:r>
              <a:rPr dirty="0" sz="2700" spc="10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10">
                <a:solidFill>
                  <a:srgbClr val="810060"/>
                </a:solidFill>
                <a:latin typeface="Calibri"/>
                <a:cs typeface="Calibri"/>
              </a:rPr>
              <a:t>Travel</a:t>
            </a:r>
            <a:r>
              <a:rPr dirty="0" sz="2700" spc="1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70">
                <a:solidFill>
                  <a:srgbClr val="810060"/>
                </a:solidFill>
                <a:latin typeface="Calibri"/>
                <a:cs typeface="Calibri"/>
              </a:rPr>
              <a:t>Waiver</a:t>
            </a:r>
            <a:r>
              <a:rPr dirty="0" sz="2700" spc="10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65">
                <a:solidFill>
                  <a:srgbClr val="810060"/>
                </a:solidFill>
                <a:latin typeface="Calibri"/>
                <a:cs typeface="Calibri"/>
              </a:rPr>
              <a:t>required</a:t>
            </a:r>
            <a:endParaRPr sz="2700">
              <a:latin typeface="Calibri"/>
              <a:cs typeface="Calibri"/>
            </a:endParaRPr>
          </a:p>
          <a:p>
            <a:pPr lvl="1" marL="698500" indent="-229235">
              <a:lnSpc>
                <a:spcPts val="301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700" spc="270">
                <a:solidFill>
                  <a:srgbClr val="810060"/>
                </a:solidFill>
                <a:latin typeface="Calibri"/>
                <a:cs typeface="Calibri"/>
              </a:rPr>
              <a:t>Follow</a:t>
            </a:r>
            <a:r>
              <a:rPr dirty="0" sz="2700" spc="1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10">
                <a:solidFill>
                  <a:srgbClr val="810060"/>
                </a:solidFill>
                <a:latin typeface="Calibri"/>
                <a:cs typeface="Calibri"/>
              </a:rPr>
              <a:t>travel</a:t>
            </a:r>
            <a:r>
              <a:rPr dirty="0" sz="2700" spc="1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54">
                <a:solidFill>
                  <a:srgbClr val="810060"/>
                </a:solidFill>
                <a:latin typeface="Calibri"/>
                <a:cs typeface="Calibri"/>
              </a:rPr>
              <a:t>authorization</a:t>
            </a:r>
            <a:r>
              <a:rPr dirty="0" sz="2700" spc="1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85">
                <a:solidFill>
                  <a:srgbClr val="810060"/>
                </a:solidFill>
                <a:latin typeface="Calibri"/>
                <a:cs typeface="Calibri"/>
              </a:rPr>
              <a:t>process</a:t>
            </a:r>
            <a:r>
              <a:rPr dirty="0" sz="2700" spc="11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254">
                <a:solidFill>
                  <a:srgbClr val="810060"/>
                </a:solidFill>
                <a:latin typeface="Calibri"/>
                <a:cs typeface="Calibri"/>
              </a:rPr>
              <a:t>in</a:t>
            </a:r>
            <a:r>
              <a:rPr dirty="0" sz="2700" spc="1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700" spc="345">
                <a:solidFill>
                  <a:srgbClr val="810060"/>
                </a:solidFill>
                <a:latin typeface="Calibri"/>
                <a:cs typeface="Calibri"/>
              </a:rPr>
              <a:t>Concur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765" y="3400551"/>
            <a:ext cx="908748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100" spc="325">
                <a:solidFill>
                  <a:srgbClr val="17453A"/>
                </a:solidFill>
                <a:latin typeface="Calibri"/>
                <a:cs typeface="Calibri"/>
              </a:rPr>
              <a:t>Specialized</a:t>
            </a:r>
            <a:r>
              <a:rPr dirty="0" sz="3100" spc="9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335">
                <a:solidFill>
                  <a:srgbClr val="17453A"/>
                </a:solidFill>
                <a:latin typeface="Calibri"/>
                <a:cs typeface="Calibri"/>
              </a:rPr>
              <a:t>support</a:t>
            </a:r>
            <a:r>
              <a:rPr dirty="0" sz="3100" spc="11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260">
                <a:solidFill>
                  <a:srgbClr val="17453A"/>
                </a:solidFill>
                <a:latin typeface="Calibri"/>
                <a:cs typeface="Calibri"/>
              </a:rPr>
              <a:t>to</a:t>
            </a:r>
            <a:r>
              <a:rPr dirty="0" sz="3100" spc="10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395">
                <a:solidFill>
                  <a:srgbClr val="17453A"/>
                </a:solidFill>
                <a:latin typeface="Calibri"/>
                <a:cs typeface="Calibri"/>
              </a:rPr>
              <a:t>Domestic</a:t>
            </a:r>
            <a:r>
              <a:rPr dirty="0" sz="3100" spc="11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380">
                <a:solidFill>
                  <a:srgbClr val="17453A"/>
                </a:solidFill>
                <a:latin typeface="Calibri"/>
                <a:cs typeface="Calibri"/>
              </a:rPr>
              <a:t>Study</a:t>
            </a:r>
            <a:r>
              <a:rPr dirty="0" sz="3100" spc="10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385">
                <a:solidFill>
                  <a:srgbClr val="17453A"/>
                </a:solidFill>
                <a:latin typeface="Calibri"/>
                <a:cs typeface="Calibri"/>
              </a:rPr>
              <a:t>Away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364" y="3729735"/>
            <a:ext cx="1001077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415">
                <a:solidFill>
                  <a:srgbClr val="17453A"/>
                </a:solidFill>
                <a:latin typeface="Calibri"/>
                <a:cs typeface="Calibri"/>
              </a:rPr>
              <a:t>Programs</a:t>
            </a:r>
            <a:r>
              <a:rPr dirty="0" sz="3100" spc="10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315">
                <a:solidFill>
                  <a:srgbClr val="17453A"/>
                </a:solidFill>
                <a:latin typeface="Calibri"/>
                <a:cs typeface="Calibri"/>
              </a:rPr>
              <a:t>(students</a:t>
            </a:r>
            <a:r>
              <a:rPr dirty="0" sz="3100" spc="10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425">
                <a:solidFill>
                  <a:srgbClr val="17453A"/>
                </a:solidFill>
                <a:latin typeface="Calibri"/>
                <a:cs typeface="Calibri"/>
              </a:rPr>
              <a:t>and</a:t>
            </a:r>
            <a:r>
              <a:rPr dirty="0" sz="3100" spc="10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204">
                <a:solidFill>
                  <a:srgbClr val="17453A"/>
                </a:solidFill>
                <a:latin typeface="Calibri"/>
                <a:cs typeface="Calibri"/>
              </a:rPr>
              <a:t>faculty);</a:t>
            </a:r>
            <a:r>
              <a:rPr dirty="0" sz="3100" spc="114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290">
                <a:solidFill>
                  <a:srgbClr val="17453A"/>
                </a:solidFill>
                <a:latin typeface="Calibri"/>
                <a:cs typeface="Calibri"/>
              </a:rPr>
              <a:t>currently</a:t>
            </a:r>
            <a:r>
              <a:rPr dirty="0" sz="3100" spc="10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3100" spc="305">
                <a:solidFill>
                  <a:srgbClr val="17453A"/>
                </a:solidFill>
                <a:latin typeface="Calibri"/>
                <a:cs typeface="Calibri"/>
              </a:rPr>
              <a:t>refining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765" y="4632452"/>
            <a:ext cx="7901940" cy="8902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340">
                <a:solidFill>
                  <a:srgbClr val="17453A"/>
                </a:solidFill>
                <a:latin typeface="Calibri"/>
                <a:cs typeface="Calibri"/>
              </a:rPr>
              <a:t>Minimum</a:t>
            </a:r>
            <a:r>
              <a:rPr dirty="0" sz="24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400" spc="250">
                <a:solidFill>
                  <a:srgbClr val="17453A"/>
                </a:solidFill>
                <a:latin typeface="Calibri"/>
                <a:cs typeface="Calibri"/>
              </a:rPr>
              <a:t>health</a:t>
            </a:r>
            <a:r>
              <a:rPr dirty="0" sz="24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400" spc="330">
                <a:solidFill>
                  <a:srgbClr val="17453A"/>
                </a:solidFill>
                <a:latin typeface="Calibri"/>
                <a:cs typeface="Calibri"/>
              </a:rPr>
              <a:t>and</a:t>
            </a:r>
            <a:r>
              <a:rPr dirty="0" sz="24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400" spc="200">
                <a:solidFill>
                  <a:srgbClr val="17453A"/>
                </a:solidFill>
                <a:latin typeface="Calibri"/>
                <a:cs typeface="Calibri"/>
              </a:rPr>
              <a:t>safety</a:t>
            </a:r>
            <a:r>
              <a:rPr dirty="0" sz="24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400" spc="290">
                <a:solidFill>
                  <a:srgbClr val="17453A"/>
                </a:solidFill>
                <a:latin typeface="Calibri"/>
                <a:cs typeface="Calibri"/>
              </a:rPr>
              <a:t>measures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ts val="1964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180">
                <a:solidFill>
                  <a:srgbClr val="810060"/>
                </a:solidFill>
                <a:latin typeface="Calibri"/>
                <a:cs typeface="Calibri"/>
              </a:rPr>
              <a:t>List</a:t>
            </a:r>
            <a:r>
              <a:rPr dirty="0" sz="20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30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r>
              <a:rPr dirty="0" sz="20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330">
                <a:solidFill>
                  <a:srgbClr val="810060"/>
                </a:solidFill>
                <a:latin typeface="Calibri"/>
                <a:cs typeface="Calibri"/>
              </a:rPr>
              <a:t>minimum</a:t>
            </a:r>
            <a:r>
              <a:rPr dirty="0" sz="20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04">
                <a:solidFill>
                  <a:srgbClr val="810060"/>
                </a:solidFill>
                <a:latin typeface="Calibri"/>
                <a:cs typeface="Calibri"/>
              </a:rPr>
              <a:t>health</a:t>
            </a:r>
            <a:r>
              <a:rPr dirty="0" sz="20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7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20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65">
                <a:solidFill>
                  <a:srgbClr val="810060"/>
                </a:solidFill>
                <a:latin typeface="Calibri"/>
                <a:cs typeface="Calibri"/>
              </a:rPr>
              <a:t>safety</a:t>
            </a:r>
            <a:r>
              <a:rPr dirty="0" sz="20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45">
                <a:solidFill>
                  <a:srgbClr val="810060"/>
                </a:solidFill>
                <a:latin typeface="Calibri"/>
                <a:cs typeface="Calibri"/>
              </a:rPr>
              <a:t>measures</a:t>
            </a:r>
            <a:r>
              <a:rPr dirty="0" sz="20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70">
                <a:solidFill>
                  <a:srgbClr val="810060"/>
                </a:solidFill>
                <a:latin typeface="Calibri"/>
                <a:cs typeface="Calibri"/>
              </a:rPr>
              <a:t>available</a:t>
            </a:r>
            <a:r>
              <a:rPr dirty="0" sz="20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75">
                <a:solidFill>
                  <a:srgbClr val="810060"/>
                </a:solidFill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050"/>
              </a:lnSpc>
            </a:pPr>
            <a:r>
              <a:rPr dirty="0" sz="2000" spc="235" b="1">
                <a:solidFill>
                  <a:srgbClr val="810060"/>
                </a:solidFill>
                <a:latin typeface="Calibri"/>
                <a:cs typeface="Calibri"/>
              </a:rPr>
              <a:t>globalsafety.msu.edu/</a:t>
            </a:r>
            <a:r>
              <a:rPr dirty="0" sz="2000" spc="235" b="1">
                <a:solidFill>
                  <a:srgbClr val="009051"/>
                </a:solidFill>
                <a:latin typeface="Calibri"/>
                <a:cs typeface="Calibri"/>
              </a:rPr>
              <a:t>coviddomestic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444500"/>
            <a:ext cx="8945880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 sz="3600" spc="345">
                <a:solidFill>
                  <a:srgbClr val="018184"/>
                </a:solidFill>
              </a:rPr>
              <a:t>International </a:t>
            </a:r>
            <a:r>
              <a:rPr dirty="0" sz="3600" spc="325">
                <a:solidFill>
                  <a:srgbClr val="018184"/>
                </a:solidFill>
              </a:rPr>
              <a:t>Travel </a:t>
            </a:r>
            <a:r>
              <a:rPr dirty="0" sz="3600" spc="365">
                <a:solidFill>
                  <a:srgbClr val="018184"/>
                </a:solidFill>
              </a:rPr>
              <a:t>Policies </a:t>
            </a:r>
            <a:r>
              <a:rPr dirty="0" sz="3600" spc="5">
                <a:solidFill>
                  <a:srgbClr val="018184"/>
                </a:solidFill>
              </a:rPr>
              <a:t>–</a:t>
            </a:r>
            <a:r>
              <a:rPr dirty="0" sz="3600" spc="-380">
                <a:solidFill>
                  <a:srgbClr val="018184"/>
                </a:solidFill>
              </a:rPr>
              <a:t> </a:t>
            </a:r>
            <a:r>
              <a:rPr dirty="0" sz="3600" spc="440">
                <a:solidFill>
                  <a:srgbClr val="018184"/>
                </a:solidFill>
              </a:rPr>
              <a:t>Student  </a:t>
            </a:r>
            <a:r>
              <a:rPr dirty="0" sz="3600" spc="325">
                <a:solidFill>
                  <a:srgbClr val="018184"/>
                </a:solidFill>
              </a:rPr>
              <a:t>Travel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996101"/>
            <a:ext cx="5631180" cy="318008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800" spc="365" b="1">
                <a:solidFill>
                  <a:srgbClr val="17453A"/>
                </a:solidFill>
                <a:latin typeface="Calibri"/>
                <a:cs typeface="Calibri"/>
              </a:rPr>
              <a:t>Education Abroad</a:t>
            </a:r>
            <a:r>
              <a:rPr dirty="0" sz="2800" spc="-75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355" b="1">
                <a:solidFill>
                  <a:srgbClr val="17453A"/>
                </a:solidFill>
                <a:latin typeface="Calibri"/>
                <a:cs typeface="Calibri"/>
              </a:rPr>
              <a:t>students</a:t>
            </a:r>
            <a:endParaRPr sz="2800">
              <a:latin typeface="Calibri"/>
              <a:cs typeface="Calibri"/>
            </a:endParaRPr>
          </a:p>
          <a:p>
            <a:pPr lvl="1" marL="736600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36600" algn="l"/>
              </a:tabLst>
            </a:pPr>
            <a:r>
              <a:rPr dirty="0" sz="2400" spc="245">
                <a:solidFill>
                  <a:srgbClr val="810060"/>
                </a:solidFill>
                <a:latin typeface="Calibri"/>
                <a:cs typeface="Calibri"/>
              </a:rPr>
              <a:t>Faculty-led</a:t>
            </a:r>
            <a:r>
              <a:rPr dirty="0" sz="24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10">
                <a:solidFill>
                  <a:srgbClr val="810060"/>
                </a:solidFill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  <a:p>
            <a:pPr lvl="1" marL="7366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36600" algn="l"/>
              </a:tabLst>
            </a:pPr>
            <a:r>
              <a:rPr dirty="0" sz="2400" spc="150">
                <a:solidFill>
                  <a:srgbClr val="810060"/>
                </a:solidFill>
                <a:latin typeface="Calibri"/>
                <a:cs typeface="Calibri"/>
              </a:rPr>
              <a:t>3</a:t>
            </a:r>
            <a:r>
              <a:rPr dirty="0" baseline="24305" sz="2400" spc="225">
                <a:solidFill>
                  <a:srgbClr val="810060"/>
                </a:solidFill>
                <a:latin typeface="Calibri"/>
                <a:cs typeface="Calibri"/>
              </a:rPr>
              <a:t>rd </a:t>
            </a:r>
            <a:r>
              <a:rPr dirty="0" sz="2400" spc="185">
                <a:solidFill>
                  <a:srgbClr val="810060"/>
                </a:solidFill>
                <a:latin typeface="Calibri"/>
                <a:cs typeface="Calibri"/>
              </a:rPr>
              <a:t>–party </a:t>
            </a:r>
            <a:r>
              <a:rPr dirty="0" sz="2400" spc="220">
                <a:solidFill>
                  <a:srgbClr val="810060"/>
                </a:solidFill>
                <a:latin typeface="Calibri"/>
                <a:cs typeface="Calibri"/>
              </a:rPr>
              <a:t>provider</a:t>
            </a:r>
            <a:r>
              <a:rPr dirty="0" sz="2400" spc="-12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10">
                <a:solidFill>
                  <a:srgbClr val="810060"/>
                </a:solidFill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  <a:p>
            <a:pPr lvl="1" marL="7366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736600" algn="l"/>
              </a:tabLst>
            </a:pPr>
            <a:r>
              <a:rPr dirty="0" sz="2400" spc="215">
                <a:solidFill>
                  <a:srgbClr val="810060"/>
                </a:solidFill>
                <a:latin typeface="Calibri"/>
                <a:cs typeface="Calibri"/>
              </a:rPr>
              <a:t>Direct-enroll</a:t>
            </a:r>
            <a:r>
              <a:rPr dirty="0" sz="24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10">
                <a:solidFill>
                  <a:srgbClr val="810060"/>
                </a:solidFill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  <a:p>
            <a:pPr lvl="1" marL="7366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36600" algn="l"/>
              </a:tabLst>
            </a:pPr>
            <a:r>
              <a:rPr dirty="0" sz="2400" spc="345">
                <a:solidFill>
                  <a:srgbClr val="810060"/>
                </a:solidFill>
                <a:latin typeface="Calibri"/>
                <a:cs typeface="Calibri"/>
              </a:rPr>
              <a:t>Exchange</a:t>
            </a:r>
            <a:r>
              <a:rPr dirty="0" sz="24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10">
                <a:solidFill>
                  <a:srgbClr val="810060"/>
                </a:solidFill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 marL="508000" marR="17780">
              <a:lnSpc>
                <a:spcPts val="2590"/>
              </a:lnSpc>
            </a:pPr>
            <a:r>
              <a:rPr dirty="0" sz="2400" spc="285" i="1">
                <a:solidFill>
                  <a:srgbClr val="810060"/>
                </a:solidFill>
                <a:latin typeface="Calibri"/>
                <a:cs typeface="Calibri"/>
              </a:rPr>
              <a:t>These</a:t>
            </a:r>
            <a:r>
              <a:rPr dirty="0" sz="2400" spc="65" i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25" i="1">
                <a:solidFill>
                  <a:srgbClr val="810060"/>
                </a:solidFill>
                <a:latin typeface="Calibri"/>
                <a:cs typeface="Calibri"/>
              </a:rPr>
              <a:t>programs</a:t>
            </a:r>
            <a:r>
              <a:rPr dirty="0" sz="2400" spc="70" i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25" i="1">
                <a:solidFill>
                  <a:srgbClr val="810060"/>
                </a:solidFill>
                <a:latin typeface="Calibri"/>
                <a:cs typeface="Calibri"/>
              </a:rPr>
              <a:t>have</a:t>
            </a:r>
            <a:r>
              <a:rPr dirty="0" sz="2400" spc="70" i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90" i="1">
                <a:solidFill>
                  <a:srgbClr val="810060"/>
                </a:solidFill>
                <a:latin typeface="Calibri"/>
                <a:cs typeface="Calibri"/>
              </a:rPr>
              <a:t>a</a:t>
            </a:r>
            <a:r>
              <a:rPr dirty="0" sz="2400" spc="65" i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90" i="1">
                <a:solidFill>
                  <a:srgbClr val="810060"/>
                </a:solidFill>
                <a:latin typeface="Calibri"/>
                <a:cs typeface="Calibri"/>
              </a:rPr>
              <a:t>separate  </a:t>
            </a:r>
            <a:r>
              <a:rPr dirty="0" sz="2400" spc="240" i="1">
                <a:solidFill>
                  <a:srgbClr val="810060"/>
                </a:solidFill>
                <a:latin typeface="Calibri"/>
                <a:cs typeface="Calibri"/>
              </a:rPr>
              <a:t>review</a:t>
            </a:r>
            <a:r>
              <a:rPr dirty="0" sz="2400" spc="80" i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25" i="1">
                <a:solidFill>
                  <a:srgbClr val="810060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5252" y="2079243"/>
            <a:ext cx="5334635" cy="29324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55600" marR="698500" indent="-342900">
              <a:lnSpc>
                <a:spcPts val="3310"/>
              </a:lnSpc>
              <a:spcBef>
                <a:spcPts val="250"/>
              </a:spcBef>
              <a:buClr>
                <a:srgbClr val="18453B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360" b="1">
                <a:solidFill>
                  <a:srgbClr val="17453A"/>
                </a:solidFill>
                <a:latin typeface="Calibri"/>
                <a:cs typeface="Calibri"/>
              </a:rPr>
              <a:t>Non-Education</a:t>
            </a:r>
            <a:r>
              <a:rPr dirty="0" sz="2800" spc="110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365" b="1">
                <a:solidFill>
                  <a:srgbClr val="17453A"/>
                </a:solidFill>
                <a:latin typeface="Calibri"/>
                <a:cs typeface="Calibri"/>
              </a:rPr>
              <a:t>Abroad  </a:t>
            </a:r>
            <a:r>
              <a:rPr dirty="0" sz="2800" spc="355" b="1">
                <a:solidFill>
                  <a:srgbClr val="17453A"/>
                </a:solidFill>
                <a:latin typeface="Calibri"/>
                <a:cs typeface="Calibri"/>
              </a:rPr>
              <a:t>students</a:t>
            </a:r>
            <a:endParaRPr sz="2800">
              <a:latin typeface="Calibri"/>
              <a:cs typeface="Calibri"/>
            </a:endParaRPr>
          </a:p>
          <a:p>
            <a:pPr lvl="1" marL="755650" marR="961390" indent="-285750">
              <a:lnSpc>
                <a:spcPct val="100800"/>
              </a:lnSpc>
              <a:spcBef>
                <a:spcPts val="515"/>
              </a:spcBef>
              <a:buClr>
                <a:srgbClr val="31937C"/>
              </a:buClr>
              <a:buSzPct val="83333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dirty="0" sz="2400" spc="190">
                <a:solidFill>
                  <a:srgbClr val="B24212"/>
                </a:solidFill>
                <a:latin typeface="Calibri"/>
                <a:cs typeface="Calibri"/>
              </a:rPr>
              <a:t>Ex. </a:t>
            </a:r>
            <a:r>
              <a:rPr dirty="0" sz="2400" spc="204">
                <a:solidFill>
                  <a:srgbClr val="B24212"/>
                </a:solidFill>
                <a:latin typeface="Calibri"/>
                <a:cs typeface="Calibri"/>
              </a:rPr>
              <a:t>research,</a:t>
            </a:r>
            <a:r>
              <a:rPr dirty="0" sz="2400" spc="-70">
                <a:solidFill>
                  <a:srgbClr val="B24212"/>
                </a:solidFill>
                <a:latin typeface="Calibri"/>
                <a:cs typeface="Calibri"/>
              </a:rPr>
              <a:t> </a:t>
            </a:r>
            <a:r>
              <a:rPr dirty="0" sz="2400" spc="210">
                <a:solidFill>
                  <a:srgbClr val="B24212"/>
                </a:solidFill>
                <a:latin typeface="Calibri"/>
                <a:cs typeface="Calibri"/>
              </a:rPr>
              <a:t>internship,  </a:t>
            </a:r>
            <a:r>
              <a:rPr dirty="0" sz="2400" spc="254">
                <a:solidFill>
                  <a:srgbClr val="B24212"/>
                </a:solidFill>
                <a:latin typeface="Calibri"/>
                <a:cs typeface="Calibri"/>
              </a:rPr>
              <a:t>conference</a:t>
            </a:r>
            <a:r>
              <a:rPr dirty="0" sz="2400" spc="75">
                <a:solidFill>
                  <a:srgbClr val="B24212"/>
                </a:solidFill>
                <a:latin typeface="Calibri"/>
                <a:cs typeface="Calibri"/>
              </a:rPr>
              <a:t> </a:t>
            </a:r>
            <a:r>
              <a:rPr dirty="0" sz="2400" spc="185">
                <a:solidFill>
                  <a:srgbClr val="B24212"/>
                </a:solidFill>
                <a:latin typeface="Calibri"/>
                <a:cs typeface="Calibri"/>
              </a:rPr>
              <a:t>travel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Calibri"/>
              <a:cs typeface="Calibri"/>
            </a:endParaRPr>
          </a:p>
          <a:p>
            <a:pPr marL="469900" marR="5080">
              <a:lnSpc>
                <a:spcPct val="100800"/>
              </a:lnSpc>
            </a:pPr>
            <a:r>
              <a:rPr dirty="0" sz="2400" spc="285" i="1">
                <a:solidFill>
                  <a:srgbClr val="B24212"/>
                </a:solidFill>
                <a:latin typeface="Calibri"/>
                <a:cs typeface="Calibri"/>
              </a:rPr>
              <a:t>Partner</a:t>
            </a:r>
            <a:r>
              <a:rPr dirty="0" sz="2400" spc="70" i="1">
                <a:solidFill>
                  <a:srgbClr val="B24212"/>
                </a:solidFill>
                <a:latin typeface="Calibri"/>
                <a:cs typeface="Calibri"/>
              </a:rPr>
              <a:t> </a:t>
            </a:r>
            <a:r>
              <a:rPr dirty="0" sz="2400" spc="250" i="1">
                <a:solidFill>
                  <a:srgbClr val="B24212"/>
                </a:solidFill>
                <a:latin typeface="Calibri"/>
                <a:cs typeface="Calibri"/>
              </a:rPr>
              <a:t>vetting</a:t>
            </a:r>
            <a:r>
              <a:rPr dirty="0" sz="2400" spc="80" i="1">
                <a:solidFill>
                  <a:srgbClr val="B24212"/>
                </a:solidFill>
                <a:latin typeface="Calibri"/>
                <a:cs typeface="Calibri"/>
              </a:rPr>
              <a:t> </a:t>
            </a:r>
            <a:r>
              <a:rPr dirty="0" sz="2400" spc="325" i="1">
                <a:solidFill>
                  <a:srgbClr val="B24212"/>
                </a:solidFill>
                <a:latin typeface="Calibri"/>
                <a:cs typeface="Calibri"/>
              </a:rPr>
              <a:t>on</a:t>
            </a:r>
            <a:r>
              <a:rPr dirty="0" sz="2400" spc="70" i="1">
                <a:solidFill>
                  <a:srgbClr val="B24212"/>
                </a:solidFill>
                <a:latin typeface="Calibri"/>
                <a:cs typeface="Calibri"/>
              </a:rPr>
              <a:t> </a:t>
            </a:r>
            <a:r>
              <a:rPr dirty="0" sz="2400" spc="285" i="1">
                <a:solidFill>
                  <a:srgbClr val="B24212"/>
                </a:solidFill>
                <a:latin typeface="Calibri"/>
                <a:cs typeface="Calibri"/>
              </a:rPr>
              <a:t>the</a:t>
            </a:r>
            <a:r>
              <a:rPr dirty="0" sz="2400" spc="75" i="1">
                <a:solidFill>
                  <a:srgbClr val="B24212"/>
                </a:solidFill>
                <a:latin typeface="Calibri"/>
                <a:cs typeface="Calibri"/>
              </a:rPr>
              <a:t> </a:t>
            </a:r>
            <a:r>
              <a:rPr dirty="0" sz="2400" spc="265" i="1">
                <a:solidFill>
                  <a:srgbClr val="B24212"/>
                </a:solidFill>
                <a:latin typeface="Calibri"/>
                <a:cs typeface="Calibri"/>
              </a:rPr>
              <a:t>frontend  </a:t>
            </a:r>
            <a:r>
              <a:rPr dirty="0" sz="2400" spc="165" i="1">
                <a:solidFill>
                  <a:srgbClr val="B24212"/>
                </a:solidFill>
                <a:latin typeface="Calibri"/>
                <a:cs typeface="Calibri"/>
              </a:rPr>
              <a:t>is </a:t>
            </a:r>
            <a:r>
              <a:rPr dirty="0" sz="2400" spc="335" i="1">
                <a:solidFill>
                  <a:srgbClr val="B24212"/>
                </a:solidFill>
                <a:latin typeface="Calibri"/>
                <a:cs typeface="Calibri"/>
              </a:rPr>
              <a:t>done </a:t>
            </a:r>
            <a:r>
              <a:rPr dirty="0" sz="2400" spc="305" i="1">
                <a:solidFill>
                  <a:srgbClr val="B24212"/>
                </a:solidFill>
                <a:latin typeface="Calibri"/>
                <a:cs typeface="Calibri"/>
              </a:rPr>
              <a:t>whenever</a:t>
            </a:r>
            <a:r>
              <a:rPr dirty="0" sz="2400" spc="-275" i="1">
                <a:solidFill>
                  <a:srgbClr val="B24212"/>
                </a:solidFill>
                <a:latin typeface="Calibri"/>
                <a:cs typeface="Calibri"/>
              </a:rPr>
              <a:t> </a:t>
            </a:r>
            <a:r>
              <a:rPr dirty="0" sz="2400" spc="250" i="1">
                <a:solidFill>
                  <a:srgbClr val="B24212"/>
                </a:solidFill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625" y="459739"/>
            <a:ext cx="92195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45">
                <a:solidFill>
                  <a:srgbClr val="018184"/>
                </a:solidFill>
              </a:rPr>
              <a:t>International </a:t>
            </a:r>
            <a:r>
              <a:rPr dirty="0" sz="3600" spc="325">
                <a:solidFill>
                  <a:srgbClr val="018184"/>
                </a:solidFill>
              </a:rPr>
              <a:t>Travel </a:t>
            </a:r>
            <a:r>
              <a:rPr dirty="0" sz="3600" spc="365">
                <a:solidFill>
                  <a:srgbClr val="018184"/>
                </a:solidFill>
              </a:rPr>
              <a:t>Policies </a:t>
            </a:r>
            <a:r>
              <a:rPr dirty="0" sz="3600" spc="280">
                <a:solidFill>
                  <a:srgbClr val="018184"/>
                </a:solidFill>
              </a:rPr>
              <a:t>-</a:t>
            </a:r>
            <a:r>
              <a:rPr dirty="0" sz="3600" spc="-390">
                <a:solidFill>
                  <a:srgbClr val="018184"/>
                </a:solidFill>
              </a:rPr>
              <a:t> </a:t>
            </a:r>
            <a:r>
              <a:rPr dirty="0" sz="3600" spc="395">
                <a:solidFill>
                  <a:srgbClr val="018184"/>
                </a:solidFill>
              </a:rPr>
              <a:t>Overview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43823" y="1363980"/>
            <a:ext cx="4907280" cy="979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66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185">
                <a:solidFill>
                  <a:srgbClr val="17453A"/>
                </a:solidFill>
                <a:latin typeface="Calibri"/>
                <a:cs typeface="Calibri"/>
              </a:rPr>
              <a:t>All</a:t>
            </a:r>
            <a:r>
              <a:rPr dirty="0" sz="26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95">
                <a:solidFill>
                  <a:srgbClr val="17453A"/>
                </a:solidFill>
                <a:latin typeface="Calibri"/>
                <a:cs typeface="Calibri"/>
              </a:rPr>
              <a:t>MSU-sponsored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80"/>
              </a:spcBef>
            </a:pPr>
            <a:r>
              <a:rPr dirty="0" sz="2600" spc="235">
                <a:solidFill>
                  <a:srgbClr val="17453A"/>
                </a:solidFill>
                <a:latin typeface="Calibri"/>
                <a:cs typeface="Calibri"/>
              </a:rPr>
              <a:t>international </a:t>
            </a:r>
            <a:r>
              <a:rPr dirty="0" sz="2600" spc="204">
                <a:solidFill>
                  <a:srgbClr val="17453A"/>
                </a:solidFill>
                <a:latin typeface="Calibri"/>
                <a:cs typeface="Calibri"/>
              </a:rPr>
              <a:t>travelers </a:t>
            </a:r>
            <a:r>
              <a:rPr dirty="0" sz="2600" spc="375">
                <a:solidFill>
                  <a:srgbClr val="17453A"/>
                </a:solidFill>
                <a:latin typeface="Calibri"/>
                <a:cs typeface="Calibri"/>
              </a:rPr>
              <a:t>must  </a:t>
            </a:r>
            <a:r>
              <a:rPr dirty="0" sz="2600" spc="240">
                <a:solidFill>
                  <a:srgbClr val="17453A"/>
                </a:solidFill>
                <a:latin typeface="Calibri"/>
                <a:cs typeface="Calibri"/>
              </a:rPr>
              <a:t>register</a:t>
            </a:r>
            <a:r>
              <a:rPr dirty="0" sz="2600" spc="6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45">
                <a:solidFill>
                  <a:srgbClr val="17453A"/>
                </a:solidFill>
                <a:latin typeface="Calibri"/>
                <a:cs typeface="Calibri"/>
              </a:rPr>
              <a:t>in</a:t>
            </a:r>
            <a:r>
              <a:rPr dirty="0" sz="26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80">
                <a:solidFill>
                  <a:srgbClr val="17453A"/>
                </a:solidFill>
                <a:latin typeface="Calibri"/>
                <a:cs typeface="Calibri"/>
              </a:rPr>
              <a:t>the</a:t>
            </a:r>
            <a:r>
              <a:rPr dirty="0" sz="2600" spc="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75" b="1">
                <a:solidFill>
                  <a:srgbClr val="17453A"/>
                </a:solidFill>
                <a:latin typeface="Calibri"/>
                <a:cs typeface="Calibri"/>
              </a:rPr>
              <a:t>Global</a:t>
            </a:r>
            <a:r>
              <a:rPr dirty="0" sz="2600" spc="135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70" b="1">
                <a:solidFill>
                  <a:srgbClr val="17453A"/>
                </a:solidFill>
                <a:latin typeface="Calibri"/>
                <a:cs typeface="Calibri"/>
              </a:rPr>
              <a:t>Travel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23" y="2202180"/>
            <a:ext cx="4605020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60"/>
              </a:lnSpc>
              <a:spcBef>
                <a:spcPts val="100"/>
              </a:spcBef>
            </a:pPr>
            <a:r>
              <a:rPr dirty="0" sz="2600" spc="320" b="1">
                <a:solidFill>
                  <a:srgbClr val="17453A"/>
                </a:solidFill>
                <a:latin typeface="Calibri"/>
                <a:cs typeface="Calibri"/>
              </a:rPr>
              <a:t>Register</a:t>
            </a:r>
            <a:r>
              <a:rPr dirty="0" sz="2600" spc="145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65" b="1">
                <a:solidFill>
                  <a:srgbClr val="17453A"/>
                </a:solidFill>
                <a:latin typeface="Calibri"/>
                <a:cs typeface="Calibri"/>
              </a:rPr>
              <a:t>(GTR)</a:t>
            </a:r>
            <a:endParaRPr sz="2600">
              <a:latin typeface="Calibri"/>
              <a:cs typeface="Calibri"/>
            </a:endParaRPr>
          </a:p>
          <a:p>
            <a:pPr marL="469900" indent="-228600">
              <a:lnSpc>
                <a:spcPts val="248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200" spc="350">
                <a:solidFill>
                  <a:srgbClr val="810060"/>
                </a:solidFill>
                <a:latin typeface="Calibri"/>
                <a:cs typeface="Calibri"/>
              </a:rPr>
              <a:t>EA </a:t>
            </a:r>
            <a:r>
              <a:rPr dirty="0" sz="2200" spc="210">
                <a:solidFill>
                  <a:srgbClr val="810060"/>
                </a:solidFill>
                <a:latin typeface="Calibri"/>
                <a:cs typeface="Calibri"/>
              </a:rPr>
              <a:t>participants</a:t>
            </a:r>
            <a:r>
              <a:rPr dirty="0" sz="2200" spc="-2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15">
                <a:solidFill>
                  <a:srgbClr val="810060"/>
                </a:solidFill>
                <a:latin typeface="Calibri"/>
                <a:cs typeface="Calibri"/>
              </a:rPr>
              <a:t>automatically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623" y="2798571"/>
            <a:ext cx="43218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90">
                <a:solidFill>
                  <a:srgbClr val="810060"/>
                </a:solidFill>
                <a:latin typeface="Calibri"/>
                <a:cs typeface="Calibri"/>
              </a:rPr>
              <a:t>added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90">
                <a:solidFill>
                  <a:srgbClr val="810060"/>
                </a:solidFill>
                <a:latin typeface="Calibri"/>
                <a:cs typeface="Calibri"/>
              </a:rPr>
              <a:t>into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ViaTRM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5">
                <a:solidFill>
                  <a:srgbClr val="810060"/>
                </a:solidFill>
                <a:latin typeface="Calibri"/>
                <a:cs typeface="Calibri"/>
              </a:rPr>
              <a:t>ported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623" y="3027171"/>
            <a:ext cx="407479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90">
                <a:solidFill>
                  <a:srgbClr val="810060"/>
                </a:solidFill>
                <a:latin typeface="Calibri"/>
                <a:cs typeface="Calibri"/>
              </a:rPr>
              <a:t>into </a:t>
            </a:r>
            <a:r>
              <a:rPr dirty="0" sz="2200" spc="290">
                <a:solidFill>
                  <a:srgbClr val="810060"/>
                </a:solidFill>
                <a:latin typeface="Calibri"/>
                <a:cs typeface="Calibri"/>
              </a:rPr>
              <a:t>ISOS</a:t>
            </a:r>
            <a:r>
              <a:rPr dirty="0" sz="2200" spc="-32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75">
                <a:solidFill>
                  <a:srgbClr val="810060"/>
                </a:solidFill>
                <a:latin typeface="Calibri"/>
                <a:cs typeface="Calibri"/>
              </a:rPr>
              <a:t>Travel </a:t>
            </a:r>
            <a:r>
              <a:rPr dirty="0" sz="2200" spc="215">
                <a:solidFill>
                  <a:srgbClr val="810060"/>
                </a:solidFill>
                <a:latin typeface="Calibri"/>
                <a:cs typeface="Calibri"/>
              </a:rPr>
              <a:t>Tracker </a:t>
            </a:r>
            <a:r>
              <a:rPr dirty="0" sz="2200" spc="190">
                <a:solidFill>
                  <a:srgbClr val="810060"/>
                </a:solidFill>
                <a:latin typeface="Calibri"/>
                <a:cs typeface="Calibri"/>
              </a:rPr>
              <a:t>(API)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823" y="3674364"/>
            <a:ext cx="4394835" cy="70231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241300" marR="5080" indent="-228600">
              <a:lnSpc>
                <a:spcPct val="708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Allow </a:t>
            </a:r>
            <a:r>
              <a:rPr dirty="0" sz="2600" b="1">
                <a:solidFill>
                  <a:srgbClr val="17453A"/>
                </a:solidFill>
                <a:latin typeface="Tahoma"/>
                <a:cs typeface="Tahoma"/>
              </a:rPr>
              <a:t>at least 3 weeks</a:t>
            </a:r>
            <a:r>
              <a:rPr dirty="0" sz="2600" spc="-105" b="1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17453A"/>
                </a:solidFill>
                <a:latin typeface="Tahoma"/>
                <a:cs typeface="Tahoma"/>
              </a:rPr>
              <a:t>for  </a:t>
            </a:r>
            <a:r>
              <a:rPr dirty="0" sz="2600" b="1">
                <a:solidFill>
                  <a:srgbClr val="17453A"/>
                </a:solidFill>
                <a:latin typeface="Tahoma"/>
                <a:cs typeface="Tahoma"/>
              </a:rPr>
              <a:t>review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023" y="4310379"/>
            <a:ext cx="442087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210">
                <a:solidFill>
                  <a:srgbClr val="810060"/>
                </a:solidFill>
                <a:latin typeface="Calibri"/>
                <a:cs typeface="Calibri"/>
              </a:rPr>
              <a:t>Additional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review </a:t>
            </a:r>
            <a:r>
              <a:rPr dirty="0" sz="2200" spc="220">
                <a:solidFill>
                  <a:srgbClr val="810060"/>
                </a:solidFill>
                <a:latin typeface="Calibri"/>
                <a:cs typeface="Calibri"/>
              </a:rPr>
              <a:t>required</a:t>
            </a:r>
            <a:r>
              <a:rPr dirty="0" sz="2200" spc="-21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30">
                <a:solidFill>
                  <a:srgbClr val="810060"/>
                </a:solidFill>
                <a:latin typeface="Calibri"/>
                <a:cs typeface="Calibri"/>
              </a:rPr>
              <a:t>for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623" y="4538979"/>
            <a:ext cx="30645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29">
                <a:solidFill>
                  <a:srgbClr val="810060"/>
                </a:solidFill>
                <a:latin typeface="Calibri"/>
                <a:cs typeface="Calibri"/>
              </a:rPr>
              <a:t>high-risk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10">
                <a:solidFill>
                  <a:srgbClr val="810060"/>
                </a:solidFill>
                <a:latin typeface="Calibri"/>
                <a:cs typeface="Calibri"/>
              </a:rPr>
              <a:t>destinations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23" y="5289804"/>
            <a:ext cx="4655820" cy="69913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60">
                <a:solidFill>
                  <a:srgbClr val="17453A"/>
                </a:solidFill>
                <a:latin typeface="Tahoma"/>
                <a:cs typeface="Tahoma"/>
              </a:rPr>
              <a:t>Travel </a:t>
            </a:r>
            <a:r>
              <a:rPr dirty="0" sz="2600" spc="-25">
                <a:solidFill>
                  <a:srgbClr val="17453A"/>
                </a:solidFill>
                <a:latin typeface="Tahoma"/>
                <a:cs typeface="Tahoma"/>
              </a:rPr>
              <a:t>Waiver 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Request may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be  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required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76684" y="1458460"/>
            <a:ext cx="6415405" cy="4918075"/>
          </a:xfrm>
          <a:custGeom>
            <a:avLst/>
            <a:gdLst/>
            <a:ahLst/>
            <a:cxnLst/>
            <a:rect l="l" t="t" r="r" b="b"/>
            <a:pathLst>
              <a:path w="6415405" h="4918075">
                <a:moveTo>
                  <a:pt x="0" y="0"/>
                </a:moveTo>
                <a:lnTo>
                  <a:pt x="6415314" y="0"/>
                </a:lnTo>
                <a:lnTo>
                  <a:pt x="6415314" y="4917915"/>
                </a:lnTo>
                <a:lnTo>
                  <a:pt x="0" y="4917915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76684" y="1458460"/>
            <a:ext cx="6415405" cy="4918075"/>
          </a:xfrm>
          <a:custGeom>
            <a:avLst/>
            <a:gdLst/>
            <a:ahLst/>
            <a:cxnLst/>
            <a:rect l="l" t="t" r="r" b="b"/>
            <a:pathLst>
              <a:path w="6415405" h="4918075">
                <a:moveTo>
                  <a:pt x="0" y="0"/>
                </a:moveTo>
                <a:lnTo>
                  <a:pt x="6415314" y="0"/>
                </a:lnTo>
                <a:lnTo>
                  <a:pt x="6415314" y="4917916"/>
                </a:lnTo>
                <a:lnTo>
                  <a:pt x="0" y="49179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3879" y="2229557"/>
            <a:ext cx="5960926" cy="3375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404" y="900758"/>
            <a:ext cx="11081406" cy="288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29479" y="3920589"/>
            <a:ext cx="390534" cy="293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2251" y="5679358"/>
            <a:ext cx="1842833" cy="341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143478"/>
            <a:ext cx="12191987" cy="708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54158" y="5129744"/>
            <a:ext cx="2050414" cy="0"/>
          </a:xfrm>
          <a:custGeom>
            <a:avLst/>
            <a:gdLst/>
            <a:ahLst/>
            <a:cxnLst/>
            <a:rect l="l" t="t" r="r" b="b"/>
            <a:pathLst>
              <a:path w="2050414" h="0">
                <a:moveTo>
                  <a:pt x="0" y="0"/>
                </a:moveTo>
                <a:lnTo>
                  <a:pt x="20503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3703" y="478408"/>
            <a:ext cx="186690" cy="121920"/>
          </a:xfrm>
          <a:custGeom>
            <a:avLst/>
            <a:gdLst/>
            <a:ahLst/>
            <a:cxnLst/>
            <a:rect l="l" t="t" r="r" b="b"/>
            <a:pathLst>
              <a:path w="186690" h="121920">
                <a:moveTo>
                  <a:pt x="0" y="0"/>
                </a:moveTo>
                <a:lnTo>
                  <a:pt x="186113" y="0"/>
                </a:lnTo>
                <a:lnTo>
                  <a:pt x="186113" y="121498"/>
                </a:lnTo>
                <a:lnTo>
                  <a:pt x="0" y="121498"/>
                </a:lnTo>
                <a:lnTo>
                  <a:pt x="0" y="0"/>
                </a:lnTo>
                <a:close/>
              </a:path>
            </a:pathLst>
          </a:custGeom>
          <a:solidFill>
            <a:srgbClr val="18443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92905" y="478408"/>
          <a:ext cx="6831330" cy="12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"/>
                <a:gridCol w="575945"/>
                <a:gridCol w="589915"/>
                <a:gridCol w="352424"/>
                <a:gridCol w="460375"/>
                <a:gridCol w="772160"/>
                <a:gridCol w="370839"/>
                <a:gridCol w="375285"/>
                <a:gridCol w="624839"/>
                <a:gridCol w="242570"/>
                <a:gridCol w="186054"/>
                <a:gridCol w="523239"/>
                <a:gridCol w="1568450"/>
              </a:tblGrid>
              <a:tr h="121498">
                <a:tc>
                  <a:txBody>
                    <a:bodyPr/>
                    <a:lstStyle/>
                    <a:p>
                      <a:pPr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following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flowchart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when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making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1nternat1onal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travel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762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plans.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762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directed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18443B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14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18443B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25208" y="113234"/>
            <a:ext cx="7560945" cy="48831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250" spc="380" b="1">
                <a:solidFill>
                  <a:srgbClr val="CDDD2D"/>
                </a:solidFill>
                <a:latin typeface="Arial"/>
                <a:cs typeface="Arial"/>
              </a:rPr>
              <a:t>TRAVEL </a:t>
            </a:r>
            <a:r>
              <a:rPr dirty="0" sz="1250" spc="420" b="1">
                <a:solidFill>
                  <a:srgbClr val="CDDD2D"/>
                </a:solidFill>
                <a:latin typeface="Arial"/>
                <a:cs typeface="Arial"/>
              </a:rPr>
              <a:t>REVIEW </a:t>
            </a:r>
            <a:r>
              <a:rPr dirty="0" sz="1250" spc="370" b="1">
                <a:solidFill>
                  <a:srgbClr val="CDDD2D"/>
                </a:solidFill>
                <a:latin typeface="Arial"/>
                <a:cs typeface="Arial"/>
              </a:rPr>
              <a:t>PROCESS </a:t>
            </a:r>
            <a:r>
              <a:rPr dirty="0" sz="1250" spc="375" b="1">
                <a:solidFill>
                  <a:srgbClr val="CDDD2D"/>
                </a:solidFill>
                <a:latin typeface="Arial"/>
                <a:cs typeface="Arial"/>
              </a:rPr>
              <a:t>FOR </a:t>
            </a:r>
            <a:r>
              <a:rPr dirty="0" sz="1250" spc="395" b="1">
                <a:solidFill>
                  <a:srgbClr val="CDDD2D"/>
                </a:solidFill>
                <a:latin typeface="Arial"/>
                <a:cs typeface="Arial"/>
              </a:rPr>
              <a:t>MSU </a:t>
            </a:r>
            <a:r>
              <a:rPr dirty="0" sz="1250" spc="405" b="1">
                <a:solidFill>
                  <a:srgbClr val="CDDD2D"/>
                </a:solidFill>
                <a:latin typeface="Arial"/>
                <a:cs typeface="Arial"/>
              </a:rPr>
              <a:t>SPONSORED</a:t>
            </a:r>
            <a:r>
              <a:rPr dirty="0" sz="1250" spc="-65" b="1">
                <a:solidFill>
                  <a:srgbClr val="CDDD2D"/>
                </a:solidFill>
                <a:latin typeface="Arial"/>
                <a:cs typeface="Arial"/>
              </a:rPr>
              <a:t> </a:t>
            </a:r>
            <a:r>
              <a:rPr dirty="0" sz="1250" spc="390" b="1">
                <a:solidFill>
                  <a:srgbClr val="CDDD2D"/>
                </a:solidFill>
                <a:latin typeface="Arial"/>
                <a:cs typeface="Arial"/>
              </a:rPr>
              <a:t>TRAVELERS</a:t>
            </a:r>
            <a:endParaRPr sz="12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70"/>
              </a:spcBef>
              <a:tabLst>
                <a:tab pos="7179945" algn="l"/>
              </a:tabLst>
            </a:pPr>
            <a:r>
              <a:rPr dirty="0" sz="700" spc="125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700" spc="135">
                <a:solidFill>
                  <a:srgbClr val="FFFFFF"/>
                </a:solidFill>
                <a:latin typeface="Arial"/>
                <a:cs typeface="Arial"/>
              </a:rPr>
              <a:t> use	</a:t>
            </a:r>
            <a:r>
              <a:rPr dirty="0" sz="700" spc="1165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2431" y="4209160"/>
            <a:ext cx="23539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70" b="1">
                <a:solidFill>
                  <a:srgbClr val="18443B"/>
                </a:solidFill>
                <a:latin typeface="Times New Roman"/>
                <a:cs typeface="Times New Roman"/>
              </a:rPr>
              <a:t>Proposed </a:t>
            </a:r>
            <a:r>
              <a:rPr dirty="0" sz="800" spc="140" b="1">
                <a:solidFill>
                  <a:srgbClr val="18443B"/>
                </a:solidFill>
                <a:latin typeface="Times New Roman"/>
                <a:cs typeface="Times New Roman"/>
              </a:rPr>
              <a:t>Travel </a:t>
            </a:r>
            <a:r>
              <a:rPr dirty="0" sz="800" spc="170" b="1">
                <a:solidFill>
                  <a:srgbClr val="18443B"/>
                </a:solidFill>
                <a:latin typeface="Times New Roman"/>
                <a:cs typeface="Times New Roman"/>
              </a:rPr>
              <a:t>Has </a:t>
            </a:r>
            <a:r>
              <a:rPr dirty="0" sz="800" spc="165" b="1">
                <a:solidFill>
                  <a:srgbClr val="18443B"/>
                </a:solidFill>
                <a:latin typeface="Times New Roman"/>
                <a:cs typeface="Times New Roman"/>
              </a:rPr>
              <a:t>Been</a:t>
            </a:r>
            <a:r>
              <a:rPr dirty="0" sz="800" spc="160" b="1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800" spc="175" b="1">
                <a:solidFill>
                  <a:srgbClr val="18443B"/>
                </a:solidFill>
                <a:latin typeface="Times New Roman"/>
                <a:cs typeface="Times New Roman"/>
              </a:rPr>
              <a:t>Approved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6876" y="4417301"/>
            <a:ext cx="2522855" cy="47180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dirty="0" sz="700" spc="145">
                <a:solidFill>
                  <a:srgbClr val="18443B"/>
                </a:solidFill>
                <a:latin typeface="Times New Roman"/>
                <a:cs typeface="Times New Roman"/>
              </a:rPr>
              <a:t>The</a:t>
            </a:r>
            <a:r>
              <a:rPr dirty="0" sz="700" spc="-2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75">
                <a:solidFill>
                  <a:srgbClr val="18443B"/>
                </a:solidFill>
                <a:latin typeface="Times New Roman"/>
                <a:cs typeface="Times New Roman"/>
              </a:rPr>
              <a:t>traveler</a:t>
            </a:r>
            <a:r>
              <a:rPr dirty="0" sz="700" spc="5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18443B"/>
                </a:solidFill>
                <a:latin typeface="Times New Roman"/>
                <a:cs typeface="Times New Roman"/>
              </a:rPr>
              <a:t>will</a:t>
            </a:r>
            <a:r>
              <a:rPr dirty="0" sz="700" spc="5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75">
                <a:solidFill>
                  <a:srgbClr val="18443B"/>
                </a:solidFill>
                <a:latin typeface="Times New Roman"/>
                <a:cs typeface="Times New Roman"/>
              </a:rPr>
              <a:t>receive</a:t>
            </a:r>
            <a:r>
              <a:rPr dirty="0" sz="700" spc="70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80">
                <a:solidFill>
                  <a:srgbClr val="18443B"/>
                </a:solidFill>
                <a:latin typeface="Times New Roman"/>
                <a:cs typeface="Times New Roman"/>
              </a:rPr>
              <a:t>an</a:t>
            </a:r>
            <a:r>
              <a:rPr dirty="0" sz="700" spc="9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90">
                <a:solidFill>
                  <a:srgbClr val="18443B"/>
                </a:solidFill>
                <a:latin typeface="Times New Roman"/>
                <a:cs typeface="Times New Roman"/>
              </a:rPr>
              <a:t>email</a:t>
            </a:r>
            <a:r>
              <a:rPr dirty="0" sz="700" spc="4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114">
                <a:solidFill>
                  <a:srgbClr val="18443B"/>
                </a:solidFill>
                <a:latin typeface="Times New Roman"/>
                <a:cs typeface="Times New Roman"/>
              </a:rPr>
              <a:t>from</a:t>
            </a:r>
            <a:r>
              <a:rPr dirty="0" sz="700" spc="80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85">
                <a:solidFill>
                  <a:srgbClr val="18443B"/>
                </a:solidFill>
                <a:latin typeface="Times New Roman"/>
                <a:cs typeface="Times New Roman"/>
              </a:rPr>
              <a:t>Global</a:t>
            </a:r>
            <a:r>
              <a:rPr dirty="0" sz="700" spc="5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18443B"/>
                </a:solidFill>
                <a:latin typeface="Times New Roman"/>
                <a:cs typeface="Times New Roman"/>
              </a:rPr>
              <a:t>Safety.</a:t>
            </a:r>
            <a:endParaRPr sz="700">
              <a:latin typeface="Times New Roman"/>
              <a:cs typeface="Times New Roman"/>
            </a:endParaRPr>
          </a:p>
          <a:p>
            <a:pPr algn="ctr" marL="118745" marR="99695" indent="-13335">
              <a:lnSpc>
                <a:spcPts val="869"/>
              </a:lnSpc>
              <a:spcBef>
                <a:spcPts val="50"/>
              </a:spcBef>
            </a:pPr>
            <a:r>
              <a:rPr dirty="0" sz="700" spc="80">
                <a:solidFill>
                  <a:srgbClr val="18443B"/>
                </a:solidFill>
                <a:latin typeface="Times New Roman"/>
                <a:cs typeface="Times New Roman"/>
              </a:rPr>
              <a:t>The </a:t>
            </a:r>
            <a:r>
              <a:rPr dirty="0" sz="700" spc="75">
                <a:solidFill>
                  <a:srgbClr val="18443B"/>
                </a:solidFill>
                <a:latin typeface="Times New Roman"/>
                <a:cs typeface="Times New Roman"/>
              </a:rPr>
              <a:t>traveler </a:t>
            </a:r>
            <a:r>
              <a:rPr dirty="0" sz="700" spc="114">
                <a:solidFill>
                  <a:srgbClr val="18443B"/>
                </a:solidFill>
                <a:latin typeface="Times New Roman"/>
                <a:cs typeface="Times New Roman"/>
              </a:rPr>
              <a:t>may </a:t>
            </a:r>
            <a:r>
              <a:rPr dirty="0" sz="700" spc="95">
                <a:solidFill>
                  <a:srgbClr val="18443B"/>
                </a:solidFill>
                <a:latin typeface="Times New Roman"/>
                <a:cs typeface="Times New Roman"/>
              </a:rPr>
              <a:t>complete </a:t>
            </a:r>
            <a:r>
              <a:rPr dirty="0" sz="700" spc="85">
                <a:solidFill>
                  <a:srgbClr val="18443B"/>
                </a:solidFill>
                <a:latin typeface="Times New Roman"/>
                <a:cs typeface="Times New Roman"/>
              </a:rPr>
              <a:t>necessary </a:t>
            </a:r>
            <a:r>
              <a:rPr dirty="0" sz="700" spc="70">
                <a:solidFill>
                  <a:srgbClr val="18443B"/>
                </a:solidFill>
                <a:latin typeface="Times New Roman"/>
                <a:cs typeface="Times New Roman"/>
              </a:rPr>
              <a:t>travel  </a:t>
            </a:r>
            <a:r>
              <a:rPr dirty="0" sz="650" spc="70">
                <a:solidFill>
                  <a:srgbClr val="18443B"/>
                </a:solidFill>
                <a:latin typeface="Times New Roman"/>
                <a:cs typeface="Times New Roman"/>
              </a:rPr>
              <a:t>arrangen"l.ents, </a:t>
            </a:r>
            <a:r>
              <a:rPr dirty="0" sz="650" spc="114">
                <a:solidFill>
                  <a:srgbClr val="18443B"/>
                </a:solidFill>
                <a:latin typeface="Times New Roman"/>
                <a:cs typeface="Times New Roman"/>
              </a:rPr>
              <a:t>including </a:t>
            </a:r>
            <a:r>
              <a:rPr dirty="0" sz="650" spc="105">
                <a:solidFill>
                  <a:srgbClr val="18443B"/>
                </a:solidFill>
                <a:latin typeface="Times New Roman"/>
                <a:cs typeface="Times New Roman"/>
              </a:rPr>
              <a:t>registration in </a:t>
            </a:r>
            <a:r>
              <a:rPr dirty="0" sz="650" spc="110">
                <a:solidFill>
                  <a:srgbClr val="18443B"/>
                </a:solidFill>
                <a:latin typeface="Times New Roman"/>
                <a:cs typeface="Times New Roman"/>
              </a:rPr>
              <a:t>the</a:t>
            </a:r>
            <a:r>
              <a:rPr dirty="0" sz="650" spc="30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650" spc="180">
                <a:solidFill>
                  <a:srgbClr val="18443B"/>
                </a:solidFill>
                <a:latin typeface="Times New Roman"/>
                <a:cs typeface="Times New Roman"/>
              </a:rPr>
              <a:t>GTR  </a:t>
            </a:r>
            <a:r>
              <a:rPr dirty="0" sz="700" spc="85">
                <a:solidFill>
                  <a:srgbClr val="18443B"/>
                </a:solidFill>
                <a:latin typeface="Times New Roman"/>
                <a:cs typeface="Times New Roman"/>
              </a:rPr>
              <a:t>(travelregistry.msu.edu)</a:t>
            </a:r>
            <a:r>
              <a:rPr dirty="0" sz="700" spc="20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95">
                <a:solidFill>
                  <a:srgbClr val="18443B"/>
                </a:solidFill>
                <a:latin typeface="Times New Roman"/>
                <a:cs typeface="Times New Roman"/>
              </a:rPr>
              <a:t>or</a:t>
            </a:r>
            <a:r>
              <a:rPr dirty="0" sz="700" spc="110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105">
                <a:solidFill>
                  <a:srgbClr val="18443B"/>
                </a:solidFill>
                <a:latin typeface="Times New Roman"/>
                <a:cs typeface="Times New Roman"/>
              </a:rPr>
              <a:t>Concur,</a:t>
            </a:r>
            <a:r>
              <a:rPr dirty="0" sz="700" spc="3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70">
                <a:solidFill>
                  <a:srgbClr val="18443B"/>
                </a:solidFill>
                <a:latin typeface="Times New Roman"/>
                <a:cs typeface="Times New Roman"/>
              </a:rPr>
              <a:t>if</a:t>
            </a:r>
            <a:r>
              <a:rPr dirty="0" sz="700" spc="-35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80">
                <a:solidFill>
                  <a:srgbClr val="18443B"/>
                </a:solidFill>
                <a:latin typeface="Times New Roman"/>
                <a:cs typeface="Times New Roman"/>
              </a:rPr>
              <a:t>applicable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6206" y="4215266"/>
            <a:ext cx="23539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70" b="1">
                <a:solidFill>
                  <a:srgbClr val="18443B"/>
                </a:solidFill>
                <a:latin typeface="Times New Roman"/>
                <a:cs typeface="Times New Roman"/>
              </a:rPr>
              <a:t>Proposed </a:t>
            </a:r>
            <a:r>
              <a:rPr dirty="0" sz="800" spc="145" b="1">
                <a:solidFill>
                  <a:srgbClr val="18443B"/>
                </a:solidFill>
                <a:latin typeface="Times New Roman"/>
                <a:cs typeface="Times New Roman"/>
              </a:rPr>
              <a:t>Travel </a:t>
            </a:r>
            <a:r>
              <a:rPr dirty="0" sz="800" spc="175" b="1">
                <a:solidFill>
                  <a:srgbClr val="18443B"/>
                </a:solidFill>
                <a:latin typeface="Times New Roman"/>
                <a:cs typeface="Times New Roman"/>
              </a:rPr>
              <a:t>Has </a:t>
            </a:r>
            <a:r>
              <a:rPr dirty="0" sz="800" spc="165" b="1">
                <a:solidFill>
                  <a:srgbClr val="18443B"/>
                </a:solidFill>
                <a:latin typeface="Times New Roman"/>
                <a:cs typeface="Times New Roman"/>
              </a:rPr>
              <a:t>Been</a:t>
            </a:r>
            <a:r>
              <a:rPr dirty="0" sz="800" spc="105" b="1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800" spc="175" b="1">
                <a:solidFill>
                  <a:srgbClr val="18443B"/>
                </a:solidFill>
                <a:latin typeface="Times New Roman"/>
                <a:cs typeface="Times New Roman"/>
              </a:rPr>
              <a:t>Approved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1373" y="4429514"/>
            <a:ext cx="2837815" cy="587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7620">
              <a:lnSpc>
                <a:spcPct val="105200"/>
              </a:lnSpc>
              <a:spcBef>
                <a:spcPts val="105"/>
              </a:spcBef>
            </a:pPr>
            <a:r>
              <a:rPr dirty="0" sz="700" spc="160" b="1">
                <a:solidFill>
                  <a:srgbClr val="18443B"/>
                </a:solidFill>
                <a:latin typeface="Times New Roman"/>
                <a:cs typeface="Times New Roman"/>
              </a:rPr>
              <a:t>The </a:t>
            </a:r>
            <a:r>
              <a:rPr dirty="0" sz="700" spc="120" b="1">
                <a:solidFill>
                  <a:srgbClr val="18443B"/>
                </a:solidFill>
                <a:latin typeface="Times New Roman"/>
                <a:cs typeface="Times New Roman"/>
              </a:rPr>
              <a:t>traveler </a:t>
            </a:r>
            <a:r>
              <a:rPr dirty="0" sz="700" spc="114" b="1">
                <a:solidFill>
                  <a:srgbClr val="18443B"/>
                </a:solidFill>
                <a:latin typeface="Times New Roman"/>
                <a:cs typeface="Times New Roman"/>
              </a:rPr>
              <a:t>will </a:t>
            </a:r>
            <a:r>
              <a:rPr dirty="0" sz="700" spc="120" b="1">
                <a:solidFill>
                  <a:srgbClr val="18443B"/>
                </a:solidFill>
                <a:latin typeface="Times New Roman"/>
                <a:cs typeface="Times New Roman"/>
              </a:rPr>
              <a:t>receive </a:t>
            </a:r>
            <a:r>
              <a:rPr dirty="0" sz="700" spc="155" b="1">
                <a:solidFill>
                  <a:srgbClr val="18443B"/>
                </a:solidFill>
                <a:latin typeface="Times New Roman"/>
                <a:cs typeface="Times New Roman"/>
              </a:rPr>
              <a:t>an </a:t>
            </a:r>
            <a:r>
              <a:rPr dirty="0" sz="700" spc="90" b="1">
                <a:solidFill>
                  <a:srgbClr val="18443B"/>
                </a:solidFill>
                <a:latin typeface="Times New Roman"/>
                <a:cs typeface="Times New Roman"/>
              </a:rPr>
              <a:t>e1nail </a:t>
            </a:r>
            <a:r>
              <a:rPr dirty="0" sz="700" spc="100" b="1">
                <a:solidFill>
                  <a:srgbClr val="18443B"/>
                </a:solidFill>
                <a:latin typeface="Times New Roman"/>
                <a:cs typeface="Times New Roman"/>
              </a:rPr>
              <a:t>fron1 </a:t>
            </a:r>
            <a:r>
              <a:rPr dirty="0" sz="700" spc="135" b="1">
                <a:solidFill>
                  <a:srgbClr val="18443B"/>
                </a:solidFill>
                <a:latin typeface="Times New Roman"/>
                <a:cs typeface="Times New Roman"/>
              </a:rPr>
              <a:t>FASTR </a:t>
            </a:r>
            <a:r>
              <a:rPr dirty="0" sz="700" spc="114" b="1">
                <a:solidFill>
                  <a:srgbClr val="18443B"/>
                </a:solidFill>
                <a:latin typeface="Times New Roman"/>
                <a:cs typeface="Times New Roman"/>
              </a:rPr>
              <a:t>and  </a:t>
            </a:r>
            <a:r>
              <a:rPr dirty="0" sz="700" spc="95" b="1">
                <a:solidFill>
                  <a:srgbClr val="18443B"/>
                </a:solidFill>
                <a:latin typeface="Times New Roman"/>
                <a:cs typeface="Times New Roman"/>
              </a:rPr>
              <a:t>the </a:t>
            </a:r>
            <a:r>
              <a:rPr dirty="0" sz="700" spc="170" b="1">
                <a:solidFill>
                  <a:srgbClr val="18443B"/>
                </a:solidFill>
                <a:latin typeface="Times New Roman"/>
                <a:cs typeface="Times New Roman"/>
              </a:rPr>
              <a:t>MAU </a:t>
            </a:r>
            <a:r>
              <a:rPr dirty="0" sz="700" spc="145" b="1">
                <a:solidFill>
                  <a:srgbClr val="18443B"/>
                </a:solidFill>
                <a:latin typeface="Times New Roman"/>
                <a:cs typeface="Times New Roman"/>
              </a:rPr>
              <a:t>Administrator. </a:t>
            </a:r>
            <a:r>
              <a:rPr dirty="0" sz="700" spc="180" b="1">
                <a:solidFill>
                  <a:srgbClr val="18443B"/>
                </a:solidFill>
                <a:latin typeface="Times New Roman"/>
                <a:cs typeface="Times New Roman"/>
              </a:rPr>
              <a:t>The </a:t>
            </a:r>
            <a:r>
              <a:rPr dirty="0" sz="700" spc="120" b="1">
                <a:solidFill>
                  <a:srgbClr val="18443B"/>
                </a:solidFill>
                <a:latin typeface="Times New Roman"/>
                <a:cs typeface="Times New Roman"/>
              </a:rPr>
              <a:t>traveler </a:t>
            </a:r>
            <a:r>
              <a:rPr dirty="0" sz="700" spc="175" b="1">
                <a:solidFill>
                  <a:srgbClr val="18443B"/>
                </a:solidFill>
                <a:latin typeface="Times New Roman"/>
                <a:cs typeface="Times New Roman"/>
              </a:rPr>
              <a:t>may  </a:t>
            </a:r>
            <a:r>
              <a:rPr dirty="0" sz="700" spc="145" b="1">
                <a:solidFill>
                  <a:srgbClr val="18443B"/>
                </a:solidFill>
                <a:latin typeface="Times New Roman"/>
                <a:cs typeface="Times New Roman"/>
              </a:rPr>
              <a:t>complete </a:t>
            </a:r>
            <a:r>
              <a:rPr dirty="0" sz="700" spc="130" b="1">
                <a:solidFill>
                  <a:srgbClr val="18443B"/>
                </a:solidFill>
                <a:latin typeface="Times New Roman"/>
                <a:cs typeface="Times New Roman"/>
              </a:rPr>
              <a:t>necessary </a:t>
            </a:r>
            <a:r>
              <a:rPr dirty="0" sz="700" spc="114" b="1">
                <a:solidFill>
                  <a:srgbClr val="18443B"/>
                </a:solidFill>
                <a:latin typeface="Times New Roman"/>
                <a:cs typeface="Times New Roman"/>
              </a:rPr>
              <a:t>travel </a:t>
            </a:r>
            <a:r>
              <a:rPr dirty="0" sz="700" spc="140" b="1">
                <a:solidFill>
                  <a:srgbClr val="18443B"/>
                </a:solidFill>
                <a:latin typeface="Times New Roman"/>
                <a:cs typeface="Times New Roman"/>
              </a:rPr>
              <a:t>arrangements, including  </a:t>
            </a:r>
            <a:r>
              <a:rPr dirty="0" sz="700" spc="130" b="1">
                <a:solidFill>
                  <a:srgbClr val="18443B"/>
                </a:solidFill>
                <a:latin typeface="Times New Roman"/>
                <a:cs typeface="Times New Roman"/>
              </a:rPr>
              <a:t>registration </a:t>
            </a:r>
            <a:r>
              <a:rPr dirty="0" sz="700" spc="135" b="1">
                <a:solidFill>
                  <a:srgbClr val="18443B"/>
                </a:solidFill>
                <a:latin typeface="Times New Roman"/>
                <a:cs typeface="Times New Roman"/>
              </a:rPr>
              <a:t>in </a:t>
            </a:r>
            <a:r>
              <a:rPr dirty="0" sz="700" spc="145" b="1">
                <a:solidFill>
                  <a:srgbClr val="18443B"/>
                </a:solidFill>
                <a:latin typeface="Times New Roman"/>
                <a:cs typeface="Times New Roman"/>
              </a:rPr>
              <a:t>the </a:t>
            </a:r>
            <a:r>
              <a:rPr dirty="0" sz="700" spc="235" b="1">
                <a:solidFill>
                  <a:srgbClr val="18443B"/>
                </a:solidFill>
                <a:latin typeface="Times New Roman"/>
                <a:cs typeface="Times New Roman"/>
              </a:rPr>
              <a:t>GTR </a:t>
            </a:r>
            <a:r>
              <a:rPr dirty="0" sz="700" spc="135" b="1">
                <a:solidFill>
                  <a:srgbClr val="18443B"/>
                </a:solidFill>
                <a:latin typeface="Times New Roman"/>
                <a:cs typeface="Times New Roman"/>
              </a:rPr>
              <a:t>(travelregistry.msu.edu)  </a:t>
            </a:r>
            <a:r>
              <a:rPr dirty="0" sz="700" spc="150" b="1">
                <a:solidFill>
                  <a:srgbClr val="18443B"/>
                </a:solidFill>
                <a:latin typeface="Times New Roman"/>
                <a:cs typeface="Times New Roman"/>
              </a:rPr>
              <a:t>or </a:t>
            </a:r>
            <a:r>
              <a:rPr dirty="0" sz="700" spc="145" b="1">
                <a:solidFill>
                  <a:srgbClr val="18443B"/>
                </a:solidFill>
                <a:latin typeface="Times New Roman"/>
                <a:cs typeface="Times New Roman"/>
              </a:rPr>
              <a:t>Concur, </a:t>
            </a:r>
            <a:r>
              <a:rPr dirty="0" sz="700" spc="85" b="1">
                <a:solidFill>
                  <a:srgbClr val="18443B"/>
                </a:solidFill>
                <a:latin typeface="Times New Roman"/>
                <a:cs typeface="Times New Roman"/>
              </a:rPr>
              <a:t>if</a:t>
            </a:r>
            <a:r>
              <a:rPr dirty="0" sz="700" spc="35" b="1">
                <a:solidFill>
                  <a:srgbClr val="18443B"/>
                </a:solidFill>
                <a:latin typeface="Times New Roman"/>
                <a:cs typeface="Times New Roman"/>
              </a:rPr>
              <a:t> </a:t>
            </a:r>
            <a:r>
              <a:rPr dirty="0" sz="700" spc="130" b="1">
                <a:solidFill>
                  <a:srgbClr val="18443B"/>
                </a:solidFill>
                <a:latin typeface="Times New Roman"/>
                <a:cs typeface="Times New Roman"/>
              </a:rPr>
              <a:t>applicable.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194" y="5193378"/>
            <a:ext cx="11129010" cy="82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600" spc="130">
                <a:solidFill>
                  <a:srgbClr val="18443B"/>
                </a:solidFill>
                <a:latin typeface="Arial"/>
                <a:cs typeface="Arial"/>
              </a:rPr>
              <a:t>•Non-Education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40">
                <a:solidFill>
                  <a:srgbClr val="18443B"/>
                </a:solidFill>
                <a:latin typeface="Arial"/>
                <a:cs typeface="Arial"/>
              </a:rPr>
              <a:t>Abroad</a:t>
            </a:r>
            <a:r>
              <a:rPr dirty="0" sz="600" spc="9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40">
                <a:solidFill>
                  <a:srgbClr val="18443B"/>
                </a:solidFill>
                <a:latin typeface="Arial"/>
                <a:cs typeface="Arial"/>
              </a:rPr>
              <a:t>(EA)</a:t>
            </a:r>
            <a:r>
              <a:rPr dirty="0" sz="600" spc="9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25">
                <a:solidFill>
                  <a:srgbClr val="18443B"/>
                </a:solidFill>
                <a:latin typeface="Arial"/>
                <a:cs typeface="Arial"/>
              </a:rPr>
              <a:t>student</a:t>
            </a:r>
            <a:r>
              <a:rPr dirty="0" sz="600" spc="15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05">
                <a:solidFill>
                  <a:srgbClr val="18443B"/>
                </a:solidFill>
                <a:latin typeface="Arial"/>
                <a:cs typeface="Arial"/>
              </a:rPr>
              <a:t>travel </a:t>
            </a:r>
            <a:r>
              <a:rPr dirty="0" sz="600" spc="114">
                <a:solidFill>
                  <a:srgbClr val="18443B"/>
                </a:solidFill>
                <a:latin typeface="Arial"/>
                <a:cs typeface="Arial"/>
              </a:rPr>
              <a:t>follows</a:t>
            </a:r>
            <a:r>
              <a:rPr dirty="0" sz="600" spc="125">
                <a:solidFill>
                  <a:srgbClr val="18443B"/>
                </a:solidFill>
                <a:latin typeface="Arial"/>
                <a:cs typeface="Arial"/>
              </a:rPr>
              <a:t> the</a:t>
            </a:r>
            <a:r>
              <a:rPr dirty="0" sz="600" spc="7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5">
                <a:solidFill>
                  <a:srgbClr val="18443B"/>
                </a:solidFill>
                <a:latin typeface="Arial"/>
                <a:cs typeface="Arial"/>
              </a:rPr>
              <a:t>same</a:t>
            </a:r>
            <a:r>
              <a:rPr dirty="0" sz="600" spc="8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travel</a:t>
            </a:r>
            <a:r>
              <a:rPr dirty="0" sz="600" spc="12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waiver</a:t>
            </a:r>
            <a:r>
              <a:rPr dirty="0" sz="600" spc="16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20">
                <a:solidFill>
                  <a:srgbClr val="18443B"/>
                </a:solidFill>
                <a:latin typeface="Arial"/>
                <a:cs typeface="Arial"/>
              </a:rPr>
              <a:t>submission</a:t>
            </a:r>
            <a:r>
              <a:rPr dirty="0" sz="600" spc="10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20">
                <a:solidFill>
                  <a:srgbClr val="18443B"/>
                </a:solidFill>
                <a:latin typeface="Arial"/>
                <a:cs typeface="Arial"/>
              </a:rPr>
              <a:t>process</a:t>
            </a:r>
            <a:r>
              <a:rPr dirty="0" sz="600" spc="7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5">
                <a:solidFill>
                  <a:srgbClr val="18443B"/>
                </a:solidFill>
                <a:latin typeface="Arial"/>
                <a:cs typeface="Arial"/>
              </a:rPr>
              <a:t>and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55">
                <a:solidFill>
                  <a:srgbClr val="18443B"/>
                </a:solidFill>
                <a:latin typeface="Arial"/>
                <a:cs typeface="Arial"/>
              </a:rPr>
              <a:t>may</a:t>
            </a:r>
            <a:r>
              <a:rPr dirty="0" sz="600" spc="8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5">
                <a:solidFill>
                  <a:srgbClr val="18443B"/>
                </a:solidFill>
                <a:latin typeface="Arial"/>
                <a:cs typeface="Arial"/>
              </a:rPr>
              <a:t>be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14">
                <a:solidFill>
                  <a:srgbClr val="18443B"/>
                </a:solidFill>
                <a:latin typeface="Arial"/>
                <a:cs typeface="Arial"/>
              </a:rPr>
              <a:t>subject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05">
                <a:solidFill>
                  <a:srgbClr val="18443B"/>
                </a:solidFill>
                <a:latin typeface="Arial"/>
                <a:cs typeface="Arial"/>
              </a:rPr>
              <a:t>to</a:t>
            </a:r>
            <a:r>
              <a:rPr dirty="0" sz="600" spc="17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0">
                <a:solidFill>
                  <a:srgbClr val="18443B"/>
                </a:solidFill>
                <a:latin typeface="Arial"/>
                <a:cs typeface="Arial"/>
              </a:rPr>
              <a:t>review</a:t>
            </a:r>
            <a:r>
              <a:rPr dirty="0" sz="600" spc="9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40">
                <a:solidFill>
                  <a:srgbClr val="18443B"/>
                </a:solidFill>
                <a:latin typeface="Arial"/>
                <a:cs typeface="Arial"/>
              </a:rPr>
              <a:t>by</a:t>
            </a:r>
            <a:r>
              <a:rPr dirty="0" sz="600" spc="130">
                <a:solidFill>
                  <a:srgbClr val="18443B"/>
                </a:solidFill>
                <a:latin typeface="Arial"/>
                <a:cs typeface="Arial"/>
              </a:rPr>
              <a:t> RSAC</a:t>
            </a:r>
            <a:r>
              <a:rPr dirty="0" sz="600" spc="10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14">
                <a:solidFill>
                  <a:srgbClr val="18443B"/>
                </a:solidFill>
                <a:latin typeface="Arial"/>
                <a:cs typeface="Arial"/>
              </a:rPr>
              <a:t>rather</a:t>
            </a:r>
            <a:r>
              <a:rPr dirty="0" sz="600" spc="9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0">
                <a:solidFill>
                  <a:srgbClr val="18443B"/>
                </a:solidFill>
                <a:latin typeface="Arial"/>
                <a:cs typeface="Arial"/>
              </a:rPr>
              <a:t>than</a:t>
            </a:r>
            <a:r>
              <a:rPr dirty="0" sz="600" spc="9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95">
                <a:solidFill>
                  <a:srgbClr val="18443B"/>
                </a:solidFill>
                <a:latin typeface="Arial"/>
                <a:cs typeface="Arial"/>
              </a:rPr>
              <a:t>FASTR.</a:t>
            </a:r>
            <a:r>
              <a:rPr dirty="0" sz="600" spc="14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0">
                <a:solidFill>
                  <a:srgbClr val="18443B"/>
                </a:solidFill>
                <a:latin typeface="Arial"/>
                <a:cs typeface="Arial"/>
              </a:rPr>
              <a:t>RSAC</a:t>
            </a:r>
            <a:r>
              <a:rPr dirty="0" sz="600" spc="8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00">
                <a:solidFill>
                  <a:srgbClr val="18443B"/>
                </a:solidFill>
                <a:latin typeface="Arial"/>
                <a:cs typeface="Arial"/>
              </a:rPr>
              <a:t>will</a:t>
            </a:r>
            <a:r>
              <a:rPr dirty="0" sz="600" spc="9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0">
                <a:solidFill>
                  <a:srgbClr val="18443B"/>
                </a:solidFill>
                <a:latin typeface="Arial"/>
                <a:cs typeface="Arial"/>
              </a:rPr>
              <a:t>then</a:t>
            </a:r>
            <a:r>
              <a:rPr dirty="0" sz="600" spc="9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05">
                <a:solidFill>
                  <a:srgbClr val="18443B"/>
                </a:solidFill>
                <a:latin typeface="Arial"/>
                <a:cs typeface="Arial"/>
              </a:rPr>
              <a:t>offer</a:t>
            </a:r>
            <a:r>
              <a:rPr dirty="0" sz="600" spc="14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55">
                <a:solidFill>
                  <a:srgbClr val="18443B"/>
                </a:solidFill>
                <a:latin typeface="Arial"/>
                <a:cs typeface="Arial"/>
              </a:rPr>
              <a:t>a</a:t>
            </a:r>
            <a:r>
              <a:rPr dirty="0" sz="600" spc="2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50">
                <a:solidFill>
                  <a:srgbClr val="18443B"/>
                </a:solidFill>
                <a:latin typeface="Arial"/>
                <a:cs typeface="Arial"/>
              </a:rPr>
              <a:t>recommendation</a:t>
            </a:r>
            <a:r>
              <a:rPr dirty="0" sz="600" spc="4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14">
                <a:solidFill>
                  <a:srgbClr val="18443B"/>
                </a:solidFill>
                <a:latin typeface="Arial"/>
                <a:cs typeface="Arial"/>
              </a:rPr>
              <a:t>to</a:t>
            </a:r>
            <a:r>
              <a:rPr dirty="0" sz="600" spc="16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25">
                <a:solidFill>
                  <a:srgbClr val="18443B"/>
                </a:solidFill>
                <a:latin typeface="Arial"/>
                <a:cs typeface="Arial"/>
              </a:rPr>
              <a:t>the</a:t>
            </a:r>
            <a:r>
              <a:rPr dirty="0" sz="600" spc="75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35">
                <a:solidFill>
                  <a:srgbClr val="18443B"/>
                </a:solidFill>
                <a:latin typeface="Arial"/>
                <a:cs typeface="Arial"/>
              </a:rPr>
              <a:t>provost</a:t>
            </a:r>
            <a:r>
              <a:rPr dirty="0" sz="600" spc="9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for</a:t>
            </a:r>
            <a:r>
              <a:rPr dirty="0" sz="600" spc="14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90">
                <a:solidFill>
                  <a:srgbClr val="18443B"/>
                </a:solidFill>
                <a:latin typeface="Arial"/>
                <a:cs typeface="Arial"/>
              </a:rPr>
              <a:t>final</a:t>
            </a:r>
            <a:r>
              <a:rPr dirty="0" sz="600" spc="6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14">
                <a:solidFill>
                  <a:srgbClr val="18443B"/>
                </a:solidFill>
                <a:latin typeface="Arial"/>
                <a:cs typeface="Arial"/>
              </a:rPr>
              <a:t>approval.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600" spc="125">
                <a:solidFill>
                  <a:srgbClr val="18443B"/>
                </a:solidFill>
                <a:latin typeface="Arial"/>
                <a:cs typeface="Arial"/>
              </a:rPr>
              <a:t>For </a:t>
            </a:r>
            <a:r>
              <a:rPr dirty="0" sz="600" spc="170">
                <a:solidFill>
                  <a:srgbClr val="18443B"/>
                </a:solidFill>
                <a:latin typeface="Arial"/>
                <a:cs typeface="Arial"/>
              </a:rPr>
              <a:t>EA </a:t>
            </a:r>
            <a:r>
              <a:rPr dirty="0" sz="600" spc="95">
                <a:solidFill>
                  <a:srgbClr val="18443B"/>
                </a:solidFill>
                <a:latin typeface="Arial"/>
                <a:cs typeface="Arial"/>
              </a:rPr>
              <a:t>travel, </a:t>
            </a:r>
            <a:r>
              <a:rPr dirty="0" sz="600" spc="110">
                <a:solidFill>
                  <a:srgbClr val="18443B"/>
                </a:solidFill>
                <a:latin typeface="Arial"/>
                <a:cs typeface="Arial"/>
              </a:rPr>
              <a:t>please </a:t>
            </a:r>
            <a:r>
              <a:rPr dirty="0" sz="600" spc="125">
                <a:solidFill>
                  <a:srgbClr val="18443B"/>
                </a:solidFill>
                <a:latin typeface="Arial"/>
                <a:cs typeface="Arial"/>
              </a:rPr>
              <a:t>reach </a:t>
            </a:r>
            <a:r>
              <a:rPr dirty="0" sz="600" spc="114">
                <a:solidFill>
                  <a:srgbClr val="18443B"/>
                </a:solidFill>
                <a:latin typeface="Arial"/>
                <a:cs typeface="Arial"/>
              </a:rPr>
              <a:t>out </a:t>
            </a:r>
            <a:r>
              <a:rPr dirty="0" sz="600" spc="105">
                <a:solidFill>
                  <a:srgbClr val="18443B"/>
                </a:solidFill>
                <a:latin typeface="Arial"/>
                <a:cs typeface="Arial"/>
              </a:rPr>
              <a:t>to </a:t>
            </a:r>
            <a:r>
              <a:rPr dirty="0" sz="600" spc="114">
                <a:solidFill>
                  <a:srgbClr val="18443B"/>
                </a:solidFill>
                <a:latin typeface="Arial"/>
                <a:cs typeface="Arial"/>
              </a:rPr>
              <a:t>the Office </a:t>
            </a:r>
            <a:r>
              <a:rPr dirty="0" sz="600" spc="100">
                <a:solidFill>
                  <a:srgbClr val="18443B"/>
                </a:solidFill>
                <a:latin typeface="Arial"/>
                <a:cs typeface="Arial"/>
              </a:rPr>
              <a:t>for </a:t>
            </a:r>
            <a:r>
              <a:rPr dirty="0" sz="600" spc="125">
                <a:solidFill>
                  <a:srgbClr val="18443B"/>
                </a:solidFill>
                <a:latin typeface="Arial"/>
                <a:cs typeface="Arial"/>
              </a:rPr>
              <a:t>Education</a:t>
            </a:r>
            <a:r>
              <a:rPr dirty="0" sz="600" spc="-50">
                <a:solidFill>
                  <a:srgbClr val="18443B"/>
                </a:solidFill>
                <a:latin typeface="Arial"/>
                <a:cs typeface="Arial"/>
              </a:rPr>
              <a:t> </a:t>
            </a:r>
            <a:r>
              <a:rPr dirty="0" sz="600" spc="125">
                <a:solidFill>
                  <a:srgbClr val="18443B"/>
                </a:solidFill>
                <a:latin typeface="Arial"/>
                <a:cs typeface="Arial"/>
              </a:rPr>
              <a:t>Abroad.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 marL="7167880">
              <a:lnSpc>
                <a:spcPct val="100000"/>
              </a:lnSpc>
              <a:spcBef>
                <a:spcPts val="390"/>
              </a:spcBef>
            </a:pPr>
            <a:r>
              <a:rPr dirty="0" sz="800" spc="175" b="1">
                <a:solidFill>
                  <a:srgbClr val="004F50"/>
                </a:solidFill>
                <a:latin typeface="Times New Roman"/>
                <a:cs typeface="Times New Roman"/>
              </a:rPr>
              <a:t>For more </a:t>
            </a:r>
            <a:r>
              <a:rPr dirty="0" sz="800" spc="165" b="1">
                <a:solidFill>
                  <a:srgbClr val="004F50"/>
                </a:solidFill>
                <a:latin typeface="Times New Roman"/>
                <a:cs typeface="Times New Roman"/>
              </a:rPr>
              <a:t>information </a:t>
            </a:r>
            <a:r>
              <a:rPr dirty="0" sz="800" spc="125" b="1">
                <a:solidFill>
                  <a:srgbClr val="004F50"/>
                </a:solidFill>
                <a:latin typeface="Times New Roman"/>
                <a:cs typeface="Times New Roman"/>
              </a:rPr>
              <a:t>visit:</a:t>
            </a:r>
            <a:r>
              <a:rPr dirty="0" sz="800" spc="15" b="1">
                <a:solidFill>
                  <a:srgbClr val="004F50"/>
                </a:solidFill>
                <a:latin typeface="Times New Roman"/>
                <a:cs typeface="Times New Roman"/>
              </a:rPr>
              <a:t> </a:t>
            </a:r>
            <a:r>
              <a:rPr dirty="0" sz="800" spc="165" b="1">
                <a:solidFill>
                  <a:srgbClr val="004F50"/>
                </a:solidFill>
                <a:latin typeface="Times New Roman"/>
                <a:cs typeface="Times New Roman"/>
              </a:rPr>
              <a:t>globalsafety.isp.msu.edu</a:t>
            </a:r>
            <a:endParaRPr sz="800">
              <a:latin typeface="Times New Roman"/>
              <a:cs typeface="Times New Roman"/>
            </a:endParaRPr>
          </a:p>
          <a:p>
            <a:pPr algn="r" marR="327025">
              <a:lnSpc>
                <a:spcPct val="100000"/>
              </a:lnSpc>
              <a:spcBef>
                <a:spcPts val="470"/>
              </a:spcBef>
            </a:pPr>
            <a:r>
              <a:rPr dirty="0" sz="550" spc="100">
                <a:solidFill>
                  <a:srgbClr val="979597"/>
                </a:solidFill>
                <a:latin typeface="Times New Roman"/>
                <a:cs typeface="Times New Roman"/>
              </a:rPr>
              <a:t>Updated</a:t>
            </a:r>
            <a:r>
              <a:rPr dirty="0" sz="550" spc="45">
                <a:solidFill>
                  <a:srgbClr val="979597"/>
                </a:solidFill>
                <a:latin typeface="Times New Roman"/>
                <a:cs typeface="Times New Roman"/>
              </a:rPr>
              <a:t> </a:t>
            </a:r>
            <a:r>
              <a:rPr dirty="0" sz="550" spc="75">
                <a:solidFill>
                  <a:srgbClr val="979597"/>
                </a:solidFill>
                <a:latin typeface="Times New Roman"/>
                <a:cs typeface="Times New Roman"/>
              </a:rPr>
              <a:t>1.31.23</a:t>
            </a:r>
            <a:endParaRPr sz="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236219"/>
            <a:ext cx="98456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415">
                <a:solidFill>
                  <a:srgbClr val="018184"/>
                </a:solidFill>
              </a:rPr>
              <a:t>Submitting</a:t>
            </a:r>
            <a:r>
              <a:rPr dirty="0" sz="3200" spc="150">
                <a:solidFill>
                  <a:srgbClr val="018184"/>
                </a:solidFill>
              </a:rPr>
              <a:t> </a:t>
            </a:r>
            <a:r>
              <a:rPr dirty="0" sz="3200" spc="290">
                <a:solidFill>
                  <a:srgbClr val="018184"/>
                </a:solidFill>
              </a:rPr>
              <a:t>Travel</a:t>
            </a:r>
            <a:r>
              <a:rPr dirty="0" sz="3200" spc="150">
                <a:solidFill>
                  <a:srgbClr val="018184"/>
                </a:solidFill>
              </a:rPr>
              <a:t> </a:t>
            </a:r>
            <a:r>
              <a:rPr dirty="0" sz="3200" spc="345">
                <a:solidFill>
                  <a:srgbClr val="018184"/>
                </a:solidFill>
              </a:rPr>
              <a:t>Requests:</a:t>
            </a:r>
            <a:r>
              <a:rPr dirty="0" sz="3200" spc="140">
                <a:solidFill>
                  <a:srgbClr val="018184"/>
                </a:solidFill>
              </a:rPr>
              <a:t> </a:t>
            </a:r>
            <a:r>
              <a:rPr dirty="0" sz="3200" spc="355">
                <a:solidFill>
                  <a:srgbClr val="018184"/>
                </a:solidFill>
              </a:rPr>
              <a:t>Overview</a:t>
            </a:r>
            <a:r>
              <a:rPr dirty="0" sz="3200" spc="145">
                <a:solidFill>
                  <a:srgbClr val="018184"/>
                </a:solidFill>
              </a:rPr>
              <a:t> </a:t>
            </a:r>
            <a:r>
              <a:rPr dirty="0" sz="3200" spc="250">
                <a:solidFill>
                  <a:srgbClr val="018184"/>
                </a:solidFill>
              </a:rPr>
              <a:t>of</a:t>
            </a:r>
            <a:r>
              <a:rPr dirty="0" sz="3200" spc="145">
                <a:solidFill>
                  <a:srgbClr val="018184"/>
                </a:solidFill>
              </a:rPr>
              <a:t> </a:t>
            </a:r>
            <a:r>
              <a:rPr dirty="0" sz="3200" spc="395">
                <a:solidFill>
                  <a:srgbClr val="018184"/>
                </a:solidFill>
              </a:rPr>
              <a:t>Steps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60464" y="284342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978" y="0"/>
                </a:lnTo>
              </a:path>
            </a:pathLst>
          </a:custGeom>
          <a:ln w="21602">
            <a:solidFill>
              <a:srgbClr val="8000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6465" y="284342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978" y="0"/>
                </a:lnTo>
              </a:path>
            </a:pathLst>
          </a:custGeom>
          <a:ln w="21602">
            <a:solidFill>
              <a:srgbClr val="8000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75264" y="284342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978" y="0"/>
                </a:lnTo>
              </a:path>
            </a:pathLst>
          </a:custGeom>
          <a:ln w="21602">
            <a:solidFill>
              <a:srgbClr val="8000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04063" y="284342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978" y="0"/>
                </a:lnTo>
              </a:path>
            </a:pathLst>
          </a:custGeom>
          <a:ln w="21602">
            <a:solidFill>
              <a:srgbClr val="8000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32863" y="284342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978" y="0"/>
                </a:lnTo>
              </a:path>
            </a:pathLst>
          </a:custGeom>
          <a:ln w="21602">
            <a:solidFill>
              <a:srgbClr val="8000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61663" y="284342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978" y="0"/>
                </a:lnTo>
              </a:path>
            </a:pathLst>
          </a:custGeom>
          <a:ln w="21602">
            <a:solidFill>
              <a:srgbClr val="8000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0564" y="839215"/>
            <a:ext cx="10854055" cy="514350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Register </a:t>
            </a:r>
            <a:r>
              <a:rPr dirty="0" sz="2700" spc="-20">
                <a:solidFill>
                  <a:srgbClr val="17453A"/>
                </a:solidFill>
                <a:latin typeface="Tahoma"/>
                <a:cs typeface="Tahoma"/>
              </a:rPr>
              <a:t>travel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in the Global </a:t>
            </a:r>
            <a:r>
              <a:rPr dirty="0" sz="2700" spc="-60">
                <a:solidFill>
                  <a:srgbClr val="17453A"/>
                </a:solidFill>
                <a:latin typeface="Tahoma"/>
                <a:cs typeface="Tahoma"/>
              </a:rPr>
              <a:t>Travel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Registry</a:t>
            </a:r>
            <a:r>
              <a:rPr dirty="0" sz="2700" spc="12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(GTR)</a:t>
            </a:r>
            <a:endParaRPr sz="2700">
              <a:latin typeface="Tahoma"/>
              <a:cs typeface="Tahoma"/>
            </a:endParaRPr>
          </a:p>
          <a:p>
            <a:pPr marL="526415" marR="4448175" indent="-526415">
              <a:lnSpc>
                <a:spcPct val="117800"/>
              </a:lnSpc>
              <a:spcBef>
                <a:spcPts val="3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Complete Concur request as applicable </a:t>
            </a:r>
            <a:r>
              <a:rPr dirty="0" sz="2700" spc="-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700" spc="-10">
                <a:solidFill>
                  <a:srgbClr val="810060"/>
                </a:solidFill>
                <a:latin typeface="Tahoma"/>
                <a:cs typeface="Tahoma"/>
              </a:rPr>
              <a:t>Global </a:t>
            </a:r>
            <a:r>
              <a:rPr dirty="0" sz="2700" spc="-15">
                <a:solidFill>
                  <a:srgbClr val="810060"/>
                </a:solidFill>
                <a:latin typeface="Tahoma"/>
                <a:cs typeface="Tahoma"/>
              </a:rPr>
              <a:t>Safety </a:t>
            </a:r>
            <a:r>
              <a:rPr dirty="0" sz="2700" spc="-10">
                <a:solidFill>
                  <a:srgbClr val="810060"/>
                </a:solidFill>
                <a:latin typeface="Tahoma"/>
                <a:cs typeface="Tahoma"/>
              </a:rPr>
              <a:t>Reviews</a:t>
            </a:r>
            <a:r>
              <a:rPr dirty="0" sz="2700" spc="2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700" spc="-20">
                <a:solidFill>
                  <a:srgbClr val="810060"/>
                </a:solidFill>
                <a:latin typeface="Tahoma"/>
                <a:cs typeface="Tahoma"/>
              </a:rPr>
              <a:t>travel</a:t>
            </a:r>
            <a:endParaRPr sz="2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453A"/>
              </a:buClr>
              <a:buFont typeface="Tahoma"/>
              <a:buAutoNum type="arabicPeriod"/>
            </a:pPr>
            <a:endParaRPr sz="3850">
              <a:latin typeface="Tahoma"/>
              <a:cs typeface="Tahoma"/>
            </a:endParaRPr>
          </a:p>
          <a:p>
            <a:pPr marL="410845" indent="-398780">
              <a:lnSpc>
                <a:spcPct val="100000"/>
              </a:lnSpc>
              <a:buAutoNum type="arabicPeriod"/>
              <a:tabLst>
                <a:tab pos="411480" algn="l"/>
              </a:tabLst>
            </a:pPr>
            <a:r>
              <a:rPr dirty="0" sz="2700">
                <a:solidFill>
                  <a:srgbClr val="17453A"/>
                </a:solidFill>
                <a:latin typeface="Tahoma"/>
                <a:cs typeface="Tahoma"/>
              </a:rPr>
              <a:t>If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high risk location: additional review by Global </a:t>
            </a:r>
            <a:r>
              <a:rPr dirty="0" sz="2700" spc="-15">
                <a:solidFill>
                  <a:srgbClr val="17453A"/>
                </a:solidFill>
                <a:latin typeface="Tahoma"/>
                <a:cs typeface="Tahoma"/>
              </a:rPr>
              <a:t>Safety</a:t>
            </a:r>
            <a:r>
              <a:rPr dirty="0" sz="2700" spc="7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initiated</a:t>
            </a:r>
            <a:endParaRPr sz="2700">
              <a:latin typeface="Tahoma"/>
              <a:cs typeface="Tahoma"/>
            </a:endParaRPr>
          </a:p>
          <a:p>
            <a:pPr marL="407034" indent="-39497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407670" algn="l"/>
              </a:tabLst>
            </a:pP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Depending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on </a:t>
            </a:r>
            <a:r>
              <a:rPr dirty="0" sz="2700" spc="-20">
                <a:solidFill>
                  <a:srgbClr val="17453A"/>
                </a:solidFill>
                <a:latin typeface="Tahoma"/>
                <a:cs typeface="Tahoma"/>
              </a:rPr>
              <a:t>review, </a:t>
            </a:r>
            <a:r>
              <a:rPr dirty="0" sz="2700" spc="-25">
                <a:solidFill>
                  <a:srgbClr val="17453A"/>
                </a:solidFill>
                <a:latin typeface="Tahoma"/>
                <a:cs typeface="Tahoma"/>
              </a:rPr>
              <a:t>Waiver </a:t>
            </a:r>
            <a:r>
              <a:rPr dirty="0" sz="2700" spc="-15">
                <a:solidFill>
                  <a:srgbClr val="17453A"/>
                </a:solidFill>
                <a:latin typeface="Tahoma"/>
                <a:cs typeface="Tahoma"/>
              </a:rPr>
              <a:t>Request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may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be</a:t>
            </a:r>
            <a:r>
              <a:rPr dirty="0" sz="2700" spc="9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required</a:t>
            </a:r>
            <a:endParaRPr sz="27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960"/>
              </a:spcBef>
            </a:pPr>
            <a:r>
              <a:rPr dirty="0" sz="2700" spc="-5">
                <a:solidFill>
                  <a:srgbClr val="810060"/>
                </a:solidFill>
                <a:latin typeface="Tahoma"/>
                <a:cs typeface="Tahoma"/>
              </a:rPr>
              <a:t>a. </a:t>
            </a:r>
            <a:r>
              <a:rPr dirty="0" sz="2700" spc="-45">
                <a:solidFill>
                  <a:srgbClr val="810060"/>
                </a:solidFill>
                <a:latin typeface="Tahoma"/>
                <a:cs typeface="Tahoma"/>
              </a:rPr>
              <a:t>Traveler </a:t>
            </a:r>
            <a:r>
              <a:rPr dirty="0" sz="2700" spc="-5">
                <a:solidFill>
                  <a:srgbClr val="810060"/>
                </a:solidFill>
                <a:latin typeface="Tahoma"/>
                <a:cs typeface="Tahoma"/>
              </a:rPr>
              <a:t>then completes</a:t>
            </a:r>
            <a:r>
              <a:rPr dirty="0" sz="2700" spc="5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700" spc="-10">
                <a:solidFill>
                  <a:srgbClr val="810060"/>
                </a:solidFill>
                <a:latin typeface="Tahoma"/>
                <a:cs typeface="Tahoma"/>
              </a:rPr>
              <a:t>waiver</a:t>
            </a:r>
            <a:endParaRPr sz="2700">
              <a:latin typeface="Tahoma"/>
              <a:cs typeface="Tahoma"/>
            </a:endParaRPr>
          </a:p>
          <a:p>
            <a:pPr marL="12700" marR="5080">
              <a:lnSpc>
                <a:spcPts val="3190"/>
              </a:lnSpc>
              <a:spcBef>
                <a:spcPts val="1205"/>
              </a:spcBef>
              <a:buAutoNum type="arabicPeriod" startAt="5"/>
              <a:tabLst>
                <a:tab pos="411480" algn="l"/>
              </a:tabLst>
            </a:pP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Extreme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Destinations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reviewed by </a:t>
            </a:r>
            <a:r>
              <a:rPr dirty="0" sz="2700" spc="-30">
                <a:solidFill>
                  <a:srgbClr val="17453A"/>
                </a:solidFill>
                <a:latin typeface="Tahoma"/>
                <a:cs typeface="Tahoma"/>
              </a:rPr>
              <a:t>FASTR </a:t>
            </a:r>
            <a:r>
              <a:rPr dirty="0" sz="2700">
                <a:solidFill>
                  <a:srgbClr val="17453A"/>
                </a:solidFill>
                <a:latin typeface="Tahoma"/>
                <a:cs typeface="Tahoma"/>
              </a:rPr>
              <a:t>/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Separate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Student process  within RSAC where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registration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is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dependent </a:t>
            </a: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on EA</a:t>
            </a:r>
            <a:r>
              <a:rPr dirty="0" sz="2700" spc="5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700" spc="-10">
                <a:solidFill>
                  <a:srgbClr val="17453A"/>
                </a:solidFill>
                <a:latin typeface="Tahoma"/>
                <a:cs typeface="Tahoma"/>
              </a:rPr>
              <a:t>status</a:t>
            </a:r>
            <a:endParaRPr sz="2700">
              <a:latin typeface="Tahoma"/>
              <a:cs typeface="Tahoma"/>
            </a:endParaRPr>
          </a:p>
          <a:p>
            <a:pPr marL="410845" indent="-398780">
              <a:lnSpc>
                <a:spcPct val="100000"/>
              </a:lnSpc>
              <a:spcBef>
                <a:spcPts val="865"/>
              </a:spcBef>
              <a:buAutoNum type="arabicPeriod" startAt="5"/>
              <a:tabLst>
                <a:tab pos="411480" algn="l"/>
              </a:tabLst>
            </a:pPr>
            <a:r>
              <a:rPr dirty="0" sz="2700" spc="-5">
                <a:solidFill>
                  <a:srgbClr val="17453A"/>
                </a:solidFill>
                <a:latin typeface="Tahoma"/>
                <a:cs typeface="Tahoma"/>
              </a:rPr>
              <a:t>Final Steps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571" y="2075176"/>
            <a:ext cx="697230" cy="261620"/>
          </a:xfrm>
          <a:custGeom>
            <a:avLst/>
            <a:gdLst/>
            <a:ahLst/>
            <a:cxnLst/>
            <a:rect l="l" t="t" r="r" b="b"/>
            <a:pathLst>
              <a:path w="697230" h="261619">
                <a:moveTo>
                  <a:pt x="566057" y="0"/>
                </a:moveTo>
                <a:lnTo>
                  <a:pt x="566057" y="65314"/>
                </a:lnTo>
                <a:lnTo>
                  <a:pt x="0" y="65314"/>
                </a:lnTo>
                <a:lnTo>
                  <a:pt x="0" y="195943"/>
                </a:lnTo>
                <a:lnTo>
                  <a:pt x="566057" y="195943"/>
                </a:lnTo>
                <a:lnTo>
                  <a:pt x="566057" y="261258"/>
                </a:lnTo>
                <a:lnTo>
                  <a:pt x="696685" y="130628"/>
                </a:lnTo>
                <a:lnTo>
                  <a:pt x="566057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7571" y="2075176"/>
            <a:ext cx="697230" cy="261620"/>
          </a:xfrm>
          <a:custGeom>
            <a:avLst/>
            <a:gdLst/>
            <a:ahLst/>
            <a:cxnLst/>
            <a:rect l="l" t="t" r="r" b="b"/>
            <a:pathLst>
              <a:path w="697230" h="261619">
                <a:moveTo>
                  <a:pt x="0" y="65314"/>
                </a:moveTo>
                <a:lnTo>
                  <a:pt x="566057" y="65314"/>
                </a:lnTo>
                <a:lnTo>
                  <a:pt x="566057" y="0"/>
                </a:lnTo>
                <a:lnTo>
                  <a:pt x="696686" y="130629"/>
                </a:lnTo>
                <a:lnTo>
                  <a:pt x="566057" y="261258"/>
                </a:lnTo>
                <a:lnTo>
                  <a:pt x="566057" y="195943"/>
                </a:lnTo>
                <a:lnTo>
                  <a:pt x="0" y="195943"/>
                </a:lnTo>
                <a:lnTo>
                  <a:pt x="0" y="65314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5097" y="0"/>
            <a:ext cx="5796915" cy="3972560"/>
          </a:xfrm>
          <a:custGeom>
            <a:avLst/>
            <a:gdLst/>
            <a:ahLst/>
            <a:cxnLst/>
            <a:rect l="l" t="t" r="r" b="b"/>
            <a:pathLst>
              <a:path w="5796915" h="3972560">
                <a:moveTo>
                  <a:pt x="0" y="0"/>
                </a:moveTo>
                <a:lnTo>
                  <a:pt x="5796901" y="0"/>
                </a:lnTo>
                <a:lnTo>
                  <a:pt x="5796901" y="3972058"/>
                </a:lnTo>
                <a:lnTo>
                  <a:pt x="0" y="3972058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5097" y="0"/>
            <a:ext cx="5796915" cy="3972560"/>
          </a:xfrm>
          <a:custGeom>
            <a:avLst/>
            <a:gdLst/>
            <a:ahLst/>
            <a:cxnLst/>
            <a:rect l="l" t="t" r="r" b="b"/>
            <a:pathLst>
              <a:path w="5796915" h="3972560">
                <a:moveTo>
                  <a:pt x="0" y="0"/>
                </a:moveTo>
                <a:lnTo>
                  <a:pt x="5796902" y="0"/>
                </a:lnTo>
                <a:lnTo>
                  <a:pt x="5796902" y="3972058"/>
                </a:lnTo>
                <a:lnTo>
                  <a:pt x="0" y="39720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819" y="194563"/>
            <a:ext cx="52717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45">
                <a:solidFill>
                  <a:srgbClr val="018184"/>
                </a:solidFill>
              </a:rPr>
              <a:t>Step </a:t>
            </a:r>
            <a:r>
              <a:rPr dirty="0" sz="3600" spc="-285">
                <a:solidFill>
                  <a:srgbClr val="018184"/>
                </a:solidFill>
              </a:rPr>
              <a:t>1: </a:t>
            </a:r>
            <a:r>
              <a:rPr dirty="0" sz="3600" spc="409">
                <a:solidFill>
                  <a:srgbClr val="018184"/>
                </a:solidFill>
              </a:rPr>
              <a:t>Register </a:t>
            </a:r>
            <a:r>
              <a:rPr dirty="0" sz="3600" spc="340">
                <a:solidFill>
                  <a:srgbClr val="018184"/>
                </a:solidFill>
              </a:rPr>
              <a:t>in</a:t>
            </a:r>
            <a:r>
              <a:rPr dirty="0" sz="3600" spc="-465">
                <a:solidFill>
                  <a:srgbClr val="018184"/>
                </a:solidFill>
              </a:rPr>
              <a:t> </a:t>
            </a:r>
            <a:r>
              <a:rPr dirty="0" sz="3600" spc="484">
                <a:solidFill>
                  <a:srgbClr val="018184"/>
                </a:solidFill>
              </a:rPr>
              <a:t>GTR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41596" y="954531"/>
            <a:ext cx="9740900" cy="4518660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Includes itinerary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and </a:t>
            </a:r>
            <a:r>
              <a:rPr dirty="0" sz="2800" spc="-15">
                <a:solidFill>
                  <a:srgbClr val="17453A"/>
                </a:solidFill>
                <a:latin typeface="Tahoma"/>
                <a:cs typeface="Tahoma"/>
              </a:rPr>
              <a:t>traveler</a:t>
            </a:r>
            <a:r>
              <a:rPr dirty="0" sz="2800" spc="1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info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Each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trip registered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separately</a:t>
            </a:r>
            <a:endParaRPr sz="2800">
              <a:latin typeface="Tahoma"/>
              <a:cs typeface="Tahoma"/>
            </a:endParaRPr>
          </a:p>
          <a:p>
            <a:pPr lvl="1" marL="697865" marR="4428490" indent="-228600">
              <a:lnSpc>
                <a:spcPct val="90300"/>
              </a:lnSpc>
              <a:spcBef>
                <a:spcPts val="4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EX: </a:t>
            </a:r>
            <a:r>
              <a:rPr dirty="0" sz="2400" spc="-55">
                <a:solidFill>
                  <a:srgbClr val="810060"/>
                </a:solidFill>
                <a:latin typeface="Tahoma"/>
                <a:cs typeface="Tahoma"/>
              </a:rPr>
              <a:t>Travel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to Japan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in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March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for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 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conference requires separate  registration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than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travel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to Egypt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in 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August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for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another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 conference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ahoma"/>
              <a:cs typeface="Tahoma"/>
            </a:endParaRPr>
          </a:p>
          <a:p>
            <a:pPr marL="124460">
              <a:lnSpc>
                <a:spcPct val="100000"/>
              </a:lnSpc>
            </a:pPr>
            <a:r>
              <a:rPr dirty="0" sz="3300" spc="409" b="1">
                <a:solidFill>
                  <a:srgbClr val="018184"/>
                </a:solidFill>
                <a:latin typeface="Calibri"/>
                <a:cs typeface="Calibri"/>
              </a:rPr>
              <a:t>Step</a:t>
            </a:r>
            <a:r>
              <a:rPr dirty="0" sz="3300" spc="165" b="1">
                <a:solidFill>
                  <a:srgbClr val="018184"/>
                </a:solidFill>
                <a:latin typeface="Calibri"/>
                <a:cs typeface="Calibri"/>
              </a:rPr>
              <a:t> </a:t>
            </a:r>
            <a:r>
              <a:rPr dirty="0" sz="3300" spc="85" b="1">
                <a:solidFill>
                  <a:srgbClr val="018184"/>
                </a:solidFill>
                <a:latin typeface="Calibri"/>
                <a:cs typeface="Calibri"/>
              </a:rPr>
              <a:t>2.</a:t>
            </a:r>
            <a:r>
              <a:rPr dirty="0" sz="3300" spc="165" b="1">
                <a:solidFill>
                  <a:srgbClr val="018184"/>
                </a:solidFill>
                <a:latin typeface="Calibri"/>
                <a:cs typeface="Calibri"/>
              </a:rPr>
              <a:t> </a:t>
            </a:r>
            <a:r>
              <a:rPr dirty="0" sz="3300" spc="440" b="1">
                <a:solidFill>
                  <a:srgbClr val="018184"/>
                </a:solidFill>
                <a:latin typeface="Calibri"/>
                <a:cs typeface="Calibri"/>
              </a:rPr>
              <a:t>Submit</a:t>
            </a:r>
            <a:r>
              <a:rPr dirty="0" sz="3300" spc="165" b="1">
                <a:solidFill>
                  <a:srgbClr val="018184"/>
                </a:solidFill>
                <a:latin typeface="Calibri"/>
                <a:cs typeface="Calibri"/>
              </a:rPr>
              <a:t> </a:t>
            </a:r>
            <a:r>
              <a:rPr dirty="0" sz="3300" spc="450" b="1">
                <a:solidFill>
                  <a:srgbClr val="018184"/>
                </a:solidFill>
                <a:latin typeface="Calibri"/>
                <a:cs typeface="Calibri"/>
              </a:rPr>
              <a:t>Concur</a:t>
            </a:r>
            <a:r>
              <a:rPr dirty="0" sz="3300" spc="170" b="1">
                <a:solidFill>
                  <a:srgbClr val="018184"/>
                </a:solidFill>
                <a:latin typeface="Calibri"/>
                <a:cs typeface="Calibri"/>
              </a:rPr>
              <a:t> </a:t>
            </a:r>
            <a:r>
              <a:rPr dirty="0" sz="3300" spc="365" b="1">
                <a:solidFill>
                  <a:srgbClr val="018184"/>
                </a:solidFill>
                <a:latin typeface="Calibri"/>
                <a:cs typeface="Calibri"/>
              </a:rPr>
              <a:t>request</a:t>
            </a:r>
            <a:r>
              <a:rPr dirty="0" sz="3300" spc="165" b="1">
                <a:solidFill>
                  <a:srgbClr val="018184"/>
                </a:solidFill>
                <a:latin typeface="Calibri"/>
                <a:cs typeface="Calibri"/>
              </a:rPr>
              <a:t> </a:t>
            </a:r>
            <a:r>
              <a:rPr dirty="0" sz="3300" spc="375" b="1">
                <a:solidFill>
                  <a:srgbClr val="018184"/>
                </a:solidFill>
                <a:latin typeface="Calibri"/>
                <a:cs typeface="Calibri"/>
              </a:rPr>
              <a:t>as</a:t>
            </a:r>
            <a:r>
              <a:rPr dirty="0" sz="3300" spc="170" b="1">
                <a:solidFill>
                  <a:srgbClr val="018184"/>
                </a:solidFill>
                <a:latin typeface="Calibri"/>
                <a:cs typeface="Calibri"/>
              </a:rPr>
              <a:t> </a:t>
            </a:r>
            <a:r>
              <a:rPr dirty="0" sz="3300" spc="360" b="1">
                <a:solidFill>
                  <a:srgbClr val="018184"/>
                </a:solidFill>
                <a:latin typeface="Calibri"/>
                <a:cs typeface="Calibri"/>
              </a:rPr>
              <a:t>Applicable</a:t>
            </a:r>
            <a:endParaRPr sz="3300">
              <a:latin typeface="Calibri"/>
              <a:cs typeface="Calibri"/>
            </a:endParaRPr>
          </a:p>
          <a:p>
            <a:pPr marL="353060" indent="-229235">
              <a:lnSpc>
                <a:spcPct val="100000"/>
              </a:lnSpc>
              <a:spcBef>
                <a:spcPts val="1864"/>
              </a:spcBef>
              <a:buFont typeface="Arial"/>
              <a:buChar char="•"/>
              <a:tabLst>
                <a:tab pos="353695" algn="l"/>
              </a:tabLst>
            </a:pP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Concur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request resources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on</a:t>
            </a:r>
            <a:r>
              <a:rPr dirty="0" sz="2800">
                <a:solidFill>
                  <a:srgbClr val="02B341"/>
                </a:solidFill>
                <a:latin typeface="Tahoma"/>
                <a:cs typeface="Tahoma"/>
              </a:rPr>
              <a:t> </a:t>
            </a:r>
            <a:r>
              <a:rPr dirty="0" u="sng" sz="2800" spc="-30">
                <a:solidFill>
                  <a:srgbClr val="02B341"/>
                </a:solidFill>
                <a:uFill>
                  <a:solidFill>
                    <a:srgbClr val="02B341"/>
                  </a:solidFill>
                </a:uFill>
                <a:latin typeface="Tahoma"/>
                <a:cs typeface="Tahoma"/>
              </a:rPr>
              <a:t>Travel@State</a:t>
            </a:r>
            <a:r>
              <a:rPr dirty="0" u="sng" sz="2800">
                <a:solidFill>
                  <a:srgbClr val="02B341"/>
                </a:solidFill>
                <a:uFill>
                  <a:solidFill>
                    <a:srgbClr val="02B34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2800" spc="-5">
                <a:solidFill>
                  <a:srgbClr val="02B341"/>
                </a:solidFill>
                <a:uFill>
                  <a:solidFill>
                    <a:srgbClr val="02B341"/>
                  </a:solidFill>
                </a:uFill>
                <a:latin typeface="Tahoma"/>
                <a:cs typeface="Tahoma"/>
              </a:rPr>
              <a:t>website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2093" y="480153"/>
            <a:ext cx="5282909" cy="301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469" y="2849372"/>
            <a:ext cx="89642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880"/>
              <a:t>High </a:t>
            </a:r>
            <a:r>
              <a:rPr dirty="0" sz="6000" spc="720"/>
              <a:t>Risk</a:t>
            </a:r>
            <a:r>
              <a:rPr dirty="0" sz="6000" spc="-330"/>
              <a:t> </a:t>
            </a:r>
            <a:r>
              <a:rPr dirty="0" sz="6000" spc="650"/>
              <a:t>Destinations</a:t>
            </a:r>
            <a:endParaRPr sz="6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691388"/>
            <a:ext cx="103003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45">
                <a:solidFill>
                  <a:srgbClr val="018184"/>
                </a:solidFill>
              </a:rPr>
              <a:t>Step </a:t>
            </a:r>
            <a:r>
              <a:rPr dirty="0" sz="3600" spc="80">
                <a:solidFill>
                  <a:srgbClr val="018184"/>
                </a:solidFill>
              </a:rPr>
              <a:t>3: </a:t>
            </a:r>
            <a:r>
              <a:rPr dirty="0" sz="3600" spc="455">
                <a:solidFill>
                  <a:srgbClr val="018184"/>
                </a:solidFill>
              </a:rPr>
              <a:t>High-Risk </a:t>
            </a:r>
            <a:r>
              <a:rPr dirty="0" sz="3600" spc="385">
                <a:solidFill>
                  <a:srgbClr val="018184"/>
                </a:solidFill>
              </a:rPr>
              <a:t>Destination</a:t>
            </a:r>
            <a:r>
              <a:rPr dirty="0" sz="3600" spc="-470">
                <a:solidFill>
                  <a:srgbClr val="018184"/>
                </a:solidFill>
              </a:rPr>
              <a:t> </a:t>
            </a:r>
            <a:r>
              <a:rPr dirty="0" sz="3600" spc="325">
                <a:solidFill>
                  <a:srgbClr val="018184"/>
                </a:solidFill>
              </a:rPr>
              <a:t>Travel </a:t>
            </a:r>
            <a:r>
              <a:rPr dirty="0" sz="3600" spc="430">
                <a:solidFill>
                  <a:srgbClr val="018184"/>
                </a:solidFill>
              </a:rPr>
              <a:t>Review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8407" y="2252133"/>
            <a:ext cx="10976610" cy="290258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Global </a:t>
            </a:r>
            <a:r>
              <a:rPr dirty="0" sz="2800" spc="-15">
                <a:solidFill>
                  <a:srgbClr val="17453A"/>
                </a:solidFill>
                <a:latin typeface="Tahoma"/>
                <a:cs typeface="Tahoma"/>
              </a:rPr>
              <a:t>Safety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will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review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15">
                <a:solidFill>
                  <a:srgbClr val="17453A"/>
                </a:solidFill>
                <a:latin typeface="Tahoma"/>
                <a:cs typeface="Tahoma"/>
              </a:rPr>
              <a:t>travel</a:t>
            </a:r>
            <a:endParaRPr sz="2800">
              <a:latin typeface="Tahoma"/>
              <a:cs typeface="Tahoma"/>
            </a:endParaRPr>
          </a:p>
          <a:p>
            <a:pPr lvl="1" marL="698500" marR="5080" indent="-228600">
              <a:lnSpc>
                <a:spcPts val="262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Our office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will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reach out to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traveler/ travel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arranger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or admin to clarify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travel 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details to determine the correct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type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and level of review</a:t>
            </a:r>
            <a:r>
              <a:rPr dirty="0" sz="2400" spc="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needed</a:t>
            </a:r>
            <a:endParaRPr sz="2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Approved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depending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on </a:t>
            </a:r>
            <a:r>
              <a:rPr dirty="0" sz="2800" spc="-15">
                <a:solidFill>
                  <a:srgbClr val="17453A"/>
                </a:solidFill>
                <a:latin typeface="Tahoma"/>
                <a:cs typeface="Tahoma"/>
              </a:rPr>
              <a:t>travel</a:t>
            </a:r>
            <a:r>
              <a:rPr dirty="0" sz="2800" spc="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details</a:t>
            </a:r>
            <a:endParaRPr sz="2800">
              <a:latin typeface="Tahoma"/>
              <a:cs typeface="Tahoma"/>
            </a:endParaRPr>
          </a:p>
          <a:p>
            <a:pPr lvl="1" marL="469900" marR="3020695">
              <a:lnSpc>
                <a:spcPts val="3120"/>
              </a:lnSpc>
              <a:spcBef>
                <a:spcPts val="4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5">
                <a:solidFill>
                  <a:srgbClr val="810060"/>
                </a:solidFill>
                <a:latin typeface="Tahoma"/>
                <a:cs typeface="Tahoma"/>
              </a:rPr>
              <a:t>Travel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may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be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approved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at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this stage by Global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Safety 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or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waiver may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be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requested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6684" y="1001485"/>
            <a:ext cx="6415405" cy="5123815"/>
          </a:xfrm>
          <a:custGeom>
            <a:avLst/>
            <a:gdLst/>
            <a:ahLst/>
            <a:cxnLst/>
            <a:rect l="l" t="t" r="r" b="b"/>
            <a:pathLst>
              <a:path w="6415405" h="5123815">
                <a:moveTo>
                  <a:pt x="0" y="0"/>
                </a:moveTo>
                <a:lnTo>
                  <a:pt x="6415314" y="0"/>
                </a:lnTo>
                <a:lnTo>
                  <a:pt x="6415314" y="5123542"/>
                </a:lnTo>
                <a:lnTo>
                  <a:pt x="0" y="5123542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000" y="234188"/>
            <a:ext cx="55968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45">
                <a:solidFill>
                  <a:srgbClr val="018184"/>
                </a:solidFill>
              </a:rPr>
              <a:t>Step </a:t>
            </a:r>
            <a:r>
              <a:rPr dirty="0" sz="3600" spc="254">
                <a:solidFill>
                  <a:srgbClr val="018184"/>
                </a:solidFill>
              </a:rPr>
              <a:t>4: </a:t>
            </a:r>
            <a:r>
              <a:rPr dirty="0" sz="3600" spc="480">
                <a:solidFill>
                  <a:srgbClr val="018184"/>
                </a:solidFill>
              </a:rPr>
              <a:t>Submit</a:t>
            </a:r>
            <a:r>
              <a:rPr dirty="0" sz="3600" spc="-465">
                <a:solidFill>
                  <a:srgbClr val="018184"/>
                </a:solidFill>
              </a:rPr>
              <a:t> </a:t>
            </a:r>
            <a:r>
              <a:rPr dirty="0" sz="3600" spc="405">
                <a:solidFill>
                  <a:srgbClr val="018184"/>
                </a:solidFill>
              </a:rPr>
              <a:t>a </a:t>
            </a:r>
            <a:r>
              <a:rPr dirty="0" sz="3600" spc="365">
                <a:solidFill>
                  <a:srgbClr val="018184"/>
                </a:solidFill>
              </a:rPr>
              <a:t>waiver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54000" y="1033779"/>
            <a:ext cx="4894580" cy="448056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240665" marR="21590" indent="-227965">
              <a:lnSpc>
                <a:spcPct val="804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 spc="275">
                <a:solidFill>
                  <a:srgbClr val="17453A"/>
                </a:solidFill>
                <a:latin typeface="Calibri"/>
                <a:cs typeface="Calibri"/>
              </a:rPr>
              <a:t>Additional </a:t>
            </a:r>
            <a:r>
              <a:rPr dirty="0" sz="2800" spc="254">
                <a:solidFill>
                  <a:srgbClr val="17453A"/>
                </a:solidFill>
                <a:latin typeface="Calibri"/>
                <a:cs typeface="Calibri"/>
              </a:rPr>
              <a:t>review </a:t>
            </a:r>
            <a:r>
              <a:rPr dirty="0" sz="2800" spc="170">
                <a:solidFill>
                  <a:srgbClr val="17453A"/>
                </a:solidFill>
                <a:latin typeface="Calibri"/>
                <a:cs typeface="Calibri"/>
              </a:rPr>
              <a:t>for </a:t>
            </a:r>
            <a:r>
              <a:rPr dirty="0" u="sng" sz="2800" spc="170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320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extreme</a:t>
            </a:r>
            <a:r>
              <a:rPr dirty="0" sz="2800" spc="32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385">
                <a:solidFill>
                  <a:srgbClr val="17453A"/>
                </a:solidFill>
                <a:latin typeface="Calibri"/>
                <a:cs typeface="Calibri"/>
              </a:rPr>
              <a:t>and</a:t>
            </a:r>
            <a:r>
              <a:rPr dirty="0" sz="2800" spc="-36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u="sng" sz="2800" spc="270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elevated </a:t>
            </a:r>
            <a:r>
              <a:rPr dirty="0" u="sng" sz="2800" spc="229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risk </a:t>
            </a:r>
            <a:r>
              <a:rPr dirty="0" u="sng" sz="2800" spc="229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245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destinations</a:t>
            </a:r>
            <a:r>
              <a:rPr dirty="0" sz="2800" spc="245">
                <a:solidFill>
                  <a:srgbClr val="17453A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lvl="1" marL="697865" marR="413384" indent="-227965">
              <a:lnSpc>
                <a:spcPts val="23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400" spc="245">
                <a:solidFill>
                  <a:srgbClr val="810060"/>
                </a:solidFill>
                <a:latin typeface="Calibri"/>
                <a:cs typeface="Calibri"/>
              </a:rPr>
              <a:t>Waiver </a:t>
            </a:r>
            <a:r>
              <a:rPr dirty="0" sz="2400" spc="290">
                <a:solidFill>
                  <a:srgbClr val="810060"/>
                </a:solidFill>
                <a:latin typeface="Calibri"/>
                <a:cs typeface="Calibri"/>
              </a:rPr>
              <a:t>Request </a:t>
            </a:r>
            <a:r>
              <a:rPr dirty="0" sz="2400" spc="345">
                <a:solidFill>
                  <a:srgbClr val="810060"/>
                </a:solidFill>
                <a:latin typeface="Calibri"/>
                <a:cs typeface="Calibri"/>
              </a:rPr>
              <a:t>must</a:t>
            </a:r>
            <a:r>
              <a:rPr dirty="0" sz="2400" spc="-35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05">
                <a:solidFill>
                  <a:srgbClr val="810060"/>
                </a:solidFill>
                <a:latin typeface="Calibri"/>
                <a:cs typeface="Calibri"/>
              </a:rPr>
              <a:t>be  </a:t>
            </a:r>
            <a:r>
              <a:rPr dirty="0" sz="2400" spc="290">
                <a:solidFill>
                  <a:srgbClr val="810060"/>
                </a:solidFill>
                <a:latin typeface="Calibri"/>
                <a:cs typeface="Calibri"/>
              </a:rPr>
              <a:t>submitted</a:t>
            </a:r>
            <a:endParaRPr sz="2400">
              <a:latin typeface="Calibri"/>
              <a:cs typeface="Calibri"/>
            </a:endParaRPr>
          </a:p>
          <a:p>
            <a:pPr lvl="1" marL="697865" marR="292735" indent="-227965">
              <a:lnSpc>
                <a:spcPct val="79600"/>
              </a:lnSpc>
              <a:spcBef>
                <a:spcPts val="54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400" spc="300">
                <a:solidFill>
                  <a:srgbClr val="810060"/>
                </a:solidFill>
                <a:latin typeface="Calibri"/>
                <a:cs typeface="Calibri"/>
              </a:rPr>
              <a:t>High-Risk </a:t>
            </a:r>
            <a:r>
              <a:rPr dirty="0" sz="2400" spc="270">
                <a:solidFill>
                  <a:srgbClr val="810060"/>
                </a:solidFill>
                <a:latin typeface="Calibri"/>
                <a:cs typeface="Calibri"/>
              </a:rPr>
              <a:t>Country </a:t>
            </a:r>
            <a:r>
              <a:rPr dirty="0" sz="2400" spc="225">
                <a:solidFill>
                  <a:srgbClr val="810060"/>
                </a:solidFill>
                <a:latin typeface="Calibri"/>
                <a:cs typeface="Calibri"/>
              </a:rPr>
              <a:t>List  </a:t>
            </a:r>
            <a:r>
              <a:rPr dirty="0" sz="2400" spc="210">
                <a:solidFill>
                  <a:srgbClr val="810060"/>
                </a:solidFill>
                <a:latin typeface="Calibri"/>
                <a:cs typeface="Calibri"/>
              </a:rPr>
              <a:t>available </a:t>
            </a:r>
            <a:r>
              <a:rPr dirty="0" sz="2400" spc="295">
                <a:solidFill>
                  <a:srgbClr val="810060"/>
                </a:solidFill>
                <a:latin typeface="Calibri"/>
                <a:cs typeface="Calibri"/>
              </a:rPr>
              <a:t>on </a:t>
            </a:r>
            <a:r>
              <a:rPr dirty="0" sz="2400" spc="225">
                <a:solidFill>
                  <a:srgbClr val="810060"/>
                </a:solidFill>
                <a:latin typeface="Calibri"/>
                <a:cs typeface="Calibri"/>
              </a:rPr>
              <a:t>Global</a:t>
            </a:r>
            <a:r>
              <a:rPr dirty="0" sz="2400" spc="-3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20">
                <a:solidFill>
                  <a:srgbClr val="810060"/>
                </a:solidFill>
                <a:latin typeface="Calibri"/>
                <a:cs typeface="Calibri"/>
              </a:rPr>
              <a:t>Safety  </a:t>
            </a:r>
            <a:r>
              <a:rPr dirty="0" sz="2400" spc="250">
                <a:solidFill>
                  <a:srgbClr val="810060"/>
                </a:solidFill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240665" marR="14604" indent="-227965">
              <a:lnSpc>
                <a:spcPts val="2710"/>
              </a:lnSpc>
              <a:spcBef>
                <a:spcPts val="95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 spc="385">
                <a:solidFill>
                  <a:srgbClr val="17453A"/>
                </a:solidFill>
                <a:latin typeface="Calibri"/>
                <a:cs typeface="Calibri"/>
              </a:rPr>
              <a:t>Submit</a:t>
            </a:r>
            <a:r>
              <a:rPr dirty="0" sz="28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290">
                <a:solidFill>
                  <a:srgbClr val="17453A"/>
                </a:solidFill>
                <a:latin typeface="Calibri"/>
                <a:cs typeface="Calibri"/>
              </a:rPr>
              <a:t>requests</a:t>
            </a:r>
            <a:r>
              <a:rPr dirty="0" sz="2800" spc="8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250">
                <a:solidFill>
                  <a:srgbClr val="17453A"/>
                </a:solidFill>
                <a:latin typeface="Calibri"/>
                <a:cs typeface="Calibri"/>
              </a:rPr>
              <a:t>at</a:t>
            </a:r>
            <a:r>
              <a:rPr dirty="0" sz="28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235">
                <a:solidFill>
                  <a:srgbClr val="17453A"/>
                </a:solidFill>
                <a:latin typeface="Calibri"/>
                <a:cs typeface="Calibri"/>
              </a:rPr>
              <a:t>least</a:t>
            </a:r>
            <a:r>
              <a:rPr dirty="0" sz="28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160">
                <a:solidFill>
                  <a:srgbClr val="17453A"/>
                </a:solidFill>
                <a:latin typeface="Calibri"/>
                <a:cs typeface="Calibri"/>
              </a:rPr>
              <a:t>3  </a:t>
            </a:r>
            <a:r>
              <a:rPr dirty="0" sz="2800" spc="345">
                <a:solidFill>
                  <a:srgbClr val="17453A"/>
                </a:solidFill>
                <a:latin typeface="Calibri"/>
                <a:cs typeface="Calibri"/>
              </a:rPr>
              <a:t>weeks </a:t>
            </a:r>
            <a:r>
              <a:rPr dirty="0" sz="2800" spc="265">
                <a:solidFill>
                  <a:srgbClr val="17453A"/>
                </a:solidFill>
                <a:latin typeface="Calibri"/>
                <a:cs typeface="Calibri"/>
              </a:rPr>
              <a:t>in</a:t>
            </a:r>
            <a:r>
              <a:rPr dirty="0" sz="2800" spc="-14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340">
                <a:solidFill>
                  <a:srgbClr val="17453A"/>
                </a:solidFill>
                <a:latin typeface="Calibri"/>
                <a:cs typeface="Calibri"/>
              </a:rPr>
              <a:t>advance</a:t>
            </a:r>
            <a:endParaRPr sz="2800">
              <a:latin typeface="Calibri"/>
              <a:cs typeface="Calibri"/>
            </a:endParaRPr>
          </a:p>
          <a:p>
            <a:pPr lvl="1" marL="697865" marR="5080" indent="-227965">
              <a:lnSpc>
                <a:spcPct val="79600"/>
              </a:lnSpc>
              <a:spcBef>
                <a:spcPts val="55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400" spc="215">
                <a:solidFill>
                  <a:srgbClr val="810060"/>
                </a:solidFill>
                <a:latin typeface="Calibri"/>
                <a:cs typeface="Calibri"/>
              </a:rPr>
              <a:t>allows </a:t>
            </a:r>
            <a:r>
              <a:rPr dirty="0" sz="2400" spc="145">
                <a:solidFill>
                  <a:srgbClr val="810060"/>
                </a:solidFill>
                <a:latin typeface="Calibri"/>
                <a:cs typeface="Calibri"/>
              </a:rPr>
              <a:t>for </a:t>
            </a:r>
            <a:r>
              <a:rPr dirty="0" sz="2400" spc="280">
                <a:solidFill>
                  <a:srgbClr val="810060"/>
                </a:solidFill>
                <a:latin typeface="Calibri"/>
                <a:cs typeface="Calibri"/>
              </a:rPr>
              <a:t>adequate </a:t>
            </a:r>
            <a:r>
              <a:rPr dirty="0" sz="2400" spc="285">
                <a:solidFill>
                  <a:srgbClr val="810060"/>
                </a:solidFill>
                <a:latin typeface="Calibri"/>
                <a:cs typeface="Calibri"/>
              </a:rPr>
              <a:t>time</a:t>
            </a:r>
            <a:r>
              <a:rPr dirty="0" sz="2400" spc="-34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00">
                <a:solidFill>
                  <a:srgbClr val="810060"/>
                </a:solidFill>
                <a:latin typeface="Calibri"/>
                <a:cs typeface="Calibri"/>
              </a:rPr>
              <a:t>to  </a:t>
            </a:r>
            <a:r>
              <a:rPr dirty="0" sz="2400" spc="220">
                <a:solidFill>
                  <a:srgbClr val="810060"/>
                </a:solidFill>
                <a:latin typeface="Calibri"/>
                <a:cs typeface="Calibri"/>
              </a:rPr>
              <a:t>review </a:t>
            </a:r>
            <a:r>
              <a:rPr dirty="0" sz="2400" spc="185">
                <a:solidFill>
                  <a:srgbClr val="810060"/>
                </a:solidFill>
                <a:latin typeface="Calibri"/>
                <a:cs typeface="Calibri"/>
              </a:rPr>
              <a:t>travel </a:t>
            </a:r>
            <a:r>
              <a:rPr dirty="0" sz="2400" spc="330">
                <a:solidFill>
                  <a:srgbClr val="810060"/>
                </a:solidFill>
                <a:latin typeface="Calibri"/>
                <a:cs typeface="Calibri"/>
              </a:rPr>
              <a:t>and move  </a:t>
            </a:r>
            <a:r>
              <a:rPr dirty="0" sz="2400" spc="300">
                <a:solidFill>
                  <a:srgbClr val="810060"/>
                </a:solidFill>
                <a:latin typeface="Calibri"/>
                <a:cs typeface="Calibri"/>
              </a:rPr>
              <a:t>through </a:t>
            </a:r>
            <a:r>
              <a:rPr dirty="0" sz="2400" spc="235">
                <a:solidFill>
                  <a:srgbClr val="810060"/>
                </a:solidFill>
                <a:latin typeface="Calibri"/>
                <a:cs typeface="Calibri"/>
              </a:rPr>
              <a:t>approval</a:t>
            </a:r>
            <a:r>
              <a:rPr dirty="0" sz="2400" spc="-14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50">
                <a:solidFill>
                  <a:srgbClr val="810060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1001485"/>
            <a:ext cx="5809888" cy="213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76684" y="1001485"/>
            <a:ext cx="6415405" cy="5123815"/>
          </a:xfrm>
          <a:prstGeom prst="rect">
            <a:avLst/>
          </a:prstGeom>
          <a:ln w="12700">
            <a:solidFill>
              <a:srgbClr val="9E713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  <a:spcBef>
                <a:spcPts val="994"/>
              </a:spcBef>
            </a:pPr>
            <a:r>
              <a:rPr dirty="0" sz="1400" spc="-5" b="1">
                <a:solidFill>
                  <a:srgbClr val="595959"/>
                </a:solidFill>
                <a:latin typeface="Tahoma"/>
                <a:cs typeface="Tahoma"/>
              </a:rPr>
              <a:t>globalsafety.msu.edu/</a:t>
            </a:r>
            <a:r>
              <a:rPr dirty="0" sz="1400" spc="-5" b="1">
                <a:solidFill>
                  <a:srgbClr val="009051"/>
                </a:solidFill>
                <a:latin typeface="Tahoma"/>
                <a:cs typeface="Tahoma"/>
              </a:rPr>
              <a:t>staff-high-risk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3488" y="3429919"/>
            <a:ext cx="5372100" cy="45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37140" y="2759382"/>
            <a:ext cx="1561465" cy="245745"/>
          </a:xfrm>
          <a:custGeom>
            <a:avLst/>
            <a:gdLst/>
            <a:ahLst/>
            <a:cxnLst/>
            <a:rect l="l" t="t" r="r" b="b"/>
            <a:pathLst>
              <a:path w="1561465" h="245744">
                <a:moveTo>
                  <a:pt x="1438412" y="0"/>
                </a:moveTo>
                <a:lnTo>
                  <a:pt x="1438412" y="61380"/>
                </a:lnTo>
                <a:lnTo>
                  <a:pt x="0" y="61380"/>
                </a:lnTo>
                <a:lnTo>
                  <a:pt x="0" y="184141"/>
                </a:lnTo>
                <a:lnTo>
                  <a:pt x="1438412" y="184141"/>
                </a:lnTo>
                <a:lnTo>
                  <a:pt x="1438412" y="245520"/>
                </a:lnTo>
                <a:lnTo>
                  <a:pt x="1561171" y="122760"/>
                </a:lnTo>
                <a:lnTo>
                  <a:pt x="1438412" y="0"/>
                </a:lnTo>
                <a:close/>
              </a:path>
            </a:pathLst>
          </a:custGeom>
          <a:solidFill>
            <a:srgbClr val="FF67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7140" y="2759382"/>
            <a:ext cx="1561465" cy="245745"/>
          </a:xfrm>
          <a:custGeom>
            <a:avLst/>
            <a:gdLst/>
            <a:ahLst/>
            <a:cxnLst/>
            <a:rect l="l" t="t" r="r" b="b"/>
            <a:pathLst>
              <a:path w="1561465" h="245744">
                <a:moveTo>
                  <a:pt x="0" y="61380"/>
                </a:moveTo>
                <a:lnTo>
                  <a:pt x="1438411" y="61380"/>
                </a:lnTo>
                <a:lnTo>
                  <a:pt x="1438411" y="0"/>
                </a:lnTo>
                <a:lnTo>
                  <a:pt x="1561171" y="122760"/>
                </a:lnTo>
                <a:lnTo>
                  <a:pt x="1438411" y="245520"/>
                </a:lnTo>
                <a:lnTo>
                  <a:pt x="1438411" y="184140"/>
                </a:lnTo>
                <a:lnTo>
                  <a:pt x="0" y="184140"/>
                </a:lnTo>
                <a:lnTo>
                  <a:pt x="0" y="61380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98987" y="3494295"/>
            <a:ext cx="925830" cy="226060"/>
          </a:xfrm>
          <a:custGeom>
            <a:avLst/>
            <a:gdLst/>
            <a:ahLst/>
            <a:cxnLst/>
            <a:rect l="l" t="t" r="r" b="b"/>
            <a:pathLst>
              <a:path w="925829" h="226060">
                <a:moveTo>
                  <a:pt x="812524" y="0"/>
                </a:moveTo>
                <a:lnTo>
                  <a:pt x="812524" y="56513"/>
                </a:lnTo>
                <a:lnTo>
                  <a:pt x="0" y="56513"/>
                </a:lnTo>
                <a:lnTo>
                  <a:pt x="0" y="169542"/>
                </a:lnTo>
                <a:lnTo>
                  <a:pt x="812524" y="169542"/>
                </a:lnTo>
                <a:lnTo>
                  <a:pt x="812524" y="226056"/>
                </a:lnTo>
                <a:lnTo>
                  <a:pt x="925551" y="113028"/>
                </a:lnTo>
                <a:lnTo>
                  <a:pt x="812524" y="0"/>
                </a:lnTo>
                <a:close/>
              </a:path>
            </a:pathLst>
          </a:custGeom>
          <a:solidFill>
            <a:srgbClr val="FF67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98987" y="3494295"/>
            <a:ext cx="925830" cy="226060"/>
          </a:xfrm>
          <a:custGeom>
            <a:avLst/>
            <a:gdLst/>
            <a:ahLst/>
            <a:cxnLst/>
            <a:rect l="l" t="t" r="r" b="b"/>
            <a:pathLst>
              <a:path w="925829" h="226060">
                <a:moveTo>
                  <a:pt x="0" y="56514"/>
                </a:moveTo>
                <a:lnTo>
                  <a:pt x="812524" y="56514"/>
                </a:lnTo>
                <a:lnTo>
                  <a:pt x="812524" y="0"/>
                </a:lnTo>
                <a:lnTo>
                  <a:pt x="925552" y="113028"/>
                </a:lnTo>
                <a:lnTo>
                  <a:pt x="812524" y="226056"/>
                </a:lnTo>
                <a:lnTo>
                  <a:pt x="812524" y="169542"/>
                </a:lnTo>
                <a:lnTo>
                  <a:pt x="0" y="169542"/>
                </a:lnTo>
                <a:lnTo>
                  <a:pt x="0" y="56514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57495" y="4118787"/>
            <a:ext cx="3143448" cy="138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05131" y="1851111"/>
            <a:ext cx="825500" cy="290195"/>
          </a:xfrm>
          <a:custGeom>
            <a:avLst/>
            <a:gdLst/>
            <a:ahLst/>
            <a:cxnLst/>
            <a:rect l="l" t="t" r="r" b="b"/>
            <a:pathLst>
              <a:path w="825500" h="290194">
                <a:moveTo>
                  <a:pt x="412595" y="0"/>
                </a:moveTo>
                <a:lnTo>
                  <a:pt x="345670" y="1897"/>
                </a:lnTo>
                <a:lnTo>
                  <a:pt x="282183" y="7390"/>
                </a:lnTo>
                <a:lnTo>
                  <a:pt x="222983" y="16181"/>
                </a:lnTo>
                <a:lnTo>
                  <a:pt x="168921" y="27970"/>
                </a:lnTo>
                <a:lnTo>
                  <a:pt x="120846" y="42460"/>
                </a:lnTo>
                <a:lnTo>
                  <a:pt x="79606" y="59351"/>
                </a:lnTo>
                <a:lnTo>
                  <a:pt x="46053" y="78346"/>
                </a:lnTo>
                <a:lnTo>
                  <a:pt x="5400" y="121452"/>
                </a:lnTo>
                <a:lnTo>
                  <a:pt x="0" y="144966"/>
                </a:lnTo>
                <a:lnTo>
                  <a:pt x="5400" y="168480"/>
                </a:lnTo>
                <a:lnTo>
                  <a:pt x="46053" y="211586"/>
                </a:lnTo>
                <a:lnTo>
                  <a:pt x="79606" y="230581"/>
                </a:lnTo>
                <a:lnTo>
                  <a:pt x="120846" y="247472"/>
                </a:lnTo>
                <a:lnTo>
                  <a:pt x="168921" y="261962"/>
                </a:lnTo>
                <a:lnTo>
                  <a:pt x="222983" y="273751"/>
                </a:lnTo>
                <a:lnTo>
                  <a:pt x="282183" y="282541"/>
                </a:lnTo>
                <a:lnTo>
                  <a:pt x="345670" y="288034"/>
                </a:lnTo>
                <a:lnTo>
                  <a:pt x="412595" y="289932"/>
                </a:lnTo>
                <a:lnTo>
                  <a:pt x="479520" y="288034"/>
                </a:lnTo>
                <a:lnTo>
                  <a:pt x="543006" y="282541"/>
                </a:lnTo>
                <a:lnTo>
                  <a:pt x="602206" y="273751"/>
                </a:lnTo>
                <a:lnTo>
                  <a:pt x="656268" y="261962"/>
                </a:lnTo>
                <a:lnTo>
                  <a:pt x="704343" y="247472"/>
                </a:lnTo>
                <a:lnTo>
                  <a:pt x="745583" y="230581"/>
                </a:lnTo>
                <a:lnTo>
                  <a:pt x="768780" y="217449"/>
                </a:lnTo>
                <a:lnTo>
                  <a:pt x="412595" y="217449"/>
                </a:lnTo>
                <a:lnTo>
                  <a:pt x="344050" y="215976"/>
                </a:lnTo>
                <a:lnTo>
                  <a:pt x="280208" y="211753"/>
                </a:lnTo>
                <a:lnTo>
                  <a:pt x="222435" y="205070"/>
                </a:lnTo>
                <a:lnTo>
                  <a:pt x="172099" y="196219"/>
                </a:lnTo>
                <a:lnTo>
                  <a:pt x="130568" y="185492"/>
                </a:lnTo>
                <a:lnTo>
                  <a:pt x="79392" y="159574"/>
                </a:lnTo>
                <a:lnTo>
                  <a:pt x="72482" y="144966"/>
                </a:lnTo>
                <a:lnTo>
                  <a:pt x="79392" y="130358"/>
                </a:lnTo>
                <a:lnTo>
                  <a:pt x="130568" y="104440"/>
                </a:lnTo>
                <a:lnTo>
                  <a:pt x="172099" y="93713"/>
                </a:lnTo>
                <a:lnTo>
                  <a:pt x="222435" y="84862"/>
                </a:lnTo>
                <a:lnTo>
                  <a:pt x="280208" y="78179"/>
                </a:lnTo>
                <a:lnTo>
                  <a:pt x="344050" y="73956"/>
                </a:lnTo>
                <a:lnTo>
                  <a:pt x="412595" y="72483"/>
                </a:lnTo>
                <a:lnTo>
                  <a:pt x="768781" y="72483"/>
                </a:lnTo>
                <a:lnTo>
                  <a:pt x="745583" y="59351"/>
                </a:lnTo>
                <a:lnTo>
                  <a:pt x="704343" y="42460"/>
                </a:lnTo>
                <a:lnTo>
                  <a:pt x="656268" y="27970"/>
                </a:lnTo>
                <a:lnTo>
                  <a:pt x="602206" y="16181"/>
                </a:lnTo>
                <a:lnTo>
                  <a:pt x="543006" y="7390"/>
                </a:lnTo>
                <a:lnTo>
                  <a:pt x="479520" y="1897"/>
                </a:lnTo>
                <a:lnTo>
                  <a:pt x="412595" y="0"/>
                </a:lnTo>
                <a:close/>
              </a:path>
              <a:path w="825500" h="290194">
                <a:moveTo>
                  <a:pt x="768781" y="72483"/>
                </a:moveTo>
                <a:lnTo>
                  <a:pt x="412595" y="72483"/>
                </a:lnTo>
                <a:lnTo>
                  <a:pt x="481139" y="73956"/>
                </a:lnTo>
                <a:lnTo>
                  <a:pt x="544982" y="78179"/>
                </a:lnTo>
                <a:lnTo>
                  <a:pt x="602755" y="84862"/>
                </a:lnTo>
                <a:lnTo>
                  <a:pt x="653090" y="93713"/>
                </a:lnTo>
                <a:lnTo>
                  <a:pt x="694621" y="104440"/>
                </a:lnTo>
                <a:lnTo>
                  <a:pt x="745797" y="130358"/>
                </a:lnTo>
                <a:lnTo>
                  <a:pt x="752707" y="144966"/>
                </a:lnTo>
                <a:lnTo>
                  <a:pt x="745797" y="159574"/>
                </a:lnTo>
                <a:lnTo>
                  <a:pt x="694621" y="185492"/>
                </a:lnTo>
                <a:lnTo>
                  <a:pt x="653090" y="196219"/>
                </a:lnTo>
                <a:lnTo>
                  <a:pt x="602755" y="205070"/>
                </a:lnTo>
                <a:lnTo>
                  <a:pt x="544982" y="211753"/>
                </a:lnTo>
                <a:lnTo>
                  <a:pt x="481139" y="215976"/>
                </a:lnTo>
                <a:lnTo>
                  <a:pt x="412595" y="217449"/>
                </a:lnTo>
                <a:lnTo>
                  <a:pt x="768780" y="217449"/>
                </a:lnTo>
                <a:lnTo>
                  <a:pt x="779136" y="211586"/>
                </a:lnTo>
                <a:lnTo>
                  <a:pt x="804155" y="190786"/>
                </a:lnTo>
                <a:lnTo>
                  <a:pt x="819789" y="168480"/>
                </a:lnTo>
                <a:lnTo>
                  <a:pt x="825190" y="144966"/>
                </a:lnTo>
                <a:lnTo>
                  <a:pt x="819789" y="121452"/>
                </a:lnTo>
                <a:lnTo>
                  <a:pt x="804155" y="99146"/>
                </a:lnTo>
                <a:lnTo>
                  <a:pt x="779136" y="78346"/>
                </a:lnTo>
                <a:lnTo>
                  <a:pt x="768781" y="72483"/>
                </a:lnTo>
                <a:close/>
              </a:path>
            </a:pathLst>
          </a:custGeom>
          <a:solidFill>
            <a:srgbClr val="69FA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05131" y="1851111"/>
            <a:ext cx="825500" cy="290195"/>
          </a:xfrm>
          <a:custGeom>
            <a:avLst/>
            <a:gdLst/>
            <a:ahLst/>
            <a:cxnLst/>
            <a:rect l="l" t="t" r="r" b="b"/>
            <a:pathLst>
              <a:path w="825500" h="290194">
                <a:moveTo>
                  <a:pt x="0" y="144965"/>
                </a:moveTo>
                <a:lnTo>
                  <a:pt x="21034" y="99145"/>
                </a:lnTo>
                <a:lnTo>
                  <a:pt x="79606" y="59350"/>
                </a:lnTo>
                <a:lnTo>
                  <a:pt x="120846" y="42459"/>
                </a:lnTo>
                <a:lnTo>
                  <a:pt x="168921" y="27970"/>
                </a:lnTo>
                <a:lnTo>
                  <a:pt x="222983" y="16180"/>
                </a:lnTo>
                <a:lnTo>
                  <a:pt x="282183" y="7390"/>
                </a:lnTo>
                <a:lnTo>
                  <a:pt x="345669" y="1897"/>
                </a:lnTo>
                <a:lnTo>
                  <a:pt x="412595" y="0"/>
                </a:lnTo>
                <a:lnTo>
                  <a:pt x="479520" y="1897"/>
                </a:lnTo>
                <a:lnTo>
                  <a:pt x="543006" y="7390"/>
                </a:lnTo>
                <a:lnTo>
                  <a:pt x="602206" y="16180"/>
                </a:lnTo>
                <a:lnTo>
                  <a:pt x="656268" y="27970"/>
                </a:lnTo>
                <a:lnTo>
                  <a:pt x="704343" y="42459"/>
                </a:lnTo>
                <a:lnTo>
                  <a:pt x="745583" y="59350"/>
                </a:lnTo>
                <a:lnTo>
                  <a:pt x="779136" y="78345"/>
                </a:lnTo>
                <a:lnTo>
                  <a:pt x="819789" y="121451"/>
                </a:lnTo>
                <a:lnTo>
                  <a:pt x="825190" y="144965"/>
                </a:lnTo>
                <a:lnTo>
                  <a:pt x="819789" y="168480"/>
                </a:lnTo>
                <a:lnTo>
                  <a:pt x="779136" y="211586"/>
                </a:lnTo>
                <a:lnTo>
                  <a:pt x="745583" y="230580"/>
                </a:lnTo>
                <a:lnTo>
                  <a:pt x="704343" y="247472"/>
                </a:lnTo>
                <a:lnTo>
                  <a:pt x="656268" y="261961"/>
                </a:lnTo>
                <a:lnTo>
                  <a:pt x="602206" y="273751"/>
                </a:lnTo>
                <a:lnTo>
                  <a:pt x="543006" y="282541"/>
                </a:lnTo>
                <a:lnTo>
                  <a:pt x="479520" y="288034"/>
                </a:lnTo>
                <a:lnTo>
                  <a:pt x="412595" y="289931"/>
                </a:lnTo>
                <a:lnTo>
                  <a:pt x="345669" y="288034"/>
                </a:lnTo>
                <a:lnTo>
                  <a:pt x="282183" y="282541"/>
                </a:lnTo>
                <a:lnTo>
                  <a:pt x="222983" y="273751"/>
                </a:lnTo>
                <a:lnTo>
                  <a:pt x="168921" y="261961"/>
                </a:lnTo>
                <a:lnTo>
                  <a:pt x="120846" y="247472"/>
                </a:lnTo>
                <a:lnTo>
                  <a:pt x="79606" y="230580"/>
                </a:lnTo>
                <a:lnTo>
                  <a:pt x="46053" y="211586"/>
                </a:lnTo>
                <a:lnTo>
                  <a:pt x="5400" y="168480"/>
                </a:lnTo>
                <a:lnTo>
                  <a:pt x="0" y="144965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77613" y="1923594"/>
            <a:ext cx="680720" cy="145415"/>
          </a:xfrm>
          <a:custGeom>
            <a:avLst/>
            <a:gdLst/>
            <a:ahLst/>
            <a:cxnLst/>
            <a:rect l="l" t="t" r="r" b="b"/>
            <a:pathLst>
              <a:path w="680720" h="145414">
                <a:moveTo>
                  <a:pt x="0" y="72482"/>
                </a:moveTo>
                <a:lnTo>
                  <a:pt x="26727" y="100696"/>
                </a:lnTo>
                <a:lnTo>
                  <a:pt x="99616" y="123736"/>
                </a:lnTo>
                <a:lnTo>
                  <a:pt x="149952" y="132586"/>
                </a:lnTo>
                <a:lnTo>
                  <a:pt x="207725" y="139269"/>
                </a:lnTo>
                <a:lnTo>
                  <a:pt x="271567" y="143493"/>
                </a:lnTo>
                <a:lnTo>
                  <a:pt x="340112" y="144965"/>
                </a:lnTo>
                <a:lnTo>
                  <a:pt x="408656" y="143493"/>
                </a:lnTo>
                <a:lnTo>
                  <a:pt x="472498" y="139269"/>
                </a:lnTo>
                <a:lnTo>
                  <a:pt x="530271" y="132586"/>
                </a:lnTo>
                <a:lnTo>
                  <a:pt x="580607" y="123736"/>
                </a:lnTo>
                <a:lnTo>
                  <a:pt x="622138" y="113008"/>
                </a:lnTo>
                <a:lnTo>
                  <a:pt x="673314" y="87090"/>
                </a:lnTo>
                <a:lnTo>
                  <a:pt x="680224" y="72482"/>
                </a:lnTo>
                <a:lnTo>
                  <a:pt x="673314" y="57875"/>
                </a:lnTo>
                <a:lnTo>
                  <a:pt x="622138" y="31957"/>
                </a:lnTo>
                <a:lnTo>
                  <a:pt x="580607" y="21229"/>
                </a:lnTo>
                <a:lnTo>
                  <a:pt x="530271" y="12378"/>
                </a:lnTo>
                <a:lnTo>
                  <a:pt x="472498" y="5696"/>
                </a:lnTo>
                <a:lnTo>
                  <a:pt x="408656" y="1472"/>
                </a:lnTo>
                <a:lnTo>
                  <a:pt x="340112" y="0"/>
                </a:lnTo>
                <a:lnTo>
                  <a:pt x="271567" y="1472"/>
                </a:lnTo>
                <a:lnTo>
                  <a:pt x="207725" y="5696"/>
                </a:lnTo>
                <a:lnTo>
                  <a:pt x="149952" y="12378"/>
                </a:lnTo>
                <a:lnTo>
                  <a:pt x="99616" y="21229"/>
                </a:lnTo>
                <a:lnTo>
                  <a:pt x="58085" y="31957"/>
                </a:lnTo>
                <a:lnTo>
                  <a:pt x="6909" y="57875"/>
                </a:lnTo>
                <a:lnTo>
                  <a:pt x="0" y="72482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36485" y="1851111"/>
            <a:ext cx="1198880" cy="314325"/>
          </a:xfrm>
          <a:custGeom>
            <a:avLst/>
            <a:gdLst/>
            <a:ahLst/>
            <a:cxnLst/>
            <a:rect l="l" t="t" r="r" b="b"/>
            <a:pathLst>
              <a:path w="1198879" h="314325">
                <a:moveTo>
                  <a:pt x="599264" y="0"/>
                </a:moveTo>
                <a:lnTo>
                  <a:pt x="529377" y="1056"/>
                </a:lnTo>
                <a:lnTo>
                  <a:pt x="461858" y="4147"/>
                </a:lnTo>
                <a:lnTo>
                  <a:pt x="397157" y="9154"/>
                </a:lnTo>
                <a:lnTo>
                  <a:pt x="335723" y="15960"/>
                </a:lnTo>
                <a:lnTo>
                  <a:pt x="278006" y="24446"/>
                </a:lnTo>
                <a:lnTo>
                  <a:pt x="224455" y="34496"/>
                </a:lnTo>
                <a:lnTo>
                  <a:pt x="175520" y="45991"/>
                </a:lnTo>
                <a:lnTo>
                  <a:pt x="131651" y="58813"/>
                </a:lnTo>
                <a:lnTo>
                  <a:pt x="93298" y="72845"/>
                </a:lnTo>
                <a:lnTo>
                  <a:pt x="34936" y="104065"/>
                </a:lnTo>
                <a:lnTo>
                  <a:pt x="4031" y="138710"/>
                </a:lnTo>
                <a:lnTo>
                  <a:pt x="0" y="157022"/>
                </a:lnTo>
                <a:lnTo>
                  <a:pt x="4031" y="175335"/>
                </a:lnTo>
                <a:lnTo>
                  <a:pt x="34936" y="209980"/>
                </a:lnTo>
                <a:lnTo>
                  <a:pt x="93298" y="241201"/>
                </a:lnTo>
                <a:lnTo>
                  <a:pt x="131651" y="255232"/>
                </a:lnTo>
                <a:lnTo>
                  <a:pt x="175520" y="268054"/>
                </a:lnTo>
                <a:lnTo>
                  <a:pt x="224455" y="279549"/>
                </a:lnTo>
                <a:lnTo>
                  <a:pt x="278006" y="289599"/>
                </a:lnTo>
                <a:lnTo>
                  <a:pt x="335723" y="298085"/>
                </a:lnTo>
                <a:lnTo>
                  <a:pt x="397157" y="304891"/>
                </a:lnTo>
                <a:lnTo>
                  <a:pt x="461858" y="309898"/>
                </a:lnTo>
                <a:lnTo>
                  <a:pt x="529377" y="312989"/>
                </a:lnTo>
                <a:lnTo>
                  <a:pt x="599264" y="314045"/>
                </a:lnTo>
                <a:lnTo>
                  <a:pt x="669151" y="312989"/>
                </a:lnTo>
                <a:lnTo>
                  <a:pt x="736670" y="309898"/>
                </a:lnTo>
                <a:lnTo>
                  <a:pt x="801371" y="304891"/>
                </a:lnTo>
                <a:lnTo>
                  <a:pt x="862806" y="298085"/>
                </a:lnTo>
                <a:lnTo>
                  <a:pt x="920523" y="289599"/>
                </a:lnTo>
                <a:lnTo>
                  <a:pt x="974074" y="279549"/>
                </a:lnTo>
                <a:lnTo>
                  <a:pt x="1023008" y="268054"/>
                </a:lnTo>
                <a:lnTo>
                  <a:pt x="1066877" y="255232"/>
                </a:lnTo>
                <a:lnTo>
                  <a:pt x="1105231" y="241201"/>
                </a:lnTo>
                <a:lnTo>
                  <a:pt x="1117367" y="235534"/>
                </a:lnTo>
                <a:lnTo>
                  <a:pt x="599264" y="235534"/>
                </a:lnTo>
                <a:lnTo>
                  <a:pt x="522311" y="234682"/>
                </a:lnTo>
                <a:lnTo>
                  <a:pt x="448864" y="232210"/>
                </a:lnTo>
                <a:lnTo>
                  <a:pt x="379728" y="228237"/>
                </a:lnTo>
                <a:lnTo>
                  <a:pt x="315709" y="222885"/>
                </a:lnTo>
                <a:lnTo>
                  <a:pt x="257612" y="216277"/>
                </a:lnTo>
                <a:lnTo>
                  <a:pt x="206243" y="208532"/>
                </a:lnTo>
                <a:lnTo>
                  <a:pt x="162407" y="199773"/>
                </a:lnTo>
                <a:lnTo>
                  <a:pt x="100559" y="179698"/>
                </a:lnTo>
                <a:lnTo>
                  <a:pt x="78511" y="157022"/>
                </a:lnTo>
                <a:lnTo>
                  <a:pt x="84157" y="145421"/>
                </a:lnTo>
                <a:lnTo>
                  <a:pt x="126911" y="123924"/>
                </a:lnTo>
                <a:lnTo>
                  <a:pt x="206243" y="105513"/>
                </a:lnTo>
                <a:lnTo>
                  <a:pt x="257612" y="97769"/>
                </a:lnTo>
                <a:lnTo>
                  <a:pt x="315709" y="91160"/>
                </a:lnTo>
                <a:lnTo>
                  <a:pt x="379728" y="85808"/>
                </a:lnTo>
                <a:lnTo>
                  <a:pt x="448864" y="81835"/>
                </a:lnTo>
                <a:lnTo>
                  <a:pt x="522311" y="79362"/>
                </a:lnTo>
                <a:lnTo>
                  <a:pt x="599264" y="78511"/>
                </a:lnTo>
                <a:lnTo>
                  <a:pt x="1117366" y="78511"/>
                </a:lnTo>
                <a:lnTo>
                  <a:pt x="1105231" y="72845"/>
                </a:lnTo>
                <a:lnTo>
                  <a:pt x="1066877" y="58813"/>
                </a:lnTo>
                <a:lnTo>
                  <a:pt x="1023008" y="45991"/>
                </a:lnTo>
                <a:lnTo>
                  <a:pt x="974074" y="34496"/>
                </a:lnTo>
                <a:lnTo>
                  <a:pt x="920523" y="24446"/>
                </a:lnTo>
                <a:lnTo>
                  <a:pt x="862806" y="15960"/>
                </a:lnTo>
                <a:lnTo>
                  <a:pt x="801371" y="9154"/>
                </a:lnTo>
                <a:lnTo>
                  <a:pt x="736670" y="4147"/>
                </a:lnTo>
                <a:lnTo>
                  <a:pt x="669151" y="1056"/>
                </a:lnTo>
                <a:lnTo>
                  <a:pt x="599264" y="0"/>
                </a:lnTo>
                <a:close/>
              </a:path>
              <a:path w="1198879" h="314325">
                <a:moveTo>
                  <a:pt x="1117366" y="78511"/>
                </a:moveTo>
                <a:lnTo>
                  <a:pt x="599264" y="78511"/>
                </a:lnTo>
                <a:lnTo>
                  <a:pt x="676217" y="79362"/>
                </a:lnTo>
                <a:lnTo>
                  <a:pt x="749665" y="81835"/>
                </a:lnTo>
                <a:lnTo>
                  <a:pt x="818801" y="85808"/>
                </a:lnTo>
                <a:lnTo>
                  <a:pt x="882820" y="91160"/>
                </a:lnTo>
                <a:lnTo>
                  <a:pt x="940917" y="97769"/>
                </a:lnTo>
                <a:lnTo>
                  <a:pt x="992286" y="105513"/>
                </a:lnTo>
                <a:lnTo>
                  <a:pt x="1036121" y="114272"/>
                </a:lnTo>
                <a:lnTo>
                  <a:pt x="1097969" y="134347"/>
                </a:lnTo>
                <a:lnTo>
                  <a:pt x="1120018" y="157022"/>
                </a:lnTo>
                <a:lnTo>
                  <a:pt x="1114371" y="168624"/>
                </a:lnTo>
                <a:lnTo>
                  <a:pt x="1071617" y="190121"/>
                </a:lnTo>
                <a:lnTo>
                  <a:pt x="992286" y="208532"/>
                </a:lnTo>
                <a:lnTo>
                  <a:pt x="940917" y="216277"/>
                </a:lnTo>
                <a:lnTo>
                  <a:pt x="882820" y="222885"/>
                </a:lnTo>
                <a:lnTo>
                  <a:pt x="818801" y="228237"/>
                </a:lnTo>
                <a:lnTo>
                  <a:pt x="749665" y="232210"/>
                </a:lnTo>
                <a:lnTo>
                  <a:pt x="676217" y="234682"/>
                </a:lnTo>
                <a:lnTo>
                  <a:pt x="599264" y="235534"/>
                </a:lnTo>
                <a:lnTo>
                  <a:pt x="1117367" y="235534"/>
                </a:lnTo>
                <a:lnTo>
                  <a:pt x="1163593" y="209980"/>
                </a:lnTo>
                <a:lnTo>
                  <a:pt x="1194497" y="175335"/>
                </a:lnTo>
                <a:lnTo>
                  <a:pt x="1198529" y="157022"/>
                </a:lnTo>
                <a:lnTo>
                  <a:pt x="1194497" y="138710"/>
                </a:lnTo>
                <a:lnTo>
                  <a:pt x="1182702" y="121019"/>
                </a:lnTo>
                <a:lnTo>
                  <a:pt x="1163593" y="104065"/>
                </a:lnTo>
                <a:lnTo>
                  <a:pt x="1137619" y="87968"/>
                </a:lnTo>
                <a:lnTo>
                  <a:pt x="1117366" y="78511"/>
                </a:lnTo>
                <a:close/>
              </a:path>
            </a:pathLst>
          </a:custGeom>
          <a:solidFill>
            <a:srgbClr val="FF67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36485" y="1851111"/>
            <a:ext cx="1198880" cy="314325"/>
          </a:xfrm>
          <a:custGeom>
            <a:avLst/>
            <a:gdLst/>
            <a:ahLst/>
            <a:cxnLst/>
            <a:rect l="l" t="t" r="r" b="b"/>
            <a:pathLst>
              <a:path w="1198879" h="314325">
                <a:moveTo>
                  <a:pt x="0" y="157022"/>
                </a:moveTo>
                <a:lnTo>
                  <a:pt x="15826" y="121018"/>
                </a:lnTo>
                <a:lnTo>
                  <a:pt x="60909" y="87968"/>
                </a:lnTo>
                <a:lnTo>
                  <a:pt x="131651" y="58813"/>
                </a:lnTo>
                <a:lnTo>
                  <a:pt x="175520" y="45990"/>
                </a:lnTo>
                <a:lnTo>
                  <a:pt x="224455" y="34496"/>
                </a:lnTo>
                <a:lnTo>
                  <a:pt x="278005" y="24446"/>
                </a:lnTo>
                <a:lnTo>
                  <a:pt x="335723" y="15959"/>
                </a:lnTo>
                <a:lnTo>
                  <a:pt x="397157" y="9154"/>
                </a:lnTo>
                <a:lnTo>
                  <a:pt x="461858" y="4147"/>
                </a:lnTo>
                <a:lnTo>
                  <a:pt x="529377" y="1056"/>
                </a:lnTo>
                <a:lnTo>
                  <a:pt x="599264" y="0"/>
                </a:lnTo>
                <a:lnTo>
                  <a:pt x="669151" y="1056"/>
                </a:lnTo>
                <a:lnTo>
                  <a:pt x="736670" y="4147"/>
                </a:lnTo>
                <a:lnTo>
                  <a:pt x="801371" y="9154"/>
                </a:lnTo>
                <a:lnTo>
                  <a:pt x="862805" y="15959"/>
                </a:lnTo>
                <a:lnTo>
                  <a:pt x="920523" y="24446"/>
                </a:lnTo>
                <a:lnTo>
                  <a:pt x="974073" y="34496"/>
                </a:lnTo>
                <a:lnTo>
                  <a:pt x="1023008" y="45990"/>
                </a:lnTo>
                <a:lnTo>
                  <a:pt x="1066877" y="58813"/>
                </a:lnTo>
                <a:lnTo>
                  <a:pt x="1105230" y="72844"/>
                </a:lnTo>
                <a:lnTo>
                  <a:pt x="1163592" y="104065"/>
                </a:lnTo>
                <a:lnTo>
                  <a:pt x="1194497" y="138710"/>
                </a:lnTo>
                <a:lnTo>
                  <a:pt x="1198529" y="157022"/>
                </a:lnTo>
                <a:lnTo>
                  <a:pt x="1194497" y="175334"/>
                </a:lnTo>
                <a:lnTo>
                  <a:pt x="1163592" y="209979"/>
                </a:lnTo>
                <a:lnTo>
                  <a:pt x="1105230" y="241200"/>
                </a:lnTo>
                <a:lnTo>
                  <a:pt x="1066877" y="255232"/>
                </a:lnTo>
                <a:lnTo>
                  <a:pt x="1023008" y="268054"/>
                </a:lnTo>
                <a:lnTo>
                  <a:pt x="974073" y="279549"/>
                </a:lnTo>
                <a:lnTo>
                  <a:pt x="920523" y="289598"/>
                </a:lnTo>
                <a:lnTo>
                  <a:pt x="862805" y="298085"/>
                </a:lnTo>
                <a:lnTo>
                  <a:pt x="801371" y="304891"/>
                </a:lnTo>
                <a:lnTo>
                  <a:pt x="736670" y="309898"/>
                </a:lnTo>
                <a:lnTo>
                  <a:pt x="669151" y="312988"/>
                </a:lnTo>
                <a:lnTo>
                  <a:pt x="599264" y="314045"/>
                </a:lnTo>
                <a:lnTo>
                  <a:pt x="529377" y="312988"/>
                </a:lnTo>
                <a:lnTo>
                  <a:pt x="461858" y="309898"/>
                </a:lnTo>
                <a:lnTo>
                  <a:pt x="397157" y="304891"/>
                </a:lnTo>
                <a:lnTo>
                  <a:pt x="335723" y="298085"/>
                </a:lnTo>
                <a:lnTo>
                  <a:pt x="278005" y="289598"/>
                </a:lnTo>
                <a:lnTo>
                  <a:pt x="224455" y="279549"/>
                </a:lnTo>
                <a:lnTo>
                  <a:pt x="175520" y="268054"/>
                </a:lnTo>
                <a:lnTo>
                  <a:pt x="131651" y="255232"/>
                </a:lnTo>
                <a:lnTo>
                  <a:pt x="93298" y="241200"/>
                </a:lnTo>
                <a:lnTo>
                  <a:pt x="34936" y="209979"/>
                </a:lnTo>
                <a:lnTo>
                  <a:pt x="4031" y="175334"/>
                </a:lnTo>
                <a:lnTo>
                  <a:pt x="0" y="157022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14996" y="1929622"/>
            <a:ext cx="1042035" cy="157480"/>
          </a:xfrm>
          <a:custGeom>
            <a:avLst/>
            <a:gdLst/>
            <a:ahLst/>
            <a:cxnLst/>
            <a:rect l="l" t="t" r="r" b="b"/>
            <a:pathLst>
              <a:path w="1042034" h="157480">
                <a:moveTo>
                  <a:pt x="0" y="78511"/>
                </a:moveTo>
                <a:lnTo>
                  <a:pt x="48400" y="111609"/>
                </a:lnTo>
                <a:lnTo>
                  <a:pt x="127731" y="130020"/>
                </a:lnTo>
                <a:lnTo>
                  <a:pt x="179100" y="137765"/>
                </a:lnTo>
                <a:lnTo>
                  <a:pt x="237197" y="144374"/>
                </a:lnTo>
                <a:lnTo>
                  <a:pt x="301216" y="149725"/>
                </a:lnTo>
                <a:lnTo>
                  <a:pt x="370352" y="153698"/>
                </a:lnTo>
                <a:lnTo>
                  <a:pt x="443800" y="156171"/>
                </a:lnTo>
                <a:lnTo>
                  <a:pt x="520753" y="157022"/>
                </a:lnTo>
                <a:lnTo>
                  <a:pt x="597706" y="156171"/>
                </a:lnTo>
                <a:lnTo>
                  <a:pt x="671153" y="153698"/>
                </a:lnTo>
                <a:lnTo>
                  <a:pt x="740289" y="149725"/>
                </a:lnTo>
                <a:lnTo>
                  <a:pt x="804308" y="144374"/>
                </a:lnTo>
                <a:lnTo>
                  <a:pt x="862405" y="137765"/>
                </a:lnTo>
                <a:lnTo>
                  <a:pt x="913774" y="130020"/>
                </a:lnTo>
                <a:lnTo>
                  <a:pt x="957610" y="121261"/>
                </a:lnTo>
                <a:lnTo>
                  <a:pt x="1019458" y="101186"/>
                </a:lnTo>
                <a:lnTo>
                  <a:pt x="1041506" y="78511"/>
                </a:lnTo>
                <a:lnTo>
                  <a:pt x="1035860" y="66909"/>
                </a:lnTo>
                <a:lnTo>
                  <a:pt x="993106" y="45412"/>
                </a:lnTo>
                <a:lnTo>
                  <a:pt x="913774" y="27002"/>
                </a:lnTo>
                <a:lnTo>
                  <a:pt x="862405" y="19257"/>
                </a:lnTo>
                <a:lnTo>
                  <a:pt x="804308" y="12648"/>
                </a:lnTo>
                <a:lnTo>
                  <a:pt x="740289" y="7297"/>
                </a:lnTo>
                <a:lnTo>
                  <a:pt x="671153" y="3324"/>
                </a:lnTo>
                <a:lnTo>
                  <a:pt x="597706" y="851"/>
                </a:lnTo>
                <a:lnTo>
                  <a:pt x="520753" y="0"/>
                </a:lnTo>
                <a:lnTo>
                  <a:pt x="443800" y="851"/>
                </a:lnTo>
                <a:lnTo>
                  <a:pt x="370352" y="3324"/>
                </a:lnTo>
                <a:lnTo>
                  <a:pt x="301216" y="7297"/>
                </a:lnTo>
                <a:lnTo>
                  <a:pt x="237197" y="12648"/>
                </a:lnTo>
                <a:lnTo>
                  <a:pt x="179100" y="19257"/>
                </a:lnTo>
                <a:lnTo>
                  <a:pt x="127731" y="27002"/>
                </a:lnTo>
                <a:lnTo>
                  <a:pt x="83896" y="35761"/>
                </a:lnTo>
                <a:lnTo>
                  <a:pt x="22048" y="55836"/>
                </a:lnTo>
                <a:lnTo>
                  <a:pt x="0" y="78511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06820" y="4683512"/>
            <a:ext cx="1122680" cy="0"/>
          </a:xfrm>
          <a:custGeom>
            <a:avLst/>
            <a:gdLst/>
            <a:ahLst/>
            <a:cxnLst/>
            <a:rect l="l" t="t" r="r" b="b"/>
            <a:pathLst>
              <a:path w="1122679" h="0">
                <a:moveTo>
                  <a:pt x="0" y="0"/>
                </a:moveTo>
                <a:lnTo>
                  <a:pt x="1122399" y="1"/>
                </a:lnTo>
              </a:path>
            </a:pathLst>
          </a:custGeom>
          <a:ln w="38100">
            <a:solidFill>
              <a:srgbClr val="FF67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68714" y="4071819"/>
            <a:ext cx="2436873" cy="1918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735015" y="4415882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5845" y="1"/>
                </a:lnTo>
              </a:path>
            </a:pathLst>
          </a:custGeom>
          <a:ln w="38100">
            <a:solidFill>
              <a:srgbClr val="B4FDF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10" y="444500"/>
            <a:ext cx="10639425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 sz="3600" spc="445">
                <a:solidFill>
                  <a:srgbClr val="018184"/>
                </a:solidFill>
              </a:rPr>
              <a:t>Step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75">
                <a:solidFill>
                  <a:srgbClr val="018184"/>
                </a:solidFill>
              </a:rPr>
              <a:t>5: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535">
                <a:solidFill>
                  <a:srgbClr val="018184"/>
                </a:solidFill>
              </a:rPr>
              <a:t>FASTR</a:t>
            </a:r>
            <a:r>
              <a:rPr dirty="0" sz="3600" spc="175">
                <a:solidFill>
                  <a:srgbClr val="018184"/>
                </a:solidFill>
              </a:rPr>
              <a:t> </a:t>
            </a:r>
            <a:r>
              <a:rPr dirty="0" sz="3600" spc="305">
                <a:solidFill>
                  <a:srgbClr val="018184"/>
                </a:solidFill>
              </a:rPr>
              <a:t>or</a:t>
            </a:r>
            <a:r>
              <a:rPr dirty="0" sz="3600" spc="175">
                <a:solidFill>
                  <a:srgbClr val="018184"/>
                </a:solidFill>
              </a:rPr>
              <a:t> </a:t>
            </a:r>
            <a:r>
              <a:rPr dirty="0" sz="3600" spc="595">
                <a:solidFill>
                  <a:srgbClr val="018184"/>
                </a:solidFill>
              </a:rPr>
              <a:t>RSAC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155">
                <a:solidFill>
                  <a:srgbClr val="018184"/>
                </a:solidFill>
              </a:rPr>
              <a:t>(if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385">
                <a:solidFill>
                  <a:srgbClr val="018184"/>
                </a:solidFill>
              </a:rPr>
              <a:t>student)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430">
                <a:solidFill>
                  <a:srgbClr val="018184"/>
                </a:solidFill>
              </a:rPr>
              <a:t>Review</a:t>
            </a:r>
            <a:r>
              <a:rPr dirty="0" sz="3600" spc="175">
                <a:solidFill>
                  <a:srgbClr val="018184"/>
                </a:solidFill>
              </a:rPr>
              <a:t> </a:t>
            </a:r>
            <a:r>
              <a:rPr dirty="0" sz="3600" spc="265">
                <a:solidFill>
                  <a:srgbClr val="018184"/>
                </a:solidFill>
              </a:rPr>
              <a:t>for  </a:t>
            </a:r>
            <a:r>
              <a:rPr dirty="0" sz="3600" spc="465">
                <a:solidFill>
                  <a:srgbClr val="018184"/>
                </a:solidFill>
              </a:rPr>
              <a:t>Extreme </a:t>
            </a:r>
            <a:r>
              <a:rPr dirty="0" sz="3600" spc="430">
                <a:solidFill>
                  <a:srgbClr val="018184"/>
                </a:solidFill>
              </a:rPr>
              <a:t>Risk</a:t>
            </a:r>
            <a:r>
              <a:rPr dirty="0" sz="3600" spc="-140">
                <a:solidFill>
                  <a:srgbClr val="018184"/>
                </a:solidFill>
              </a:rPr>
              <a:t> </a:t>
            </a:r>
            <a:r>
              <a:rPr dirty="0" sz="3600" spc="415">
                <a:solidFill>
                  <a:srgbClr val="018184"/>
                </a:solidFill>
              </a:rPr>
              <a:t>Locations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8407" y="1905507"/>
            <a:ext cx="10142220" cy="33743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marR="5080" indent="-228600">
              <a:lnSpc>
                <a:spcPts val="31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>
                <a:solidFill>
                  <a:srgbClr val="17453A"/>
                </a:solidFill>
                <a:latin typeface="Tahoma"/>
                <a:cs typeface="Tahoma"/>
              </a:rPr>
              <a:t>Waiver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request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may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be escalated to </a:t>
            </a:r>
            <a:r>
              <a:rPr dirty="0" sz="2800" spc="-30">
                <a:solidFill>
                  <a:srgbClr val="17453A"/>
                </a:solidFill>
                <a:latin typeface="Tahoma"/>
                <a:cs typeface="Tahoma"/>
              </a:rPr>
              <a:t>FASTR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or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RSAC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committee  review</a:t>
            </a:r>
            <a:endParaRPr sz="2800">
              <a:latin typeface="Tahoma"/>
              <a:cs typeface="Tahoma"/>
            </a:endParaRPr>
          </a:p>
          <a:p>
            <a:pPr lvl="1" marL="698500" marR="395605" indent="-228600">
              <a:lnSpc>
                <a:spcPts val="2590"/>
              </a:lnSpc>
              <a:spcBef>
                <a:spcPts val="4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Global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Safety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will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reach out to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traveler/support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admin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if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any further  information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is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required</a:t>
            </a:r>
            <a:endParaRPr sz="2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810060"/>
              </a:buClr>
              <a:buFont typeface="Arial"/>
              <a:buChar char="•"/>
            </a:pPr>
            <a:endParaRPr sz="3850">
              <a:latin typeface="Tahoma"/>
              <a:cs typeface="Tahoma"/>
            </a:endParaRPr>
          </a:p>
          <a:p>
            <a:pPr algn="r" marL="228600" marR="186055" indent="-228600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Once decision is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made,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traveler/support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admin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will be</a:t>
            </a:r>
            <a:r>
              <a:rPr dirty="0" sz="2800" spc="9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notified</a:t>
            </a:r>
            <a:endParaRPr sz="2800">
              <a:latin typeface="Tahoma"/>
              <a:cs typeface="Tahoma"/>
            </a:endParaRPr>
          </a:p>
          <a:p>
            <a:pPr algn="r" lvl="1" marL="228600" marR="163830" indent="-228600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228600" algn="l"/>
              </a:tabLst>
            </a:pP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Recommendation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by </a:t>
            </a:r>
            <a:r>
              <a:rPr dirty="0" sz="2400" spc="-30">
                <a:solidFill>
                  <a:srgbClr val="810060"/>
                </a:solidFill>
                <a:latin typeface="Tahoma"/>
                <a:cs typeface="Tahoma"/>
              </a:rPr>
              <a:t>FASTR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with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final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approval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by Dean or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Unit</a:t>
            </a:r>
            <a:r>
              <a:rPr dirty="0" sz="2400" spc="10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Head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Recommendation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by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RSAC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to</a:t>
            </a:r>
            <a:r>
              <a:rPr dirty="0" sz="2400" spc="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Provost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469" y="2849372"/>
            <a:ext cx="78422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745"/>
              <a:t>About </a:t>
            </a:r>
            <a:r>
              <a:rPr dirty="0" sz="6000" spc="590"/>
              <a:t>Global</a:t>
            </a:r>
            <a:r>
              <a:rPr dirty="0" sz="6000" spc="-225"/>
              <a:t> </a:t>
            </a:r>
            <a:r>
              <a:rPr dirty="0" sz="6000" spc="620"/>
              <a:t>Safety</a:t>
            </a:r>
            <a:endParaRPr sz="6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652" y="2693923"/>
            <a:ext cx="3380104" cy="123888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 marR="5080">
              <a:lnSpc>
                <a:spcPts val="4510"/>
              </a:lnSpc>
              <a:spcBef>
                <a:spcPts val="690"/>
              </a:spcBef>
            </a:pPr>
            <a:r>
              <a:rPr dirty="0" sz="4200" spc="520" b="1">
                <a:solidFill>
                  <a:srgbClr val="30937C"/>
                </a:solidFill>
                <a:latin typeface="Calibri"/>
                <a:cs typeface="Calibri"/>
              </a:rPr>
              <a:t>Step </a:t>
            </a:r>
            <a:r>
              <a:rPr dirty="0" sz="4200" spc="185" b="1">
                <a:solidFill>
                  <a:srgbClr val="30937C"/>
                </a:solidFill>
                <a:latin typeface="Calibri"/>
                <a:cs typeface="Calibri"/>
              </a:rPr>
              <a:t>6:</a:t>
            </a:r>
            <a:r>
              <a:rPr dirty="0" sz="4200" spc="-170" b="1">
                <a:solidFill>
                  <a:srgbClr val="30937C"/>
                </a:solidFill>
                <a:latin typeface="Calibri"/>
                <a:cs typeface="Calibri"/>
              </a:rPr>
              <a:t> </a:t>
            </a:r>
            <a:r>
              <a:rPr dirty="0" sz="4200" spc="434" b="1">
                <a:solidFill>
                  <a:srgbClr val="30937C"/>
                </a:solidFill>
                <a:latin typeface="Calibri"/>
                <a:cs typeface="Calibri"/>
              </a:rPr>
              <a:t>Final  </a:t>
            </a:r>
            <a:r>
              <a:rPr dirty="0" sz="4200" spc="509" b="1">
                <a:solidFill>
                  <a:srgbClr val="30937C"/>
                </a:solidFill>
                <a:latin typeface="Calibri"/>
                <a:cs typeface="Calibri"/>
              </a:rPr>
              <a:t>Steps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2815" y="6421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6686" y="776442"/>
            <a:ext cx="6850380" cy="2319020"/>
          </a:xfrm>
          <a:custGeom>
            <a:avLst/>
            <a:gdLst/>
            <a:ahLst/>
            <a:cxnLst/>
            <a:rect l="l" t="t" r="r" b="b"/>
            <a:pathLst>
              <a:path w="6850380" h="2319020">
                <a:moveTo>
                  <a:pt x="0" y="0"/>
                </a:moveTo>
                <a:lnTo>
                  <a:pt x="6850161" y="0"/>
                </a:lnTo>
                <a:lnTo>
                  <a:pt x="6850161" y="2318400"/>
                </a:lnTo>
                <a:lnTo>
                  <a:pt x="0" y="2318400"/>
                </a:lnTo>
                <a:lnTo>
                  <a:pt x="0" y="0"/>
                </a:lnTo>
                <a:close/>
              </a:path>
            </a:pathLst>
          </a:custGeom>
          <a:solidFill>
            <a:srgbClr val="ACD03C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6686" y="776442"/>
            <a:ext cx="6850380" cy="2319020"/>
          </a:xfrm>
          <a:custGeom>
            <a:avLst/>
            <a:gdLst/>
            <a:ahLst/>
            <a:cxnLst/>
            <a:rect l="l" t="t" r="r" b="b"/>
            <a:pathLst>
              <a:path w="6850380" h="2319020">
                <a:moveTo>
                  <a:pt x="0" y="0"/>
                </a:moveTo>
                <a:lnTo>
                  <a:pt x="6850162" y="0"/>
                </a:lnTo>
                <a:lnTo>
                  <a:pt x="6850162" y="2318400"/>
                </a:lnTo>
                <a:lnTo>
                  <a:pt x="0" y="2318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1818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25635" y="1191767"/>
            <a:ext cx="5747385" cy="1723389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32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300" spc="200">
                <a:solidFill>
                  <a:srgbClr val="17453A"/>
                </a:solidFill>
                <a:latin typeface="Calibri"/>
                <a:cs typeface="Calibri"/>
              </a:rPr>
              <a:t>Notification</a:t>
            </a:r>
            <a:r>
              <a:rPr dirty="0" sz="2300" spc="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54">
                <a:solidFill>
                  <a:srgbClr val="17453A"/>
                </a:solidFill>
                <a:latin typeface="Calibri"/>
                <a:cs typeface="Calibri"/>
              </a:rPr>
              <a:t>from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50">
                <a:solidFill>
                  <a:srgbClr val="17453A"/>
                </a:solidFill>
                <a:latin typeface="Calibri"/>
                <a:cs typeface="Calibri"/>
              </a:rPr>
              <a:t>the</a:t>
            </a:r>
            <a:r>
              <a:rPr dirty="0" sz="2300" spc="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00">
                <a:solidFill>
                  <a:srgbClr val="17453A"/>
                </a:solidFill>
                <a:latin typeface="Calibri"/>
                <a:cs typeface="Calibri"/>
              </a:rPr>
              <a:t>Office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140">
                <a:solidFill>
                  <a:srgbClr val="17453A"/>
                </a:solidFill>
                <a:latin typeface="Calibri"/>
                <a:cs typeface="Calibri"/>
              </a:rPr>
              <a:t>for</a:t>
            </a:r>
            <a:r>
              <a:rPr dirty="0" sz="2300" spc="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20">
                <a:solidFill>
                  <a:srgbClr val="17453A"/>
                </a:solidFill>
                <a:latin typeface="Calibri"/>
                <a:cs typeface="Calibri"/>
              </a:rPr>
              <a:t>Global  </a:t>
            </a:r>
            <a:r>
              <a:rPr dirty="0" sz="2300" spc="204">
                <a:solidFill>
                  <a:srgbClr val="17453A"/>
                </a:solidFill>
                <a:latin typeface="Calibri"/>
                <a:cs typeface="Calibri"/>
              </a:rPr>
              <a:t>Health, </a:t>
            </a:r>
            <a:r>
              <a:rPr dirty="0" sz="2300" spc="170">
                <a:solidFill>
                  <a:srgbClr val="17453A"/>
                </a:solidFill>
                <a:latin typeface="Calibri"/>
                <a:cs typeface="Calibri"/>
              </a:rPr>
              <a:t>Safety, </a:t>
            </a:r>
            <a:r>
              <a:rPr dirty="0" sz="2300" spc="315">
                <a:solidFill>
                  <a:srgbClr val="17453A"/>
                </a:solidFill>
                <a:latin typeface="Calibri"/>
                <a:cs typeface="Calibri"/>
              </a:rPr>
              <a:t>and</a:t>
            </a:r>
            <a:r>
              <a:rPr dirty="0" sz="2300" spc="-28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25">
                <a:solidFill>
                  <a:srgbClr val="17453A"/>
                </a:solidFill>
                <a:latin typeface="Calibri"/>
                <a:cs typeface="Calibri"/>
              </a:rPr>
              <a:t>Security </a:t>
            </a:r>
            <a:r>
              <a:rPr dirty="0" u="sng" sz="2300" spc="170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or</a:t>
            </a:r>
            <a:endParaRPr sz="2300">
              <a:latin typeface="Calibri"/>
              <a:cs typeface="Calibri"/>
            </a:endParaRPr>
          </a:p>
          <a:p>
            <a:pPr marL="241300" marR="296545" indent="-228600">
              <a:lnSpc>
                <a:spcPct val="92600"/>
              </a:lnSpc>
              <a:spcBef>
                <a:spcPts val="29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300" spc="315">
                <a:solidFill>
                  <a:srgbClr val="17453A"/>
                </a:solidFill>
                <a:latin typeface="Calibri"/>
                <a:cs typeface="Calibri"/>
              </a:rPr>
              <a:t>Recommendation </a:t>
            </a:r>
            <a:r>
              <a:rPr dirty="0" sz="2300" spc="275">
                <a:solidFill>
                  <a:srgbClr val="17453A"/>
                </a:solidFill>
                <a:latin typeface="Calibri"/>
                <a:cs typeface="Calibri"/>
              </a:rPr>
              <a:t>by </a:t>
            </a:r>
            <a:r>
              <a:rPr dirty="0" sz="2300" spc="335">
                <a:solidFill>
                  <a:srgbClr val="17453A"/>
                </a:solidFill>
                <a:latin typeface="Calibri"/>
                <a:cs typeface="Calibri"/>
              </a:rPr>
              <a:t>FASTR</a:t>
            </a:r>
            <a:r>
              <a:rPr dirty="0" sz="2300" spc="-19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-120">
                <a:solidFill>
                  <a:srgbClr val="17453A"/>
                </a:solidFill>
                <a:latin typeface="Calibri"/>
                <a:cs typeface="Calibri"/>
              </a:rPr>
              <a:t>/ </a:t>
            </a:r>
            <a:r>
              <a:rPr dirty="0" sz="2300" spc="375">
                <a:solidFill>
                  <a:srgbClr val="17453A"/>
                </a:solidFill>
                <a:latin typeface="Calibri"/>
                <a:cs typeface="Calibri"/>
              </a:rPr>
              <a:t>RSAC  </a:t>
            </a:r>
            <a:r>
              <a:rPr dirty="0" sz="2300" spc="240">
                <a:solidFill>
                  <a:srgbClr val="17453A"/>
                </a:solidFill>
                <a:latin typeface="Calibri"/>
                <a:cs typeface="Calibri"/>
              </a:rPr>
              <a:t>with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170">
                <a:solidFill>
                  <a:srgbClr val="17453A"/>
                </a:solidFill>
                <a:latin typeface="Calibri"/>
                <a:cs typeface="Calibri"/>
              </a:rPr>
              <a:t>final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29">
                <a:solidFill>
                  <a:srgbClr val="17453A"/>
                </a:solidFill>
                <a:latin typeface="Calibri"/>
                <a:cs typeface="Calibri"/>
              </a:rPr>
              <a:t>approval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75">
                <a:solidFill>
                  <a:srgbClr val="17453A"/>
                </a:solidFill>
                <a:latin typeface="Calibri"/>
                <a:cs typeface="Calibri"/>
              </a:rPr>
              <a:t>by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330">
                <a:solidFill>
                  <a:srgbClr val="17453A"/>
                </a:solidFill>
                <a:latin typeface="Calibri"/>
                <a:cs typeface="Calibri"/>
              </a:rPr>
              <a:t>Dean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170">
                <a:solidFill>
                  <a:srgbClr val="17453A"/>
                </a:solidFill>
                <a:latin typeface="Calibri"/>
                <a:cs typeface="Calibri"/>
              </a:rPr>
              <a:t>or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35">
                <a:solidFill>
                  <a:srgbClr val="17453A"/>
                </a:solidFill>
                <a:latin typeface="Calibri"/>
                <a:cs typeface="Calibri"/>
              </a:rPr>
              <a:t>Unit  </a:t>
            </a:r>
            <a:r>
              <a:rPr dirty="0" sz="2300" spc="320">
                <a:solidFill>
                  <a:srgbClr val="17453A"/>
                </a:solidFill>
                <a:latin typeface="Calibri"/>
                <a:cs typeface="Calibri"/>
              </a:rPr>
              <a:t>Head </a:t>
            </a:r>
            <a:r>
              <a:rPr dirty="0" sz="2300" spc="-120">
                <a:solidFill>
                  <a:srgbClr val="17453A"/>
                </a:solidFill>
                <a:latin typeface="Calibri"/>
                <a:cs typeface="Calibri"/>
              </a:rPr>
              <a:t>/</a:t>
            </a:r>
            <a:r>
              <a:rPr dirty="0" sz="2300" spc="-16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29">
                <a:solidFill>
                  <a:srgbClr val="17453A"/>
                </a:solidFill>
                <a:latin typeface="Calibri"/>
                <a:cs typeface="Calibri"/>
              </a:rPr>
              <a:t>Provost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9193" y="436962"/>
            <a:ext cx="4795520" cy="679450"/>
          </a:xfrm>
          <a:custGeom>
            <a:avLst/>
            <a:gdLst/>
            <a:ahLst/>
            <a:cxnLst/>
            <a:rect l="l" t="t" r="r" b="b"/>
            <a:pathLst>
              <a:path w="4795520" h="679450">
                <a:moveTo>
                  <a:pt x="4681952" y="0"/>
                </a:moveTo>
                <a:lnTo>
                  <a:pt x="113159" y="0"/>
                </a:lnTo>
                <a:lnTo>
                  <a:pt x="69112" y="8892"/>
                </a:lnTo>
                <a:lnTo>
                  <a:pt x="33143" y="33144"/>
                </a:lnTo>
                <a:lnTo>
                  <a:pt x="8892" y="69113"/>
                </a:lnTo>
                <a:lnTo>
                  <a:pt x="0" y="113160"/>
                </a:lnTo>
                <a:lnTo>
                  <a:pt x="0" y="565798"/>
                </a:lnTo>
                <a:lnTo>
                  <a:pt x="8892" y="609846"/>
                </a:lnTo>
                <a:lnTo>
                  <a:pt x="33143" y="645816"/>
                </a:lnTo>
                <a:lnTo>
                  <a:pt x="69112" y="670067"/>
                </a:lnTo>
                <a:lnTo>
                  <a:pt x="113159" y="678959"/>
                </a:lnTo>
                <a:lnTo>
                  <a:pt x="4681952" y="678959"/>
                </a:lnTo>
                <a:lnTo>
                  <a:pt x="4725999" y="670067"/>
                </a:lnTo>
                <a:lnTo>
                  <a:pt x="4761968" y="645816"/>
                </a:lnTo>
                <a:lnTo>
                  <a:pt x="4786219" y="609846"/>
                </a:lnTo>
                <a:lnTo>
                  <a:pt x="4795112" y="565798"/>
                </a:lnTo>
                <a:lnTo>
                  <a:pt x="4795112" y="113160"/>
                </a:lnTo>
                <a:lnTo>
                  <a:pt x="4786219" y="69113"/>
                </a:lnTo>
                <a:lnTo>
                  <a:pt x="4761968" y="33144"/>
                </a:lnTo>
                <a:lnTo>
                  <a:pt x="4725999" y="8892"/>
                </a:lnTo>
                <a:lnTo>
                  <a:pt x="4681952" y="0"/>
                </a:lnTo>
                <a:close/>
              </a:path>
            </a:pathLst>
          </a:custGeom>
          <a:solidFill>
            <a:srgbClr val="018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49193" y="436962"/>
            <a:ext cx="4795520" cy="679450"/>
          </a:xfrm>
          <a:custGeom>
            <a:avLst/>
            <a:gdLst/>
            <a:ahLst/>
            <a:cxnLst/>
            <a:rect l="l" t="t" r="r" b="b"/>
            <a:pathLst>
              <a:path w="4795520" h="679450">
                <a:moveTo>
                  <a:pt x="0" y="113160"/>
                </a:moveTo>
                <a:lnTo>
                  <a:pt x="8892" y="69113"/>
                </a:lnTo>
                <a:lnTo>
                  <a:pt x="33143" y="33144"/>
                </a:lnTo>
                <a:lnTo>
                  <a:pt x="69113" y="8892"/>
                </a:lnTo>
                <a:lnTo>
                  <a:pt x="113160" y="0"/>
                </a:lnTo>
                <a:lnTo>
                  <a:pt x="4681953" y="0"/>
                </a:lnTo>
                <a:lnTo>
                  <a:pt x="4726000" y="8892"/>
                </a:lnTo>
                <a:lnTo>
                  <a:pt x="4761969" y="33144"/>
                </a:lnTo>
                <a:lnTo>
                  <a:pt x="4786220" y="69113"/>
                </a:lnTo>
                <a:lnTo>
                  <a:pt x="4795113" y="113160"/>
                </a:lnTo>
                <a:lnTo>
                  <a:pt x="4795113" y="565799"/>
                </a:lnTo>
                <a:lnTo>
                  <a:pt x="4786220" y="609846"/>
                </a:lnTo>
                <a:lnTo>
                  <a:pt x="4761969" y="645815"/>
                </a:lnTo>
                <a:lnTo>
                  <a:pt x="4726000" y="670067"/>
                </a:lnTo>
                <a:lnTo>
                  <a:pt x="4681953" y="678960"/>
                </a:lnTo>
                <a:lnTo>
                  <a:pt x="113160" y="678960"/>
                </a:lnTo>
                <a:lnTo>
                  <a:pt x="69113" y="670067"/>
                </a:lnTo>
                <a:lnTo>
                  <a:pt x="33143" y="645815"/>
                </a:lnTo>
                <a:lnTo>
                  <a:pt x="8892" y="609846"/>
                </a:lnTo>
                <a:lnTo>
                  <a:pt x="0" y="565799"/>
                </a:lnTo>
                <a:lnTo>
                  <a:pt x="0" y="113160"/>
                </a:lnTo>
                <a:close/>
              </a:path>
            </a:pathLst>
          </a:custGeom>
          <a:ln w="12700">
            <a:solidFill>
              <a:srgbClr val="CDD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50881" y="551688"/>
            <a:ext cx="417512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210" b="0">
                <a:latin typeface="Calibri"/>
                <a:cs typeface="Calibri"/>
              </a:rPr>
              <a:t>International </a:t>
            </a:r>
            <a:r>
              <a:rPr dirty="0" sz="2300" spc="175" b="0">
                <a:latin typeface="Calibri"/>
                <a:cs typeface="Calibri"/>
              </a:rPr>
              <a:t>travel</a:t>
            </a:r>
            <a:r>
              <a:rPr dirty="0" sz="2300" spc="-70" b="0">
                <a:latin typeface="Calibri"/>
                <a:cs typeface="Calibri"/>
              </a:rPr>
              <a:t> </a:t>
            </a:r>
            <a:r>
              <a:rPr dirty="0" sz="2300" spc="229" b="0">
                <a:latin typeface="Calibri"/>
                <a:cs typeface="Calibri"/>
              </a:rPr>
              <a:t>approval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06686" y="3558522"/>
            <a:ext cx="6850380" cy="2391410"/>
          </a:xfrm>
          <a:custGeom>
            <a:avLst/>
            <a:gdLst/>
            <a:ahLst/>
            <a:cxnLst/>
            <a:rect l="l" t="t" r="r" b="b"/>
            <a:pathLst>
              <a:path w="6850380" h="2391410">
                <a:moveTo>
                  <a:pt x="0" y="0"/>
                </a:moveTo>
                <a:lnTo>
                  <a:pt x="6850161" y="0"/>
                </a:lnTo>
                <a:lnTo>
                  <a:pt x="6850161" y="2390849"/>
                </a:lnTo>
                <a:lnTo>
                  <a:pt x="0" y="2390849"/>
                </a:lnTo>
                <a:lnTo>
                  <a:pt x="0" y="0"/>
                </a:lnTo>
                <a:close/>
              </a:path>
            </a:pathLst>
          </a:custGeom>
          <a:solidFill>
            <a:srgbClr val="ACD03C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06686" y="3558522"/>
            <a:ext cx="6850380" cy="2391410"/>
          </a:xfrm>
          <a:custGeom>
            <a:avLst/>
            <a:gdLst/>
            <a:ahLst/>
            <a:cxnLst/>
            <a:rect l="l" t="t" r="r" b="b"/>
            <a:pathLst>
              <a:path w="6850380" h="2391410">
                <a:moveTo>
                  <a:pt x="0" y="0"/>
                </a:moveTo>
                <a:lnTo>
                  <a:pt x="6850162" y="0"/>
                </a:lnTo>
                <a:lnTo>
                  <a:pt x="6850162" y="2390849"/>
                </a:lnTo>
                <a:lnTo>
                  <a:pt x="0" y="239084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1818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25635" y="3974592"/>
            <a:ext cx="5631815" cy="177228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marR="300990" indent="-228600">
              <a:lnSpc>
                <a:spcPts val="2590"/>
              </a:lnSpc>
              <a:spcBef>
                <a:spcPts val="32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300" spc="180">
                <a:solidFill>
                  <a:srgbClr val="17453A"/>
                </a:solidFill>
                <a:latin typeface="Calibri"/>
                <a:cs typeface="Calibri"/>
              </a:rPr>
              <a:t>Traveler </a:t>
            </a:r>
            <a:r>
              <a:rPr dirty="0" sz="2300" spc="275">
                <a:solidFill>
                  <a:srgbClr val="17453A"/>
                </a:solidFill>
                <a:latin typeface="Calibri"/>
                <a:cs typeface="Calibri"/>
              </a:rPr>
              <a:t>signs </a:t>
            </a:r>
            <a:r>
              <a:rPr dirty="0" sz="2300" spc="315">
                <a:solidFill>
                  <a:srgbClr val="17453A"/>
                </a:solidFill>
                <a:latin typeface="Calibri"/>
                <a:cs typeface="Calibri"/>
              </a:rPr>
              <a:t>Acknowledgment</a:t>
            </a:r>
            <a:r>
              <a:rPr dirty="0" sz="2300" spc="-24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150">
                <a:solidFill>
                  <a:srgbClr val="17453A"/>
                </a:solidFill>
                <a:latin typeface="Calibri"/>
                <a:cs typeface="Calibri"/>
              </a:rPr>
              <a:t>of  </a:t>
            </a:r>
            <a:r>
              <a:rPr dirty="0" sz="2300" spc="260">
                <a:solidFill>
                  <a:srgbClr val="17453A"/>
                </a:solidFill>
                <a:latin typeface="Calibri"/>
                <a:cs typeface="Calibri"/>
              </a:rPr>
              <a:t>Risk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54">
                <a:solidFill>
                  <a:srgbClr val="17453A"/>
                </a:solidFill>
                <a:latin typeface="Calibri"/>
                <a:cs typeface="Calibri"/>
              </a:rPr>
              <a:t>form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300" spc="180">
                <a:solidFill>
                  <a:srgbClr val="17453A"/>
                </a:solidFill>
                <a:latin typeface="Calibri"/>
                <a:cs typeface="Calibri"/>
              </a:rPr>
              <a:t>Travel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155">
                <a:solidFill>
                  <a:srgbClr val="17453A"/>
                </a:solidFill>
                <a:latin typeface="Calibri"/>
                <a:cs typeface="Calibri"/>
              </a:rPr>
              <a:t>is</a:t>
            </a:r>
            <a:r>
              <a:rPr dirty="0" sz="23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25">
                <a:solidFill>
                  <a:srgbClr val="17453A"/>
                </a:solidFill>
                <a:latin typeface="Calibri"/>
                <a:cs typeface="Calibri"/>
              </a:rPr>
              <a:t>registered</a:t>
            </a:r>
            <a:r>
              <a:rPr dirty="0" sz="23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15">
                <a:solidFill>
                  <a:srgbClr val="17453A"/>
                </a:solidFill>
                <a:latin typeface="Calibri"/>
                <a:cs typeface="Calibri"/>
              </a:rPr>
              <a:t>in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50">
                <a:solidFill>
                  <a:srgbClr val="17453A"/>
                </a:solidFill>
                <a:latin typeface="Calibri"/>
                <a:cs typeface="Calibri"/>
              </a:rPr>
              <a:t>the</a:t>
            </a:r>
            <a:r>
              <a:rPr dirty="0" sz="2300" spc="8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310">
                <a:solidFill>
                  <a:srgbClr val="17453A"/>
                </a:solidFill>
                <a:latin typeface="Calibri"/>
                <a:cs typeface="Calibri"/>
              </a:rPr>
              <a:t>GTR</a:t>
            </a:r>
            <a:endParaRPr sz="23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54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300" spc="290">
                <a:solidFill>
                  <a:srgbClr val="17453A"/>
                </a:solidFill>
                <a:latin typeface="Calibri"/>
                <a:cs typeface="Calibri"/>
              </a:rPr>
              <a:t>Any</a:t>
            </a:r>
            <a:r>
              <a:rPr dirty="0" sz="2300" spc="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315">
                <a:solidFill>
                  <a:srgbClr val="17453A"/>
                </a:solidFill>
                <a:latin typeface="Calibri"/>
                <a:cs typeface="Calibri"/>
              </a:rPr>
              <a:t>pending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35">
                <a:solidFill>
                  <a:srgbClr val="17453A"/>
                </a:solidFill>
                <a:latin typeface="Calibri"/>
                <a:cs typeface="Calibri"/>
              </a:rPr>
              <a:t>requests</a:t>
            </a:r>
            <a:r>
              <a:rPr dirty="0" sz="2300" spc="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15">
                <a:solidFill>
                  <a:srgbClr val="17453A"/>
                </a:solidFill>
                <a:latin typeface="Calibri"/>
                <a:cs typeface="Calibri"/>
              </a:rPr>
              <a:t>in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95">
                <a:solidFill>
                  <a:srgbClr val="17453A"/>
                </a:solidFill>
                <a:latin typeface="Calibri"/>
                <a:cs typeface="Calibri"/>
              </a:rPr>
              <a:t>Concur</a:t>
            </a:r>
            <a:r>
              <a:rPr dirty="0" sz="2300" spc="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315">
                <a:solidFill>
                  <a:srgbClr val="17453A"/>
                </a:solidFill>
                <a:latin typeface="Calibri"/>
                <a:cs typeface="Calibri"/>
              </a:rPr>
              <a:t>and  </a:t>
            </a:r>
            <a:r>
              <a:rPr dirty="0" sz="2300" spc="310">
                <a:solidFill>
                  <a:srgbClr val="17453A"/>
                </a:solidFill>
                <a:latin typeface="Calibri"/>
                <a:cs typeface="Calibri"/>
              </a:rPr>
              <a:t>GTR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10">
                <a:solidFill>
                  <a:srgbClr val="17453A"/>
                </a:solidFill>
                <a:latin typeface="Calibri"/>
                <a:cs typeface="Calibri"/>
              </a:rPr>
              <a:t>registration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155">
                <a:solidFill>
                  <a:srgbClr val="17453A"/>
                </a:solidFill>
                <a:latin typeface="Calibri"/>
                <a:cs typeface="Calibri"/>
              </a:rPr>
              <a:t>will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95">
                <a:solidFill>
                  <a:srgbClr val="17453A"/>
                </a:solidFill>
                <a:latin typeface="Calibri"/>
                <a:cs typeface="Calibri"/>
              </a:rPr>
              <a:t>be</a:t>
            </a:r>
            <a:r>
              <a:rPr dirty="0" sz="23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300" spc="260">
                <a:solidFill>
                  <a:srgbClr val="17453A"/>
                </a:solidFill>
                <a:latin typeface="Calibri"/>
                <a:cs typeface="Calibri"/>
              </a:rPr>
              <a:t>approved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49193" y="3219042"/>
            <a:ext cx="4795520" cy="679450"/>
          </a:xfrm>
          <a:custGeom>
            <a:avLst/>
            <a:gdLst/>
            <a:ahLst/>
            <a:cxnLst/>
            <a:rect l="l" t="t" r="r" b="b"/>
            <a:pathLst>
              <a:path w="4795520" h="679450">
                <a:moveTo>
                  <a:pt x="4681952" y="0"/>
                </a:moveTo>
                <a:lnTo>
                  <a:pt x="113159" y="0"/>
                </a:lnTo>
                <a:lnTo>
                  <a:pt x="69112" y="8892"/>
                </a:lnTo>
                <a:lnTo>
                  <a:pt x="33143" y="33144"/>
                </a:lnTo>
                <a:lnTo>
                  <a:pt x="8892" y="69113"/>
                </a:lnTo>
                <a:lnTo>
                  <a:pt x="0" y="113160"/>
                </a:lnTo>
                <a:lnTo>
                  <a:pt x="0" y="565800"/>
                </a:lnTo>
                <a:lnTo>
                  <a:pt x="8892" y="609847"/>
                </a:lnTo>
                <a:lnTo>
                  <a:pt x="33143" y="645816"/>
                </a:lnTo>
                <a:lnTo>
                  <a:pt x="69112" y="670068"/>
                </a:lnTo>
                <a:lnTo>
                  <a:pt x="113159" y="678961"/>
                </a:lnTo>
                <a:lnTo>
                  <a:pt x="4681952" y="678961"/>
                </a:lnTo>
                <a:lnTo>
                  <a:pt x="4725999" y="670068"/>
                </a:lnTo>
                <a:lnTo>
                  <a:pt x="4761968" y="645816"/>
                </a:lnTo>
                <a:lnTo>
                  <a:pt x="4786219" y="609847"/>
                </a:lnTo>
                <a:lnTo>
                  <a:pt x="4795112" y="565800"/>
                </a:lnTo>
                <a:lnTo>
                  <a:pt x="4795112" y="113160"/>
                </a:lnTo>
                <a:lnTo>
                  <a:pt x="4786219" y="69113"/>
                </a:lnTo>
                <a:lnTo>
                  <a:pt x="4761968" y="33144"/>
                </a:lnTo>
                <a:lnTo>
                  <a:pt x="4725999" y="8892"/>
                </a:lnTo>
                <a:lnTo>
                  <a:pt x="4681952" y="0"/>
                </a:lnTo>
                <a:close/>
              </a:path>
            </a:pathLst>
          </a:custGeom>
          <a:solidFill>
            <a:srgbClr val="018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9193" y="3219042"/>
            <a:ext cx="4795520" cy="679450"/>
          </a:xfrm>
          <a:custGeom>
            <a:avLst/>
            <a:gdLst/>
            <a:ahLst/>
            <a:cxnLst/>
            <a:rect l="l" t="t" r="r" b="b"/>
            <a:pathLst>
              <a:path w="4795520" h="679450">
                <a:moveTo>
                  <a:pt x="0" y="113160"/>
                </a:moveTo>
                <a:lnTo>
                  <a:pt x="8892" y="69113"/>
                </a:lnTo>
                <a:lnTo>
                  <a:pt x="33143" y="33144"/>
                </a:lnTo>
                <a:lnTo>
                  <a:pt x="69113" y="8892"/>
                </a:lnTo>
                <a:lnTo>
                  <a:pt x="113160" y="0"/>
                </a:lnTo>
                <a:lnTo>
                  <a:pt x="4681953" y="0"/>
                </a:lnTo>
                <a:lnTo>
                  <a:pt x="4726000" y="8892"/>
                </a:lnTo>
                <a:lnTo>
                  <a:pt x="4761969" y="33144"/>
                </a:lnTo>
                <a:lnTo>
                  <a:pt x="4786220" y="69113"/>
                </a:lnTo>
                <a:lnTo>
                  <a:pt x="4795113" y="113160"/>
                </a:lnTo>
                <a:lnTo>
                  <a:pt x="4795113" y="565799"/>
                </a:lnTo>
                <a:lnTo>
                  <a:pt x="4786220" y="609846"/>
                </a:lnTo>
                <a:lnTo>
                  <a:pt x="4761969" y="645815"/>
                </a:lnTo>
                <a:lnTo>
                  <a:pt x="4726000" y="670067"/>
                </a:lnTo>
                <a:lnTo>
                  <a:pt x="4681953" y="678960"/>
                </a:lnTo>
                <a:lnTo>
                  <a:pt x="113160" y="678960"/>
                </a:lnTo>
                <a:lnTo>
                  <a:pt x="69113" y="670067"/>
                </a:lnTo>
                <a:lnTo>
                  <a:pt x="33143" y="645815"/>
                </a:lnTo>
                <a:lnTo>
                  <a:pt x="8892" y="609846"/>
                </a:lnTo>
                <a:lnTo>
                  <a:pt x="0" y="565799"/>
                </a:lnTo>
                <a:lnTo>
                  <a:pt x="0" y="113160"/>
                </a:lnTo>
                <a:close/>
              </a:path>
            </a:pathLst>
          </a:custGeom>
          <a:ln w="12700">
            <a:solidFill>
              <a:srgbClr val="CDD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050881" y="3334511"/>
            <a:ext cx="222567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240" b="1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23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265" b="1">
                <a:solidFill>
                  <a:srgbClr val="FFFFFF"/>
                </a:solidFill>
                <a:latin typeface="Calibri"/>
                <a:cs typeface="Calibri"/>
              </a:rPr>
              <a:t>approval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6686" y="2755925"/>
            <a:ext cx="261620" cy="875030"/>
          </a:xfrm>
          <a:custGeom>
            <a:avLst/>
            <a:gdLst/>
            <a:ahLst/>
            <a:cxnLst/>
            <a:rect l="l" t="t" r="r" b="b"/>
            <a:pathLst>
              <a:path w="261620" h="875029">
                <a:moveTo>
                  <a:pt x="261256" y="743858"/>
                </a:moveTo>
                <a:lnTo>
                  <a:pt x="0" y="743858"/>
                </a:lnTo>
                <a:lnTo>
                  <a:pt x="130628" y="874485"/>
                </a:lnTo>
                <a:lnTo>
                  <a:pt x="261256" y="743858"/>
                </a:lnTo>
                <a:close/>
              </a:path>
              <a:path w="261620" h="875029">
                <a:moveTo>
                  <a:pt x="195941" y="0"/>
                </a:moveTo>
                <a:lnTo>
                  <a:pt x="65313" y="0"/>
                </a:lnTo>
                <a:lnTo>
                  <a:pt x="65313" y="743858"/>
                </a:lnTo>
                <a:lnTo>
                  <a:pt x="195941" y="743858"/>
                </a:lnTo>
                <a:lnTo>
                  <a:pt x="195941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06686" y="2755925"/>
            <a:ext cx="261620" cy="875030"/>
          </a:xfrm>
          <a:custGeom>
            <a:avLst/>
            <a:gdLst/>
            <a:ahLst/>
            <a:cxnLst/>
            <a:rect l="l" t="t" r="r" b="b"/>
            <a:pathLst>
              <a:path w="261620" h="875029">
                <a:moveTo>
                  <a:pt x="0" y="743858"/>
                </a:moveTo>
                <a:lnTo>
                  <a:pt x="65314" y="743858"/>
                </a:lnTo>
                <a:lnTo>
                  <a:pt x="65314" y="0"/>
                </a:lnTo>
                <a:lnTo>
                  <a:pt x="195943" y="0"/>
                </a:lnTo>
                <a:lnTo>
                  <a:pt x="195943" y="743858"/>
                </a:lnTo>
                <a:lnTo>
                  <a:pt x="261257" y="743858"/>
                </a:lnTo>
                <a:lnTo>
                  <a:pt x="130629" y="874486"/>
                </a:lnTo>
                <a:lnTo>
                  <a:pt x="0" y="743858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762" y="2392171"/>
            <a:ext cx="839470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05610" marR="5080" indent="-1693545">
              <a:lnSpc>
                <a:spcPct val="100000"/>
              </a:lnSpc>
              <a:spcBef>
                <a:spcPts val="100"/>
              </a:spcBef>
            </a:pPr>
            <a:r>
              <a:rPr dirty="0" sz="6000" spc="655"/>
              <a:t>Security </a:t>
            </a:r>
            <a:r>
              <a:rPr dirty="0" sz="6000" spc="640"/>
              <a:t>strategies</a:t>
            </a:r>
            <a:r>
              <a:rPr dirty="0" sz="6000" spc="-170"/>
              <a:t> </a:t>
            </a:r>
            <a:r>
              <a:rPr dirty="0" sz="6000" spc="555"/>
              <a:t>to  </a:t>
            </a:r>
            <a:r>
              <a:rPr dirty="0" sz="6000" spc="695"/>
              <a:t>mitigate</a:t>
            </a:r>
            <a:r>
              <a:rPr dirty="0" sz="6000" spc="290"/>
              <a:t> </a:t>
            </a:r>
            <a:r>
              <a:rPr dirty="0" sz="6000" spc="570"/>
              <a:t>risk</a:t>
            </a:r>
            <a:endParaRPr sz="6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4991" y="490727"/>
            <a:ext cx="4965192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992" y="599947"/>
            <a:ext cx="43935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" b="0">
                <a:solidFill>
                  <a:srgbClr val="018184"/>
                </a:solidFill>
                <a:latin typeface="Verdana"/>
                <a:cs typeface="Verdana"/>
              </a:rPr>
              <a:t>Security</a:t>
            </a:r>
            <a:r>
              <a:rPr dirty="0" sz="3600" spc="-370" b="0">
                <a:solidFill>
                  <a:srgbClr val="018184"/>
                </a:solidFill>
                <a:latin typeface="Verdana"/>
                <a:cs typeface="Verdana"/>
              </a:rPr>
              <a:t> </a:t>
            </a:r>
            <a:r>
              <a:rPr dirty="0" sz="3600" spc="10" b="0">
                <a:solidFill>
                  <a:srgbClr val="018184"/>
                </a:solidFill>
                <a:latin typeface="Verdana"/>
                <a:cs typeface="Verdana"/>
              </a:rPr>
              <a:t>Strategies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6512" y="5552142"/>
            <a:ext cx="193675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25" b="1">
                <a:solidFill>
                  <a:srgbClr val="D89B53"/>
                </a:solidFill>
                <a:latin typeface="Lucida Sans Unicode"/>
                <a:cs typeface="Lucida Sans Unicode"/>
              </a:rPr>
              <a:t>PROTECTION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1085" y="1450340"/>
            <a:ext cx="2975610" cy="29184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687705">
              <a:lnSpc>
                <a:spcPct val="100800"/>
              </a:lnSpc>
              <a:spcBef>
                <a:spcPts val="75"/>
              </a:spcBef>
            </a:pP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Reduce 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remove  threats 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by</a:t>
            </a:r>
            <a:r>
              <a:rPr dirty="0" sz="2400" spc="-55">
                <a:solidFill>
                  <a:srgbClr val="81006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winning  hearts and</a:t>
            </a:r>
            <a:r>
              <a:rPr dirty="0" sz="2400" spc="-25">
                <a:solidFill>
                  <a:srgbClr val="81006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minds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561340" marR="5080">
              <a:lnSpc>
                <a:spcPct val="100800"/>
              </a:lnSpc>
            </a:pP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D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v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ice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s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/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pro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ce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dur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s  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used to reduce  vulnerability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9583" y="5552142"/>
            <a:ext cx="1932939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35" b="1">
                <a:solidFill>
                  <a:srgbClr val="D89B53"/>
                </a:solidFill>
                <a:latin typeface="Lucida Sans Unicode"/>
                <a:cs typeface="Lucida Sans Unicode"/>
              </a:rPr>
              <a:t>D</a:t>
            </a:r>
            <a:r>
              <a:rPr dirty="0" sz="2350" spc="20" b="1">
                <a:solidFill>
                  <a:srgbClr val="D89B53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35" b="1">
                <a:solidFill>
                  <a:srgbClr val="D89B53"/>
                </a:solidFill>
                <a:latin typeface="Lucida Sans Unicode"/>
                <a:cs typeface="Lucida Sans Unicode"/>
              </a:rPr>
              <a:t>T</a:t>
            </a:r>
            <a:r>
              <a:rPr dirty="0" sz="2350" spc="25" b="1">
                <a:solidFill>
                  <a:srgbClr val="D89B53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35" b="1">
                <a:solidFill>
                  <a:srgbClr val="D89B53"/>
                </a:solidFill>
                <a:latin typeface="Lucida Sans Unicode"/>
                <a:cs typeface="Lucida Sans Unicode"/>
              </a:rPr>
              <a:t>RR</a:t>
            </a:r>
            <a:r>
              <a:rPr dirty="0" sz="2350" spc="25" b="1">
                <a:solidFill>
                  <a:srgbClr val="D89B53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30" b="1">
                <a:solidFill>
                  <a:srgbClr val="D89B53"/>
                </a:solidFill>
                <a:latin typeface="Lucida Sans Unicode"/>
                <a:cs typeface="Lucida Sans Unicode"/>
              </a:rPr>
              <a:t>NCE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830" y="1574502"/>
            <a:ext cx="4662805" cy="2590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6525">
              <a:lnSpc>
                <a:spcPct val="100000"/>
              </a:lnSpc>
              <a:spcBef>
                <a:spcPts val="100"/>
              </a:spcBef>
            </a:pPr>
            <a:r>
              <a:rPr dirty="0" sz="2350" spc="35" b="1">
                <a:solidFill>
                  <a:srgbClr val="D89B53"/>
                </a:solidFill>
                <a:latin typeface="Lucida Sans Unicode"/>
                <a:cs typeface="Lucida Sans Unicode"/>
              </a:rPr>
              <a:t>A</a:t>
            </a:r>
            <a:r>
              <a:rPr dirty="0" sz="2350" spc="30" b="1">
                <a:solidFill>
                  <a:srgbClr val="D89B53"/>
                </a:solidFill>
                <a:latin typeface="Lucida Sans Unicode"/>
                <a:cs typeface="Lucida Sans Unicode"/>
              </a:rPr>
              <a:t>CC</a:t>
            </a:r>
            <a:r>
              <a:rPr dirty="0" sz="2350" spc="20" b="1">
                <a:solidFill>
                  <a:srgbClr val="D89B53"/>
                </a:solidFill>
                <a:latin typeface="Lucida Sans Unicode"/>
                <a:cs typeface="Lucida Sans Unicode"/>
              </a:rPr>
              <a:t>EP</a:t>
            </a:r>
            <a:r>
              <a:rPr dirty="0" sz="2350" spc="35" b="1">
                <a:solidFill>
                  <a:srgbClr val="D89B53"/>
                </a:solidFill>
                <a:latin typeface="Lucida Sans Unicode"/>
                <a:cs typeface="Lucida Sans Unicode"/>
              </a:rPr>
              <a:t>TA</a:t>
            </a:r>
            <a:r>
              <a:rPr dirty="0" sz="2350" spc="30" b="1">
                <a:solidFill>
                  <a:srgbClr val="D89B53"/>
                </a:solidFill>
                <a:latin typeface="Lucida Sans Unicode"/>
                <a:cs typeface="Lucida Sans Unicode"/>
              </a:rPr>
              <a:t>NC</a:t>
            </a:r>
            <a:r>
              <a:rPr dirty="0" sz="2350" spc="25" b="1">
                <a:solidFill>
                  <a:srgbClr val="D89B53"/>
                </a:solidFill>
                <a:latin typeface="Lucida Sans Unicode"/>
                <a:cs typeface="Lucida Sans Unicode"/>
              </a:rPr>
              <a:t>E</a:t>
            </a:r>
            <a:endParaRPr sz="2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Lucida Sans Unicode"/>
              <a:cs typeface="Lucida Sans Unicode"/>
            </a:endParaRPr>
          </a:p>
          <a:p>
            <a:pPr marL="12700" marR="2339975">
              <a:lnSpc>
                <a:spcPct val="100600"/>
              </a:lnSpc>
            </a:pP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Legal, economic  </a:t>
            </a:r>
            <a:r>
              <a:rPr dirty="0" sz="2400">
                <a:solidFill>
                  <a:srgbClr val="810060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political  sanctions.</a:t>
            </a:r>
            <a:r>
              <a:rPr dirty="0" sz="2400" spc="-40">
                <a:solidFill>
                  <a:srgbClr val="81006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imes New Roman"/>
                <a:cs typeface="Times New Roman"/>
              </a:rPr>
              <a:t>Possible  </a:t>
            </a:r>
            <a:r>
              <a:rPr dirty="0" sz="2400" spc="-10">
                <a:solidFill>
                  <a:srgbClr val="810060"/>
                </a:solidFill>
                <a:latin typeface="Times New Roman"/>
                <a:cs typeface="Times New Roman"/>
              </a:rPr>
              <a:t>counter-violence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1411" y="4669509"/>
            <a:ext cx="415290" cy="779145"/>
          </a:xfrm>
          <a:custGeom>
            <a:avLst/>
            <a:gdLst/>
            <a:ahLst/>
            <a:cxnLst/>
            <a:rect l="l" t="t" r="r" b="b"/>
            <a:pathLst>
              <a:path w="415289" h="779145">
                <a:moveTo>
                  <a:pt x="204465" y="323736"/>
                </a:moveTo>
                <a:lnTo>
                  <a:pt x="136310" y="357814"/>
                </a:lnTo>
                <a:lnTo>
                  <a:pt x="346922" y="779038"/>
                </a:lnTo>
                <a:lnTo>
                  <a:pt x="415077" y="744960"/>
                </a:lnTo>
                <a:lnTo>
                  <a:pt x="204465" y="323736"/>
                </a:lnTo>
                <a:close/>
              </a:path>
              <a:path w="415289" h="779145">
                <a:moveTo>
                  <a:pt x="0" y="0"/>
                </a:moveTo>
                <a:lnTo>
                  <a:pt x="68154" y="391892"/>
                </a:lnTo>
                <a:lnTo>
                  <a:pt x="136310" y="357814"/>
                </a:lnTo>
                <a:lnTo>
                  <a:pt x="119272" y="323736"/>
                </a:lnTo>
                <a:lnTo>
                  <a:pt x="187426" y="289659"/>
                </a:lnTo>
                <a:lnTo>
                  <a:pt x="272620" y="289659"/>
                </a:lnTo>
                <a:lnTo>
                  <a:pt x="0" y="0"/>
                </a:lnTo>
                <a:close/>
              </a:path>
              <a:path w="415289" h="779145">
                <a:moveTo>
                  <a:pt x="187426" y="289659"/>
                </a:moveTo>
                <a:lnTo>
                  <a:pt x="119272" y="323736"/>
                </a:lnTo>
                <a:lnTo>
                  <a:pt x="136310" y="357814"/>
                </a:lnTo>
                <a:lnTo>
                  <a:pt x="204465" y="323736"/>
                </a:lnTo>
                <a:lnTo>
                  <a:pt x="187426" y="289659"/>
                </a:lnTo>
                <a:close/>
              </a:path>
              <a:path w="415289" h="779145">
                <a:moveTo>
                  <a:pt x="272620" y="289659"/>
                </a:moveTo>
                <a:lnTo>
                  <a:pt x="187426" y="289659"/>
                </a:lnTo>
                <a:lnTo>
                  <a:pt x="204465" y="323736"/>
                </a:lnTo>
                <a:lnTo>
                  <a:pt x="272620" y="289659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54266" y="4745709"/>
            <a:ext cx="563880" cy="709295"/>
          </a:xfrm>
          <a:custGeom>
            <a:avLst/>
            <a:gdLst/>
            <a:ahLst/>
            <a:cxnLst/>
            <a:rect l="l" t="t" r="r" b="b"/>
            <a:pathLst>
              <a:path w="563879" h="709295">
                <a:moveTo>
                  <a:pt x="299488" y="277351"/>
                </a:moveTo>
                <a:lnTo>
                  <a:pt x="0" y="662407"/>
                </a:lnTo>
                <a:lnTo>
                  <a:pt x="60148" y="709190"/>
                </a:lnTo>
                <a:lnTo>
                  <a:pt x="359637" y="324134"/>
                </a:lnTo>
                <a:lnTo>
                  <a:pt x="299488" y="277351"/>
                </a:lnTo>
                <a:close/>
              </a:path>
              <a:path w="563879" h="709295">
                <a:moveTo>
                  <a:pt x="467682" y="247276"/>
                </a:moveTo>
                <a:lnTo>
                  <a:pt x="322879" y="247276"/>
                </a:lnTo>
                <a:lnTo>
                  <a:pt x="383029" y="294059"/>
                </a:lnTo>
                <a:lnTo>
                  <a:pt x="359637" y="324134"/>
                </a:lnTo>
                <a:lnTo>
                  <a:pt x="419785" y="370916"/>
                </a:lnTo>
                <a:lnTo>
                  <a:pt x="467682" y="247276"/>
                </a:lnTo>
                <a:close/>
              </a:path>
              <a:path w="563879" h="709295">
                <a:moveTo>
                  <a:pt x="322879" y="247276"/>
                </a:moveTo>
                <a:lnTo>
                  <a:pt x="299488" y="277351"/>
                </a:lnTo>
                <a:lnTo>
                  <a:pt x="359637" y="324134"/>
                </a:lnTo>
                <a:lnTo>
                  <a:pt x="383029" y="294059"/>
                </a:lnTo>
                <a:lnTo>
                  <a:pt x="322879" y="247276"/>
                </a:lnTo>
                <a:close/>
              </a:path>
              <a:path w="563879" h="709295">
                <a:moveTo>
                  <a:pt x="563474" y="0"/>
                </a:moveTo>
                <a:lnTo>
                  <a:pt x="239340" y="230569"/>
                </a:lnTo>
                <a:lnTo>
                  <a:pt x="299488" y="277351"/>
                </a:lnTo>
                <a:lnTo>
                  <a:pt x="322879" y="247276"/>
                </a:lnTo>
                <a:lnTo>
                  <a:pt x="467682" y="247276"/>
                </a:lnTo>
                <a:lnTo>
                  <a:pt x="563474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11887" y="1690524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762000" y="0"/>
                </a:moveTo>
                <a:lnTo>
                  <a:pt x="762000" y="228600"/>
                </a:lnTo>
                <a:lnTo>
                  <a:pt x="1015997" y="152400"/>
                </a:lnTo>
                <a:lnTo>
                  <a:pt x="800100" y="152400"/>
                </a:lnTo>
                <a:lnTo>
                  <a:pt x="800100" y="76200"/>
                </a:lnTo>
                <a:lnTo>
                  <a:pt x="1016002" y="76200"/>
                </a:lnTo>
                <a:lnTo>
                  <a:pt x="762000" y="0"/>
                </a:lnTo>
                <a:close/>
              </a:path>
              <a:path w="1143000" h="228600">
                <a:moveTo>
                  <a:pt x="76200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762000" y="152400"/>
                </a:lnTo>
                <a:lnTo>
                  <a:pt x="762000" y="76200"/>
                </a:lnTo>
                <a:close/>
              </a:path>
              <a:path w="1143000" h="228600">
                <a:moveTo>
                  <a:pt x="1016002" y="76200"/>
                </a:moveTo>
                <a:lnTo>
                  <a:pt x="800100" y="76200"/>
                </a:lnTo>
                <a:lnTo>
                  <a:pt x="800100" y="152400"/>
                </a:lnTo>
                <a:lnTo>
                  <a:pt x="1015997" y="152400"/>
                </a:lnTo>
                <a:lnTo>
                  <a:pt x="1143000" y="114298"/>
                </a:lnTo>
                <a:lnTo>
                  <a:pt x="1016002" y="7620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32394" y="2238537"/>
            <a:ext cx="4041961" cy="3043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551" y="617219"/>
            <a:ext cx="3500754" cy="1391285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0"/>
              </a:spcBef>
            </a:pPr>
            <a:r>
              <a:rPr dirty="0" sz="3200" spc="459">
                <a:solidFill>
                  <a:srgbClr val="018184"/>
                </a:solidFill>
              </a:rPr>
              <a:t>UN </a:t>
            </a:r>
            <a:r>
              <a:rPr dirty="0" sz="3200" spc="345">
                <a:solidFill>
                  <a:srgbClr val="018184"/>
                </a:solidFill>
              </a:rPr>
              <a:t>Security</a:t>
            </a:r>
            <a:r>
              <a:rPr dirty="0" sz="3200" spc="-215">
                <a:solidFill>
                  <a:srgbClr val="018184"/>
                </a:solidFill>
              </a:rPr>
              <a:t> </a:t>
            </a:r>
            <a:r>
              <a:rPr dirty="0" sz="3200" spc="385">
                <a:solidFill>
                  <a:srgbClr val="018184"/>
                </a:solidFill>
              </a:rPr>
              <a:t>Risk  </a:t>
            </a:r>
            <a:r>
              <a:rPr dirty="0" sz="3200" spc="434">
                <a:solidFill>
                  <a:srgbClr val="018184"/>
                </a:solidFill>
              </a:rPr>
              <a:t>Management  </a:t>
            </a:r>
            <a:r>
              <a:rPr dirty="0" sz="3200" spc="300">
                <a:solidFill>
                  <a:srgbClr val="018184"/>
                </a:solidFill>
              </a:rPr>
              <a:t>(SRM)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183186" y="987425"/>
            <a:ext cx="6172198" cy="457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1551" y="2356611"/>
            <a:ext cx="8129905" cy="352361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4427220">
              <a:lnSpc>
                <a:spcPct val="78700"/>
              </a:lnSpc>
              <a:spcBef>
                <a:spcPts val="505"/>
              </a:spcBef>
            </a:pPr>
            <a:r>
              <a:rPr dirty="0" sz="1600" spc="229">
                <a:solidFill>
                  <a:srgbClr val="810060"/>
                </a:solidFill>
                <a:latin typeface="Calibri"/>
                <a:cs typeface="Calibri"/>
              </a:rPr>
              <a:t>SRM </a:t>
            </a:r>
            <a:r>
              <a:rPr dirty="0" sz="1600" spc="175">
                <a:solidFill>
                  <a:srgbClr val="810060"/>
                </a:solidFill>
                <a:latin typeface="Calibri"/>
                <a:cs typeface="Calibri"/>
              </a:rPr>
              <a:t>Methodology </a:t>
            </a:r>
            <a:r>
              <a:rPr dirty="0" sz="1600">
                <a:solidFill>
                  <a:srgbClr val="810060"/>
                </a:solidFill>
                <a:latin typeface="Calibri"/>
                <a:cs typeface="Calibri"/>
              </a:rPr>
              <a:t>– </a:t>
            </a:r>
            <a:r>
              <a:rPr dirty="0" sz="1600" spc="145">
                <a:solidFill>
                  <a:srgbClr val="810060"/>
                </a:solidFill>
                <a:latin typeface="Calibri"/>
                <a:cs typeface="Calibri"/>
              </a:rPr>
              <a:t>Originally  </a:t>
            </a:r>
            <a:r>
              <a:rPr dirty="0" sz="1600" spc="170">
                <a:solidFill>
                  <a:srgbClr val="810060"/>
                </a:solidFill>
                <a:latin typeface="Calibri"/>
                <a:cs typeface="Calibri"/>
              </a:rPr>
              <a:t>developed </a:t>
            </a:r>
            <a:r>
              <a:rPr dirty="0" sz="1600" spc="229">
                <a:solidFill>
                  <a:srgbClr val="810060"/>
                </a:solidFill>
                <a:latin typeface="Calibri"/>
                <a:cs typeface="Calibri"/>
              </a:rPr>
              <a:t>June</a:t>
            </a:r>
            <a:r>
              <a:rPr dirty="0" sz="1600" spc="-21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50">
                <a:solidFill>
                  <a:srgbClr val="810060"/>
                </a:solidFill>
                <a:latin typeface="Calibri"/>
                <a:cs typeface="Calibri"/>
              </a:rPr>
              <a:t>2004; </a:t>
            </a:r>
            <a:r>
              <a:rPr dirty="0" sz="1600" spc="135">
                <a:solidFill>
                  <a:srgbClr val="810060"/>
                </a:solidFill>
                <a:latin typeface="Calibri"/>
                <a:cs typeface="Calibri"/>
              </a:rPr>
              <a:t>iterated </a:t>
            </a:r>
            <a:r>
              <a:rPr dirty="0" sz="1600" spc="165">
                <a:solidFill>
                  <a:srgbClr val="810060"/>
                </a:solidFill>
                <a:latin typeface="Calibri"/>
                <a:cs typeface="Calibri"/>
              </a:rPr>
              <a:t>since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14"/>
              </a:lnSpc>
              <a:spcBef>
                <a:spcPts val="675"/>
              </a:spcBef>
            </a:pPr>
            <a:r>
              <a:rPr dirty="0" sz="1600" spc="135">
                <a:solidFill>
                  <a:srgbClr val="810060"/>
                </a:solidFill>
                <a:latin typeface="Calibri"/>
                <a:cs typeface="Calibri"/>
              </a:rPr>
              <a:t>Prior</a:t>
            </a:r>
            <a:r>
              <a:rPr dirty="0" sz="1600" spc="5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35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r>
              <a:rPr dirty="0" sz="16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55">
                <a:solidFill>
                  <a:srgbClr val="810060"/>
                </a:solidFill>
                <a:latin typeface="Calibri"/>
                <a:cs typeface="Calibri"/>
              </a:rPr>
              <a:t>SRM,</a:t>
            </a:r>
            <a:r>
              <a:rPr dirty="0" sz="16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75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r>
              <a:rPr dirty="0" sz="16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245">
                <a:solidFill>
                  <a:srgbClr val="810060"/>
                </a:solidFill>
                <a:latin typeface="Calibri"/>
                <a:cs typeface="Calibri"/>
              </a:rPr>
              <a:t>UN</a:t>
            </a:r>
            <a:r>
              <a:rPr dirty="0" sz="16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200">
                <a:solidFill>
                  <a:srgbClr val="810060"/>
                </a:solidFill>
                <a:latin typeface="Calibri"/>
                <a:cs typeface="Calibri"/>
              </a:rPr>
              <a:t>used</a:t>
            </a:r>
            <a:r>
              <a:rPr dirty="0" sz="16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20">
                <a:solidFill>
                  <a:srgbClr val="810060"/>
                </a:solidFill>
                <a:latin typeface="Calibri"/>
                <a:cs typeface="Calibri"/>
              </a:rPr>
              <a:t>“Threat</a:t>
            </a:r>
            <a:endParaRPr sz="1600">
              <a:latin typeface="Calibri"/>
              <a:cs typeface="Calibri"/>
            </a:endParaRPr>
          </a:p>
          <a:p>
            <a:pPr marL="12700" marR="4443730">
              <a:lnSpc>
                <a:spcPct val="77500"/>
              </a:lnSpc>
              <a:spcBef>
                <a:spcPts val="225"/>
              </a:spcBef>
            </a:pPr>
            <a:r>
              <a:rPr dirty="0" sz="1600" spc="170">
                <a:solidFill>
                  <a:srgbClr val="810060"/>
                </a:solidFill>
                <a:latin typeface="Calibri"/>
                <a:cs typeface="Calibri"/>
              </a:rPr>
              <a:t>Assessments” </a:t>
            </a:r>
            <a:r>
              <a:rPr dirty="0" sz="1600" spc="135">
                <a:solidFill>
                  <a:srgbClr val="810060"/>
                </a:solidFill>
                <a:latin typeface="Calibri"/>
                <a:cs typeface="Calibri"/>
              </a:rPr>
              <a:t>to </a:t>
            </a:r>
            <a:r>
              <a:rPr dirty="0" sz="1600" spc="180">
                <a:solidFill>
                  <a:srgbClr val="810060"/>
                </a:solidFill>
                <a:latin typeface="Calibri"/>
                <a:cs typeface="Calibri"/>
              </a:rPr>
              <a:t>determine</a:t>
            </a:r>
            <a:r>
              <a:rPr dirty="0" sz="1600" spc="-204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20">
                <a:solidFill>
                  <a:srgbClr val="810060"/>
                </a:solidFill>
                <a:latin typeface="Calibri"/>
                <a:cs typeface="Calibri"/>
              </a:rPr>
              <a:t>levels </a:t>
            </a:r>
            <a:r>
              <a:rPr dirty="0" sz="1600" spc="100">
                <a:solidFill>
                  <a:srgbClr val="810060"/>
                </a:solidFill>
                <a:latin typeface="Calibri"/>
                <a:cs typeface="Calibri"/>
              </a:rPr>
              <a:t>of  </a:t>
            </a:r>
            <a:r>
              <a:rPr dirty="0" sz="1600" spc="150">
                <a:solidFill>
                  <a:srgbClr val="810060"/>
                </a:solidFill>
                <a:latin typeface="Calibri"/>
                <a:cs typeface="Calibri"/>
              </a:rPr>
              <a:t>threat </a:t>
            </a:r>
            <a:r>
              <a:rPr dirty="0" sz="1600" spc="22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1600" spc="-21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30">
                <a:solidFill>
                  <a:srgbClr val="810060"/>
                </a:solidFill>
                <a:latin typeface="Calibri"/>
                <a:cs typeface="Calibri"/>
              </a:rPr>
              <a:t>identify </a:t>
            </a:r>
            <a:r>
              <a:rPr dirty="0" sz="1600" spc="155">
                <a:solidFill>
                  <a:srgbClr val="810060"/>
                </a:solidFill>
                <a:latin typeface="Calibri"/>
                <a:cs typeface="Calibri"/>
              </a:rPr>
              <a:t>Security </a:t>
            </a:r>
            <a:r>
              <a:rPr dirty="0" sz="1600" spc="160">
                <a:solidFill>
                  <a:srgbClr val="810060"/>
                </a:solidFill>
                <a:latin typeface="Calibri"/>
                <a:cs typeface="Calibri"/>
              </a:rPr>
              <a:t>Phases;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14"/>
              </a:lnSpc>
              <a:spcBef>
                <a:spcPts val="675"/>
              </a:spcBef>
            </a:pPr>
            <a:r>
              <a:rPr dirty="0" sz="1600" spc="160">
                <a:solidFill>
                  <a:srgbClr val="810060"/>
                </a:solidFill>
                <a:latin typeface="Calibri"/>
                <a:cs typeface="Calibri"/>
              </a:rPr>
              <a:t>In</a:t>
            </a:r>
            <a:r>
              <a:rPr dirty="0" sz="16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55">
                <a:solidFill>
                  <a:srgbClr val="810060"/>
                </a:solidFill>
                <a:latin typeface="Calibri"/>
                <a:cs typeface="Calibri"/>
              </a:rPr>
              <a:t>SRM,</a:t>
            </a:r>
            <a:r>
              <a:rPr dirty="0" sz="16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50">
                <a:solidFill>
                  <a:srgbClr val="810060"/>
                </a:solidFill>
                <a:latin typeface="Calibri"/>
                <a:cs typeface="Calibri"/>
              </a:rPr>
              <a:t>Threat</a:t>
            </a:r>
            <a:r>
              <a:rPr dirty="0" sz="16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95">
                <a:solidFill>
                  <a:srgbClr val="810060"/>
                </a:solidFill>
                <a:latin typeface="Calibri"/>
                <a:cs typeface="Calibri"/>
              </a:rPr>
              <a:t>Assessment</a:t>
            </a:r>
            <a:r>
              <a:rPr dirty="0" sz="16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00">
                <a:solidFill>
                  <a:srgbClr val="810060"/>
                </a:solidFill>
                <a:latin typeface="Calibri"/>
                <a:cs typeface="Calibri"/>
              </a:rPr>
              <a:t>is</a:t>
            </a:r>
            <a:r>
              <a:rPr dirty="0" sz="16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85">
                <a:solidFill>
                  <a:srgbClr val="810060"/>
                </a:solidFill>
                <a:latin typeface="Calibri"/>
                <a:cs typeface="Calibri"/>
              </a:rPr>
              <a:t>one</a:t>
            </a:r>
            <a:r>
              <a:rPr dirty="0" sz="16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00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marL="12700" marR="4479925">
              <a:lnSpc>
                <a:spcPct val="77500"/>
              </a:lnSpc>
              <a:spcBef>
                <a:spcPts val="225"/>
              </a:spcBef>
            </a:pPr>
            <a:r>
              <a:rPr dirty="0" sz="1600" spc="170">
                <a:solidFill>
                  <a:srgbClr val="810060"/>
                </a:solidFill>
                <a:latin typeface="Calibri"/>
                <a:cs typeface="Calibri"/>
              </a:rPr>
              <a:t>step </a:t>
            </a:r>
            <a:r>
              <a:rPr dirty="0" sz="1600" spc="100">
                <a:solidFill>
                  <a:srgbClr val="810060"/>
                </a:solidFill>
                <a:latin typeface="Calibri"/>
                <a:cs typeface="Calibri"/>
              </a:rPr>
              <a:t>of </a:t>
            </a:r>
            <a:r>
              <a:rPr dirty="0" sz="1600" spc="175">
                <a:solidFill>
                  <a:srgbClr val="810060"/>
                </a:solidFill>
                <a:latin typeface="Calibri"/>
                <a:cs typeface="Calibri"/>
              </a:rPr>
              <a:t>a </a:t>
            </a:r>
            <a:r>
              <a:rPr dirty="0" sz="1600" spc="165">
                <a:solidFill>
                  <a:srgbClr val="810060"/>
                </a:solidFill>
                <a:latin typeface="Calibri"/>
                <a:cs typeface="Calibri"/>
              </a:rPr>
              <a:t>multifaceted process with  </a:t>
            </a:r>
            <a:r>
              <a:rPr dirty="0" sz="1600" spc="204">
                <a:solidFill>
                  <a:srgbClr val="810060"/>
                </a:solidFill>
                <a:latin typeface="Calibri"/>
                <a:cs typeface="Calibri"/>
              </a:rPr>
              <a:t>more</a:t>
            </a:r>
            <a:r>
              <a:rPr dirty="0" sz="1600" spc="4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60">
                <a:solidFill>
                  <a:srgbClr val="810060"/>
                </a:solidFill>
                <a:latin typeface="Calibri"/>
                <a:cs typeface="Calibri"/>
              </a:rPr>
              <a:t>focus</a:t>
            </a:r>
            <a:r>
              <a:rPr dirty="0" sz="16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95">
                <a:solidFill>
                  <a:srgbClr val="810060"/>
                </a:solidFill>
                <a:latin typeface="Calibri"/>
                <a:cs typeface="Calibri"/>
              </a:rPr>
              <a:t>on</a:t>
            </a:r>
            <a:r>
              <a:rPr dirty="0" sz="1600" spc="5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85">
                <a:solidFill>
                  <a:srgbClr val="810060"/>
                </a:solidFill>
                <a:latin typeface="Calibri"/>
                <a:cs typeface="Calibri"/>
              </a:rPr>
              <a:t>Risk</a:t>
            </a:r>
            <a:r>
              <a:rPr dirty="0" sz="1600" spc="5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95">
                <a:solidFill>
                  <a:srgbClr val="810060"/>
                </a:solidFill>
                <a:latin typeface="Calibri"/>
                <a:cs typeface="Calibri"/>
              </a:rPr>
              <a:t>Management.</a:t>
            </a:r>
            <a:endParaRPr sz="1600">
              <a:latin typeface="Calibri"/>
              <a:cs typeface="Calibri"/>
            </a:endParaRPr>
          </a:p>
          <a:p>
            <a:pPr marL="12700" marR="4460875">
              <a:lnSpc>
                <a:spcPct val="80300"/>
              </a:lnSpc>
              <a:spcBef>
                <a:spcPts val="1075"/>
              </a:spcBef>
            </a:pPr>
            <a:r>
              <a:rPr dirty="0" sz="1600" spc="229">
                <a:solidFill>
                  <a:srgbClr val="810060"/>
                </a:solidFill>
                <a:latin typeface="Calibri"/>
                <a:cs typeface="Calibri"/>
              </a:rPr>
              <a:t>SRM </a:t>
            </a:r>
            <a:r>
              <a:rPr dirty="0" sz="1600" spc="165">
                <a:solidFill>
                  <a:srgbClr val="810060"/>
                </a:solidFill>
                <a:latin typeface="Calibri"/>
                <a:cs typeface="Calibri"/>
              </a:rPr>
              <a:t>process </a:t>
            </a:r>
            <a:r>
              <a:rPr dirty="0" sz="1600" spc="185">
                <a:solidFill>
                  <a:srgbClr val="810060"/>
                </a:solidFill>
                <a:latin typeface="Calibri"/>
                <a:cs typeface="Calibri"/>
              </a:rPr>
              <a:t>produces </a:t>
            </a:r>
            <a:r>
              <a:rPr dirty="0" sz="1600" spc="175">
                <a:solidFill>
                  <a:srgbClr val="810060"/>
                </a:solidFill>
                <a:latin typeface="Calibri"/>
                <a:cs typeface="Calibri"/>
              </a:rPr>
              <a:t>a </a:t>
            </a:r>
            <a:r>
              <a:rPr dirty="0" sz="1600" spc="155">
                <a:solidFill>
                  <a:srgbClr val="810060"/>
                </a:solidFill>
                <a:latin typeface="Calibri"/>
                <a:cs typeface="Calibri"/>
              </a:rPr>
              <a:t>Security  </a:t>
            </a:r>
            <a:r>
              <a:rPr dirty="0" sz="1600" spc="185">
                <a:solidFill>
                  <a:srgbClr val="810060"/>
                </a:solidFill>
                <a:latin typeface="Calibri"/>
                <a:cs typeface="Calibri"/>
              </a:rPr>
              <a:t>Risk </a:t>
            </a:r>
            <a:r>
              <a:rPr dirty="0" sz="1600" spc="195">
                <a:solidFill>
                  <a:srgbClr val="810060"/>
                </a:solidFill>
                <a:latin typeface="Calibri"/>
                <a:cs typeface="Calibri"/>
              </a:rPr>
              <a:t>Assessment </a:t>
            </a:r>
            <a:r>
              <a:rPr dirty="0" sz="1600" spc="165">
                <a:solidFill>
                  <a:srgbClr val="810060"/>
                </a:solidFill>
                <a:latin typeface="Calibri"/>
                <a:cs typeface="Calibri"/>
              </a:rPr>
              <a:t>(SRA) </a:t>
            </a:r>
            <a:r>
              <a:rPr dirty="0" sz="1600">
                <a:solidFill>
                  <a:srgbClr val="810060"/>
                </a:solidFill>
                <a:latin typeface="Calibri"/>
                <a:cs typeface="Calibri"/>
              </a:rPr>
              <a:t>– </a:t>
            </a:r>
            <a:r>
              <a:rPr dirty="0" sz="1600" spc="204">
                <a:solidFill>
                  <a:srgbClr val="810060"/>
                </a:solidFill>
                <a:latin typeface="Calibri"/>
                <a:cs typeface="Calibri"/>
              </a:rPr>
              <a:t>which </a:t>
            </a:r>
            <a:r>
              <a:rPr dirty="0" sz="1600" spc="100">
                <a:solidFill>
                  <a:srgbClr val="810060"/>
                </a:solidFill>
                <a:latin typeface="Calibri"/>
                <a:cs typeface="Calibri"/>
              </a:rPr>
              <a:t>is </a:t>
            </a:r>
            <a:r>
              <a:rPr dirty="0" sz="1600" spc="175">
                <a:solidFill>
                  <a:srgbClr val="810060"/>
                </a:solidFill>
                <a:latin typeface="Calibri"/>
                <a:cs typeface="Calibri"/>
              </a:rPr>
              <a:t>a  </a:t>
            </a:r>
            <a:r>
              <a:rPr dirty="0" sz="1600" spc="120">
                <a:solidFill>
                  <a:srgbClr val="810060"/>
                </a:solidFill>
                <a:latin typeface="Calibri"/>
                <a:cs typeface="Calibri"/>
              </a:rPr>
              <a:t>tool </a:t>
            </a:r>
            <a:r>
              <a:rPr dirty="0" sz="1600" spc="160">
                <a:solidFill>
                  <a:srgbClr val="810060"/>
                </a:solidFill>
                <a:latin typeface="Calibri"/>
                <a:cs typeface="Calibri"/>
              </a:rPr>
              <a:t>that </a:t>
            </a:r>
            <a:r>
              <a:rPr dirty="0" sz="1600" spc="210">
                <a:solidFill>
                  <a:srgbClr val="810060"/>
                </a:solidFill>
                <a:latin typeface="Calibri"/>
                <a:cs typeface="Calibri"/>
              </a:rPr>
              <a:t>can </a:t>
            </a:r>
            <a:r>
              <a:rPr dirty="0" sz="1600" spc="204">
                <a:solidFill>
                  <a:srgbClr val="810060"/>
                </a:solidFill>
                <a:latin typeface="Calibri"/>
                <a:cs typeface="Calibri"/>
              </a:rPr>
              <a:t>be </a:t>
            </a:r>
            <a:r>
              <a:rPr dirty="0" sz="1600" spc="190">
                <a:solidFill>
                  <a:srgbClr val="810060"/>
                </a:solidFill>
                <a:latin typeface="Calibri"/>
                <a:cs typeface="Calibri"/>
              </a:rPr>
              <a:t>undertaken </a:t>
            </a:r>
            <a:r>
              <a:rPr dirty="0" sz="1600" spc="145">
                <a:solidFill>
                  <a:srgbClr val="810060"/>
                </a:solidFill>
                <a:latin typeface="Calibri"/>
                <a:cs typeface="Calibri"/>
              </a:rPr>
              <a:t>at  </a:t>
            </a:r>
            <a:r>
              <a:rPr dirty="0" sz="1600" spc="165">
                <a:solidFill>
                  <a:srgbClr val="810060"/>
                </a:solidFill>
                <a:latin typeface="Calibri"/>
                <a:cs typeface="Calibri"/>
              </a:rPr>
              <a:t>multiple </a:t>
            </a:r>
            <a:r>
              <a:rPr dirty="0" sz="1600" spc="90">
                <a:solidFill>
                  <a:srgbClr val="810060"/>
                </a:solidFill>
                <a:latin typeface="Calibri"/>
                <a:cs typeface="Calibri"/>
              </a:rPr>
              <a:t>levels: </a:t>
            </a:r>
            <a:r>
              <a:rPr dirty="0" sz="1600" spc="165">
                <a:solidFill>
                  <a:srgbClr val="810060"/>
                </a:solidFill>
                <a:latin typeface="Calibri"/>
                <a:cs typeface="Calibri"/>
              </a:rPr>
              <a:t>country </a:t>
            </a:r>
            <a:r>
              <a:rPr dirty="0" sz="1600" spc="114">
                <a:solidFill>
                  <a:srgbClr val="810060"/>
                </a:solidFill>
                <a:latin typeface="Calibri"/>
                <a:cs typeface="Calibri"/>
              </a:rPr>
              <a:t>or </a:t>
            </a:r>
            <a:r>
              <a:rPr dirty="0" sz="1600" spc="130">
                <a:solidFill>
                  <a:srgbClr val="810060"/>
                </a:solidFill>
                <a:latin typeface="Calibri"/>
                <a:cs typeface="Calibri"/>
              </a:rPr>
              <a:t>city </a:t>
            </a:r>
            <a:r>
              <a:rPr dirty="0" sz="1600" spc="85">
                <a:solidFill>
                  <a:srgbClr val="810060"/>
                </a:solidFill>
                <a:latin typeface="Calibri"/>
                <a:cs typeface="Calibri"/>
              </a:rPr>
              <a:t>level,  </a:t>
            </a:r>
            <a:r>
              <a:rPr dirty="0" sz="1600" spc="150">
                <a:solidFill>
                  <a:srgbClr val="810060"/>
                </a:solidFill>
                <a:latin typeface="Calibri"/>
                <a:cs typeface="Calibri"/>
              </a:rPr>
              <a:t>individual </a:t>
            </a:r>
            <a:r>
              <a:rPr dirty="0" sz="1600" spc="180">
                <a:solidFill>
                  <a:srgbClr val="810060"/>
                </a:solidFill>
                <a:latin typeface="Calibri"/>
                <a:cs typeface="Calibri"/>
              </a:rPr>
              <a:t>building </a:t>
            </a:r>
            <a:r>
              <a:rPr dirty="0" sz="1600" spc="85">
                <a:solidFill>
                  <a:srgbClr val="810060"/>
                </a:solidFill>
                <a:latin typeface="Calibri"/>
                <a:cs typeface="Calibri"/>
              </a:rPr>
              <a:t>level, </a:t>
            </a:r>
            <a:r>
              <a:rPr dirty="0" sz="1600" spc="165">
                <a:solidFill>
                  <a:srgbClr val="810060"/>
                </a:solidFill>
                <a:latin typeface="Calibri"/>
                <a:cs typeface="Calibri"/>
              </a:rPr>
              <a:t>road  </a:t>
            </a:r>
            <a:r>
              <a:rPr dirty="0" sz="1600" spc="145">
                <a:solidFill>
                  <a:srgbClr val="810060"/>
                </a:solidFill>
                <a:latin typeface="Calibri"/>
                <a:cs typeface="Calibri"/>
              </a:rPr>
              <a:t>mission,</a:t>
            </a:r>
            <a:r>
              <a:rPr dirty="0" sz="16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600" spc="105">
                <a:solidFill>
                  <a:srgbClr val="810060"/>
                </a:solidFill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  <a:p>
            <a:pPr marL="4863465">
              <a:lnSpc>
                <a:spcPct val="100000"/>
              </a:lnSpc>
              <a:spcBef>
                <a:spcPts val="450"/>
              </a:spcBef>
            </a:pP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August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2003: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UN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HQ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Baghdad,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17453A"/>
                </a:solidFill>
                <a:latin typeface="Calibri"/>
                <a:cs typeface="Calibri"/>
              </a:rPr>
              <a:t>Iraq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691388"/>
            <a:ext cx="57708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05">
                <a:solidFill>
                  <a:srgbClr val="018184"/>
                </a:solidFill>
              </a:rPr>
              <a:t>Components </a:t>
            </a:r>
            <a:r>
              <a:rPr dirty="0" sz="3600" spc="285">
                <a:solidFill>
                  <a:srgbClr val="018184"/>
                </a:solidFill>
              </a:rPr>
              <a:t>of </a:t>
            </a:r>
            <a:r>
              <a:rPr dirty="0" sz="3600" spc="405">
                <a:solidFill>
                  <a:srgbClr val="018184"/>
                </a:solidFill>
              </a:rPr>
              <a:t>the</a:t>
            </a:r>
            <a:r>
              <a:rPr dirty="0" sz="3600" spc="-355">
                <a:solidFill>
                  <a:srgbClr val="018184"/>
                </a:solidFill>
              </a:rPr>
              <a:t> </a:t>
            </a:r>
            <a:r>
              <a:rPr dirty="0" sz="3600" spc="484">
                <a:solidFill>
                  <a:srgbClr val="018184"/>
                </a:solidFill>
              </a:rPr>
              <a:t>SRM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76960" y="2784347"/>
            <a:ext cx="31756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185">
                <a:solidFill>
                  <a:srgbClr val="810060"/>
                </a:solidFill>
                <a:latin typeface="Calibri"/>
                <a:cs typeface="Calibri"/>
              </a:rPr>
              <a:t>Proactively </a:t>
            </a:r>
            <a:r>
              <a:rPr dirty="0" sz="2000" spc="220">
                <a:solidFill>
                  <a:srgbClr val="810060"/>
                </a:solidFill>
                <a:latin typeface="Calibri"/>
                <a:cs typeface="Calibri"/>
              </a:rPr>
              <a:t>assessing</a:t>
            </a:r>
            <a:r>
              <a:rPr dirty="0" sz="2000" spc="-9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810060"/>
                </a:solidFill>
                <a:latin typeface="Calibri"/>
                <a:cs typeface="Calibri"/>
              </a:rPr>
              <a:t>&amp;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5560" y="3000755"/>
            <a:ext cx="19907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310">
                <a:solidFill>
                  <a:srgbClr val="810060"/>
                </a:solidFill>
                <a:latin typeface="Calibri"/>
                <a:cs typeface="Calibri"/>
              </a:rPr>
              <a:t>managing</a:t>
            </a:r>
            <a:r>
              <a:rPr dirty="0" sz="2000" spc="2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65">
                <a:solidFill>
                  <a:srgbClr val="810060"/>
                </a:solidFill>
                <a:latin typeface="Calibri"/>
                <a:cs typeface="Calibri"/>
              </a:rPr>
              <a:t>risks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6960" y="3561588"/>
            <a:ext cx="409447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25">
                <a:solidFill>
                  <a:srgbClr val="810060"/>
                </a:solidFill>
                <a:latin typeface="Calibri"/>
                <a:cs typeface="Calibri"/>
              </a:rPr>
              <a:t>Minimizing</a:t>
            </a:r>
            <a:r>
              <a:rPr dirty="0" sz="20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15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r>
              <a:rPr dirty="0" sz="20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60">
                <a:solidFill>
                  <a:srgbClr val="810060"/>
                </a:solidFill>
                <a:latin typeface="Calibri"/>
                <a:cs typeface="Calibri"/>
              </a:rPr>
              <a:t>risk</a:t>
            </a:r>
            <a:r>
              <a:rPr dirty="0" sz="20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30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r>
              <a:rPr dirty="0" sz="20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80">
                <a:solidFill>
                  <a:srgbClr val="810060"/>
                </a:solidFill>
                <a:latin typeface="Calibri"/>
                <a:cs typeface="Calibri"/>
              </a:rPr>
              <a:t>harm</a:t>
            </a:r>
            <a:r>
              <a:rPr dirty="0" sz="20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70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5560" y="3762755"/>
            <a:ext cx="330072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85">
                <a:solidFill>
                  <a:srgbClr val="810060"/>
                </a:solidFill>
                <a:latin typeface="Calibri"/>
                <a:cs typeface="Calibri"/>
              </a:rPr>
              <a:t>students, </a:t>
            </a:r>
            <a:r>
              <a:rPr dirty="0" sz="2000" spc="175">
                <a:solidFill>
                  <a:srgbClr val="810060"/>
                </a:solidFill>
                <a:latin typeface="Calibri"/>
                <a:cs typeface="Calibri"/>
              </a:rPr>
              <a:t>faculty </a:t>
            </a:r>
            <a:r>
              <a:rPr dirty="0" sz="2000" spc="27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2000" spc="-1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35">
                <a:solidFill>
                  <a:srgbClr val="810060"/>
                </a:solidFill>
                <a:latin typeface="Calibri"/>
                <a:cs typeface="Calibri"/>
              </a:rPr>
              <a:t>staff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0" y="3979164"/>
            <a:ext cx="41852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90">
                <a:solidFill>
                  <a:srgbClr val="810060"/>
                </a:solidFill>
                <a:latin typeface="Calibri"/>
                <a:cs typeface="Calibri"/>
              </a:rPr>
              <a:t>traveling </a:t>
            </a:r>
            <a:r>
              <a:rPr dirty="0" sz="2000" spc="170">
                <a:solidFill>
                  <a:srgbClr val="810060"/>
                </a:solidFill>
                <a:latin typeface="Calibri"/>
                <a:cs typeface="Calibri"/>
              </a:rPr>
              <a:t>internationally</a:t>
            </a:r>
            <a:r>
              <a:rPr dirty="0" sz="2000" spc="-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50">
                <a:solidFill>
                  <a:srgbClr val="810060"/>
                </a:solidFill>
                <a:latin typeface="Calibri"/>
                <a:cs typeface="Calibri"/>
              </a:rPr>
              <a:t>through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5560" y="4195572"/>
            <a:ext cx="29133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15">
                <a:solidFill>
                  <a:srgbClr val="810060"/>
                </a:solidFill>
                <a:latin typeface="Calibri"/>
                <a:cs typeface="Calibri"/>
              </a:rPr>
              <a:t>the </a:t>
            </a:r>
            <a:r>
              <a:rPr dirty="0" sz="2000" spc="229">
                <a:solidFill>
                  <a:srgbClr val="810060"/>
                </a:solidFill>
                <a:latin typeface="Calibri"/>
                <a:cs typeface="Calibri"/>
              </a:rPr>
              <a:t>implementation</a:t>
            </a:r>
            <a:r>
              <a:rPr dirty="0" sz="2000" spc="-9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30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5560" y="4411979"/>
            <a:ext cx="40970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35">
                <a:solidFill>
                  <a:srgbClr val="810060"/>
                </a:solidFill>
                <a:latin typeface="Calibri"/>
                <a:cs typeface="Calibri"/>
              </a:rPr>
              <a:t>comprehensive </a:t>
            </a:r>
            <a:r>
              <a:rPr dirty="0" sz="2000" spc="180">
                <a:solidFill>
                  <a:srgbClr val="810060"/>
                </a:solidFill>
                <a:latin typeface="Calibri"/>
                <a:cs typeface="Calibri"/>
              </a:rPr>
              <a:t>security</a:t>
            </a:r>
            <a:r>
              <a:rPr dirty="0" sz="2000" spc="-12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75">
                <a:solidFill>
                  <a:srgbClr val="810060"/>
                </a:solidFill>
                <a:latin typeface="Calibri"/>
                <a:cs typeface="Calibri"/>
              </a:rPr>
              <a:t>policies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5560" y="4628388"/>
            <a:ext cx="20897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7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2000" spc="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90">
                <a:solidFill>
                  <a:srgbClr val="810060"/>
                </a:solidFill>
                <a:latin typeface="Calibri"/>
                <a:cs typeface="Calibri"/>
              </a:rPr>
              <a:t>procedures.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6960" y="5173979"/>
            <a:ext cx="43757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60">
                <a:solidFill>
                  <a:srgbClr val="810060"/>
                </a:solidFill>
                <a:latin typeface="Calibri"/>
                <a:cs typeface="Calibri"/>
              </a:rPr>
              <a:t>Promoting </a:t>
            </a:r>
            <a:r>
              <a:rPr dirty="0" sz="2000" spc="195">
                <a:solidFill>
                  <a:srgbClr val="810060"/>
                </a:solidFill>
                <a:latin typeface="Calibri"/>
                <a:cs typeface="Calibri"/>
              </a:rPr>
              <a:t>readiness </a:t>
            </a:r>
            <a:r>
              <a:rPr dirty="0" sz="2000" spc="165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r>
              <a:rPr dirty="0" sz="2000" spc="-2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25">
                <a:solidFill>
                  <a:srgbClr val="810060"/>
                </a:solidFill>
                <a:latin typeface="Calibri"/>
                <a:cs typeface="Calibri"/>
              </a:rPr>
              <a:t>respond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5560" y="5390388"/>
            <a:ext cx="37604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70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r>
              <a:rPr dirty="0" sz="20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20">
                <a:solidFill>
                  <a:srgbClr val="810060"/>
                </a:solidFill>
                <a:latin typeface="Calibri"/>
                <a:cs typeface="Calibri"/>
              </a:rPr>
              <a:t>a</a:t>
            </a:r>
            <a:r>
              <a:rPr dirty="0" sz="20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150">
                <a:solidFill>
                  <a:srgbClr val="810060"/>
                </a:solidFill>
                <a:latin typeface="Calibri"/>
                <a:cs typeface="Calibri"/>
              </a:rPr>
              <a:t>crisis</a:t>
            </a:r>
            <a:r>
              <a:rPr dirty="0" sz="20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50">
                <a:solidFill>
                  <a:srgbClr val="810060"/>
                </a:solidFill>
                <a:latin typeface="Calibri"/>
                <a:cs typeface="Calibri"/>
              </a:rPr>
              <a:t>through</a:t>
            </a:r>
            <a:r>
              <a:rPr dirty="0" sz="20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000" spc="204">
                <a:solidFill>
                  <a:srgbClr val="810060"/>
                </a:solidFill>
                <a:latin typeface="Calibri"/>
                <a:cs typeface="Calibri"/>
              </a:rPr>
              <a:t>up-to-date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5560" y="5603747"/>
            <a:ext cx="11042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95">
                <a:solidFill>
                  <a:srgbClr val="810060"/>
                </a:solidFill>
                <a:latin typeface="Calibri"/>
                <a:cs typeface="Calibri"/>
              </a:rPr>
              <a:t>analyses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759" y="1732788"/>
            <a:ext cx="10266680" cy="69913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35"/>
              </a:spcBef>
              <a:tabLst>
                <a:tab pos="5643245" algn="l"/>
              </a:tabLst>
            </a:pPr>
            <a:r>
              <a:rPr dirty="0" sz="2600" spc="335">
                <a:solidFill>
                  <a:srgbClr val="17453A"/>
                </a:solidFill>
                <a:latin typeface="Calibri"/>
                <a:cs typeface="Calibri"/>
              </a:rPr>
              <a:t>Responds</a:t>
            </a:r>
            <a:r>
              <a:rPr dirty="0" sz="2600" spc="9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15">
                <a:solidFill>
                  <a:srgbClr val="17453A"/>
                </a:solidFill>
                <a:latin typeface="Calibri"/>
                <a:cs typeface="Calibri"/>
              </a:rPr>
              <a:t>to</a:t>
            </a:r>
            <a:r>
              <a:rPr dirty="0" sz="2600" spc="8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80">
                <a:solidFill>
                  <a:srgbClr val="17453A"/>
                </a:solidFill>
                <a:latin typeface="Calibri"/>
                <a:cs typeface="Calibri"/>
              </a:rPr>
              <a:t>the</a:t>
            </a:r>
            <a:r>
              <a:rPr dirty="0" sz="2600" spc="9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335">
                <a:solidFill>
                  <a:srgbClr val="17453A"/>
                </a:solidFill>
                <a:latin typeface="Calibri"/>
                <a:cs typeface="Calibri"/>
              </a:rPr>
              <a:t>Duty</a:t>
            </a:r>
            <a:r>
              <a:rPr dirty="0" sz="2600" spc="9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170">
                <a:solidFill>
                  <a:srgbClr val="17453A"/>
                </a:solidFill>
                <a:latin typeface="Calibri"/>
                <a:cs typeface="Calibri"/>
              </a:rPr>
              <a:t>of</a:t>
            </a:r>
            <a:r>
              <a:rPr dirty="0" sz="2600" spc="10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95">
                <a:solidFill>
                  <a:srgbClr val="17453A"/>
                </a:solidFill>
                <a:latin typeface="Calibri"/>
                <a:cs typeface="Calibri"/>
              </a:rPr>
              <a:t>Care	</a:t>
            </a:r>
            <a:r>
              <a:rPr dirty="0" sz="2600" spc="315">
                <a:solidFill>
                  <a:srgbClr val="17453A"/>
                </a:solidFill>
                <a:latin typeface="Calibri"/>
                <a:cs typeface="Calibri"/>
              </a:rPr>
              <a:t>Looks</a:t>
            </a:r>
            <a:r>
              <a:rPr dirty="0" sz="26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35">
                <a:solidFill>
                  <a:srgbClr val="17453A"/>
                </a:solidFill>
                <a:latin typeface="Calibri"/>
                <a:cs typeface="Calibri"/>
              </a:rPr>
              <a:t>at</a:t>
            </a:r>
            <a:r>
              <a:rPr dirty="0" sz="2600" spc="6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370">
                <a:solidFill>
                  <a:srgbClr val="17453A"/>
                </a:solidFill>
                <a:latin typeface="Calibri"/>
                <a:cs typeface="Calibri"/>
              </a:rPr>
              <a:t>RISK</a:t>
            </a:r>
            <a:r>
              <a:rPr dirty="0" sz="26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310">
                <a:solidFill>
                  <a:srgbClr val="17453A"/>
                </a:solidFill>
                <a:latin typeface="Calibri"/>
                <a:cs typeface="Calibri"/>
              </a:rPr>
              <a:t>by</a:t>
            </a:r>
            <a:r>
              <a:rPr dirty="0" sz="2600" spc="7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254">
                <a:solidFill>
                  <a:srgbClr val="17453A"/>
                </a:solidFill>
                <a:latin typeface="Calibri"/>
                <a:cs typeface="Calibri"/>
              </a:rPr>
              <a:t>identifying  </a:t>
            </a:r>
            <a:r>
              <a:rPr dirty="0" sz="2600" spc="310">
                <a:solidFill>
                  <a:srgbClr val="17453A"/>
                </a:solidFill>
                <a:latin typeface="Calibri"/>
                <a:cs typeface="Calibri"/>
              </a:rPr>
              <a:t>by	</a:t>
            </a:r>
            <a:r>
              <a:rPr dirty="0" sz="2600" spc="200">
                <a:solidFill>
                  <a:srgbClr val="17453A"/>
                </a:solidFill>
                <a:latin typeface="Calibri"/>
                <a:cs typeface="Calibri"/>
              </a:rPr>
              <a:t>Threats, </a:t>
            </a:r>
            <a:r>
              <a:rPr dirty="0" sz="2600" spc="229">
                <a:solidFill>
                  <a:srgbClr val="17453A"/>
                </a:solidFill>
                <a:latin typeface="Calibri"/>
                <a:cs typeface="Calibri"/>
              </a:rPr>
              <a:t>Vulnerability </a:t>
            </a:r>
            <a:r>
              <a:rPr dirty="0" sz="2600" spc="-35">
                <a:solidFill>
                  <a:srgbClr val="17453A"/>
                </a:solidFill>
                <a:latin typeface="Calibri"/>
                <a:cs typeface="Calibri"/>
              </a:rPr>
              <a:t>&amp;</a:t>
            </a:r>
            <a:r>
              <a:rPr dirty="0" sz="2600" spc="-204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600" spc="300">
                <a:solidFill>
                  <a:srgbClr val="17453A"/>
                </a:solidFill>
                <a:latin typeface="Calibri"/>
                <a:cs typeface="Calibri"/>
              </a:rPr>
              <a:t>Risk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8140" y="2774188"/>
            <a:ext cx="4342130" cy="955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254">
                <a:solidFill>
                  <a:srgbClr val="810060"/>
                </a:solidFill>
                <a:latin typeface="Calibri"/>
                <a:cs typeface="Calibri"/>
              </a:rPr>
              <a:t>including </a:t>
            </a:r>
            <a:r>
              <a:rPr dirty="0" sz="2200" spc="215">
                <a:solidFill>
                  <a:srgbClr val="810060"/>
                </a:solidFill>
                <a:latin typeface="Calibri"/>
                <a:cs typeface="Calibri"/>
              </a:rPr>
              <a:t>Security </a:t>
            </a: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2200" spc="-2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Safety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215">
                <a:solidFill>
                  <a:srgbClr val="810060"/>
                </a:solidFill>
                <a:latin typeface="Calibri"/>
                <a:cs typeface="Calibri"/>
              </a:rPr>
              <a:t>Security </a:t>
            </a:r>
            <a:r>
              <a:rPr dirty="0" sz="2200" spc="165">
                <a:solidFill>
                  <a:srgbClr val="810060"/>
                </a:solidFill>
                <a:latin typeface="Calibri"/>
                <a:cs typeface="Calibri"/>
              </a:rPr>
              <a:t>= </a:t>
            </a:r>
            <a:r>
              <a:rPr dirty="0" sz="2200" spc="185">
                <a:solidFill>
                  <a:srgbClr val="810060"/>
                </a:solidFill>
                <a:latin typeface="Calibri"/>
                <a:cs typeface="Calibri"/>
              </a:rPr>
              <a:t>risks </a:t>
            </a:r>
            <a:r>
              <a:rPr dirty="0" sz="2200" spc="180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r>
              <a:rPr dirty="0" sz="2200" spc="-29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355">
                <a:solidFill>
                  <a:srgbClr val="810060"/>
                </a:solidFill>
                <a:latin typeface="Calibri"/>
                <a:cs typeface="Calibri"/>
              </a:rPr>
              <a:t>human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6740" y="3612388"/>
            <a:ext cx="30422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85">
                <a:solidFill>
                  <a:srgbClr val="810060"/>
                </a:solidFill>
                <a:latin typeface="Calibri"/>
                <a:cs typeface="Calibri"/>
              </a:rPr>
              <a:t>resources, </a:t>
            </a:r>
            <a:r>
              <a:rPr dirty="0" sz="2200" spc="165">
                <a:solidFill>
                  <a:srgbClr val="810060"/>
                </a:solidFill>
                <a:latin typeface="Calibri"/>
                <a:cs typeface="Calibri"/>
              </a:rPr>
              <a:t>assets,</a:t>
            </a:r>
            <a:r>
              <a:rPr dirty="0" sz="2200" spc="-1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6740" y="3840988"/>
            <a:ext cx="3341370" cy="601980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845"/>
              </a:spcBef>
            </a:pPr>
            <a:r>
              <a:rPr dirty="0" sz="2200" spc="210">
                <a:solidFill>
                  <a:srgbClr val="810060"/>
                </a:solidFill>
                <a:latin typeface="Calibri"/>
                <a:cs typeface="Calibri"/>
              </a:rPr>
              <a:t>operations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5">
                <a:solidFill>
                  <a:srgbClr val="810060"/>
                </a:solidFill>
                <a:latin typeface="Calibri"/>
                <a:cs typeface="Calibri"/>
              </a:rPr>
              <a:t>as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40">
                <a:solidFill>
                  <a:srgbClr val="810060"/>
                </a:solidFill>
                <a:latin typeface="Calibri"/>
                <a:cs typeface="Calibri"/>
              </a:rPr>
              <a:t>a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85">
                <a:solidFill>
                  <a:srgbClr val="810060"/>
                </a:solidFill>
                <a:latin typeface="Calibri"/>
                <a:cs typeface="Calibri"/>
              </a:rPr>
              <a:t>result</a:t>
            </a:r>
            <a:r>
              <a:rPr dirty="0" sz="22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40">
                <a:solidFill>
                  <a:srgbClr val="810060"/>
                </a:solidFill>
                <a:latin typeface="Calibri"/>
                <a:cs typeface="Calibri"/>
              </a:rPr>
              <a:t>of 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intentional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04">
                <a:solidFill>
                  <a:srgbClr val="810060"/>
                </a:solidFill>
                <a:latin typeface="Calibri"/>
                <a:cs typeface="Calibri"/>
              </a:rPr>
              <a:t>violence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8140" y="4679188"/>
            <a:ext cx="43008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Safety </a:t>
            </a:r>
            <a:r>
              <a:rPr dirty="0" sz="2200" spc="165">
                <a:solidFill>
                  <a:srgbClr val="810060"/>
                </a:solidFill>
                <a:latin typeface="Calibri"/>
                <a:cs typeface="Calibri"/>
              </a:rPr>
              <a:t>= </a:t>
            </a:r>
            <a:r>
              <a:rPr dirty="0" sz="2200" spc="185">
                <a:solidFill>
                  <a:srgbClr val="810060"/>
                </a:solidFill>
                <a:latin typeface="Calibri"/>
                <a:cs typeface="Calibri"/>
              </a:rPr>
              <a:t>risks </a:t>
            </a:r>
            <a:r>
              <a:rPr dirty="0" sz="2200" spc="220">
                <a:solidFill>
                  <a:srgbClr val="810060"/>
                </a:solidFill>
                <a:latin typeface="Calibri"/>
                <a:cs typeface="Calibri"/>
              </a:rPr>
              <a:t>associated</a:t>
            </a:r>
            <a:r>
              <a:rPr dirty="0" sz="2200" spc="-2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5">
                <a:solidFill>
                  <a:srgbClr val="810060"/>
                </a:solidFill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36740" y="4907788"/>
            <a:ext cx="37687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25">
                <a:solidFill>
                  <a:srgbClr val="810060"/>
                </a:solidFill>
                <a:latin typeface="Calibri"/>
                <a:cs typeface="Calibri"/>
              </a:rPr>
              <a:t>accidental </a:t>
            </a:r>
            <a:r>
              <a:rPr dirty="0" sz="2200" spc="245">
                <a:solidFill>
                  <a:srgbClr val="810060"/>
                </a:solidFill>
                <a:latin typeface="Calibri"/>
                <a:cs typeface="Calibri"/>
              </a:rPr>
              <a:t>hazards </a:t>
            </a:r>
            <a:r>
              <a:rPr dirty="0" sz="2200" spc="290">
                <a:solidFill>
                  <a:srgbClr val="810060"/>
                </a:solidFill>
                <a:latin typeface="Calibri"/>
                <a:cs typeface="Calibri"/>
              </a:rPr>
              <a:t>such</a:t>
            </a:r>
            <a:r>
              <a:rPr dirty="0" sz="2200" spc="-2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5">
                <a:solidFill>
                  <a:srgbClr val="810060"/>
                </a:solidFill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36740" y="5148579"/>
            <a:ext cx="41281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10">
                <a:solidFill>
                  <a:srgbClr val="810060"/>
                </a:solidFill>
                <a:latin typeface="Calibri"/>
                <a:cs typeface="Calibri"/>
              </a:rPr>
              <a:t>natural </a:t>
            </a:r>
            <a:r>
              <a:rPr dirty="0" sz="2200" spc="170">
                <a:solidFill>
                  <a:srgbClr val="810060"/>
                </a:solidFill>
                <a:latin typeface="Calibri"/>
                <a:cs typeface="Calibri"/>
              </a:rPr>
              <a:t>disasters, </a:t>
            </a:r>
            <a:r>
              <a:rPr dirty="0" sz="2200" spc="225">
                <a:solidFill>
                  <a:srgbClr val="810060"/>
                </a:solidFill>
                <a:latin typeface="Calibri"/>
                <a:cs typeface="Calibri"/>
              </a:rPr>
              <a:t>health</a:t>
            </a:r>
            <a:r>
              <a:rPr dirty="0" sz="2200" spc="-2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40">
                <a:solidFill>
                  <a:srgbClr val="810060"/>
                </a:solidFill>
                <a:latin typeface="Calibri"/>
                <a:cs typeface="Calibri"/>
              </a:rPr>
              <a:t>risks,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6740" y="5377179"/>
            <a:ext cx="304609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and </a:t>
            </a:r>
            <a:r>
              <a:rPr dirty="0" sz="2200" spc="204">
                <a:solidFill>
                  <a:srgbClr val="810060"/>
                </a:solidFill>
                <a:latin typeface="Calibri"/>
                <a:cs typeface="Calibri"/>
              </a:rPr>
              <a:t>vehicle</a:t>
            </a:r>
            <a:r>
              <a:rPr dirty="0" sz="2200" spc="-21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40">
                <a:solidFill>
                  <a:srgbClr val="810060"/>
                </a:solidFill>
                <a:latin typeface="Calibri"/>
                <a:cs typeface="Calibri"/>
              </a:rPr>
              <a:t>accidents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691388"/>
            <a:ext cx="56769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05">
                <a:solidFill>
                  <a:srgbClr val="018184"/>
                </a:solidFill>
              </a:rPr>
              <a:t>Components </a:t>
            </a:r>
            <a:r>
              <a:rPr dirty="0" sz="3600" spc="285">
                <a:solidFill>
                  <a:srgbClr val="018184"/>
                </a:solidFill>
              </a:rPr>
              <a:t>of </a:t>
            </a:r>
            <a:r>
              <a:rPr dirty="0" sz="3600" spc="405">
                <a:solidFill>
                  <a:srgbClr val="018184"/>
                </a:solidFill>
              </a:rPr>
              <a:t>the</a:t>
            </a:r>
            <a:r>
              <a:rPr dirty="0" sz="3600" spc="-355">
                <a:solidFill>
                  <a:srgbClr val="018184"/>
                </a:solidFill>
              </a:rPr>
              <a:t> </a:t>
            </a:r>
            <a:r>
              <a:rPr dirty="0" sz="3600" spc="560">
                <a:solidFill>
                  <a:srgbClr val="018184"/>
                </a:solidFill>
              </a:rPr>
              <a:t>SRA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35000" y="1423923"/>
            <a:ext cx="48806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250" b="1">
                <a:solidFill>
                  <a:srgbClr val="810060"/>
                </a:solidFill>
                <a:latin typeface="Calibri"/>
                <a:cs typeface="Calibri"/>
              </a:rPr>
              <a:t>Threat </a:t>
            </a:r>
            <a:r>
              <a:rPr dirty="0" sz="2200" spc="275" b="1">
                <a:solidFill>
                  <a:srgbClr val="810060"/>
                </a:solidFill>
                <a:latin typeface="Calibri"/>
                <a:cs typeface="Calibri"/>
              </a:rPr>
              <a:t>Assessment:</a:t>
            </a:r>
            <a:r>
              <a:rPr dirty="0" sz="2200" spc="-15" b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0">
                <a:solidFill>
                  <a:srgbClr val="810060"/>
                </a:solidFill>
                <a:latin typeface="Calibri"/>
                <a:cs typeface="Calibri"/>
              </a:rPr>
              <a:t>Information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0" y="1652523"/>
            <a:ext cx="46526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45">
                <a:solidFill>
                  <a:srgbClr val="810060"/>
                </a:solidFill>
                <a:latin typeface="Calibri"/>
                <a:cs typeface="Calibri"/>
              </a:rPr>
              <a:t>is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15">
                <a:solidFill>
                  <a:srgbClr val="810060"/>
                </a:solidFill>
                <a:latin typeface="Calibri"/>
                <a:cs typeface="Calibri"/>
              </a:rPr>
              <a:t>collected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70">
                <a:solidFill>
                  <a:srgbClr val="810060"/>
                </a:solidFill>
                <a:latin typeface="Calibri"/>
                <a:cs typeface="Calibri"/>
              </a:rPr>
              <a:t>on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0">
                <a:solidFill>
                  <a:srgbClr val="810060"/>
                </a:solidFill>
                <a:latin typeface="Calibri"/>
                <a:cs typeface="Calibri"/>
              </a:rPr>
              <a:t>current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80">
                <a:solidFill>
                  <a:srgbClr val="810060"/>
                </a:solidFill>
                <a:latin typeface="Calibri"/>
                <a:cs typeface="Calibri"/>
              </a:rPr>
              <a:t>safety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600" y="1893315"/>
            <a:ext cx="45256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95">
                <a:solidFill>
                  <a:srgbClr val="810060"/>
                </a:solidFill>
                <a:latin typeface="Calibri"/>
                <a:cs typeface="Calibri"/>
              </a:rPr>
              <a:t>security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threats </a:t>
            </a:r>
            <a:r>
              <a:rPr dirty="0" sz="2200" spc="204">
                <a:solidFill>
                  <a:srgbClr val="810060"/>
                </a:solidFill>
                <a:latin typeface="Calibri"/>
                <a:cs typeface="Calibri"/>
              </a:rPr>
              <a:t>in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r>
              <a:rPr dirty="0" sz="2200" spc="-29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operating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600" y="2121915"/>
            <a:ext cx="185229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50">
                <a:solidFill>
                  <a:srgbClr val="810060"/>
                </a:solidFill>
                <a:latin typeface="Calibri"/>
                <a:cs typeface="Calibri"/>
              </a:rPr>
              <a:t>environment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0" y="2490723"/>
            <a:ext cx="40544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229" b="1">
                <a:solidFill>
                  <a:srgbClr val="810060"/>
                </a:solidFill>
                <a:latin typeface="Calibri"/>
                <a:cs typeface="Calibri"/>
              </a:rPr>
              <a:t>Vulnerability</a:t>
            </a:r>
            <a:r>
              <a:rPr dirty="0" sz="2200" spc="90" b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75" b="1">
                <a:solidFill>
                  <a:srgbClr val="810060"/>
                </a:solidFill>
                <a:latin typeface="Calibri"/>
                <a:cs typeface="Calibri"/>
              </a:rPr>
              <a:t>Assessment: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00" y="2719323"/>
            <a:ext cx="4569460" cy="601980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845"/>
              </a:spcBef>
            </a:pPr>
            <a:r>
              <a:rPr dirty="0" sz="2200" spc="220">
                <a:solidFill>
                  <a:srgbClr val="810060"/>
                </a:solidFill>
                <a:latin typeface="Calibri"/>
                <a:cs typeface="Calibri"/>
              </a:rPr>
              <a:t>Information </a:t>
            </a:r>
            <a:r>
              <a:rPr dirty="0" sz="2200" spc="250">
                <a:solidFill>
                  <a:srgbClr val="810060"/>
                </a:solidFill>
                <a:latin typeface="Calibri"/>
                <a:cs typeface="Calibri"/>
              </a:rPr>
              <a:t>about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threats </a:t>
            </a:r>
            <a:r>
              <a:rPr dirty="0" sz="2200" spc="145">
                <a:solidFill>
                  <a:srgbClr val="810060"/>
                </a:solidFill>
                <a:latin typeface="Calibri"/>
                <a:cs typeface="Calibri"/>
              </a:rPr>
              <a:t>is 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analyzed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75">
                <a:solidFill>
                  <a:srgbClr val="810060"/>
                </a:solidFill>
                <a:latin typeface="Calibri"/>
                <a:cs typeface="Calibri"/>
              </a:rPr>
              <a:t>through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10">
                <a:solidFill>
                  <a:srgbClr val="810060"/>
                </a:solidFill>
                <a:latin typeface="Calibri"/>
                <a:cs typeface="Calibri"/>
              </a:rPr>
              <a:t>lens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40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600" y="3188715"/>
            <a:ext cx="4739640" cy="601980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845"/>
              </a:spcBef>
            </a:pPr>
            <a:r>
              <a:rPr dirty="0" sz="2200" spc="170">
                <a:solidFill>
                  <a:srgbClr val="810060"/>
                </a:solidFill>
                <a:latin typeface="Calibri"/>
                <a:cs typeface="Calibri"/>
              </a:rPr>
              <a:t>University’s </a:t>
            </a:r>
            <a:r>
              <a:rPr dirty="0" sz="2200" spc="160">
                <a:solidFill>
                  <a:srgbClr val="810060"/>
                </a:solidFill>
                <a:latin typeface="Calibri"/>
                <a:cs typeface="Calibri"/>
              </a:rPr>
              <a:t>identity, </a:t>
            </a:r>
            <a:r>
              <a:rPr dirty="0" sz="2200" spc="185">
                <a:solidFill>
                  <a:srgbClr val="810060"/>
                </a:solidFill>
                <a:latin typeface="Calibri"/>
                <a:cs typeface="Calibri"/>
              </a:rPr>
              <a:t>footprint</a:t>
            </a:r>
            <a:r>
              <a:rPr dirty="0" sz="2200" spc="-1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and  </a:t>
            </a:r>
            <a:r>
              <a:rPr dirty="0" sz="2200" spc="295">
                <a:solidFill>
                  <a:srgbClr val="810060"/>
                </a:solidFill>
                <a:latin typeface="Calibri"/>
                <a:cs typeface="Calibri"/>
              </a:rPr>
              <a:t>program </a:t>
            </a:r>
            <a:r>
              <a:rPr dirty="0" sz="2200" spc="160">
                <a:solidFill>
                  <a:srgbClr val="810060"/>
                </a:solidFill>
                <a:latin typeface="Calibri"/>
                <a:cs typeface="Calibri"/>
              </a:rPr>
              <a:t>profile </a:t>
            </a:r>
            <a:r>
              <a:rPr dirty="0" sz="2200" spc="180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r>
              <a:rPr dirty="0" sz="2200" spc="-254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54">
                <a:solidFill>
                  <a:srgbClr val="810060"/>
                </a:solidFill>
                <a:latin typeface="Calibri"/>
                <a:cs typeface="Calibri"/>
              </a:rPr>
              <a:t>understand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000" y="3658108"/>
            <a:ext cx="5013325" cy="958215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241300" marR="235585">
              <a:lnSpc>
                <a:spcPct val="71800"/>
              </a:lnSpc>
              <a:spcBef>
                <a:spcPts val="845"/>
              </a:spcBef>
            </a:pP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how </a:t>
            </a:r>
            <a:r>
              <a:rPr dirty="0" sz="2200" spc="75">
                <a:solidFill>
                  <a:srgbClr val="810060"/>
                </a:solidFill>
                <a:latin typeface="Calibri"/>
                <a:cs typeface="Calibri"/>
              </a:rPr>
              <a:t>if </a:t>
            </a:r>
            <a:r>
              <a:rPr dirty="0" sz="2200" spc="335">
                <a:solidFill>
                  <a:srgbClr val="810060"/>
                </a:solidFill>
                <a:latin typeface="Calibri"/>
                <a:cs typeface="Calibri"/>
              </a:rPr>
              <a:t>may </a:t>
            </a:r>
            <a:r>
              <a:rPr dirty="0" sz="2200" spc="280">
                <a:solidFill>
                  <a:srgbClr val="810060"/>
                </a:solidFill>
                <a:latin typeface="Calibri"/>
                <a:cs typeface="Calibri"/>
              </a:rPr>
              <a:t>be </a:t>
            </a:r>
            <a:r>
              <a:rPr dirty="0" sz="2200" spc="285">
                <a:solidFill>
                  <a:srgbClr val="810060"/>
                </a:solidFill>
                <a:latin typeface="Calibri"/>
                <a:cs typeface="Calibri"/>
              </a:rPr>
              <a:t>more </a:t>
            </a:r>
            <a:r>
              <a:rPr dirty="0" sz="2200" spc="160">
                <a:solidFill>
                  <a:srgbClr val="810060"/>
                </a:solidFill>
                <a:latin typeface="Calibri"/>
                <a:cs typeface="Calibri"/>
              </a:rPr>
              <a:t>or </a:t>
            </a:r>
            <a:r>
              <a:rPr dirty="0" sz="2200" spc="185">
                <a:solidFill>
                  <a:srgbClr val="810060"/>
                </a:solidFill>
                <a:latin typeface="Calibri"/>
                <a:cs typeface="Calibri"/>
              </a:rPr>
              <a:t>less  </a:t>
            </a:r>
            <a:r>
              <a:rPr dirty="0" sz="2200" spc="215">
                <a:solidFill>
                  <a:srgbClr val="810060"/>
                </a:solidFill>
                <a:latin typeface="Calibri"/>
                <a:cs typeface="Calibri"/>
              </a:rPr>
              <a:t>vulnerable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85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r>
              <a:rPr dirty="0" sz="22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95">
                <a:solidFill>
                  <a:srgbClr val="810060"/>
                </a:solidFill>
                <a:latin typeface="Calibri"/>
                <a:cs typeface="Calibri"/>
              </a:rPr>
              <a:t>various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04">
                <a:solidFill>
                  <a:srgbClr val="810060"/>
                </a:solidFill>
                <a:latin typeface="Calibri"/>
                <a:cs typeface="Calibri"/>
              </a:rPr>
              <a:t>threats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290" b="1">
                <a:solidFill>
                  <a:srgbClr val="810060"/>
                </a:solidFill>
                <a:latin typeface="Calibri"/>
                <a:cs typeface="Calibri"/>
              </a:rPr>
              <a:t>Risk</a:t>
            </a:r>
            <a:r>
              <a:rPr dirty="0" sz="2200" spc="120" b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75" b="1">
                <a:solidFill>
                  <a:srgbClr val="810060"/>
                </a:solidFill>
                <a:latin typeface="Calibri"/>
                <a:cs typeface="Calibri"/>
              </a:rPr>
              <a:t>Assessment:</a:t>
            </a:r>
            <a:r>
              <a:rPr dirty="0" sz="2200" spc="125" b="1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</a:t>
            </a:r>
            <a:r>
              <a:rPr dirty="0" sz="22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80">
                <a:solidFill>
                  <a:srgbClr val="810060"/>
                </a:solidFill>
                <a:latin typeface="Calibri"/>
                <a:cs typeface="Calibri"/>
              </a:rPr>
              <a:t>risk</a:t>
            </a:r>
            <a:r>
              <a:rPr dirty="0" sz="22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9">
                <a:solidFill>
                  <a:srgbClr val="810060"/>
                </a:solidFill>
                <a:latin typeface="Calibri"/>
                <a:cs typeface="Calibri"/>
              </a:rPr>
              <a:t>rating</a:t>
            </a:r>
            <a:r>
              <a:rPr dirty="0" sz="22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30">
                <a:solidFill>
                  <a:srgbClr val="810060"/>
                </a:solidFill>
                <a:latin typeface="Calibri"/>
                <a:cs typeface="Calibri"/>
              </a:rPr>
              <a:t>for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3600" y="4496308"/>
            <a:ext cx="42837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75">
                <a:solidFill>
                  <a:srgbClr val="810060"/>
                </a:solidFill>
                <a:latin typeface="Calibri"/>
                <a:cs typeface="Calibri"/>
              </a:rPr>
              <a:t>each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0">
                <a:solidFill>
                  <a:srgbClr val="810060"/>
                </a:solidFill>
                <a:latin typeface="Calibri"/>
                <a:cs typeface="Calibri"/>
              </a:rPr>
              <a:t>type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40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r>
              <a:rPr dirty="0" sz="22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threat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45">
                <a:solidFill>
                  <a:srgbClr val="810060"/>
                </a:solidFill>
                <a:latin typeface="Calibri"/>
                <a:cs typeface="Calibri"/>
              </a:rPr>
              <a:t>is</a:t>
            </a:r>
            <a:r>
              <a:rPr dirty="0" sz="22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60">
                <a:solidFill>
                  <a:srgbClr val="810060"/>
                </a:solidFill>
                <a:latin typeface="Calibri"/>
                <a:cs typeface="Calibri"/>
              </a:rPr>
              <a:t>assigned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600" y="4724908"/>
            <a:ext cx="40430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70">
                <a:solidFill>
                  <a:srgbClr val="810060"/>
                </a:solidFill>
                <a:latin typeface="Calibri"/>
                <a:cs typeface="Calibri"/>
              </a:rPr>
              <a:t>based</a:t>
            </a:r>
            <a:r>
              <a:rPr dirty="0" sz="22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70">
                <a:solidFill>
                  <a:srgbClr val="810060"/>
                </a:solidFill>
                <a:latin typeface="Calibri"/>
                <a:cs typeface="Calibri"/>
              </a:rPr>
              <a:t>on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35">
                <a:solidFill>
                  <a:srgbClr val="810060"/>
                </a:solidFill>
                <a:latin typeface="Calibri"/>
                <a:cs typeface="Calibri"/>
              </a:rPr>
              <a:t>the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analysis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140">
                <a:solidFill>
                  <a:srgbClr val="810060"/>
                </a:solidFill>
                <a:latin typeface="Calibri"/>
                <a:cs typeface="Calibri"/>
              </a:rPr>
              <a:t>of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95">
                <a:solidFill>
                  <a:srgbClr val="810060"/>
                </a:solidFill>
                <a:latin typeface="Calibri"/>
                <a:cs typeface="Calibri"/>
              </a:rPr>
              <a:t>how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600" y="4965700"/>
            <a:ext cx="42233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65">
                <a:solidFill>
                  <a:srgbClr val="810060"/>
                </a:solidFill>
                <a:latin typeface="Calibri"/>
                <a:cs typeface="Calibri"/>
              </a:rPr>
              <a:t>likely</a:t>
            </a:r>
            <a:r>
              <a:rPr dirty="0" sz="2200" spc="5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40">
                <a:solidFill>
                  <a:srgbClr val="810060"/>
                </a:solidFill>
                <a:latin typeface="Calibri"/>
                <a:cs typeface="Calibri"/>
              </a:rPr>
              <a:t>a</a:t>
            </a:r>
            <a:r>
              <a:rPr dirty="0" sz="2200" spc="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60">
                <a:solidFill>
                  <a:srgbClr val="810060"/>
                </a:solidFill>
                <a:latin typeface="Calibri"/>
                <a:cs typeface="Calibri"/>
              </a:rPr>
              <a:t>given</a:t>
            </a:r>
            <a:r>
              <a:rPr dirty="0" sz="22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security</a:t>
            </a:r>
            <a:r>
              <a:rPr dirty="0" sz="2200" spc="5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9">
                <a:solidFill>
                  <a:srgbClr val="810060"/>
                </a:solidFill>
                <a:latin typeface="Calibri"/>
                <a:cs typeface="Calibri"/>
              </a:rPr>
              <a:t>incident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600" y="5194300"/>
            <a:ext cx="4490085" cy="60452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 marR="5080">
              <a:lnSpc>
                <a:spcPct val="72700"/>
              </a:lnSpc>
              <a:spcBef>
                <a:spcPts val="819"/>
              </a:spcBef>
            </a:pPr>
            <a:r>
              <a:rPr dirty="0" sz="2200" spc="245">
                <a:solidFill>
                  <a:srgbClr val="810060"/>
                </a:solidFill>
                <a:latin typeface="Calibri"/>
                <a:cs typeface="Calibri"/>
              </a:rPr>
              <a:t>could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45">
                <a:solidFill>
                  <a:srgbClr val="810060"/>
                </a:solidFill>
                <a:latin typeface="Calibri"/>
                <a:cs typeface="Calibri"/>
              </a:rPr>
              <a:t>occur</a:t>
            </a:r>
            <a:r>
              <a:rPr dirty="0" sz="22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300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2200" spc="7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95">
                <a:solidFill>
                  <a:srgbClr val="810060"/>
                </a:solidFill>
                <a:latin typeface="Calibri"/>
                <a:cs typeface="Calibri"/>
              </a:rPr>
              <a:t>how</a:t>
            </a:r>
            <a:r>
              <a:rPr dirty="0" sz="22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00">
                <a:solidFill>
                  <a:srgbClr val="810060"/>
                </a:solidFill>
                <a:latin typeface="Calibri"/>
                <a:cs typeface="Calibri"/>
              </a:rPr>
              <a:t>severe</a:t>
            </a:r>
            <a:r>
              <a:rPr dirty="0" sz="22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200" spc="229">
                <a:solidFill>
                  <a:srgbClr val="810060"/>
                </a:solidFill>
                <a:latin typeface="Calibri"/>
                <a:cs typeface="Calibri"/>
              </a:rPr>
              <a:t>the  </a:t>
            </a:r>
            <a:r>
              <a:rPr dirty="0" sz="2200" spc="280">
                <a:solidFill>
                  <a:srgbClr val="810060"/>
                </a:solidFill>
                <a:latin typeface="Calibri"/>
                <a:cs typeface="Calibri"/>
              </a:rPr>
              <a:t>impact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320154" y="500411"/>
          <a:ext cx="5497195" cy="547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/>
                <a:gridCol w="2062480"/>
                <a:gridCol w="1051560"/>
                <a:gridCol w="782954"/>
              </a:tblGrid>
              <a:tr h="236945">
                <a:tc>
                  <a:txBody>
                    <a:bodyPr/>
                    <a:lstStyle/>
                    <a:p>
                      <a:pPr marL="75565">
                        <a:lnSpc>
                          <a:spcPts val="1670"/>
                        </a:lnSpc>
                      </a:pP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FACTORS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TALLY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TOTAL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5303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Types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Incident: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indent="-254000">
                        <a:lnSpc>
                          <a:spcPts val="1639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Carjacking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Burglary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Theft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39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Abduction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354330">
                        <a:lnSpc>
                          <a:spcPts val="1600"/>
                        </a:lnSpc>
                        <a:spcBef>
                          <a:spcPts val="14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X X X  X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 marR="681355">
                        <a:lnSpc>
                          <a:spcPts val="1600"/>
                        </a:lnSpc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4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 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351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Time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Day: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indent="-254000">
                        <a:lnSpc>
                          <a:spcPts val="1639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Late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afternoon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39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Night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81355">
                        <a:lnSpc>
                          <a:spcPts val="1600"/>
                        </a:lnSpc>
                        <a:spcBef>
                          <a:spcPts val="14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 X</a:t>
                      </a:r>
                      <a:r>
                        <a:rPr dirty="0" sz="14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7029">
                <a:tc>
                  <a:txBody>
                    <a:bodyPr/>
                    <a:lstStyle/>
                    <a:p>
                      <a:pPr marL="75565" marR="501650">
                        <a:lnSpc>
                          <a:spcPts val="1600"/>
                        </a:lnSpc>
                        <a:spcBef>
                          <a:spcPts val="140"/>
                        </a:spcBef>
                      </a:pP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indent="-254000">
                        <a:lnSpc>
                          <a:spcPts val="1639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&gt;1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39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81355">
                        <a:lnSpc>
                          <a:spcPts val="1600"/>
                        </a:lnSpc>
                        <a:spcBef>
                          <a:spcPts val="14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 X</a:t>
                      </a:r>
                      <a:r>
                        <a:rPr dirty="0" sz="14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 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565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696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Weapons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Used: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indent="-254000">
                        <a:lnSpc>
                          <a:spcPts val="1639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‘Armed’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Gun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39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Iron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bar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5333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Location: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indent="-254000">
                        <a:lnSpc>
                          <a:spcPts val="1639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At/outside 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residence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Office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Parked 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roadside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39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Road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block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X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 marR="845819">
                        <a:lnSpc>
                          <a:spcPts val="1600"/>
                        </a:lnSpc>
                        <a:spcBef>
                          <a:spcPts val="80"/>
                        </a:spcBef>
                      </a:pP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7028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car: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indent="-254000">
                        <a:lnSpc>
                          <a:spcPts val="1639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Sedan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00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4WD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 marR="127635">
                        <a:lnSpc>
                          <a:spcPts val="1600"/>
                        </a:lnSpc>
                        <a:spcBef>
                          <a:spcPts val="80"/>
                        </a:spcBef>
                      </a:pP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(note parts 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removed 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from 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several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cars)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X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5677">
                <a:tc>
                  <a:txBody>
                    <a:bodyPr/>
                    <a:lstStyle/>
                    <a:p>
                      <a:pPr marL="75565" marR="322580">
                        <a:lnSpc>
                          <a:spcPts val="1600"/>
                        </a:lnSpc>
                        <a:spcBef>
                          <a:spcPts val="140"/>
                        </a:spcBef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Other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factors</a:t>
                      </a:r>
                      <a:r>
                        <a:rPr dirty="0" sz="14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note: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indent="-254000">
                        <a:lnSpc>
                          <a:spcPts val="1639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Vehicle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followed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930" indent="-254000">
                        <a:lnSpc>
                          <a:spcPts val="1639"/>
                        </a:lnSpc>
                        <a:buFont typeface="Wingdings"/>
                        <a:buChar char=""/>
                        <a:tabLst>
                          <a:tab pos="328930" algn="l"/>
                          <a:tab pos="329565" algn="l"/>
                        </a:tabLst>
                      </a:pP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Entering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Compounds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81355">
                        <a:lnSpc>
                          <a:spcPts val="1600"/>
                        </a:lnSpc>
                        <a:spcBef>
                          <a:spcPts val="140"/>
                        </a:spcBef>
                      </a:pP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4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749" y="691388"/>
            <a:ext cx="28124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" b="0">
                <a:solidFill>
                  <a:srgbClr val="018184"/>
                </a:solidFill>
                <a:latin typeface="Verdana"/>
                <a:cs typeface="Verdana"/>
              </a:rPr>
              <a:t>SRA</a:t>
            </a:r>
            <a:r>
              <a:rPr dirty="0" sz="3600" spc="-385" b="0">
                <a:solidFill>
                  <a:srgbClr val="018184"/>
                </a:solidFill>
                <a:latin typeface="Verdana"/>
                <a:cs typeface="Verdana"/>
              </a:rPr>
              <a:t> </a:t>
            </a:r>
            <a:r>
              <a:rPr dirty="0" sz="3600" spc="100" b="0">
                <a:solidFill>
                  <a:srgbClr val="018184"/>
                </a:solidFill>
                <a:latin typeface="Verdana"/>
                <a:cs typeface="Verdana"/>
              </a:rPr>
              <a:t>Format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45944" y="1816101"/>
          <a:ext cx="9150350" cy="419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520"/>
                <a:gridCol w="629284"/>
                <a:gridCol w="664210"/>
                <a:gridCol w="1043939"/>
                <a:gridCol w="1101089"/>
                <a:gridCol w="1146175"/>
                <a:gridCol w="1200785"/>
                <a:gridCol w="1233804"/>
                <a:gridCol w="979804"/>
              </a:tblGrid>
              <a:tr h="38099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17453A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700" spc="-5" b="1">
                          <a:solidFill>
                            <a:srgbClr val="E85A1E"/>
                          </a:solidFill>
                          <a:latin typeface="Arial Narrow"/>
                          <a:cs typeface="Arial Narrow"/>
                        </a:rPr>
                        <a:t>Risk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17453A"/>
                      </a:solidFill>
                      <a:prstDash val="solid"/>
                    </a:lnL>
                    <a:lnR w="28575">
                      <a:solidFill>
                        <a:srgbClr val="17453A"/>
                      </a:solidFill>
                      <a:prstDash val="solid"/>
                    </a:lnR>
                    <a:lnT w="28575">
                      <a:solidFill>
                        <a:srgbClr val="17453A"/>
                      </a:solidFill>
                      <a:prstDash val="solid"/>
                    </a:lnT>
                    <a:lnB w="28575">
                      <a:solidFill>
                        <a:srgbClr val="17453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661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700" spc="-10" b="1">
                          <a:solidFill>
                            <a:srgbClr val="E85A1E"/>
                          </a:solidFill>
                          <a:latin typeface="Arial Narrow"/>
                          <a:cs typeface="Arial Narrow"/>
                        </a:rPr>
                        <a:t>Vulnerability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17453A"/>
                      </a:solidFill>
                      <a:prstDash val="solid"/>
                    </a:lnL>
                    <a:lnR w="28575">
                      <a:solidFill>
                        <a:srgbClr val="17453A"/>
                      </a:solidFill>
                      <a:prstDash val="solid"/>
                    </a:lnR>
                    <a:lnT w="28575">
                      <a:solidFill>
                        <a:srgbClr val="17453A"/>
                      </a:solidFill>
                      <a:prstDash val="solid"/>
                    </a:lnT>
                    <a:lnB w="28575">
                      <a:solidFill>
                        <a:srgbClr val="17453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7453A"/>
                      </a:solidFill>
                      <a:prstDash val="solid"/>
                    </a:lnL>
                    <a:lnB w="28575">
                      <a:solidFill>
                        <a:srgbClr val="17453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22942">
                <a:tc>
                  <a:txBody>
                    <a:bodyPr/>
                    <a:lstStyle/>
                    <a:p>
                      <a:pPr marL="141605" marR="134620" indent="12255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Program  A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ssm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Threat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 marR="316230" indent="-2984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eli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hood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7453A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 marR="293370" indent="101600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Risk  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7453A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Weaknesses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7453A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Strengths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7453A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46799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Mitigation  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7453A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7185" marR="32956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sk  (M</a:t>
                      </a:r>
                      <a:r>
                        <a:rPr dirty="0" sz="1200" spc="-5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17453A"/>
                          </a:solidFill>
                          <a:latin typeface="Arial"/>
                          <a:cs typeface="Arial"/>
                        </a:rPr>
                        <a:t>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8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0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8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691388"/>
            <a:ext cx="84988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60">
                <a:solidFill>
                  <a:srgbClr val="018184"/>
                </a:solidFill>
              </a:rPr>
              <a:t>SRA </a:t>
            </a:r>
            <a:r>
              <a:rPr dirty="0" sz="3600" spc="430">
                <a:solidFill>
                  <a:srgbClr val="018184"/>
                </a:solidFill>
              </a:rPr>
              <a:t>Risk </a:t>
            </a:r>
            <a:r>
              <a:rPr dirty="0" sz="3600" spc="290">
                <a:solidFill>
                  <a:srgbClr val="018184"/>
                </a:solidFill>
              </a:rPr>
              <a:t>Matrix </a:t>
            </a:r>
            <a:r>
              <a:rPr dirty="0" sz="3600" spc="5">
                <a:solidFill>
                  <a:srgbClr val="018184"/>
                </a:solidFill>
              </a:rPr>
              <a:t>– </a:t>
            </a:r>
            <a:r>
              <a:rPr dirty="0" sz="3600" spc="409">
                <a:solidFill>
                  <a:srgbClr val="018184"/>
                </a:solidFill>
              </a:rPr>
              <a:t>Tanzania</a:t>
            </a:r>
            <a:r>
              <a:rPr dirty="0" sz="3600" spc="-465">
                <a:solidFill>
                  <a:srgbClr val="018184"/>
                </a:solidFill>
              </a:rPr>
              <a:t> </a:t>
            </a:r>
            <a:r>
              <a:rPr dirty="0" sz="3600" spc="490">
                <a:solidFill>
                  <a:srgbClr val="018184"/>
                </a:solidFill>
              </a:rPr>
              <a:t>Example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747267" y="1424231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 h="0">
                <a:moveTo>
                  <a:pt x="0" y="0"/>
                </a:moveTo>
                <a:lnTo>
                  <a:pt x="8251115" y="0"/>
                </a:lnTo>
              </a:path>
            </a:pathLst>
          </a:custGeom>
          <a:ln w="8444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7279" y="1428453"/>
            <a:ext cx="8241665" cy="1689100"/>
          </a:xfrm>
          <a:custGeom>
            <a:avLst/>
            <a:gdLst/>
            <a:ahLst/>
            <a:cxnLst/>
            <a:rect l="l" t="t" r="r" b="b"/>
            <a:pathLst>
              <a:path w="8241665" h="1689100">
                <a:moveTo>
                  <a:pt x="0" y="1688903"/>
                </a:moveTo>
                <a:lnTo>
                  <a:pt x="8241101" y="1688903"/>
                </a:lnTo>
                <a:lnTo>
                  <a:pt x="8241101" y="0"/>
                </a:lnTo>
                <a:lnTo>
                  <a:pt x="0" y="0"/>
                </a:lnTo>
                <a:lnTo>
                  <a:pt x="0" y="168890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57279" y="3108913"/>
            <a:ext cx="1732914" cy="532130"/>
          </a:xfrm>
          <a:custGeom>
            <a:avLst/>
            <a:gdLst/>
            <a:ahLst/>
            <a:cxnLst/>
            <a:rect l="l" t="t" r="r" b="b"/>
            <a:pathLst>
              <a:path w="1732914" h="532129">
                <a:moveTo>
                  <a:pt x="0" y="532005"/>
                </a:moveTo>
                <a:lnTo>
                  <a:pt x="1732334" y="532005"/>
                </a:lnTo>
                <a:lnTo>
                  <a:pt x="1732334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79600" y="3108913"/>
            <a:ext cx="1311910" cy="532130"/>
          </a:xfrm>
          <a:custGeom>
            <a:avLst/>
            <a:gdLst/>
            <a:ahLst/>
            <a:cxnLst/>
            <a:rect l="l" t="t" r="r" b="b"/>
            <a:pathLst>
              <a:path w="1311910" h="532129">
                <a:moveTo>
                  <a:pt x="0" y="532005"/>
                </a:moveTo>
                <a:lnTo>
                  <a:pt x="1311766" y="532005"/>
                </a:lnTo>
                <a:lnTo>
                  <a:pt x="1311766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81354" y="3108913"/>
            <a:ext cx="1322070" cy="532130"/>
          </a:xfrm>
          <a:custGeom>
            <a:avLst/>
            <a:gdLst/>
            <a:ahLst/>
            <a:cxnLst/>
            <a:rect l="l" t="t" r="r" b="b"/>
            <a:pathLst>
              <a:path w="1322070" h="532129">
                <a:moveTo>
                  <a:pt x="0" y="532005"/>
                </a:moveTo>
                <a:lnTo>
                  <a:pt x="1321780" y="532005"/>
                </a:lnTo>
                <a:lnTo>
                  <a:pt x="1321780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3120" y="3108913"/>
            <a:ext cx="1311910" cy="532130"/>
          </a:xfrm>
          <a:custGeom>
            <a:avLst/>
            <a:gdLst/>
            <a:ahLst/>
            <a:cxnLst/>
            <a:rect l="l" t="t" r="r" b="b"/>
            <a:pathLst>
              <a:path w="1311909" h="532129">
                <a:moveTo>
                  <a:pt x="0" y="532005"/>
                </a:moveTo>
                <a:lnTo>
                  <a:pt x="1311766" y="532005"/>
                </a:lnTo>
                <a:lnTo>
                  <a:pt x="1311766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94874" y="3108913"/>
            <a:ext cx="2604135" cy="541020"/>
          </a:xfrm>
          <a:custGeom>
            <a:avLst/>
            <a:gdLst/>
            <a:ahLst/>
            <a:cxnLst/>
            <a:rect l="l" t="t" r="r" b="b"/>
            <a:pathLst>
              <a:path w="2604134" h="541020">
                <a:moveTo>
                  <a:pt x="0" y="540449"/>
                </a:moveTo>
                <a:lnTo>
                  <a:pt x="2603507" y="540449"/>
                </a:lnTo>
                <a:lnTo>
                  <a:pt x="2603507" y="0"/>
                </a:lnTo>
                <a:lnTo>
                  <a:pt x="0" y="0"/>
                </a:lnTo>
                <a:lnTo>
                  <a:pt x="0" y="5404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57279" y="3640918"/>
            <a:ext cx="1732914" cy="541020"/>
          </a:xfrm>
          <a:custGeom>
            <a:avLst/>
            <a:gdLst/>
            <a:ahLst/>
            <a:cxnLst/>
            <a:rect l="l" t="t" r="r" b="b"/>
            <a:pathLst>
              <a:path w="1732914" h="541020">
                <a:moveTo>
                  <a:pt x="0" y="540448"/>
                </a:moveTo>
                <a:lnTo>
                  <a:pt x="1732334" y="540448"/>
                </a:lnTo>
                <a:lnTo>
                  <a:pt x="1732334" y="0"/>
                </a:lnTo>
                <a:lnTo>
                  <a:pt x="0" y="0"/>
                </a:lnTo>
                <a:lnTo>
                  <a:pt x="0" y="54044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79600" y="3640918"/>
            <a:ext cx="1311910" cy="541020"/>
          </a:xfrm>
          <a:custGeom>
            <a:avLst/>
            <a:gdLst/>
            <a:ahLst/>
            <a:cxnLst/>
            <a:rect l="l" t="t" r="r" b="b"/>
            <a:pathLst>
              <a:path w="1311910" h="541020">
                <a:moveTo>
                  <a:pt x="0" y="540448"/>
                </a:moveTo>
                <a:lnTo>
                  <a:pt x="1311766" y="540448"/>
                </a:lnTo>
                <a:lnTo>
                  <a:pt x="1311766" y="0"/>
                </a:lnTo>
                <a:lnTo>
                  <a:pt x="0" y="0"/>
                </a:lnTo>
                <a:lnTo>
                  <a:pt x="0" y="54044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81354" y="3640918"/>
            <a:ext cx="1322070" cy="541020"/>
          </a:xfrm>
          <a:custGeom>
            <a:avLst/>
            <a:gdLst/>
            <a:ahLst/>
            <a:cxnLst/>
            <a:rect l="l" t="t" r="r" b="b"/>
            <a:pathLst>
              <a:path w="1322070" h="541020">
                <a:moveTo>
                  <a:pt x="0" y="540448"/>
                </a:moveTo>
                <a:lnTo>
                  <a:pt x="1321780" y="540448"/>
                </a:lnTo>
                <a:lnTo>
                  <a:pt x="1321780" y="0"/>
                </a:lnTo>
                <a:lnTo>
                  <a:pt x="0" y="0"/>
                </a:lnTo>
                <a:lnTo>
                  <a:pt x="0" y="5404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93120" y="3640918"/>
            <a:ext cx="2604135" cy="549275"/>
          </a:xfrm>
          <a:custGeom>
            <a:avLst/>
            <a:gdLst/>
            <a:ahLst/>
            <a:cxnLst/>
            <a:rect l="l" t="t" r="r" b="b"/>
            <a:pathLst>
              <a:path w="2604134" h="549275">
                <a:moveTo>
                  <a:pt x="0" y="548893"/>
                </a:moveTo>
                <a:lnTo>
                  <a:pt x="2603507" y="548893"/>
                </a:lnTo>
                <a:lnTo>
                  <a:pt x="2603507" y="0"/>
                </a:lnTo>
                <a:lnTo>
                  <a:pt x="0" y="0"/>
                </a:lnTo>
                <a:lnTo>
                  <a:pt x="0" y="548893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86614" y="3640918"/>
            <a:ext cx="1311910" cy="541020"/>
          </a:xfrm>
          <a:custGeom>
            <a:avLst/>
            <a:gdLst/>
            <a:ahLst/>
            <a:cxnLst/>
            <a:rect l="l" t="t" r="r" b="b"/>
            <a:pathLst>
              <a:path w="1311909" h="541020">
                <a:moveTo>
                  <a:pt x="0" y="540448"/>
                </a:moveTo>
                <a:lnTo>
                  <a:pt x="1311766" y="540448"/>
                </a:lnTo>
                <a:lnTo>
                  <a:pt x="1311766" y="0"/>
                </a:lnTo>
                <a:lnTo>
                  <a:pt x="0" y="0"/>
                </a:lnTo>
                <a:lnTo>
                  <a:pt x="0" y="540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57279" y="4181367"/>
            <a:ext cx="1732914" cy="532130"/>
          </a:xfrm>
          <a:custGeom>
            <a:avLst/>
            <a:gdLst/>
            <a:ahLst/>
            <a:cxnLst/>
            <a:rect l="l" t="t" r="r" b="b"/>
            <a:pathLst>
              <a:path w="1732914" h="532129">
                <a:moveTo>
                  <a:pt x="0" y="532005"/>
                </a:moveTo>
                <a:lnTo>
                  <a:pt x="1732334" y="532005"/>
                </a:lnTo>
                <a:lnTo>
                  <a:pt x="1732334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79600" y="4181367"/>
            <a:ext cx="1311910" cy="532130"/>
          </a:xfrm>
          <a:custGeom>
            <a:avLst/>
            <a:gdLst/>
            <a:ahLst/>
            <a:cxnLst/>
            <a:rect l="l" t="t" r="r" b="b"/>
            <a:pathLst>
              <a:path w="1311910" h="532129">
                <a:moveTo>
                  <a:pt x="0" y="532005"/>
                </a:moveTo>
                <a:lnTo>
                  <a:pt x="1311766" y="532005"/>
                </a:lnTo>
                <a:lnTo>
                  <a:pt x="1311766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81354" y="4181367"/>
            <a:ext cx="1322070" cy="532130"/>
          </a:xfrm>
          <a:custGeom>
            <a:avLst/>
            <a:gdLst/>
            <a:ahLst/>
            <a:cxnLst/>
            <a:rect l="l" t="t" r="r" b="b"/>
            <a:pathLst>
              <a:path w="1322070" h="532129">
                <a:moveTo>
                  <a:pt x="0" y="532005"/>
                </a:moveTo>
                <a:lnTo>
                  <a:pt x="1321780" y="532005"/>
                </a:lnTo>
                <a:lnTo>
                  <a:pt x="1321780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93120" y="4181367"/>
            <a:ext cx="1311910" cy="532130"/>
          </a:xfrm>
          <a:custGeom>
            <a:avLst/>
            <a:gdLst/>
            <a:ahLst/>
            <a:cxnLst/>
            <a:rect l="l" t="t" r="r" b="b"/>
            <a:pathLst>
              <a:path w="1311909" h="532129">
                <a:moveTo>
                  <a:pt x="0" y="532005"/>
                </a:moveTo>
                <a:lnTo>
                  <a:pt x="1311766" y="532005"/>
                </a:lnTo>
                <a:lnTo>
                  <a:pt x="1311766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94874" y="4181367"/>
            <a:ext cx="2604135" cy="532130"/>
          </a:xfrm>
          <a:custGeom>
            <a:avLst/>
            <a:gdLst/>
            <a:ahLst/>
            <a:cxnLst/>
            <a:rect l="l" t="t" r="r" b="b"/>
            <a:pathLst>
              <a:path w="2604134" h="532129">
                <a:moveTo>
                  <a:pt x="0" y="532005"/>
                </a:moveTo>
                <a:lnTo>
                  <a:pt x="2603507" y="532005"/>
                </a:lnTo>
                <a:lnTo>
                  <a:pt x="2603507" y="0"/>
                </a:lnTo>
                <a:lnTo>
                  <a:pt x="0" y="0"/>
                </a:lnTo>
                <a:lnTo>
                  <a:pt x="0" y="53200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57279" y="4713372"/>
            <a:ext cx="1732914" cy="498475"/>
          </a:xfrm>
          <a:custGeom>
            <a:avLst/>
            <a:gdLst/>
            <a:ahLst/>
            <a:cxnLst/>
            <a:rect l="l" t="t" r="r" b="b"/>
            <a:pathLst>
              <a:path w="1732914" h="498475">
                <a:moveTo>
                  <a:pt x="0" y="498226"/>
                </a:moveTo>
                <a:lnTo>
                  <a:pt x="1732334" y="498226"/>
                </a:lnTo>
                <a:lnTo>
                  <a:pt x="1732334" y="0"/>
                </a:lnTo>
                <a:lnTo>
                  <a:pt x="0" y="0"/>
                </a:lnTo>
                <a:lnTo>
                  <a:pt x="0" y="49822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79600" y="4713372"/>
            <a:ext cx="1311910" cy="506730"/>
          </a:xfrm>
          <a:custGeom>
            <a:avLst/>
            <a:gdLst/>
            <a:ahLst/>
            <a:cxnLst/>
            <a:rect l="l" t="t" r="r" b="b"/>
            <a:pathLst>
              <a:path w="1311910" h="506729">
                <a:moveTo>
                  <a:pt x="0" y="506671"/>
                </a:moveTo>
                <a:lnTo>
                  <a:pt x="1311766" y="506671"/>
                </a:lnTo>
                <a:lnTo>
                  <a:pt x="1311766" y="0"/>
                </a:lnTo>
                <a:lnTo>
                  <a:pt x="0" y="0"/>
                </a:lnTo>
                <a:lnTo>
                  <a:pt x="0" y="50667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81354" y="4713372"/>
            <a:ext cx="2623820" cy="498475"/>
          </a:xfrm>
          <a:custGeom>
            <a:avLst/>
            <a:gdLst/>
            <a:ahLst/>
            <a:cxnLst/>
            <a:rect l="l" t="t" r="r" b="b"/>
            <a:pathLst>
              <a:path w="2623820" h="498475">
                <a:moveTo>
                  <a:pt x="0" y="498226"/>
                </a:moveTo>
                <a:lnTo>
                  <a:pt x="2623534" y="498226"/>
                </a:lnTo>
                <a:lnTo>
                  <a:pt x="2623534" y="0"/>
                </a:lnTo>
                <a:lnTo>
                  <a:pt x="0" y="0"/>
                </a:lnTo>
                <a:lnTo>
                  <a:pt x="0" y="49822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94874" y="4713372"/>
            <a:ext cx="2604135" cy="498475"/>
          </a:xfrm>
          <a:custGeom>
            <a:avLst/>
            <a:gdLst/>
            <a:ahLst/>
            <a:cxnLst/>
            <a:rect l="l" t="t" r="r" b="b"/>
            <a:pathLst>
              <a:path w="2604134" h="498475">
                <a:moveTo>
                  <a:pt x="0" y="498226"/>
                </a:moveTo>
                <a:lnTo>
                  <a:pt x="2603507" y="498226"/>
                </a:lnTo>
                <a:lnTo>
                  <a:pt x="2603507" y="0"/>
                </a:lnTo>
                <a:lnTo>
                  <a:pt x="0" y="0"/>
                </a:lnTo>
                <a:lnTo>
                  <a:pt x="0" y="49822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57279" y="5211599"/>
            <a:ext cx="1732914" cy="490220"/>
          </a:xfrm>
          <a:custGeom>
            <a:avLst/>
            <a:gdLst/>
            <a:ahLst/>
            <a:cxnLst/>
            <a:rect l="l" t="t" r="r" b="b"/>
            <a:pathLst>
              <a:path w="1732914" h="490220">
                <a:moveTo>
                  <a:pt x="0" y="489782"/>
                </a:moveTo>
                <a:lnTo>
                  <a:pt x="1732334" y="489782"/>
                </a:lnTo>
                <a:lnTo>
                  <a:pt x="1732334" y="0"/>
                </a:lnTo>
                <a:lnTo>
                  <a:pt x="0" y="0"/>
                </a:lnTo>
                <a:lnTo>
                  <a:pt x="0" y="48978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81354" y="5211599"/>
            <a:ext cx="2623820" cy="490220"/>
          </a:xfrm>
          <a:custGeom>
            <a:avLst/>
            <a:gdLst/>
            <a:ahLst/>
            <a:cxnLst/>
            <a:rect l="l" t="t" r="r" b="b"/>
            <a:pathLst>
              <a:path w="2623820" h="490220">
                <a:moveTo>
                  <a:pt x="0" y="489782"/>
                </a:moveTo>
                <a:lnTo>
                  <a:pt x="2623534" y="489782"/>
                </a:lnTo>
                <a:lnTo>
                  <a:pt x="2623534" y="0"/>
                </a:lnTo>
                <a:lnTo>
                  <a:pt x="0" y="0"/>
                </a:lnTo>
                <a:lnTo>
                  <a:pt x="0" y="48978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94874" y="5211599"/>
            <a:ext cx="2604135" cy="490220"/>
          </a:xfrm>
          <a:custGeom>
            <a:avLst/>
            <a:gdLst/>
            <a:ahLst/>
            <a:cxnLst/>
            <a:rect l="l" t="t" r="r" b="b"/>
            <a:pathLst>
              <a:path w="2604134" h="490220">
                <a:moveTo>
                  <a:pt x="0" y="489782"/>
                </a:moveTo>
                <a:lnTo>
                  <a:pt x="2603507" y="489782"/>
                </a:lnTo>
                <a:lnTo>
                  <a:pt x="2603507" y="0"/>
                </a:lnTo>
                <a:lnTo>
                  <a:pt x="0" y="0"/>
                </a:lnTo>
                <a:lnTo>
                  <a:pt x="0" y="48978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004931" y="1483310"/>
            <a:ext cx="55943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0" b="1">
                <a:latin typeface="Calibri"/>
                <a:cs typeface="Calibri"/>
              </a:rPr>
              <a:t>I</a:t>
            </a:r>
            <a:r>
              <a:rPr dirty="0" sz="1200" spc="204" b="1">
                <a:latin typeface="Calibri"/>
                <a:cs typeface="Calibri"/>
              </a:rPr>
              <a:t>m</a:t>
            </a:r>
            <a:r>
              <a:rPr dirty="0" sz="1200" spc="140" b="1">
                <a:latin typeface="Calibri"/>
                <a:cs typeface="Calibri"/>
              </a:rPr>
              <a:t>p</a:t>
            </a:r>
            <a:r>
              <a:rPr dirty="0" sz="1200" spc="110" b="1">
                <a:latin typeface="Calibri"/>
                <a:cs typeface="Calibri"/>
              </a:rPr>
              <a:t>a</a:t>
            </a:r>
            <a:r>
              <a:rPr dirty="0" sz="1200" spc="125" b="1">
                <a:latin typeface="Calibri"/>
                <a:cs typeface="Calibri"/>
              </a:rPr>
              <a:t>c</a:t>
            </a:r>
            <a:r>
              <a:rPr dirty="0" sz="1200" spc="75" b="1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47008" y="1473176"/>
            <a:ext cx="1163320" cy="102235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24130">
              <a:lnSpc>
                <a:spcPct val="100000"/>
              </a:lnSpc>
              <a:spcBef>
                <a:spcPts val="325"/>
              </a:spcBef>
            </a:pPr>
            <a:r>
              <a:rPr dirty="0" sz="1050" spc="95" b="1">
                <a:latin typeface="Calibri"/>
                <a:cs typeface="Calibri"/>
              </a:rPr>
              <a:t>Negligbile</a:t>
            </a:r>
            <a:r>
              <a:rPr dirty="0" sz="1050" spc="60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1</a:t>
            </a:r>
            <a:endParaRPr sz="1050">
              <a:latin typeface="Calibri"/>
              <a:cs typeface="Calibri"/>
            </a:endParaRPr>
          </a:p>
          <a:p>
            <a:pPr algn="ctr" marL="12065" marR="5080">
              <a:lnSpc>
                <a:spcPct val="117000"/>
              </a:lnSpc>
              <a:spcBef>
                <a:spcPts val="35"/>
              </a:spcBef>
            </a:pPr>
            <a:r>
              <a:rPr dirty="0" sz="900" spc="110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serious</a:t>
            </a:r>
            <a:r>
              <a:rPr dirty="0" sz="9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80" b="1">
                <a:solidFill>
                  <a:srgbClr val="FFFFFF"/>
                </a:solidFill>
                <a:latin typeface="Calibri"/>
                <a:cs typeface="Calibri"/>
              </a:rPr>
              <a:t>injuries,  </a:t>
            </a:r>
            <a:r>
              <a:rPr dirty="0" sz="900" spc="85" b="1">
                <a:solidFill>
                  <a:srgbClr val="FFFFFF"/>
                </a:solidFill>
                <a:latin typeface="Calibri"/>
                <a:cs typeface="Calibri"/>
              </a:rPr>
              <a:t>Minimal loss </a:t>
            </a: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dirty="0" sz="900" spc="114" b="1">
                <a:solidFill>
                  <a:srgbClr val="FFFFFF"/>
                </a:solidFill>
                <a:latin typeface="Calibri"/>
                <a:cs typeface="Calibri"/>
              </a:rPr>
              <a:t>damage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to assets,  </a:t>
            </a:r>
            <a:r>
              <a:rPr dirty="0" sz="900" spc="110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z="900" spc="90" b="1">
                <a:solidFill>
                  <a:srgbClr val="FFFFFF"/>
                </a:solidFill>
                <a:latin typeface="Calibri"/>
                <a:cs typeface="Calibri"/>
              </a:rPr>
              <a:t>delays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8708" y="1473176"/>
            <a:ext cx="1257935" cy="861694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325"/>
              </a:spcBef>
            </a:pPr>
            <a:r>
              <a:rPr dirty="0" sz="1050" spc="120" b="1">
                <a:latin typeface="Calibri"/>
                <a:cs typeface="Calibri"/>
              </a:rPr>
              <a:t>Minor</a:t>
            </a:r>
            <a:r>
              <a:rPr dirty="0" sz="1050" spc="85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  <a:p>
            <a:pPr algn="ctr" marL="12700" marR="5080">
              <a:lnSpc>
                <a:spcPct val="117000"/>
              </a:lnSpc>
              <a:spcBef>
                <a:spcPts val="35"/>
              </a:spcBef>
            </a:pP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Minor </a:t>
            </a:r>
            <a:r>
              <a:rPr dirty="0" sz="900" spc="85" b="1">
                <a:solidFill>
                  <a:srgbClr val="FFFFFF"/>
                </a:solidFill>
                <a:latin typeface="Calibri"/>
                <a:cs typeface="Calibri"/>
              </a:rPr>
              <a:t>Injuries,</a:t>
            </a:r>
            <a:r>
              <a:rPr dirty="0" sz="9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120" b="1">
                <a:solidFill>
                  <a:srgbClr val="FFFFFF"/>
                </a:solidFill>
                <a:latin typeface="Calibri"/>
                <a:cs typeface="Calibri"/>
              </a:rPr>
              <a:t>some  </a:t>
            </a:r>
            <a:r>
              <a:rPr dirty="0" sz="900" spc="85" b="1">
                <a:solidFill>
                  <a:srgbClr val="FFFFFF"/>
                </a:solidFill>
                <a:latin typeface="Calibri"/>
                <a:cs typeface="Calibri"/>
              </a:rPr>
              <a:t>loss </a:t>
            </a: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900" spc="114" b="1">
                <a:solidFill>
                  <a:srgbClr val="FFFFFF"/>
                </a:solidFill>
                <a:latin typeface="Calibri"/>
                <a:cs typeface="Calibri"/>
              </a:rPr>
              <a:t>damage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to  assets, </a:t>
            </a:r>
            <a:r>
              <a:rPr dirty="0" sz="900" spc="120" b="1">
                <a:solidFill>
                  <a:srgbClr val="FFFFFF"/>
                </a:solidFill>
                <a:latin typeface="Calibri"/>
                <a:cs typeface="Calibri"/>
              </a:rPr>
              <a:t>some  </a:t>
            </a:r>
            <a:r>
              <a:rPr dirty="0" sz="900" spc="114" b="1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90" b="1">
                <a:solidFill>
                  <a:srgbClr val="FFFFFF"/>
                </a:solidFill>
                <a:latin typeface="Calibri"/>
                <a:cs typeface="Calibri"/>
              </a:rPr>
              <a:t>delays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20475" y="1473176"/>
            <a:ext cx="1248410" cy="86169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202565" marR="199390" indent="29845">
              <a:lnSpc>
                <a:spcPct val="117200"/>
              </a:lnSpc>
              <a:spcBef>
                <a:spcPts val="110"/>
              </a:spcBef>
            </a:pPr>
            <a:r>
              <a:rPr dirty="0" sz="1050" spc="120" b="1">
                <a:latin typeface="Calibri"/>
                <a:cs typeface="Calibri"/>
              </a:rPr>
              <a:t>Moderate</a:t>
            </a:r>
            <a:r>
              <a:rPr dirty="0" sz="1050" spc="15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3  </a:t>
            </a:r>
            <a:r>
              <a:rPr dirty="0" sz="900" spc="1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spc="14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900" spc="3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900" spc="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spc="14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900" spc="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900" spc="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spc="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1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spc="60" b="1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dirty="0" sz="900" spc="90" b="1">
                <a:solidFill>
                  <a:srgbClr val="FFFFFF"/>
                </a:solidFill>
                <a:latin typeface="Calibri"/>
                <a:cs typeface="Calibri"/>
              </a:rPr>
              <a:t>injury, </a:t>
            </a:r>
            <a:r>
              <a:rPr dirty="0" sz="900" spc="85" b="1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dirty="0" sz="9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900">
              <a:latin typeface="Calibri"/>
              <a:cs typeface="Calibri"/>
            </a:endParaRPr>
          </a:p>
          <a:p>
            <a:pPr algn="just" marL="12700" marR="5080" indent="80010">
              <a:lnSpc>
                <a:spcPct val="117000"/>
              </a:lnSpc>
            </a:pPr>
            <a:r>
              <a:rPr dirty="0" sz="900" spc="114" b="1">
                <a:solidFill>
                  <a:srgbClr val="FFFFFF"/>
                </a:solidFill>
                <a:latin typeface="Calibri"/>
                <a:cs typeface="Calibri"/>
              </a:rPr>
              <a:t>damage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to assets,  </a:t>
            </a:r>
            <a:r>
              <a:rPr dirty="0" sz="900" spc="114" b="1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disruptions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2215" y="1473176"/>
            <a:ext cx="1266825" cy="86169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330200">
              <a:lnSpc>
                <a:spcPct val="117200"/>
              </a:lnSpc>
              <a:spcBef>
                <a:spcPts val="110"/>
              </a:spcBef>
            </a:pPr>
            <a:r>
              <a:rPr dirty="0" sz="1050" spc="110" b="1">
                <a:latin typeface="Calibri"/>
                <a:cs typeface="Calibri"/>
              </a:rPr>
              <a:t>Severe </a:t>
            </a:r>
            <a:r>
              <a:rPr dirty="0" sz="1050" spc="105" b="1">
                <a:latin typeface="Calibri"/>
                <a:cs typeface="Calibri"/>
              </a:rPr>
              <a:t>4 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Serious </a:t>
            </a:r>
            <a:r>
              <a:rPr dirty="0" sz="900" spc="90" b="1">
                <a:solidFill>
                  <a:srgbClr val="FFFFFF"/>
                </a:solidFill>
                <a:latin typeface="Calibri"/>
                <a:cs typeface="Calibri"/>
              </a:rPr>
              <a:t>injury,</a:t>
            </a:r>
            <a:r>
              <a:rPr dirty="0" sz="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major 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disruption </a:t>
            </a: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9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assets,</a:t>
            </a:r>
            <a:endParaRPr sz="900">
              <a:latin typeface="Calibri"/>
              <a:cs typeface="Calibri"/>
            </a:endParaRPr>
          </a:p>
          <a:p>
            <a:pPr marL="292735" marR="151130" indent="-120650">
              <a:lnSpc>
                <a:spcPct val="117000"/>
              </a:lnSpc>
            </a:pP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severe</a:t>
            </a:r>
            <a:r>
              <a:rPr dirty="0" sz="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114" b="1">
                <a:solidFill>
                  <a:srgbClr val="FFFFFF"/>
                </a:solidFill>
                <a:latin typeface="Calibri"/>
                <a:cs typeface="Calibri"/>
              </a:rPr>
              <a:t>program  </a:t>
            </a: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disruptions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74049" y="1473176"/>
            <a:ext cx="1141730" cy="861694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73050">
              <a:lnSpc>
                <a:spcPct val="100000"/>
              </a:lnSpc>
              <a:spcBef>
                <a:spcPts val="325"/>
              </a:spcBef>
            </a:pPr>
            <a:r>
              <a:rPr dirty="0" sz="1050" spc="80" b="1">
                <a:latin typeface="Calibri"/>
                <a:cs typeface="Calibri"/>
              </a:rPr>
              <a:t>Critical</a:t>
            </a:r>
            <a:r>
              <a:rPr dirty="0" sz="1050" spc="70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5</a:t>
            </a:r>
            <a:endParaRPr sz="1050">
              <a:latin typeface="Calibri"/>
              <a:cs typeface="Calibri"/>
            </a:endParaRPr>
          </a:p>
          <a:p>
            <a:pPr marL="12700" marR="5080" indent="89535">
              <a:lnSpc>
                <a:spcPct val="117000"/>
              </a:lnSpc>
              <a:spcBef>
                <a:spcPts val="35"/>
              </a:spcBef>
            </a:pP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Death or </a:t>
            </a: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severe  </a:t>
            </a:r>
            <a:r>
              <a:rPr dirty="0" sz="900" spc="90" b="1">
                <a:solidFill>
                  <a:srgbClr val="FFFFFF"/>
                </a:solidFill>
                <a:latin typeface="Calibri"/>
                <a:cs typeface="Calibri"/>
              </a:rPr>
              <a:t>injury, total </a:t>
            </a:r>
            <a:r>
              <a:rPr dirty="0" sz="900" spc="85" b="1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dirty="0" sz="90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900">
              <a:latin typeface="Calibri"/>
              <a:cs typeface="Calibri"/>
            </a:endParaRPr>
          </a:p>
          <a:p>
            <a:pPr marL="282575" marR="144780" indent="-120650">
              <a:lnSpc>
                <a:spcPct val="117000"/>
              </a:lnSpc>
            </a:pP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assets, </a:t>
            </a:r>
            <a:r>
              <a:rPr dirty="0" sz="900" spc="85" b="1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dirty="0" sz="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900" spc="105" b="1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4756" y="1880202"/>
            <a:ext cx="803275" cy="799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90"/>
              </a:spcBef>
            </a:pPr>
            <a:r>
              <a:rPr dirty="0" sz="2400" spc="200" b="1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dirty="0" sz="1200" spc="120" b="1">
                <a:latin typeface="Calibri"/>
                <a:cs typeface="Calibri"/>
              </a:rPr>
              <a:t>L</a:t>
            </a:r>
            <a:r>
              <a:rPr dirty="0" sz="1200" spc="15" b="1">
                <a:latin typeface="Calibri"/>
                <a:cs typeface="Calibri"/>
              </a:rPr>
              <a:t>i</a:t>
            </a:r>
            <a:r>
              <a:rPr dirty="0" sz="1200" spc="130" b="1">
                <a:latin typeface="Calibri"/>
                <a:cs typeface="Calibri"/>
              </a:rPr>
              <a:t>k</a:t>
            </a:r>
            <a:r>
              <a:rPr dirty="0" sz="1200" spc="105" b="1">
                <a:latin typeface="Calibri"/>
                <a:cs typeface="Calibri"/>
              </a:rPr>
              <a:t>e</a:t>
            </a:r>
            <a:r>
              <a:rPr dirty="0" sz="1200" spc="15" b="1">
                <a:latin typeface="Calibri"/>
                <a:cs typeface="Calibri"/>
              </a:rPr>
              <a:t>li</a:t>
            </a:r>
            <a:r>
              <a:rPr dirty="0" sz="1200" spc="140" b="1">
                <a:latin typeface="Calibri"/>
                <a:cs typeface="Calibri"/>
              </a:rPr>
              <a:t>hoo</a:t>
            </a:r>
            <a:r>
              <a:rPr dirty="0" sz="1200" spc="114" b="1"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74756" y="3281993"/>
            <a:ext cx="808355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105" b="1">
                <a:latin typeface="Calibri"/>
                <a:cs typeface="Calibri"/>
              </a:rPr>
              <a:t>Imminent</a:t>
            </a:r>
            <a:r>
              <a:rPr dirty="0" sz="1050" spc="65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17642" y="3298881"/>
            <a:ext cx="22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 b="1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45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105" b="1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9274" y="3298881"/>
            <a:ext cx="43434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M</a:t>
            </a:r>
            <a:r>
              <a:rPr dirty="0" sz="800" spc="65" b="1">
                <a:latin typeface="Calibri"/>
                <a:cs typeface="Calibri"/>
              </a:rPr>
              <a:t>e</a:t>
            </a:r>
            <a:r>
              <a:rPr dirty="0" sz="800" spc="40" b="1">
                <a:latin typeface="Calibri"/>
                <a:cs typeface="Calibri"/>
              </a:rPr>
              <a:t>d</a:t>
            </a:r>
            <a:r>
              <a:rPr dirty="0" sz="800" spc="35" b="1">
                <a:latin typeface="Calibri"/>
                <a:cs typeface="Calibri"/>
              </a:rPr>
              <a:t>i</a:t>
            </a:r>
            <a:r>
              <a:rPr dirty="0" sz="800" spc="40" b="1">
                <a:latin typeface="Calibri"/>
                <a:cs typeface="Calibri"/>
              </a:rPr>
              <a:t>u</a:t>
            </a:r>
            <a:r>
              <a:rPr dirty="0" sz="800" spc="114" b="1">
                <a:latin typeface="Calibri"/>
                <a:cs typeface="Calibri"/>
              </a:rPr>
              <a:t>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11136" y="3298881"/>
            <a:ext cx="2603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2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8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800" spc="7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22768" y="3298881"/>
            <a:ext cx="4464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70" b="1">
                <a:solidFill>
                  <a:srgbClr val="FFFFFF"/>
                </a:solidFill>
                <a:latin typeface="Calibri"/>
                <a:cs typeface="Calibri"/>
              </a:rPr>
              <a:t>Extreme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24522" y="3298881"/>
            <a:ext cx="4464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70" b="1">
                <a:solidFill>
                  <a:srgbClr val="FFFFFF"/>
                </a:solidFill>
                <a:latin typeface="Calibri"/>
                <a:cs typeface="Calibri"/>
              </a:rPr>
              <a:t>Extreme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34702" y="3813997"/>
            <a:ext cx="889000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95" b="1">
                <a:latin typeface="Calibri"/>
                <a:cs typeface="Calibri"/>
              </a:rPr>
              <a:t>Very </a:t>
            </a:r>
            <a:r>
              <a:rPr dirty="0" sz="1050" spc="90" b="1">
                <a:latin typeface="Calibri"/>
                <a:cs typeface="Calibri"/>
              </a:rPr>
              <a:t>Likely</a:t>
            </a:r>
            <a:r>
              <a:rPr dirty="0" sz="1050" spc="50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27656" y="3839331"/>
            <a:ext cx="22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10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9274" y="3839331"/>
            <a:ext cx="43434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M</a:t>
            </a:r>
            <a:r>
              <a:rPr dirty="0" sz="800" spc="65" b="1">
                <a:latin typeface="Calibri"/>
                <a:cs typeface="Calibri"/>
              </a:rPr>
              <a:t>e</a:t>
            </a:r>
            <a:r>
              <a:rPr dirty="0" sz="800" spc="40" b="1">
                <a:latin typeface="Calibri"/>
                <a:cs typeface="Calibri"/>
              </a:rPr>
              <a:t>d</a:t>
            </a:r>
            <a:r>
              <a:rPr dirty="0" sz="800" spc="35" b="1">
                <a:latin typeface="Calibri"/>
                <a:cs typeface="Calibri"/>
              </a:rPr>
              <a:t>i</a:t>
            </a:r>
            <a:r>
              <a:rPr dirty="0" sz="800" spc="40" b="1">
                <a:latin typeface="Calibri"/>
                <a:cs typeface="Calibri"/>
              </a:rPr>
              <a:t>u</a:t>
            </a:r>
            <a:r>
              <a:rPr dirty="0" sz="800" spc="114" b="1">
                <a:latin typeface="Calibri"/>
                <a:cs typeface="Calibri"/>
              </a:rPr>
              <a:t>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21150" y="3839331"/>
            <a:ext cx="2603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2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8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800" spc="7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22903" y="3839331"/>
            <a:ext cx="2603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2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8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800" spc="7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24522" y="3839331"/>
            <a:ext cx="4464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70" b="1">
                <a:solidFill>
                  <a:srgbClr val="FFFFFF"/>
                </a:solidFill>
                <a:latin typeface="Calibri"/>
                <a:cs typeface="Calibri"/>
              </a:rPr>
              <a:t>Extreme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14945" y="4354447"/>
            <a:ext cx="537210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85" b="1">
                <a:latin typeface="Calibri"/>
                <a:cs typeface="Calibri"/>
              </a:rPr>
              <a:t>Likely</a:t>
            </a:r>
            <a:r>
              <a:rPr dirty="0" sz="1050" spc="55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07494" y="4371336"/>
            <a:ext cx="4679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5">
                <a:solidFill>
                  <a:srgbClr val="FFFFFF"/>
                </a:solidFill>
                <a:latin typeface="Calibri"/>
                <a:cs typeface="Calibri"/>
              </a:rPr>
              <a:t>Neglibile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29409" y="4371336"/>
            <a:ext cx="22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10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31028" y="4371336"/>
            <a:ext cx="43434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M</a:t>
            </a:r>
            <a:r>
              <a:rPr dirty="0" sz="800" spc="65" b="1">
                <a:latin typeface="Calibri"/>
                <a:cs typeface="Calibri"/>
              </a:rPr>
              <a:t>e</a:t>
            </a:r>
            <a:r>
              <a:rPr dirty="0" sz="800" spc="40" b="1">
                <a:latin typeface="Calibri"/>
                <a:cs typeface="Calibri"/>
              </a:rPr>
              <a:t>d</a:t>
            </a:r>
            <a:r>
              <a:rPr dirty="0" sz="800" spc="35" b="1">
                <a:latin typeface="Calibri"/>
                <a:cs typeface="Calibri"/>
              </a:rPr>
              <a:t>i</a:t>
            </a:r>
            <a:r>
              <a:rPr dirty="0" sz="800" spc="40" b="1">
                <a:latin typeface="Calibri"/>
                <a:cs typeface="Calibri"/>
              </a:rPr>
              <a:t>u</a:t>
            </a:r>
            <a:r>
              <a:rPr dirty="0" sz="800" spc="114" b="1">
                <a:latin typeface="Calibri"/>
                <a:cs typeface="Calibri"/>
              </a:rPr>
              <a:t>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22903" y="4371336"/>
            <a:ext cx="2603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2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8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800" spc="7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214643" y="4371336"/>
            <a:ext cx="2603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2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8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800" spc="7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34837" y="4869562"/>
            <a:ext cx="697230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90" b="1">
                <a:latin typeface="Calibri"/>
                <a:cs typeface="Calibri"/>
              </a:rPr>
              <a:t>Possible</a:t>
            </a:r>
            <a:r>
              <a:rPr dirty="0" sz="1050" spc="15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07494" y="4886451"/>
            <a:ext cx="4679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5">
                <a:solidFill>
                  <a:srgbClr val="FFFFFF"/>
                </a:solidFill>
                <a:latin typeface="Calibri"/>
                <a:cs typeface="Calibri"/>
              </a:rPr>
              <a:t>Neglibile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29409" y="4886451"/>
            <a:ext cx="22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10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41176" y="4886451"/>
            <a:ext cx="22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10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32782" y="4886451"/>
            <a:ext cx="43434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M</a:t>
            </a:r>
            <a:r>
              <a:rPr dirty="0" sz="800" spc="65" b="1">
                <a:latin typeface="Calibri"/>
                <a:cs typeface="Calibri"/>
              </a:rPr>
              <a:t>e</a:t>
            </a:r>
            <a:r>
              <a:rPr dirty="0" sz="800" spc="40" b="1">
                <a:latin typeface="Calibri"/>
                <a:cs typeface="Calibri"/>
              </a:rPr>
              <a:t>d</a:t>
            </a:r>
            <a:r>
              <a:rPr dirty="0" sz="800" spc="35" b="1">
                <a:latin typeface="Calibri"/>
                <a:cs typeface="Calibri"/>
              </a:rPr>
              <a:t>i</a:t>
            </a:r>
            <a:r>
              <a:rPr dirty="0" sz="800" spc="40" b="1">
                <a:latin typeface="Calibri"/>
                <a:cs typeface="Calibri"/>
              </a:rPr>
              <a:t>u</a:t>
            </a:r>
            <a:r>
              <a:rPr dirty="0" sz="800" spc="114" b="1">
                <a:latin typeface="Calibri"/>
                <a:cs typeface="Calibri"/>
              </a:rPr>
              <a:t>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24522" y="4886451"/>
            <a:ext cx="43434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M</a:t>
            </a:r>
            <a:r>
              <a:rPr dirty="0" sz="800" spc="65" b="1">
                <a:latin typeface="Calibri"/>
                <a:cs typeface="Calibri"/>
              </a:rPr>
              <a:t>e</a:t>
            </a:r>
            <a:r>
              <a:rPr dirty="0" sz="800" spc="40" b="1">
                <a:latin typeface="Calibri"/>
                <a:cs typeface="Calibri"/>
              </a:rPr>
              <a:t>d</a:t>
            </a:r>
            <a:r>
              <a:rPr dirty="0" sz="800" spc="35" b="1">
                <a:latin typeface="Calibri"/>
                <a:cs typeface="Calibri"/>
              </a:rPr>
              <a:t>i</a:t>
            </a:r>
            <a:r>
              <a:rPr dirty="0" sz="800" spc="40" b="1">
                <a:latin typeface="Calibri"/>
                <a:cs typeface="Calibri"/>
              </a:rPr>
              <a:t>u</a:t>
            </a:r>
            <a:r>
              <a:rPr dirty="0" sz="800" spc="114" b="1">
                <a:latin typeface="Calibri"/>
                <a:cs typeface="Calibri"/>
              </a:rPr>
              <a:t>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14810" y="5359344"/>
            <a:ext cx="697865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90" b="1">
                <a:latin typeface="Calibri"/>
                <a:cs typeface="Calibri"/>
              </a:rPr>
              <a:t>Unlikely</a:t>
            </a:r>
            <a:r>
              <a:rPr dirty="0" sz="1050" spc="50" b="1">
                <a:latin typeface="Calibri"/>
                <a:cs typeface="Calibri"/>
              </a:rPr>
              <a:t> </a:t>
            </a:r>
            <a:r>
              <a:rPr dirty="0" sz="1050" spc="105" b="1">
                <a:latin typeface="Calibri"/>
                <a:cs typeface="Calibri"/>
              </a:rPr>
              <a:t>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47683" y="5376234"/>
            <a:ext cx="1651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00" b="1" i="1">
                <a:latin typeface="Calibri"/>
                <a:cs typeface="Calibri"/>
              </a:rPr>
              <a:t>N</a:t>
            </a:r>
            <a:r>
              <a:rPr dirty="0" sz="800" spc="35" b="1" i="1">
                <a:latin typeface="Calibri"/>
                <a:cs typeface="Calibri"/>
              </a:rPr>
              <a:t>il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9274" y="5376234"/>
            <a:ext cx="43624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800" spc="6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800" spc="8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800" spc="4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21015" y="5376234"/>
            <a:ext cx="43624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800" spc="6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800" spc="8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800" spc="4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932917" y="5376234"/>
            <a:ext cx="22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10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234670" y="5376234"/>
            <a:ext cx="22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10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64607" y="5675169"/>
            <a:ext cx="88455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dirty="0" sz="800" spc="65" b="1">
                <a:latin typeface="Calibri"/>
                <a:cs typeface="Calibri"/>
              </a:rPr>
              <a:t>Unmitigated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65" b="1">
                <a:latin typeface="Calibri"/>
                <a:cs typeface="Calibri"/>
              </a:rPr>
              <a:t>Risk  </a:t>
            </a:r>
            <a:r>
              <a:rPr dirty="0" sz="800" spc="60" b="1">
                <a:latin typeface="Calibri"/>
                <a:cs typeface="Calibri"/>
              </a:rPr>
              <a:t>Mitigated</a:t>
            </a:r>
            <a:r>
              <a:rPr dirty="0" sz="800" spc="5" b="1">
                <a:latin typeface="Calibri"/>
                <a:cs typeface="Calibri"/>
              </a:rPr>
              <a:t> </a:t>
            </a:r>
            <a:r>
              <a:rPr dirty="0" sz="800" spc="65" b="1">
                <a:latin typeface="Calibri"/>
                <a:cs typeface="Calibri"/>
              </a:rPr>
              <a:t>Risk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798683" y="142000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479600" y="142000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781354" y="142000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093120" y="142000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94874" y="142000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686614" y="142000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57279" y="1424231"/>
            <a:ext cx="8241665" cy="0"/>
          </a:xfrm>
          <a:custGeom>
            <a:avLst/>
            <a:gdLst/>
            <a:ahLst/>
            <a:cxnLst/>
            <a:rect l="l" t="t" r="r" b="b"/>
            <a:pathLst>
              <a:path w="8241665" h="0">
                <a:moveTo>
                  <a:pt x="0" y="0"/>
                </a:moveTo>
                <a:lnTo>
                  <a:pt x="8241101" y="0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988368" y="142000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489614" y="3113134"/>
            <a:ext cx="6489065" cy="0"/>
          </a:xfrm>
          <a:custGeom>
            <a:avLst/>
            <a:gdLst/>
            <a:ahLst/>
            <a:cxnLst/>
            <a:rect l="l" t="t" r="r" b="b"/>
            <a:pathLst>
              <a:path w="6489065" h="0">
                <a:moveTo>
                  <a:pt x="0" y="0"/>
                </a:moveTo>
                <a:lnTo>
                  <a:pt x="6488741" y="0"/>
                </a:lnTo>
              </a:path>
            </a:pathLst>
          </a:custGeom>
          <a:ln w="84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89614" y="3645140"/>
            <a:ext cx="6489065" cy="0"/>
          </a:xfrm>
          <a:custGeom>
            <a:avLst/>
            <a:gdLst/>
            <a:ahLst/>
            <a:cxnLst/>
            <a:rect l="l" t="t" r="r" b="b"/>
            <a:pathLst>
              <a:path w="6489065" h="0">
                <a:moveTo>
                  <a:pt x="0" y="0"/>
                </a:moveTo>
                <a:lnTo>
                  <a:pt x="6488741" y="0"/>
                </a:lnTo>
              </a:path>
            </a:pathLst>
          </a:custGeom>
          <a:ln w="84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489614" y="4185590"/>
            <a:ext cx="6489065" cy="0"/>
          </a:xfrm>
          <a:custGeom>
            <a:avLst/>
            <a:gdLst/>
            <a:ahLst/>
            <a:cxnLst/>
            <a:rect l="l" t="t" r="r" b="b"/>
            <a:pathLst>
              <a:path w="6489065" h="0">
                <a:moveTo>
                  <a:pt x="0" y="0"/>
                </a:moveTo>
                <a:lnTo>
                  <a:pt x="6488741" y="0"/>
                </a:lnTo>
              </a:path>
            </a:pathLst>
          </a:custGeom>
          <a:ln w="84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489614" y="4717594"/>
            <a:ext cx="6489065" cy="0"/>
          </a:xfrm>
          <a:custGeom>
            <a:avLst/>
            <a:gdLst/>
            <a:ahLst/>
            <a:cxnLst/>
            <a:rect l="l" t="t" r="r" b="b"/>
            <a:pathLst>
              <a:path w="6489065" h="0">
                <a:moveTo>
                  <a:pt x="0" y="0"/>
                </a:moveTo>
                <a:lnTo>
                  <a:pt x="6488741" y="0"/>
                </a:lnTo>
              </a:path>
            </a:pathLst>
          </a:custGeom>
          <a:ln w="84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489614" y="5215821"/>
            <a:ext cx="6489065" cy="0"/>
          </a:xfrm>
          <a:custGeom>
            <a:avLst/>
            <a:gdLst/>
            <a:ahLst/>
            <a:cxnLst/>
            <a:rect l="l" t="t" r="r" b="b"/>
            <a:pathLst>
              <a:path w="6489065" h="0">
                <a:moveTo>
                  <a:pt x="0" y="0"/>
                </a:moveTo>
                <a:lnTo>
                  <a:pt x="6488741" y="0"/>
                </a:lnTo>
              </a:path>
            </a:pathLst>
          </a:custGeom>
          <a:ln w="84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752273" y="1420008"/>
            <a:ext cx="0" cy="4281805"/>
          </a:xfrm>
          <a:custGeom>
            <a:avLst/>
            <a:gdLst/>
            <a:ahLst/>
            <a:cxnLst/>
            <a:rect l="l" t="t" r="r" b="b"/>
            <a:pathLst>
              <a:path w="0" h="4281805">
                <a:moveTo>
                  <a:pt x="0" y="0"/>
                </a:moveTo>
                <a:lnTo>
                  <a:pt x="0" y="4281372"/>
                </a:lnTo>
              </a:path>
            </a:pathLst>
          </a:custGeom>
          <a:ln w="10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757279" y="5692937"/>
            <a:ext cx="8241665" cy="0"/>
          </a:xfrm>
          <a:custGeom>
            <a:avLst/>
            <a:gdLst/>
            <a:ahLst/>
            <a:cxnLst/>
            <a:rect l="l" t="t" r="r" b="b"/>
            <a:pathLst>
              <a:path w="8241665" h="0">
                <a:moveTo>
                  <a:pt x="0" y="0"/>
                </a:moveTo>
                <a:lnTo>
                  <a:pt x="8241101" y="0"/>
                </a:lnTo>
              </a:path>
            </a:pathLst>
          </a:custGeom>
          <a:ln w="168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988367" y="1428453"/>
            <a:ext cx="0" cy="4273550"/>
          </a:xfrm>
          <a:custGeom>
            <a:avLst/>
            <a:gdLst/>
            <a:ahLst/>
            <a:cxnLst/>
            <a:rect l="l" t="t" r="r" b="b"/>
            <a:pathLst>
              <a:path w="0" h="4273550">
                <a:moveTo>
                  <a:pt x="0" y="0"/>
                </a:moveTo>
                <a:lnTo>
                  <a:pt x="0" y="4272927"/>
                </a:lnTo>
              </a:path>
            </a:pathLst>
          </a:custGeom>
          <a:ln w="200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484607" y="3108913"/>
            <a:ext cx="0" cy="2576195"/>
          </a:xfrm>
          <a:custGeom>
            <a:avLst/>
            <a:gdLst/>
            <a:ahLst/>
            <a:cxnLst/>
            <a:rect l="l" t="t" r="r" b="b"/>
            <a:pathLst>
              <a:path w="0" h="2576195">
                <a:moveTo>
                  <a:pt x="0" y="0"/>
                </a:moveTo>
                <a:lnTo>
                  <a:pt x="0" y="2575579"/>
                </a:lnTo>
              </a:path>
            </a:pathLst>
          </a:custGeom>
          <a:ln w="10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86361" y="3117357"/>
            <a:ext cx="0" cy="2567305"/>
          </a:xfrm>
          <a:custGeom>
            <a:avLst/>
            <a:gdLst/>
            <a:ahLst/>
            <a:cxnLst/>
            <a:rect l="l" t="t" r="r" b="b"/>
            <a:pathLst>
              <a:path w="0" h="2567304">
                <a:moveTo>
                  <a:pt x="0" y="0"/>
                </a:moveTo>
                <a:lnTo>
                  <a:pt x="0" y="2567134"/>
                </a:lnTo>
              </a:path>
            </a:pathLst>
          </a:custGeom>
          <a:ln w="10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098127" y="3117357"/>
            <a:ext cx="0" cy="2567305"/>
          </a:xfrm>
          <a:custGeom>
            <a:avLst/>
            <a:gdLst/>
            <a:ahLst/>
            <a:cxnLst/>
            <a:rect l="l" t="t" r="r" b="b"/>
            <a:pathLst>
              <a:path w="0" h="2567304">
                <a:moveTo>
                  <a:pt x="0" y="0"/>
                </a:moveTo>
                <a:lnTo>
                  <a:pt x="0" y="2567134"/>
                </a:lnTo>
              </a:path>
            </a:pathLst>
          </a:custGeom>
          <a:ln w="10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399881" y="3117357"/>
            <a:ext cx="0" cy="2567305"/>
          </a:xfrm>
          <a:custGeom>
            <a:avLst/>
            <a:gdLst/>
            <a:ahLst/>
            <a:cxnLst/>
            <a:rect l="l" t="t" r="r" b="b"/>
            <a:pathLst>
              <a:path w="0" h="2567304">
                <a:moveTo>
                  <a:pt x="0" y="0"/>
                </a:moveTo>
                <a:lnTo>
                  <a:pt x="0" y="2567134"/>
                </a:lnTo>
              </a:path>
            </a:pathLst>
          </a:custGeom>
          <a:ln w="10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691621" y="3117357"/>
            <a:ext cx="0" cy="2567305"/>
          </a:xfrm>
          <a:custGeom>
            <a:avLst/>
            <a:gdLst/>
            <a:ahLst/>
            <a:cxnLst/>
            <a:rect l="l" t="t" r="r" b="b"/>
            <a:pathLst>
              <a:path w="0" h="2567304">
                <a:moveTo>
                  <a:pt x="0" y="0"/>
                </a:moveTo>
                <a:lnTo>
                  <a:pt x="0" y="2567134"/>
                </a:lnTo>
              </a:path>
            </a:pathLst>
          </a:custGeom>
          <a:ln w="10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752274" y="1420008"/>
            <a:ext cx="0" cy="4551680"/>
          </a:xfrm>
          <a:custGeom>
            <a:avLst/>
            <a:gdLst/>
            <a:ahLst/>
            <a:cxnLst/>
            <a:rect l="l" t="t" r="r" b="b"/>
            <a:pathLst>
              <a:path w="0" h="4551680">
                <a:moveTo>
                  <a:pt x="0" y="0"/>
                </a:moveTo>
                <a:lnTo>
                  <a:pt x="0" y="4551597"/>
                </a:lnTo>
              </a:path>
            </a:pathLst>
          </a:custGeom>
          <a:ln w="10013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993375" y="5701381"/>
            <a:ext cx="0" cy="270510"/>
          </a:xfrm>
          <a:custGeom>
            <a:avLst/>
            <a:gdLst/>
            <a:ahLst/>
            <a:cxnLst/>
            <a:rect l="l" t="t" r="r" b="b"/>
            <a:pathLst>
              <a:path w="0" h="270510">
                <a:moveTo>
                  <a:pt x="0" y="0"/>
                </a:moveTo>
                <a:lnTo>
                  <a:pt x="0" y="270224"/>
                </a:lnTo>
              </a:path>
            </a:pathLst>
          </a:custGeom>
          <a:ln w="10013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747267" y="5832271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 h="0">
                <a:moveTo>
                  <a:pt x="0" y="0"/>
                </a:moveTo>
                <a:lnTo>
                  <a:pt x="8251115" y="0"/>
                </a:lnTo>
              </a:path>
            </a:pathLst>
          </a:custGeom>
          <a:ln w="8444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747267" y="5967383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 h="0">
                <a:moveTo>
                  <a:pt x="0" y="0"/>
                </a:moveTo>
                <a:lnTo>
                  <a:pt x="8251115" y="0"/>
                </a:lnTo>
              </a:path>
            </a:pathLst>
          </a:custGeom>
          <a:ln w="8444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873779" y="3114061"/>
            <a:ext cx="6125210" cy="2362200"/>
          </a:xfrm>
          <a:custGeom>
            <a:avLst/>
            <a:gdLst/>
            <a:ahLst/>
            <a:cxnLst/>
            <a:rect l="l" t="t" r="r" b="b"/>
            <a:pathLst>
              <a:path w="6125209" h="2362200">
                <a:moveTo>
                  <a:pt x="5767184" y="2349500"/>
                </a:moveTo>
                <a:lnTo>
                  <a:pt x="5625202" y="2349500"/>
                </a:lnTo>
                <a:lnTo>
                  <a:pt x="5649949" y="2362200"/>
                </a:lnTo>
                <a:lnTo>
                  <a:pt x="5751962" y="2362200"/>
                </a:lnTo>
                <a:lnTo>
                  <a:pt x="5767184" y="2349500"/>
                </a:lnTo>
                <a:close/>
              </a:path>
              <a:path w="6125209" h="2362200">
                <a:moveTo>
                  <a:pt x="5614137" y="2324100"/>
                </a:moveTo>
                <a:lnTo>
                  <a:pt x="5544037" y="2324100"/>
                </a:lnTo>
                <a:lnTo>
                  <a:pt x="5566587" y="2336800"/>
                </a:lnTo>
                <a:lnTo>
                  <a:pt x="5587988" y="2336800"/>
                </a:lnTo>
                <a:lnTo>
                  <a:pt x="5607263" y="2349500"/>
                </a:lnTo>
                <a:lnTo>
                  <a:pt x="5657002" y="2349500"/>
                </a:lnTo>
                <a:lnTo>
                  <a:pt x="5632535" y="2336800"/>
                </a:lnTo>
                <a:lnTo>
                  <a:pt x="5614137" y="2324100"/>
                </a:lnTo>
                <a:close/>
              </a:path>
              <a:path w="6125209" h="2362200">
                <a:moveTo>
                  <a:pt x="5816766" y="2336800"/>
                </a:moveTo>
                <a:lnTo>
                  <a:pt x="5752028" y="2336800"/>
                </a:lnTo>
                <a:lnTo>
                  <a:pt x="5739985" y="2349500"/>
                </a:lnTo>
                <a:lnTo>
                  <a:pt x="5798856" y="2349500"/>
                </a:lnTo>
                <a:lnTo>
                  <a:pt x="5816766" y="2336800"/>
                </a:lnTo>
                <a:close/>
              </a:path>
              <a:path w="6125209" h="2362200">
                <a:moveTo>
                  <a:pt x="5859259" y="2324100"/>
                </a:moveTo>
                <a:lnTo>
                  <a:pt x="5793844" y="2324100"/>
                </a:lnTo>
                <a:lnTo>
                  <a:pt x="5777693" y="2336800"/>
                </a:lnTo>
                <a:lnTo>
                  <a:pt x="5848504" y="2336800"/>
                </a:lnTo>
                <a:lnTo>
                  <a:pt x="5859259" y="2324100"/>
                </a:lnTo>
                <a:close/>
              </a:path>
              <a:path w="6125209" h="2362200">
                <a:moveTo>
                  <a:pt x="5572158" y="2311400"/>
                </a:moveTo>
                <a:lnTo>
                  <a:pt x="5469695" y="2311400"/>
                </a:lnTo>
                <a:lnTo>
                  <a:pt x="5493650" y="2324100"/>
                </a:lnTo>
                <a:lnTo>
                  <a:pt x="5594324" y="2324100"/>
                </a:lnTo>
                <a:lnTo>
                  <a:pt x="5572158" y="2311400"/>
                </a:lnTo>
                <a:close/>
              </a:path>
              <a:path w="6125209" h="2362200">
                <a:moveTo>
                  <a:pt x="5948100" y="2311400"/>
                </a:moveTo>
                <a:lnTo>
                  <a:pt x="5844293" y="2311400"/>
                </a:lnTo>
                <a:lnTo>
                  <a:pt x="5824726" y="2324100"/>
                </a:lnTo>
                <a:lnTo>
                  <a:pt x="5935931" y="2324100"/>
                </a:lnTo>
                <a:lnTo>
                  <a:pt x="5948100" y="2311400"/>
                </a:lnTo>
                <a:close/>
              </a:path>
              <a:path w="6125209" h="2362200">
                <a:moveTo>
                  <a:pt x="4953750" y="2082800"/>
                </a:moveTo>
                <a:lnTo>
                  <a:pt x="4916500" y="2082800"/>
                </a:lnTo>
                <a:lnTo>
                  <a:pt x="4932361" y="2095500"/>
                </a:lnTo>
                <a:lnTo>
                  <a:pt x="4944064" y="2095500"/>
                </a:lnTo>
                <a:lnTo>
                  <a:pt x="4957469" y="2108200"/>
                </a:lnTo>
                <a:lnTo>
                  <a:pt x="4972867" y="2120900"/>
                </a:lnTo>
                <a:lnTo>
                  <a:pt x="4989257" y="2120900"/>
                </a:lnTo>
                <a:lnTo>
                  <a:pt x="5006549" y="2146300"/>
                </a:lnTo>
                <a:lnTo>
                  <a:pt x="5024127" y="2159000"/>
                </a:lnTo>
                <a:lnTo>
                  <a:pt x="5043227" y="2171700"/>
                </a:lnTo>
                <a:lnTo>
                  <a:pt x="5061725" y="2184400"/>
                </a:lnTo>
                <a:lnTo>
                  <a:pt x="5079168" y="2209800"/>
                </a:lnTo>
                <a:lnTo>
                  <a:pt x="5095764" y="2222500"/>
                </a:lnTo>
                <a:lnTo>
                  <a:pt x="5111468" y="2235200"/>
                </a:lnTo>
                <a:lnTo>
                  <a:pt x="5127277" y="2260600"/>
                </a:lnTo>
                <a:lnTo>
                  <a:pt x="5141607" y="2273300"/>
                </a:lnTo>
                <a:lnTo>
                  <a:pt x="5156130" y="2286000"/>
                </a:lnTo>
                <a:lnTo>
                  <a:pt x="5168336" y="2286000"/>
                </a:lnTo>
                <a:lnTo>
                  <a:pt x="5181009" y="2298700"/>
                </a:lnTo>
                <a:lnTo>
                  <a:pt x="5201158" y="2311400"/>
                </a:lnTo>
                <a:lnTo>
                  <a:pt x="5522724" y="2311400"/>
                </a:lnTo>
                <a:lnTo>
                  <a:pt x="5496364" y="2298700"/>
                </a:lnTo>
                <a:lnTo>
                  <a:pt x="5209791" y="2298700"/>
                </a:lnTo>
                <a:lnTo>
                  <a:pt x="5191751" y="2286000"/>
                </a:lnTo>
                <a:lnTo>
                  <a:pt x="5180676" y="2273300"/>
                </a:lnTo>
                <a:lnTo>
                  <a:pt x="5169507" y="2273300"/>
                </a:lnTo>
                <a:lnTo>
                  <a:pt x="5141734" y="2247900"/>
                </a:lnTo>
                <a:lnTo>
                  <a:pt x="5126263" y="2235200"/>
                </a:lnTo>
                <a:lnTo>
                  <a:pt x="5110848" y="2209800"/>
                </a:lnTo>
                <a:lnTo>
                  <a:pt x="5094194" y="2197100"/>
                </a:lnTo>
                <a:lnTo>
                  <a:pt x="5076444" y="2184400"/>
                </a:lnTo>
                <a:lnTo>
                  <a:pt x="5057555" y="2159000"/>
                </a:lnTo>
                <a:lnTo>
                  <a:pt x="5038018" y="2146300"/>
                </a:lnTo>
                <a:lnTo>
                  <a:pt x="5002030" y="2120900"/>
                </a:lnTo>
                <a:lnTo>
                  <a:pt x="4984978" y="2108200"/>
                </a:lnTo>
                <a:lnTo>
                  <a:pt x="4968440" y="2095500"/>
                </a:lnTo>
                <a:lnTo>
                  <a:pt x="4953750" y="2082800"/>
                </a:lnTo>
                <a:close/>
              </a:path>
              <a:path w="6125209" h="2362200">
                <a:moveTo>
                  <a:pt x="5983564" y="2298700"/>
                </a:moveTo>
                <a:lnTo>
                  <a:pt x="5929895" y="2298700"/>
                </a:lnTo>
                <a:lnTo>
                  <a:pt x="5911989" y="2311400"/>
                </a:lnTo>
                <a:lnTo>
                  <a:pt x="5969783" y="2311400"/>
                </a:lnTo>
                <a:lnTo>
                  <a:pt x="5983564" y="2298700"/>
                </a:lnTo>
                <a:close/>
              </a:path>
              <a:path w="6125209" h="2362200">
                <a:moveTo>
                  <a:pt x="6029049" y="2286000"/>
                </a:moveTo>
                <a:lnTo>
                  <a:pt x="5971353" y="2286000"/>
                </a:lnTo>
                <a:lnTo>
                  <a:pt x="5952492" y="2298700"/>
                </a:lnTo>
                <a:lnTo>
                  <a:pt x="6017075" y="2298700"/>
                </a:lnTo>
                <a:lnTo>
                  <a:pt x="6029049" y="2286000"/>
                </a:lnTo>
                <a:close/>
              </a:path>
              <a:path w="6125209" h="2362200">
                <a:moveTo>
                  <a:pt x="6124602" y="2273300"/>
                </a:moveTo>
                <a:lnTo>
                  <a:pt x="6018686" y="2273300"/>
                </a:lnTo>
                <a:lnTo>
                  <a:pt x="6005682" y="2286000"/>
                </a:lnTo>
                <a:lnTo>
                  <a:pt x="6124602" y="2286000"/>
                </a:lnTo>
                <a:lnTo>
                  <a:pt x="6124602" y="2273300"/>
                </a:lnTo>
                <a:close/>
              </a:path>
              <a:path w="6125209" h="2362200">
                <a:moveTo>
                  <a:pt x="4916500" y="2082800"/>
                </a:moveTo>
                <a:lnTo>
                  <a:pt x="4871225" y="2082800"/>
                </a:lnTo>
                <a:lnTo>
                  <a:pt x="4881780" y="2095500"/>
                </a:lnTo>
                <a:lnTo>
                  <a:pt x="4905973" y="2095500"/>
                </a:lnTo>
                <a:lnTo>
                  <a:pt x="4916500" y="2082800"/>
                </a:lnTo>
                <a:close/>
              </a:path>
              <a:path w="6125209" h="2362200">
                <a:moveTo>
                  <a:pt x="4843928" y="2057400"/>
                </a:moveTo>
                <a:lnTo>
                  <a:pt x="4795654" y="2057400"/>
                </a:lnTo>
                <a:lnTo>
                  <a:pt x="4820033" y="2070100"/>
                </a:lnTo>
                <a:lnTo>
                  <a:pt x="4838103" y="2070100"/>
                </a:lnTo>
                <a:lnTo>
                  <a:pt x="4853555" y="2082800"/>
                </a:lnTo>
                <a:lnTo>
                  <a:pt x="4887502" y="2082800"/>
                </a:lnTo>
                <a:lnTo>
                  <a:pt x="4860104" y="2070100"/>
                </a:lnTo>
                <a:lnTo>
                  <a:pt x="4843928" y="2057400"/>
                </a:lnTo>
                <a:close/>
              </a:path>
              <a:path w="6125209" h="2362200">
                <a:moveTo>
                  <a:pt x="4921806" y="2070100"/>
                </a:moveTo>
                <a:lnTo>
                  <a:pt x="4895475" y="2070100"/>
                </a:lnTo>
                <a:lnTo>
                  <a:pt x="4887502" y="2082800"/>
                </a:lnTo>
                <a:lnTo>
                  <a:pt x="4940473" y="2082800"/>
                </a:lnTo>
                <a:lnTo>
                  <a:pt x="4921806" y="2070100"/>
                </a:lnTo>
                <a:close/>
              </a:path>
              <a:path w="6125209" h="2362200">
                <a:moveTo>
                  <a:pt x="4800527" y="2044700"/>
                </a:moveTo>
                <a:lnTo>
                  <a:pt x="4743427" y="2044700"/>
                </a:lnTo>
                <a:lnTo>
                  <a:pt x="4768673" y="2057400"/>
                </a:lnTo>
                <a:lnTo>
                  <a:pt x="4825319" y="2057400"/>
                </a:lnTo>
                <a:lnTo>
                  <a:pt x="4800527" y="2044700"/>
                </a:lnTo>
                <a:close/>
              </a:path>
              <a:path w="6125209" h="2362200">
                <a:moveTo>
                  <a:pt x="4746580" y="2032000"/>
                </a:moveTo>
                <a:lnTo>
                  <a:pt x="4643385" y="2032000"/>
                </a:lnTo>
                <a:lnTo>
                  <a:pt x="4665700" y="2044700"/>
                </a:lnTo>
                <a:lnTo>
                  <a:pt x="4772679" y="2044700"/>
                </a:lnTo>
                <a:lnTo>
                  <a:pt x="4746580" y="2032000"/>
                </a:lnTo>
                <a:close/>
              </a:path>
              <a:path w="6125209" h="2362200">
                <a:moveTo>
                  <a:pt x="4644900" y="2019300"/>
                </a:moveTo>
                <a:lnTo>
                  <a:pt x="3930064" y="2019300"/>
                </a:lnTo>
                <a:lnTo>
                  <a:pt x="3945761" y="2032000"/>
                </a:lnTo>
                <a:lnTo>
                  <a:pt x="4667486" y="2032000"/>
                </a:lnTo>
                <a:lnTo>
                  <a:pt x="4644900" y="2019300"/>
                </a:lnTo>
                <a:close/>
              </a:path>
              <a:path w="6125209" h="2362200">
                <a:moveTo>
                  <a:pt x="3900319" y="1981200"/>
                </a:moveTo>
                <a:lnTo>
                  <a:pt x="3845076" y="1981200"/>
                </a:lnTo>
                <a:lnTo>
                  <a:pt x="3870521" y="1993900"/>
                </a:lnTo>
                <a:lnTo>
                  <a:pt x="3891219" y="1993900"/>
                </a:lnTo>
                <a:lnTo>
                  <a:pt x="3907309" y="2006600"/>
                </a:lnTo>
                <a:lnTo>
                  <a:pt x="3919449" y="2019300"/>
                </a:lnTo>
                <a:lnTo>
                  <a:pt x="3960585" y="2019300"/>
                </a:lnTo>
                <a:lnTo>
                  <a:pt x="3946455" y="2006600"/>
                </a:lnTo>
                <a:lnTo>
                  <a:pt x="3930774" y="2006600"/>
                </a:lnTo>
                <a:lnTo>
                  <a:pt x="3917984" y="1993900"/>
                </a:lnTo>
                <a:lnTo>
                  <a:pt x="3900319" y="1981200"/>
                </a:lnTo>
                <a:close/>
              </a:path>
              <a:path w="6125209" h="2362200">
                <a:moveTo>
                  <a:pt x="3850819" y="1968500"/>
                </a:moveTo>
                <a:lnTo>
                  <a:pt x="3799744" y="1968500"/>
                </a:lnTo>
                <a:lnTo>
                  <a:pt x="3815603" y="1981200"/>
                </a:lnTo>
                <a:lnTo>
                  <a:pt x="3877809" y="1981200"/>
                </a:lnTo>
                <a:lnTo>
                  <a:pt x="3850819" y="1968500"/>
                </a:lnTo>
                <a:close/>
              </a:path>
              <a:path w="6125209" h="2362200">
                <a:moveTo>
                  <a:pt x="3486308" y="1955800"/>
                </a:moveTo>
                <a:lnTo>
                  <a:pt x="3405908" y="1955800"/>
                </a:lnTo>
                <a:lnTo>
                  <a:pt x="3417709" y="1968500"/>
                </a:lnTo>
                <a:lnTo>
                  <a:pt x="3470292" y="1968500"/>
                </a:lnTo>
                <a:lnTo>
                  <a:pt x="3486308" y="1955800"/>
                </a:lnTo>
                <a:close/>
              </a:path>
              <a:path w="6125209" h="2362200">
                <a:moveTo>
                  <a:pt x="3820134" y="1955800"/>
                </a:moveTo>
                <a:lnTo>
                  <a:pt x="3719638" y="1955800"/>
                </a:lnTo>
                <a:lnTo>
                  <a:pt x="3734953" y="1968500"/>
                </a:lnTo>
                <a:lnTo>
                  <a:pt x="3835391" y="1968500"/>
                </a:lnTo>
                <a:lnTo>
                  <a:pt x="3820134" y="1955800"/>
                </a:lnTo>
                <a:close/>
              </a:path>
              <a:path w="6125209" h="2362200">
                <a:moveTo>
                  <a:pt x="3560756" y="1943100"/>
                </a:moveTo>
                <a:lnTo>
                  <a:pt x="3352905" y="1943100"/>
                </a:lnTo>
                <a:lnTo>
                  <a:pt x="3369746" y="1955800"/>
                </a:lnTo>
                <a:lnTo>
                  <a:pt x="3540226" y="1955800"/>
                </a:lnTo>
                <a:lnTo>
                  <a:pt x="3560756" y="1943100"/>
                </a:lnTo>
                <a:close/>
              </a:path>
              <a:path w="6125209" h="2362200">
                <a:moveTo>
                  <a:pt x="3755102" y="1943100"/>
                </a:moveTo>
                <a:lnTo>
                  <a:pt x="3631105" y="1943100"/>
                </a:lnTo>
                <a:lnTo>
                  <a:pt x="3645521" y="1955800"/>
                </a:lnTo>
                <a:lnTo>
                  <a:pt x="3771405" y="1955800"/>
                </a:lnTo>
                <a:lnTo>
                  <a:pt x="3755102" y="1943100"/>
                </a:lnTo>
                <a:close/>
              </a:path>
              <a:path w="6125209" h="2362200">
                <a:moveTo>
                  <a:pt x="3375924" y="1930400"/>
                </a:moveTo>
                <a:lnTo>
                  <a:pt x="3311518" y="1930400"/>
                </a:lnTo>
                <a:lnTo>
                  <a:pt x="3332615" y="1943100"/>
                </a:lnTo>
                <a:lnTo>
                  <a:pt x="3391510" y="1943100"/>
                </a:lnTo>
                <a:lnTo>
                  <a:pt x="3375924" y="1930400"/>
                </a:lnTo>
                <a:close/>
              </a:path>
              <a:path w="6125209" h="2362200">
                <a:moveTo>
                  <a:pt x="3677626" y="1930400"/>
                </a:moveTo>
                <a:lnTo>
                  <a:pt x="3519468" y="1930400"/>
                </a:lnTo>
                <a:lnTo>
                  <a:pt x="3503691" y="1943100"/>
                </a:lnTo>
                <a:lnTo>
                  <a:pt x="3693022" y="1943100"/>
                </a:lnTo>
                <a:lnTo>
                  <a:pt x="3677626" y="1930400"/>
                </a:lnTo>
                <a:close/>
              </a:path>
              <a:path w="6125209" h="2362200">
                <a:moveTo>
                  <a:pt x="3338639" y="1917700"/>
                </a:moveTo>
                <a:lnTo>
                  <a:pt x="3258552" y="1917700"/>
                </a:lnTo>
                <a:lnTo>
                  <a:pt x="3285709" y="1930400"/>
                </a:lnTo>
                <a:lnTo>
                  <a:pt x="3358982" y="1930400"/>
                </a:lnTo>
                <a:lnTo>
                  <a:pt x="3338639" y="1917700"/>
                </a:lnTo>
                <a:close/>
              </a:path>
              <a:path w="6125209" h="2362200">
                <a:moveTo>
                  <a:pt x="3262492" y="1905000"/>
                </a:moveTo>
                <a:lnTo>
                  <a:pt x="3145803" y="1905000"/>
                </a:lnTo>
                <a:lnTo>
                  <a:pt x="3172185" y="1917700"/>
                </a:lnTo>
                <a:lnTo>
                  <a:pt x="3290329" y="1917700"/>
                </a:lnTo>
                <a:lnTo>
                  <a:pt x="3262492" y="1905000"/>
                </a:lnTo>
                <a:close/>
              </a:path>
              <a:path w="6125209" h="2362200">
                <a:moveTo>
                  <a:pt x="2607000" y="1498600"/>
                </a:moveTo>
                <a:lnTo>
                  <a:pt x="2522034" y="1498600"/>
                </a:lnTo>
                <a:lnTo>
                  <a:pt x="2541593" y="1511300"/>
                </a:lnTo>
                <a:lnTo>
                  <a:pt x="2599001" y="1511300"/>
                </a:lnTo>
                <a:lnTo>
                  <a:pt x="2613609" y="1536700"/>
                </a:lnTo>
                <a:lnTo>
                  <a:pt x="2626834" y="1549400"/>
                </a:lnTo>
                <a:lnTo>
                  <a:pt x="2635832" y="1562100"/>
                </a:lnTo>
                <a:lnTo>
                  <a:pt x="2645954" y="1574800"/>
                </a:lnTo>
                <a:lnTo>
                  <a:pt x="2656445" y="1587500"/>
                </a:lnTo>
                <a:lnTo>
                  <a:pt x="2667090" y="1600200"/>
                </a:lnTo>
                <a:lnTo>
                  <a:pt x="2678441" y="1612900"/>
                </a:lnTo>
                <a:lnTo>
                  <a:pt x="2689674" y="1625600"/>
                </a:lnTo>
                <a:lnTo>
                  <a:pt x="2702540" y="1638300"/>
                </a:lnTo>
                <a:lnTo>
                  <a:pt x="2714894" y="1651000"/>
                </a:lnTo>
                <a:lnTo>
                  <a:pt x="2740033" y="1689100"/>
                </a:lnTo>
                <a:lnTo>
                  <a:pt x="2751876" y="1701800"/>
                </a:lnTo>
                <a:lnTo>
                  <a:pt x="2764142" y="1714500"/>
                </a:lnTo>
                <a:lnTo>
                  <a:pt x="2776693" y="1727200"/>
                </a:lnTo>
                <a:lnTo>
                  <a:pt x="2789483" y="1739900"/>
                </a:lnTo>
                <a:lnTo>
                  <a:pt x="2803795" y="1765300"/>
                </a:lnTo>
                <a:lnTo>
                  <a:pt x="2833519" y="1790700"/>
                </a:lnTo>
                <a:lnTo>
                  <a:pt x="2849405" y="1803400"/>
                </a:lnTo>
                <a:lnTo>
                  <a:pt x="2866042" y="1816100"/>
                </a:lnTo>
                <a:lnTo>
                  <a:pt x="2882957" y="1841500"/>
                </a:lnTo>
                <a:lnTo>
                  <a:pt x="2915065" y="1866900"/>
                </a:lnTo>
                <a:lnTo>
                  <a:pt x="2928632" y="1866900"/>
                </a:lnTo>
                <a:lnTo>
                  <a:pt x="2941986" y="1879600"/>
                </a:lnTo>
                <a:lnTo>
                  <a:pt x="2962083" y="1892300"/>
                </a:lnTo>
                <a:lnTo>
                  <a:pt x="2975493" y="1905000"/>
                </a:lnTo>
                <a:lnTo>
                  <a:pt x="3221631" y="1905000"/>
                </a:lnTo>
                <a:lnTo>
                  <a:pt x="3201539" y="1892300"/>
                </a:lnTo>
                <a:lnTo>
                  <a:pt x="2991780" y="1892300"/>
                </a:lnTo>
                <a:lnTo>
                  <a:pt x="2973791" y="1879600"/>
                </a:lnTo>
                <a:lnTo>
                  <a:pt x="2954275" y="1866900"/>
                </a:lnTo>
                <a:lnTo>
                  <a:pt x="2941161" y="1854200"/>
                </a:lnTo>
                <a:lnTo>
                  <a:pt x="2928119" y="1854200"/>
                </a:lnTo>
                <a:lnTo>
                  <a:pt x="2896750" y="1828800"/>
                </a:lnTo>
                <a:lnTo>
                  <a:pt x="2880123" y="1816100"/>
                </a:lnTo>
                <a:lnTo>
                  <a:pt x="2863829" y="1790700"/>
                </a:lnTo>
                <a:lnTo>
                  <a:pt x="2848391" y="1778000"/>
                </a:lnTo>
                <a:lnTo>
                  <a:pt x="2833905" y="1765300"/>
                </a:lnTo>
                <a:lnTo>
                  <a:pt x="2819191" y="1752600"/>
                </a:lnTo>
                <a:lnTo>
                  <a:pt x="2805158" y="1739900"/>
                </a:lnTo>
                <a:lnTo>
                  <a:pt x="2792503" y="1714500"/>
                </a:lnTo>
                <a:lnTo>
                  <a:pt x="2780031" y="1701800"/>
                </a:lnTo>
                <a:lnTo>
                  <a:pt x="2767887" y="1689100"/>
                </a:lnTo>
                <a:lnTo>
                  <a:pt x="2756027" y="1676400"/>
                </a:lnTo>
                <a:lnTo>
                  <a:pt x="2730968" y="1651000"/>
                </a:lnTo>
                <a:lnTo>
                  <a:pt x="2718640" y="1625600"/>
                </a:lnTo>
                <a:lnTo>
                  <a:pt x="2705731" y="1612900"/>
                </a:lnTo>
                <a:lnTo>
                  <a:pt x="2694471" y="1600200"/>
                </a:lnTo>
                <a:lnTo>
                  <a:pt x="2661565" y="1562100"/>
                </a:lnTo>
                <a:lnTo>
                  <a:pt x="2642444" y="1536700"/>
                </a:lnTo>
                <a:lnTo>
                  <a:pt x="2629062" y="1524000"/>
                </a:lnTo>
                <a:lnTo>
                  <a:pt x="2618679" y="1511300"/>
                </a:lnTo>
                <a:lnTo>
                  <a:pt x="2607000" y="1498600"/>
                </a:lnTo>
                <a:close/>
              </a:path>
              <a:path w="6125209" h="2362200">
                <a:moveTo>
                  <a:pt x="2544909" y="1485900"/>
                </a:moveTo>
                <a:lnTo>
                  <a:pt x="2452658" y="1485900"/>
                </a:lnTo>
                <a:lnTo>
                  <a:pt x="2477047" y="1498600"/>
                </a:lnTo>
                <a:lnTo>
                  <a:pt x="2562655" y="1498600"/>
                </a:lnTo>
                <a:lnTo>
                  <a:pt x="2544909" y="1485900"/>
                </a:lnTo>
                <a:close/>
              </a:path>
              <a:path w="6125209" h="2362200">
                <a:moveTo>
                  <a:pt x="2457768" y="1473200"/>
                </a:moveTo>
                <a:lnTo>
                  <a:pt x="2403243" y="1473200"/>
                </a:lnTo>
                <a:lnTo>
                  <a:pt x="2428090" y="1485900"/>
                </a:lnTo>
                <a:lnTo>
                  <a:pt x="2481616" y="1485900"/>
                </a:lnTo>
                <a:lnTo>
                  <a:pt x="2457768" y="1473200"/>
                </a:lnTo>
                <a:close/>
              </a:path>
              <a:path w="6125209" h="2362200">
                <a:moveTo>
                  <a:pt x="2333845" y="1435100"/>
                </a:moveTo>
                <a:lnTo>
                  <a:pt x="2274832" y="1435100"/>
                </a:lnTo>
                <a:lnTo>
                  <a:pt x="2301763" y="1447800"/>
                </a:lnTo>
                <a:lnTo>
                  <a:pt x="2327799" y="1447800"/>
                </a:lnTo>
                <a:lnTo>
                  <a:pt x="2353171" y="1460500"/>
                </a:lnTo>
                <a:lnTo>
                  <a:pt x="2378001" y="1473200"/>
                </a:lnTo>
                <a:lnTo>
                  <a:pt x="2433619" y="1473200"/>
                </a:lnTo>
                <a:lnTo>
                  <a:pt x="2409083" y="1460500"/>
                </a:lnTo>
                <a:lnTo>
                  <a:pt x="2384256" y="1460500"/>
                </a:lnTo>
                <a:lnTo>
                  <a:pt x="2359541" y="1447800"/>
                </a:lnTo>
                <a:lnTo>
                  <a:pt x="2333845" y="1435100"/>
                </a:lnTo>
                <a:close/>
              </a:path>
              <a:path w="6125209" h="2362200">
                <a:moveTo>
                  <a:pt x="2064216" y="1422400"/>
                </a:moveTo>
                <a:lnTo>
                  <a:pt x="1763777" y="1422400"/>
                </a:lnTo>
                <a:lnTo>
                  <a:pt x="1775162" y="1435100"/>
                </a:lnTo>
                <a:lnTo>
                  <a:pt x="2010675" y="1435100"/>
                </a:lnTo>
                <a:lnTo>
                  <a:pt x="2064216" y="1422400"/>
                </a:lnTo>
                <a:close/>
              </a:path>
              <a:path w="6125209" h="2362200">
                <a:moveTo>
                  <a:pt x="2279379" y="1422400"/>
                </a:moveTo>
                <a:lnTo>
                  <a:pt x="2169915" y="1422400"/>
                </a:lnTo>
                <a:lnTo>
                  <a:pt x="2192840" y="1435100"/>
                </a:lnTo>
                <a:lnTo>
                  <a:pt x="2307272" y="1435100"/>
                </a:lnTo>
                <a:lnTo>
                  <a:pt x="2279379" y="1422400"/>
                </a:lnTo>
                <a:close/>
              </a:path>
              <a:path w="6125209" h="2362200">
                <a:moveTo>
                  <a:pt x="1417827" y="1079500"/>
                </a:moveTo>
                <a:lnTo>
                  <a:pt x="1369811" y="1079500"/>
                </a:lnTo>
                <a:lnTo>
                  <a:pt x="1392826" y="1092200"/>
                </a:lnTo>
                <a:lnTo>
                  <a:pt x="1409842" y="1092200"/>
                </a:lnTo>
                <a:lnTo>
                  <a:pt x="1424752" y="1104900"/>
                </a:lnTo>
                <a:lnTo>
                  <a:pt x="1443649" y="1117600"/>
                </a:lnTo>
                <a:lnTo>
                  <a:pt x="1454358" y="1130300"/>
                </a:lnTo>
                <a:lnTo>
                  <a:pt x="1466101" y="1130300"/>
                </a:lnTo>
                <a:lnTo>
                  <a:pt x="1480959" y="1143000"/>
                </a:lnTo>
                <a:lnTo>
                  <a:pt x="1496754" y="1168400"/>
                </a:lnTo>
                <a:lnTo>
                  <a:pt x="1514527" y="1181100"/>
                </a:lnTo>
                <a:lnTo>
                  <a:pt x="1532569" y="1193800"/>
                </a:lnTo>
                <a:lnTo>
                  <a:pt x="1550070" y="1219200"/>
                </a:lnTo>
                <a:lnTo>
                  <a:pt x="1567652" y="1231900"/>
                </a:lnTo>
                <a:lnTo>
                  <a:pt x="1580399" y="1244600"/>
                </a:lnTo>
                <a:lnTo>
                  <a:pt x="1593540" y="1257300"/>
                </a:lnTo>
                <a:lnTo>
                  <a:pt x="1606241" y="1270000"/>
                </a:lnTo>
                <a:lnTo>
                  <a:pt x="1642021" y="1308100"/>
                </a:lnTo>
                <a:lnTo>
                  <a:pt x="1658810" y="1333500"/>
                </a:lnTo>
                <a:lnTo>
                  <a:pt x="1675350" y="1346200"/>
                </a:lnTo>
                <a:lnTo>
                  <a:pt x="1706058" y="1371600"/>
                </a:lnTo>
                <a:lnTo>
                  <a:pt x="1750653" y="1422400"/>
                </a:lnTo>
                <a:lnTo>
                  <a:pt x="1782305" y="1422400"/>
                </a:lnTo>
                <a:lnTo>
                  <a:pt x="1764294" y="1409700"/>
                </a:lnTo>
                <a:lnTo>
                  <a:pt x="1745625" y="1384300"/>
                </a:lnTo>
                <a:lnTo>
                  <a:pt x="1733231" y="1384300"/>
                </a:lnTo>
                <a:lnTo>
                  <a:pt x="1720641" y="1371600"/>
                </a:lnTo>
                <a:lnTo>
                  <a:pt x="1705635" y="1346200"/>
                </a:lnTo>
                <a:lnTo>
                  <a:pt x="1690102" y="1333500"/>
                </a:lnTo>
                <a:lnTo>
                  <a:pt x="1673612" y="1320800"/>
                </a:lnTo>
                <a:lnTo>
                  <a:pt x="1656942" y="1295400"/>
                </a:lnTo>
                <a:lnTo>
                  <a:pt x="1633142" y="1282700"/>
                </a:lnTo>
                <a:lnTo>
                  <a:pt x="1621275" y="1270000"/>
                </a:lnTo>
                <a:lnTo>
                  <a:pt x="1608462" y="1244600"/>
                </a:lnTo>
                <a:lnTo>
                  <a:pt x="1595363" y="1231900"/>
                </a:lnTo>
                <a:lnTo>
                  <a:pt x="1582674" y="1219200"/>
                </a:lnTo>
                <a:lnTo>
                  <a:pt x="1547403" y="1193800"/>
                </a:lnTo>
                <a:lnTo>
                  <a:pt x="1529139" y="1168400"/>
                </a:lnTo>
                <a:lnTo>
                  <a:pt x="1495129" y="1143000"/>
                </a:lnTo>
                <a:lnTo>
                  <a:pt x="1456345" y="1104900"/>
                </a:lnTo>
                <a:lnTo>
                  <a:pt x="1434979" y="1092200"/>
                </a:lnTo>
                <a:lnTo>
                  <a:pt x="1417827" y="1079500"/>
                </a:lnTo>
                <a:close/>
              </a:path>
              <a:path w="6125209" h="2362200">
                <a:moveTo>
                  <a:pt x="2217754" y="1409700"/>
                </a:moveTo>
                <a:lnTo>
                  <a:pt x="1958470" y="1409700"/>
                </a:lnTo>
                <a:lnTo>
                  <a:pt x="1933533" y="1422400"/>
                </a:lnTo>
                <a:lnTo>
                  <a:pt x="2238758" y="1422400"/>
                </a:lnTo>
                <a:lnTo>
                  <a:pt x="2217754" y="1409700"/>
                </a:lnTo>
                <a:close/>
              </a:path>
              <a:path w="6125209" h="2362200">
                <a:moveTo>
                  <a:pt x="1377939" y="1066800"/>
                </a:moveTo>
                <a:lnTo>
                  <a:pt x="1340755" y="1066800"/>
                </a:lnTo>
                <a:lnTo>
                  <a:pt x="1355681" y="1079500"/>
                </a:lnTo>
                <a:lnTo>
                  <a:pt x="1399868" y="1079500"/>
                </a:lnTo>
                <a:lnTo>
                  <a:pt x="1377939" y="1066800"/>
                </a:lnTo>
                <a:close/>
              </a:path>
              <a:path w="6125209" h="2362200">
                <a:moveTo>
                  <a:pt x="1265684" y="1016000"/>
                </a:moveTo>
                <a:lnTo>
                  <a:pt x="1220645" y="1016000"/>
                </a:lnTo>
                <a:lnTo>
                  <a:pt x="1240047" y="1028700"/>
                </a:lnTo>
                <a:lnTo>
                  <a:pt x="1258200" y="1028700"/>
                </a:lnTo>
                <a:lnTo>
                  <a:pt x="1281694" y="1041400"/>
                </a:lnTo>
                <a:lnTo>
                  <a:pt x="1303750" y="1054100"/>
                </a:lnTo>
                <a:lnTo>
                  <a:pt x="1322556" y="1066800"/>
                </a:lnTo>
                <a:lnTo>
                  <a:pt x="1364623" y="1066800"/>
                </a:lnTo>
                <a:lnTo>
                  <a:pt x="1349801" y="1054100"/>
                </a:lnTo>
                <a:lnTo>
                  <a:pt x="1331516" y="1041400"/>
                </a:lnTo>
                <a:lnTo>
                  <a:pt x="1312532" y="1041400"/>
                </a:lnTo>
                <a:lnTo>
                  <a:pt x="1289897" y="1028700"/>
                </a:lnTo>
                <a:lnTo>
                  <a:pt x="1265684" y="1016000"/>
                </a:lnTo>
                <a:close/>
              </a:path>
              <a:path w="6125209" h="2362200">
                <a:moveTo>
                  <a:pt x="1227029" y="1003300"/>
                </a:moveTo>
                <a:lnTo>
                  <a:pt x="1177758" y="1003300"/>
                </a:lnTo>
                <a:lnTo>
                  <a:pt x="1200861" y="1016000"/>
                </a:lnTo>
                <a:lnTo>
                  <a:pt x="1246887" y="1016000"/>
                </a:lnTo>
                <a:lnTo>
                  <a:pt x="1227029" y="1003300"/>
                </a:lnTo>
                <a:close/>
              </a:path>
              <a:path w="6125209" h="2362200">
                <a:moveTo>
                  <a:pt x="1183044" y="990600"/>
                </a:moveTo>
                <a:lnTo>
                  <a:pt x="1103417" y="990600"/>
                </a:lnTo>
                <a:lnTo>
                  <a:pt x="1129303" y="1003300"/>
                </a:lnTo>
                <a:lnTo>
                  <a:pt x="1206693" y="1003300"/>
                </a:lnTo>
                <a:lnTo>
                  <a:pt x="1183044" y="990600"/>
                </a:lnTo>
                <a:close/>
              </a:path>
              <a:path w="6125209" h="2362200">
                <a:moveTo>
                  <a:pt x="1133779" y="977900"/>
                </a:moveTo>
                <a:lnTo>
                  <a:pt x="1050278" y="977900"/>
                </a:lnTo>
                <a:lnTo>
                  <a:pt x="1076830" y="990600"/>
                </a:lnTo>
                <a:lnTo>
                  <a:pt x="1158722" y="990600"/>
                </a:lnTo>
                <a:lnTo>
                  <a:pt x="1133779" y="977900"/>
                </a:lnTo>
                <a:close/>
              </a:path>
              <a:path w="6125209" h="2362200">
                <a:moveTo>
                  <a:pt x="1053861" y="965200"/>
                </a:moveTo>
                <a:lnTo>
                  <a:pt x="946346" y="965200"/>
                </a:lnTo>
                <a:lnTo>
                  <a:pt x="969642" y="977900"/>
                </a:lnTo>
                <a:lnTo>
                  <a:pt x="1080636" y="977900"/>
                </a:lnTo>
                <a:lnTo>
                  <a:pt x="1053861" y="965200"/>
                </a:lnTo>
                <a:close/>
              </a:path>
              <a:path w="6125209" h="2362200">
                <a:moveTo>
                  <a:pt x="972696" y="952500"/>
                </a:moveTo>
                <a:lnTo>
                  <a:pt x="851503" y="952500"/>
                </a:lnTo>
                <a:lnTo>
                  <a:pt x="876228" y="965200"/>
                </a:lnTo>
                <a:lnTo>
                  <a:pt x="999139" y="965200"/>
                </a:lnTo>
                <a:lnTo>
                  <a:pt x="972696" y="952500"/>
                </a:lnTo>
                <a:close/>
              </a:path>
              <a:path w="6125209" h="2362200">
                <a:moveTo>
                  <a:pt x="878823" y="939800"/>
                </a:moveTo>
                <a:lnTo>
                  <a:pt x="742061" y="939800"/>
                </a:lnTo>
                <a:lnTo>
                  <a:pt x="757834" y="952500"/>
                </a:lnTo>
                <a:lnTo>
                  <a:pt x="905556" y="952500"/>
                </a:lnTo>
                <a:lnTo>
                  <a:pt x="878823" y="939800"/>
                </a:lnTo>
                <a:close/>
              </a:path>
              <a:path w="6125209" h="2362200">
                <a:moveTo>
                  <a:pt x="221331" y="292100"/>
                </a:moveTo>
                <a:lnTo>
                  <a:pt x="193549" y="292100"/>
                </a:lnTo>
                <a:lnTo>
                  <a:pt x="203841" y="304800"/>
                </a:lnTo>
                <a:lnTo>
                  <a:pt x="215988" y="317500"/>
                </a:lnTo>
                <a:lnTo>
                  <a:pt x="227709" y="317500"/>
                </a:lnTo>
                <a:lnTo>
                  <a:pt x="241227" y="330200"/>
                </a:lnTo>
                <a:lnTo>
                  <a:pt x="254017" y="330200"/>
                </a:lnTo>
                <a:lnTo>
                  <a:pt x="275888" y="342900"/>
                </a:lnTo>
                <a:lnTo>
                  <a:pt x="289529" y="355600"/>
                </a:lnTo>
                <a:lnTo>
                  <a:pt x="303408" y="368300"/>
                </a:lnTo>
                <a:lnTo>
                  <a:pt x="316664" y="368300"/>
                </a:lnTo>
                <a:lnTo>
                  <a:pt x="329196" y="381000"/>
                </a:lnTo>
                <a:lnTo>
                  <a:pt x="341500" y="393700"/>
                </a:lnTo>
                <a:lnTo>
                  <a:pt x="351957" y="393700"/>
                </a:lnTo>
                <a:lnTo>
                  <a:pt x="367847" y="406400"/>
                </a:lnTo>
                <a:lnTo>
                  <a:pt x="374169" y="419100"/>
                </a:lnTo>
                <a:lnTo>
                  <a:pt x="374073" y="431800"/>
                </a:lnTo>
                <a:lnTo>
                  <a:pt x="374930" y="457200"/>
                </a:lnTo>
                <a:lnTo>
                  <a:pt x="383162" y="495300"/>
                </a:lnTo>
                <a:lnTo>
                  <a:pt x="395558" y="520700"/>
                </a:lnTo>
                <a:lnTo>
                  <a:pt x="404084" y="546100"/>
                </a:lnTo>
                <a:lnTo>
                  <a:pt x="435297" y="584200"/>
                </a:lnTo>
                <a:lnTo>
                  <a:pt x="472164" y="622300"/>
                </a:lnTo>
                <a:lnTo>
                  <a:pt x="485479" y="635000"/>
                </a:lnTo>
                <a:lnTo>
                  <a:pt x="499116" y="660400"/>
                </a:lnTo>
                <a:lnTo>
                  <a:pt x="513107" y="673100"/>
                </a:lnTo>
                <a:lnTo>
                  <a:pt x="540752" y="698500"/>
                </a:lnTo>
                <a:lnTo>
                  <a:pt x="553915" y="723900"/>
                </a:lnTo>
                <a:lnTo>
                  <a:pt x="567189" y="736600"/>
                </a:lnTo>
                <a:lnTo>
                  <a:pt x="579528" y="749300"/>
                </a:lnTo>
                <a:lnTo>
                  <a:pt x="591685" y="774700"/>
                </a:lnTo>
                <a:lnTo>
                  <a:pt x="603919" y="787400"/>
                </a:lnTo>
                <a:lnTo>
                  <a:pt x="616186" y="812800"/>
                </a:lnTo>
                <a:lnTo>
                  <a:pt x="652936" y="850900"/>
                </a:lnTo>
                <a:lnTo>
                  <a:pt x="664818" y="876300"/>
                </a:lnTo>
                <a:lnTo>
                  <a:pt x="676550" y="889000"/>
                </a:lnTo>
                <a:lnTo>
                  <a:pt x="687259" y="901700"/>
                </a:lnTo>
                <a:lnTo>
                  <a:pt x="697593" y="901700"/>
                </a:lnTo>
                <a:lnTo>
                  <a:pt x="715244" y="927100"/>
                </a:lnTo>
                <a:lnTo>
                  <a:pt x="729968" y="939800"/>
                </a:lnTo>
                <a:lnTo>
                  <a:pt x="760315" y="939800"/>
                </a:lnTo>
                <a:lnTo>
                  <a:pt x="742880" y="927100"/>
                </a:lnTo>
                <a:lnTo>
                  <a:pt x="729142" y="914400"/>
                </a:lnTo>
                <a:lnTo>
                  <a:pt x="712359" y="901700"/>
                </a:lnTo>
                <a:lnTo>
                  <a:pt x="702477" y="889000"/>
                </a:lnTo>
                <a:lnTo>
                  <a:pt x="692090" y="876300"/>
                </a:lnTo>
                <a:lnTo>
                  <a:pt x="680659" y="863600"/>
                </a:lnTo>
                <a:lnTo>
                  <a:pt x="669116" y="850900"/>
                </a:lnTo>
                <a:lnTo>
                  <a:pt x="657153" y="825500"/>
                </a:lnTo>
                <a:lnTo>
                  <a:pt x="620671" y="787400"/>
                </a:lnTo>
                <a:lnTo>
                  <a:pt x="608528" y="762000"/>
                </a:lnTo>
                <a:lnTo>
                  <a:pt x="596351" y="749300"/>
                </a:lnTo>
                <a:lnTo>
                  <a:pt x="583812" y="723900"/>
                </a:lnTo>
                <a:lnTo>
                  <a:pt x="556915" y="698500"/>
                </a:lnTo>
                <a:lnTo>
                  <a:pt x="542829" y="673100"/>
                </a:lnTo>
                <a:lnTo>
                  <a:pt x="528843" y="660400"/>
                </a:lnTo>
                <a:lnTo>
                  <a:pt x="514555" y="647700"/>
                </a:lnTo>
                <a:lnTo>
                  <a:pt x="500729" y="635000"/>
                </a:lnTo>
                <a:lnTo>
                  <a:pt x="487401" y="609600"/>
                </a:lnTo>
                <a:lnTo>
                  <a:pt x="474602" y="596900"/>
                </a:lnTo>
                <a:lnTo>
                  <a:pt x="462880" y="584200"/>
                </a:lnTo>
                <a:lnTo>
                  <a:pt x="430587" y="546100"/>
                </a:lnTo>
                <a:lnTo>
                  <a:pt x="406731" y="508000"/>
                </a:lnTo>
                <a:lnTo>
                  <a:pt x="395725" y="469900"/>
                </a:lnTo>
                <a:lnTo>
                  <a:pt x="393580" y="431800"/>
                </a:lnTo>
                <a:lnTo>
                  <a:pt x="393586" y="419100"/>
                </a:lnTo>
                <a:lnTo>
                  <a:pt x="392069" y="406400"/>
                </a:lnTo>
                <a:lnTo>
                  <a:pt x="382210" y="393700"/>
                </a:lnTo>
                <a:lnTo>
                  <a:pt x="365466" y="381000"/>
                </a:lnTo>
                <a:lnTo>
                  <a:pt x="354390" y="381000"/>
                </a:lnTo>
                <a:lnTo>
                  <a:pt x="341571" y="368300"/>
                </a:lnTo>
                <a:lnTo>
                  <a:pt x="328613" y="355600"/>
                </a:lnTo>
                <a:lnTo>
                  <a:pt x="314747" y="342900"/>
                </a:lnTo>
                <a:lnTo>
                  <a:pt x="300188" y="342900"/>
                </a:lnTo>
                <a:lnTo>
                  <a:pt x="274059" y="330200"/>
                </a:lnTo>
                <a:lnTo>
                  <a:pt x="257895" y="317500"/>
                </a:lnTo>
                <a:lnTo>
                  <a:pt x="247409" y="304800"/>
                </a:lnTo>
                <a:lnTo>
                  <a:pt x="234246" y="304800"/>
                </a:lnTo>
                <a:lnTo>
                  <a:pt x="221331" y="292100"/>
                </a:lnTo>
                <a:close/>
              </a:path>
              <a:path w="6125209" h="2362200">
                <a:moveTo>
                  <a:pt x="151231" y="241300"/>
                </a:moveTo>
                <a:lnTo>
                  <a:pt x="125849" y="241300"/>
                </a:lnTo>
                <a:lnTo>
                  <a:pt x="136725" y="254000"/>
                </a:lnTo>
                <a:lnTo>
                  <a:pt x="143324" y="266700"/>
                </a:lnTo>
                <a:lnTo>
                  <a:pt x="155708" y="279400"/>
                </a:lnTo>
                <a:lnTo>
                  <a:pt x="166734" y="279400"/>
                </a:lnTo>
                <a:lnTo>
                  <a:pt x="180348" y="292100"/>
                </a:lnTo>
                <a:lnTo>
                  <a:pt x="210713" y="292100"/>
                </a:lnTo>
                <a:lnTo>
                  <a:pt x="198297" y="279400"/>
                </a:lnTo>
                <a:lnTo>
                  <a:pt x="184815" y="266700"/>
                </a:lnTo>
                <a:lnTo>
                  <a:pt x="172599" y="266700"/>
                </a:lnTo>
                <a:lnTo>
                  <a:pt x="159373" y="254000"/>
                </a:lnTo>
                <a:lnTo>
                  <a:pt x="151231" y="241300"/>
                </a:lnTo>
                <a:close/>
              </a:path>
              <a:path w="6125209" h="2362200">
                <a:moveTo>
                  <a:pt x="16714" y="0"/>
                </a:moveTo>
                <a:lnTo>
                  <a:pt x="1487" y="0"/>
                </a:lnTo>
                <a:lnTo>
                  <a:pt x="0" y="12700"/>
                </a:lnTo>
                <a:lnTo>
                  <a:pt x="16121" y="25400"/>
                </a:lnTo>
                <a:lnTo>
                  <a:pt x="29794" y="50800"/>
                </a:lnTo>
                <a:lnTo>
                  <a:pt x="43088" y="63500"/>
                </a:lnTo>
                <a:lnTo>
                  <a:pt x="52678" y="88900"/>
                </a:lnTo>
                <a:lnTo>
                  <a:pt x="83212" y="127000"/>
                </a:lnTo>
                <a:lnTo>
                  <a:pt x="92957" y="139700"/>
                </a:lnTo>
                <a:lnTo>
                  <a:pt x="91928" y="152400"/>
                </a:lnTo>
                <a:lnTo>
                  <a:pt x="93102" y="165100"/>
                </a:lnTo>
                <a:lnTo>
                  <a:pt x="94858" y="177800"/>
                </a:lnTo>
                <a:lnTo>
                  <a:pt x="94482" y="190500"/>
                </a:lnTo>
                <a:lnTo>
                  <a:pt x="94482" y="203200"/>
                </a:lnTo>
                <a:lnTo>
                  <a:pt x="97870" y="215900"/>
                </a:lnTo>
                <a:lnTo>
                  <a:pt x="107092" y="228600"/>
                </a:lnTo>
                <a:lnTo>
                  <a:pt x="114364" y="241300"/>
                </a:lnTo>
                <a:lnTo>
                  <a:pt x="140375" y="241300"/>
                </a:lnTo>
                <a:lnTo>
                  <a:pt x="130317" y="228600"/>
                </a:lnTo>
                <a:lnTo>
                  <a:pt x="123584" y="215900"/>
                </a:lnTo>
                <a:lnTo>
                  <a:pt x="115657" y="203200"/>
                </a:lnTo>
                <a:lnTo>
                  <a:pt x="113997" y="203200"/>
                </a:lnTo>
                <a:lnTo>
                  <a:pt x="113997" y="177800"/>
                </a:lnTo>
                <a:lnTo>
                  <a:pt x="112486" y="165100"/>
                </a:lnTo>
                <a:lnTo>
                  <a:pt x="111405" y="152400"/>
                </a:lnTo>
                <a:lnTo>
                  <a:pt x="111443" y="139700"/>
                </a:lnTo>
                <a:lnTo>
                  <a:pt x="100194" y="114300"/>
                </a:lnTo>
                <a:lnTo>
                  <a:pt x="83258" y="88900"/>
                </a:lnTo>
                <a:lnTo>
                  <a:pt x="69629" y="76200"/>
                </a:lnTo>
                <a:lnTo>
                  <a:pt x="60147" y="63500"/>
                </a:lnTo>
                <a:lnTo>
                  <a:pt x="46461" y="38100"/>
                </a:lnTo>
                <a:lnTo>
                  <a:pt x="32788" y="25400"/>
                </a:lnTo>
                <a:lnTo>
                  <a:pt x="16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082718" y="2741576"/>
            <a:ext cx="290830" cy="363220"/>
          </a:xfrm>
          <a:custGeom>
            <a:avLst/>
            <a:gdLst/>
            <a:ahLst/>
            <a:cxnLst/>
            <a:rect l="l" t="t" r="r" b="b"/>
            <a:pathLst>
              <a:path w="290830" h="363219">
                <a:moveTo>
                  <a:pt x="290391" y="240668"/>
                </a:moveTo>
                <a:lnTo>
                  <a:pt x="0" y="240668"/>
                </a:lnTo>
                <a:lnTo>
                  <a:pt x="145195" y="363114"/>
                </a:lnTo>
                <a:lnTo>
                  <a:pt x="290391" y="240668"/>
                </a:lnTo>
                <a:close/>
              </a:path>
              <a:path w="290830" h="363219">
                <a:moveTo>
                  <a:pt x="217793" y="0"/>
                </a:moveTo>
                <a:lnTo>
                  <a:pt x="72598" y="0"/>
                </a:lnTo>
                <a:lnTo>
                  <a:pt x="72598" y="240668"/>
                </a:lnTo>
                <a:lnTo>
                  <a:pt x="217793" y="240668"/>
                </a:lnTo>
                <a:lnTo>
                  <a:pt x="21779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082718" y="2741576"/>
            <a:ext cx="290830" cy="363220"/>
          </a:xfrm>
          <a:custGeom>
            <a:avLst/>
            <a:gdLst/>
            <a:ahLst/>
            <a:cxnLst/>
            <a:rect l="l" t="t" r="r" b="b"/>
            <a:pathLst>
              <a:path w="290830" h="363219">
                <a:moveTo>
                  <a:pt x="0" y="240668"/>
                </a:moveTo>
                <a:lnTo>
                  <a:pt x="72597" y="240668"/>
                </a:lnTo>
                <a:lnTo>
                  <a:pt x="72597" y="0"/>
                </a:lnTo>
                <a:lnTo>
                  <a:pt x="217793" y="0"/>
                </a:lnTo>
                <a:lnTo>
                  <a:pt x="217793" y="240668"/>
                </a:lnTo>
                <a:lnTo>
                  <a:pt x="290391" y="240668"/>
                </a:lnTo>
                <a:lnTo>
                  <a:pt x="145195" y="363114"/>
                </a:lnTo>
                <a:lnTo>
                  <a:pt x="0" y="240668"/>
                </a:lnTo>
                <a:close/>
              </a:path>
            </a:pathLst>
          </a:custGeom>
          <a:ln w="9401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853757" y="1500231"/>
            <a:ext cx="530860" cy="270510"/>
          </a:xfrm>
          <a:custGeom>
            <a:avLst/>
            <a:gdLst/>
            <a:ahLst/>
            <a:cxnLst/>
            <a:rect l="l" t="t" r="r" b="b"/>
            <a:pathLst>
              <a:path w="530860" h="270510">
                <a:moveTo>
                  <a:pt x="370499" y="0"/>
                </a:moveTo>
                <a:lnTo>
                  <a:pt x="370499" y="67556"/>
                </a:lnTo>
                <a:lnTo>
                  <a:pt x="0" y="67556"/>
                </a:lnTo>
                <a:lnTo>
                  <a:pt x="0" y="202669"/>
                </a:lnTo>
                <a:lnTo>
                  <a:pt x="370499" y="202669"/>
                </a:lnTo>
                <a:lnTo>
                  <a:pt x="370499" y="270224"/>
                </a:lnTo>
                <a:lnTo>
                  <a:pt x="530715" y="135112"/>
                </a:lnTo>
                <a:lnTo>
                  <a:pt x="37049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853757" y="1500231"/>
            <a:ext cx="530860" cy="270510"/>
          </a:xfrm>
          <a:custGeom>
            <a:avLst/>
            <a:gdLst/>
            <a:ahLst/>
            <a:cxnLst/>
            <a:rect l="l" t="t" r="r" b="b"/>
            <a:pathLst>
              <a:path w="530860" h="270510">
                <a:moveTo>
                  <a:pt x="0" y="67556"/>
                </a:moveTo>
                <a:lnTo>
                  <a:pt x="370499" y="67556"/>
                </a:lnTo>
                <a:lnTo>
                  <a:pt x="370499" y="0"/>
                </a:lnTo>
                <a:lnTo>
                  <a:pt x="530714" y="135112"/>
                </a:lnTo>
                <a:lnTo>
                  <a:pt x="370499" y="270224"/>
                </a:lnTo>
                <a:lnTo>
                  <a:pt x="370499" y="202668"/>
                </a:lnTo>
                <a:lnTo>
                  <a:pt x="0" y="202668"/>
                </a:lnTo>
                <a:lnTo>
                  <a:pt x="0" y="67556"/>
                </a:lnTo>
                <a:close/>
              </a:path>
            </a:pathLst>
          </a:custGeom>
          <a:ln w="8767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371885" y="4135118"/>
            <a:ext cx="19685" cy="16510"/>
          </a:xfrm>
          <a:custGeom>
            <a:avLst/>
            <a:gdLst/>
            <a:ahLst/>
            <a:cxnLst/>
            <a:rect l="l" t="t" r="r" b="b"/>
            <a:pathLst>
              <a:path w="19685" h="16510">
                <a:moveTo>
                  <a:pt x="15146" y="0"/>
                </a:moveTo>
                <a:lnTo>
                  <a:pt x="4368" y="0"/>
                </a:lnTo>
                <a:lnTo>
                  <a:pt x="0" y="3684"/>
                </a:lnTo>
                <a:lnTo>
                  <a:pt x="0" y="12772"/>
                </a:lnTo>
                <a:lnTo>
                  <a:pt x="4368" y="16456"/>
                </a:lnTo>
                <a:lnTo>
                  <a:pt x="15146" y="16456"/>
                </a:lnTo>
                <a:lnTo>
                  <a:pt x="19514" y="12772"/>
                </a:lnTo>
                <a:lnTo>
                  <a:pt x="19514" y="3684"/>
                </a:lnTo>
                <a:lnTo>
                  <a:pt x="15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343048" y="3082691"/>
            <a:ext cx="5655945" cy="1828800"/>
          </a:xfrm>
          <a:custGeom>
            <a:avLst/>
            <a:gdLst/>
            <a:ahLst/>
            <a:cxnLst/>
            <a:rect l="l" t="t" r="r" b="b"/>
            <a:pathLst>
              <a:path w="5655945" h="1828800">
                <a:moveTo>
                  <a:pt x="4887558" y="1765300"/>
                </a:moveTo>
                <a:lnTo>
                  <a:pt x="3807805" y="1765300"/>
                </a:lnTo>
                <a:lnTo>
                  <a:pt x="3832500" y="1778000"/>
                </a:lnTo>
                <a:lnTo>
                  <a:pt x="4494715" y="1778000"/>
                </a:lnTo>
                <a:lnTo>
                  <a:pt x="4509759" y="1790700"/>
                </a:lnTo>
                <a:lnTo>
                  <a:pt x="4613647" y="1790700"/>
                </a:lnTo>
                <a:lnTo>
                  <a:pt x="4619891" y="1803400"/>
                </a:lnTo>
                <a:lnTo>
                  <a:pt x="4628691" y="1816100"/>
                </a:lnTo>
                <a:lnTo>
                  <a:pt x="4636922" y="1828800"/>
                </a:lnTo>
                <a:lnTo>
                  <a:pt x="4766355" y="1828800"/>
                </a:lnTo>
                <a:lnTo>
                  <a:pt x="4779129" y="1816100"/>
                </a:lnTo>
                <a:lnTo>
                  <a:pt x="4804675" y="1803400"/>
                </a:lnTo>
                <a:lnTo>
                  <a:pt x="4827950" y="1803400"/>
                </a:lnTo>
                <a:lnTo>
                  <a:pt x="4847252" y="1790700"/>
                </a:lnTo>
                <a:lnTo>
                  <a:pt x="4874784" y="1778000"/>
                </a:lnTo>
                <a:lnTo>
                  <a:pt x="4887558" y="1765300"/>
                </a:lnTo>
                <a:close/>
              </a:path>
              <a:path w="5655945" h="1828800">
                <a:moveTo>
                  <a:pt x="4303401" y="1803400"/>
                </a:moveTo>
                <a:lnTo>
                  <a:pt x="4142461" y="1803400"/>
                </a:lnTo>
                <a:lnTo>
                  <a:pt x="4161762" y="1816100"/>
                </a:lnTo>
                <a:lnTo>
                  <a:pt x="4290059" y="1816100"/>
                </a:lnTo>
                <a:lnTo>
                  <a:pt x="4303401" y="1803400"/>
                </a:lnTo>
                <a:close/>
              </a:path>
              <a:path w="5655945" h="1828800">
                <a:moveTo>
                  <a:pt x="4334907" y="1778000"/>
                </a:moveTo>
                <a:lnTo>
                  <a:pt x="3880471" y="1778000"/>
                </a:lnTo>
                <a:lnTo>
                  <a:pt x="3903463" y="1790700"/>
                </a:lnTo>
                <a:lnTo>
                  <a:pt x="4070648" y="1790700"/>
                </a:lnTo>
                <a:lnTo>
                  <a:pt x="4082853" y="1803400"/>
                </a:lnTo>
                <a:lnTo>
                  <a:pt x="4314470" y="1803400"/>
                </a:lnTo>
                <a:lnTo>
                  <a:pt x="4325258" y="1790700"/>
                </a:lnTo>
                <a:lnTo>
                  <a:pt x="4334907" y="1778000"/>
                </a:lnTo>
                <a:close/>
              </a:path>
              <a:path w="5655945" h="1828800">
                <a:moveTo>
                  <a:pt x="4944894" y="1752600"/>
                </a:moveTo>
                <a:lnTo>
                  <a:pt x="3665598" y="1752600"/>
                </a:lnTo>
                <a:lnTo>
                  <a:pt x="3693415" y="1765300"/>
                </a:lnTo>
                <a:lnTo>
                  <a:pt x="4927013" y="1765300"/>
                </a:lnTo>
                <a:lnTo>
                  <a:pt x="4944894" y="1752600"/>
                </a:lnTo>
                <a:close/>
              </a:path>
              <a:path w="5655945" h="1828800">
                <a:moveTo>
                  <a:pt x="5006489" y="1739900"/>
                </a:moveTo>
                <a:lnTo>
                  <a:pt x="3280986" y="1739900"/>
                </a:lnTo>
                <a:lnTo>
                  <a:pt x="3308518" y="1752600"/>
                </a:lnTo>
                <a:lnTo>
                  <a:pt x="4992582" y="1752600"/>
                </a:lnTo>
                <a:lnTo>
                  <a:pt x="5006489" y="1739900"/>
                </a:lnTo>
                <a:close/>
              </a:path>
              <a:path w="5655945" h="1828800">
                <a:moveTo>
                  <a:pt x="4663602" y="1689100"/>
                </a:moveTo>
                <a:lnTo>
                  <a:pt x="4271611" y="1689100"/>
                </a:lnTo>
                <a:lnTo>
                  <a:pt x="4262527" y="1701800"/>
                </a:lnTo>
                <a:lnTo>
                  <a:pt x="4246632" y="1714500"/>
                </a:lnTo>
                <a:lnTo>
                  <a:pt x="3104433" y="1714500"/>
                </a:lnTo>
                <a:lnTo>
                  <a:pt x="3125436" y="1727200"/>
                </a:lnTo>
                <a:lnTo>
                  <a:pt x="3198670" y="1727200"/>
                </a:lnTo>
                <a:lnTo>
                  <a:pt x="3225634" y="1739900"/>
                </a:lnTo>
                <a:lnTo>
                  <a:pt x="4695945" y="1739900"/>
                </a:lnTo>
                <a:lnTo>
                  <a:pt x="4689716" y="1727200"/>
                </a:lnTo>
                <a:lnTo>
                  <a:pt x="4681200" y="1714500"/>
                </a:lnTo>
                <a:lnTo>
                  <a:pt x="4673253" y="1701800"/>
                </a:lnTo>
                <a:lnTo>
                  <a:pt x="4663602" y="1689100"/>
                </a:lnTo>
                <a:close/>
              </a:path>
              <a:path w="5655945" h="1828800">
                <a:moveTo>
                  <a:pt x="5203479" y="1676400"/>
                </a:moveTo>
                <a:lnTo>
                  <a:pt x="4818016" y="1676400"/>
                </a:lnTo>
                <a:lnTo>
                  <a:pt x="4790483" y="1689100"/>
                </a:lnTo>
                <a:lnTo>
                  <a:pt x="4771182" y="1701800"/>
                </a:lnTo>
                <a:lnTo>
                  <a:pt x="4758409" y="1701800"/>
                </a:lnTo>
                <a:lnTo>
                  <a:pt x="4747907" y="1714500"/>
                </a:lnTo>
                <a:lnTo>
                  <a:pt x="4722360" y="1727200"/>
                </a:lnTo>
                <a:lnTo>
                  <a:pt x="4696814" y="1727200"/>
                </a:lnTo>
                <a:lnTo>
                  <a:pt x="4695945" y="1739900"/>
                </a:lnTo>
                <a:lnTo>
                  <a:pt x="5024657" y="1739900"/>
                </a:lnTo>
                <a:lnTo>
                  <a:pt x="5046797" y="1727200"/>
                </a:lnTo>
                <a:lnTo>
                  <a:pt x="5072058" y="1714500"/>
                </a:lnTo>
                <a:lnTo>
                  <a:pt x="5095618" y="1701800"/>
                </a:lnTo>
                <a:lnTo>
                  <a:pt x="5127124" y="1689100"/>
                </a:lnTo>
                <a:lnTo>
                  <a:pt x="5190990" y="1689100"/>
                </a:lnTo>
                <a:lnTo>
                  <a:pt x="5203479" y="1676400"/>
                </a:lnTo>
                <a:close/>
              </a:path>
              <a:path w="5655945" h="1828800">
                <a:moveTo>
                  <a:pt x="4157503" y="1701800"/>
                </a:moveTo>
                <a:lnTo>
                  <a:pt x="2917945" y="1701800"/>
                </a:lnTo>
                <a:lnTo>
                  <a:pt x="2931853" y="1714500"/>
                </a:lnTo>
                <a:lnTo>
                  <a:pt x="4177940" y="1714500"/>
                </a:lnTo>
                <a:lnTo>
                  <a:pt x="4157503" y="1701800"/>
                </a:lnTo>
                <a:close/>
              </a:path>
              <a:path w="5655945" h="1828800">
                <a:moveTo>
                  <a:pt x="3913678" y="1676400"/>
                </a:moveTo>
                <a:lnTo>
                  <a:pt x="2808947" y="1676400"/>
                </a:lnTo>
                <a:lnTo>
                  <a:pt x="2822856" y="1689100"/>
                </a:lnTo>
                <a:lnTo>
                  <a:pt x="2843861" y="1701800"/>
                </a:lnTo>
                <a:lnTo>
                  <a:pt x="4024379" y="1701800"/>
                </a:lnTo>
                <a:lnTo>
                  <a:pt x="3997697" y="1689100"/>
                </a:lnTo>
                <a:lnTo>
                  <a:pt x="3937238" y="1689100"/>
                </a:lnTo>
                <a:lnTo>
                  <a:pt x="3913678" y="1676400"/>
                </a:lnTo>
                <a:close/>
              </a:path>
              <a:path w="5655945" h="1828800">
                <a:moveTo>
                  <a:pt x="3789638" y="1663700"/>
                </a:moveTo>
                <a:lnTo>
                  <a:pt x="2766655" y="1663700"/>
                </a:lnTo>
                <a:lnTo>
                  <a:pt x="2789930" y="1676400"/>
                </a:lnTo>
                <a:lnTo>
                  <a:pt x="3837040" y="1676400"/>
                </a:lnTo>
                <a:lnTo>
                  <a:pt x="3789638" y="1663700"/>
                </a:lnTo>
                <a:close/>
              </a:path>
              <a:path w="5655945" h="1828800">
                <a:moveTo>
                  <a:pt x="5265642" y="1651000"/>
                </a:moveTo>
                <a:lnTo>
                  <a:pt x="4921337" y="1651000"/>
                </a:lnTo>
                <a:lnTo>
                  <a:pt x="4905157" y="1663700"/>
                </a:lnTo>
                <a:lnTo>
                  <a:pt x="4848388" y="1663700"/>
                </a:lnTo>
                <a:lnTo>
                  <a:pt x="4830789" y="1676400"/>
                </a:lnTo>
                <a:lnTo>
                  <a:pt x="5221646" y="1676400"/>
                </a:lnTo>
                <a:lnTo>
                  <a:pt x="5243217" y="1663700"/>
                </a:lnTo>
                <a:lnTo>
                  <a:pt x="5265642" y="1651000"/>
                </a:lnTo>
                <a:close/>
              </a:path>
              <a:path w="5655945" h="1828800">
                <a:moveTo>
                  <a:pt x="3415527" y="1651000"/>
                </a:moveTo>
                <a:lnTo>
                  <a:pt x="2717549" y="1651000"/>
                </a:lnTo>
                <a:lnTo>
                  <a:pt x="2741676" y="1663700"/>
                </a:lnTo>
                <a:lnTo>
                  <a:pt x="3439370" y="1663700"/>
                </a:lnTo>
                <a:lnTo>
                  <a:pt x="3415527" y="1651000"/>
                </a:lnTo>
                <a:close/>
              </a:path>
              <a:path w="5655945" h="1828800">
                <a:moveTo>
                  <a:pt x="3650552" y="1651000"/>
                </a:moveTo>
                <a:lnTo>
                  <a:pt x="3559723" y="1651000"/>
                </a:lnTo>
                <a:lnTo>
                  <a:pt x="3546666" y="1663700"/>
                </a:lnTo>
                <a:lnTo>
                  <a:pt x="3671841" y="1663700"/>
                </a:lnTo>
                <a:lnTo>
                  <a:pt x="3650552" y="1651000"/>
                </a:lnTo>
                <a:close/>
              </a:path>
              <a:path w="5655945" h="1828800">
                <a:moveTo>
                  <a:pt x="3005085" y="1612900"/>
                </a:moveTo>
                <a:lnTo>
                  <a:pt x="2654536" y="1612900"/>
                </a:lnTo>
                <a:lnTo>
                  <a:pt x="2661631" y="1625600"/>
                </a:lnTo>
                <a:lnTo>
                  <a:pt x="2673269" y="1638300"/>
                </a:lnTo>
                <a:lnTo>
                  <a:pt x="2686894" y="1651000"/>
                </a:lnTo>
                <a:lnTo>
                  <a:pt x="3337753" y="1651000"/>
                </a:lnTo>
                <a:lnTo>
                  <a:pt x="3309937" y="1638300"/>
                </a:lnTo>
                <a:lnTo>
                  <a:pt x="3229891" y="1638300"/>
                </a:lnTo>
                <a:lnTo>
                  <a:pt x="3204913" y="1625600"/>
                </a:lnTo>
                <a:lnTo>
                  <a:pt x="3017859" y="1625600"/>
                </a:lnTo>
                <a:lnTo>
                  <a:pt x="3005085" y="1612900"/>
                </a:lnTo>
                <a:close/>
              </a:path>
              <a:path w="5655945" h="1828800">
                <a:moveTo>
                  <a:pt x="5474268" y="1587500"/>
                </a:moveTo>
                <a:lnTo>
                  <a:pt x="5070356" y="1587500"/>
                </a:lnTo>
                <a:lnTo>
                  <a:pt x="5038849" y="1612900"/>
                </a:lnTo>
                <a:lnTo>
                  <a:pt x="5015289" y="1625600"/>
                </a:lnTo>
                <a:lnTo>
                  <a:pt x="4990028" y="1625600"/>
                </a:lnTo>
                <a:lnTo>
                  <a:pt x="4967888" y="1638300"/>
                </a:lnTo>
                <a:lnTo>
                  <a:pt x="4949722" y="1651000"/>
                </a:lnTo>
                <a:lnTo>
                  <a:pt x="5276429" y="1651000"/>
                </a:lnTo>
                <a:lnTo>
                  <a:pt x="5287214" y="1638300"/>
                </a:lnTo>
                <a:lnTo>
                  <a:pt x="5305665" y="1638300"/>
                </a:lnTo>
                <a:lnTo>
                  <a:pt x="5333765" y="1625600"/>
                </a:lnTo>
                <a:lnTo>
                  <a:pt x="5353067" y="1612900"/>
                </a:lnTo>
                <a:lnTo>
                  <a:pt x="5393373" y="1612900"/>
                </a:lnTo>
                <a:lnTo>
                  <a:pt x="5405862" y="1600200"/>
                </a:lnTo>
                <a:lnTo>
                  <a:pt x="5450993" y="1600200"/>
                </a:lnTo>
                <a:lnTo>
                  <a:pt x="5474268" y="1587500"/>
                </a:lnTo>
                <a:close/>
              </a:path>
              <a:path w="5655945" h="1828800">
                <a:moveTo>
                  <a:pt x="2879625" y="1587500"/>
                </a:moveTo>
                <a:lnTo>
                  <a:pt x="2618202" y="1587500"/>
                </a:lnTo>
                <a:lnTo>
                  <a:pt x="2628422" y="1600200"/>
                </a:lnTo>
                <a:lnTo>
                  <a:pt x="2646304" y="1612900"/>
                </a:lnTo>
                <a:lnTo>
                  <a:pt x="2974713" y="1612900"/>
                </a:lnTo>
                <a:lnTo>
                  <a:pt x="2960804" y="1600200"/>
                </a:lnTo>
                <a:lnTo>
                  <a:pt x="2892113" y="1600200"/>
                </a:lnTo>
                <a:lnTo>
                  <a:pt x="2879625" y="1587500"/>
                </a:lnTo>
                <a:close/>
              </a:path>
              <a:path w="5655945" h="1828800">
                <a:moveTo>
                  <a:pt x="2685188" y="1498600"/>
                </a:moveTo>
                <a:lnTo>
                  <a:pt x="2404182" y="1498600"/>
                </a:lnTo>
                <a:lnTo>
                  <a:pt x="2423200" y="1511300"/>
                </a:lnTo>
                <a:lnTo>
                  <a:pt x="2441649" y="1511300"/>
                </a:lnTo>
                <a:lnTo>
                  <a:pt x="2459817" y="1524000"/>
                </a:lnTo>
                <a:lnTo>
                  <a:pt x="2503529" y="1536700"/>
                </a:lnTo>
                <a:lnTo>
                  <a:pt x="2527940" y="1549400"/>
                </a:lnTo>
                <a:lnTo>
                  <a:pt x="2547524" y="1549400"/>
                </a:lnTo>
                <a:lnTo>
                  <a:pt x="2565123" y="1562100"/>
                </a:lnTo>
                <a:lnTo>
                  <a:pt x="2589251" y="1574800"/>
                </a:lnTo>
                <a:lnTo>
                  <a:pt x="2606282" y="1587500"/>
                </a:lnTo>
                <a:lnTo>
                  <a:pt x="2865716" y="1587500"/>
                </a:lnTo>
                <a:lnTo>
                  <a:pt x="2846698" y="1574800"/>
                </a:lnTo>
                <a:lnTo>
                  <a:pt x="2823423" y="1574800"/>
                </a:lnTo>
                <a:lnTo>
                  <a:pt x="2798445" y="1562100"/>
                </a:lnTo>
                <a:lnTo>
                  <a:pt x="2741391" y="1562100"/>
                </a:lnTo>
                <a:lnTo>
                  <a:pt x="2730037" y="1549400"/>
                </a:lnTo>
                <a:lnTo>
                  <a:pt x="2718400" y="1536700"/>
                </a:lnTo>
                <a:lnTo>
                  <a:pt x="2711303" y="1524000"/>
                </a:lnTo>
                <a:lnTo>
                  <a:pt x="2703073" y="1511300"/>
                </a:lnTo>
                <a:lnTo>
                  <a:pt x="2685188" y="1498600"/>
                </a:lnTo>
                <a:close/>
              </a:path>
              <a:path w="5655945" h="1828800">
                <a:moveTo>
                  <a:pt x="5549489" y="1574800"/>
                </a:moveTo>
                <a:lnTo>
                  <a:pt x="5164877" y="1574800"/>
                </a:lnTo>
                <a:lnTo>
                  <a:pt x="5146711" y="1587500"/>
                </a:lnTo>
                <a:lnTo>
                  <a:pt x="5523943" y="1587500"/>
                </a:lnTo>
                <a:lnTo>
                  <a:pt x="5549489" y="1574800"/>
                </a:lnTo>
                <a:close/>
              </a:path>
              <a:path w="5655945" h="1828800">
                <a:moveTo>
                  <a:pt x="5622154" y="1549400"/>
                </a:moveTo>
                <a:lnTo>
                  <a:pt x="5219660" y="1549400"/>
                </a:lnTo>
                <a:lnTo>
                  <a:pt x="5199222" y="1562100"/>
                </a:lnTo>
                <a:lnTo>
                  <a:pt x="5182759" y="1574800"/>
                </a:lnTo>
                <a:lnTo>
                  <a:pt x="5571629" y="1574800"/>
                </a:lnTo>
                <a:lnTo>
                  <a:pt x="5591215" y="1562100"/>
                </a:lnTo>
                <a:lnTo>
                  <a:pt x="5622154" y="1549400"/>
                </a:lnTo>
                <a:close/>
              </a:path>
              <a:path w="5655945" h="1828800">
                <a:moveTo>
                  <a:pt x="5655334" y="1435100"/>
                </a:moveTo>
                <a:lnTo>
                  <a:pt x="5618466" y="1435100"/>
                </a:lnTo>
                <a:lnTo>
                  <a:pt x="5604556" y="1447800"/>
                </a:lnTo>
                <a:lnTo>
                  <a:pt x="5592352" y="1447800"/>
                </a:lnTo>
                <a:lnTo>
                  <a:pt x="5575888" y="1460500"/>
                </a:lnTo>
                <a:lnTo>
                  <a:pt x="5565386" y="1460500"/>
                </a:lnTo>
                <a:lnTo>
                  <a:pt x="5534446" y="1473200"/>
                </a:lnTo>
                <a:lnTo>
                  <a:pt x="5514860" y="1473200"/>
                </a:lnTo>
                <a:lnTo>
                  <a:pt x="5492722" y="1485900"/>
                </a:lnTo>
                <a:lnTo>
                  <a:pt x="5441913" y="1485900"/>
                </a:lnTo>
                <a:lnTo>
                  <a:pt x="5417502" y="1498600"/>
                </a:lnTo>
                <a:lnTo>
                  <a:pt x="5375492" y="1498600"/>
                </a:lnTo>
                <a:lnTo>
                  <a:pt x="5359596" y="1511300"/>
                </a:lnTo>
                <a:lnTo>
                  <a:pt x="5328089" y="1511300"/>
                </a:lnTo>
                <a:lnTo>
                  <a:pt x="5316452" y="1524000"/>
                </a:lnTo>
                <a:lnTo>
                  <a:pt x="5296298" y="1524000"/>
                </a:lnTo>
                <a:lnTo>
                  <a:pt x="5267062" y="1536700"/>
                </a:lnTo>
                <a:lnTo>
                  <a:pt x="5248897" y="1536700"/>
                </a:lnTo>
                <a:lnTo>
                  <a:pt x="5230446" y="1549400"/>
                </a:lnTo>
                <a:lnTo>
                  <a:pt x="5649120" y="1549400"/>
                </a:lnTo>
                <a:lnTo>
                  <a:pt x="5655334" y="1536700"/>
                </a:lnTo>
                <a:lnTo>
                  <a:pt x="5655334" y="1435100"/>
                </a:lnTo>
                <a:close/>
              </a:path>
              <a:path w="5655945" h="1828800">
                <a:moveTo>
                  <a:pt x="2621892" y="1460500"/>
                </a:moveTo>
                <a:lnTo>
                  <a:pt x="2211451" y="1460500"/>
                </a:lnTo>
                <a:lnTo>
                  <a:pt x="2232455" y="1473200"/>
                </a:lnTo>
                <a:lnTo>
                  <a:pt x="2307959" y="1473200"/>
                </a:lnTo>
                <a:lnTo>
                  <a:pt x="2326976" y="1485900"/>
                </a:lnTo>
                <a:lnTo>
                  <a:pt x="2365294" y="1485900"/>
                </a:lnTo>
                <a:lnTo>
                  <a:pt x="2384597" y="1498600"/>
                </a:lnTo>
                <a:lnTo>
                  <a:pt x="2674971" y="1498600"/>
                </a:lnTo>
                <a:lnTo>
                  <a:pt x="2663050" y="1485900"/>
                </a:lnTo>
                <a:lnTo>
                  <a:pt x="2646018" y="1473200"/>
                </a:lnTo>
                <a:lnTo>
                  <a:pt x="2621892" y="1460500"/>
                </a:lnTo>
                <a:close/>
              </a:path>
              <a:path w="5655945" h="1828800">
                <a:moveTo>
                  <a:pt x="1861750" y="1130300"/>
                </a:moveTo>
                <a:lnTo>
                  <a:pt x="1609695" y="1130300"/>
                </a:lnTo>
                <a:lnTo>
                  <a:pt x="1654826" y="1155700"/>
                </a:lnTo>
                <a:lnTo>
                  <a:pt x="1675264" y="1168400"/>
                </a:lnTo>
                <a:lnTo>
                  <a:pt x="1690592" y="1181100"/>
                </a:lnTo>
                <a:lnTo>
                  <a:pt x="1701946" y="1181100"/>
                </a:lnTo>
                <a:lnTo>
                  <a:pt x="1716990" y="1193800"/>
                </a:lnTo>
                <a:lnTo>
                  <a:pt x="1734019" y="1219200"/>
                </a:lnTo>
                <a:lnTo>
                  <a:pt x="1772055" y="1219200"/>
                </a:lnTo>
                <a:lnTo>
                  <a:pt x="1787667" y="1231900"/>
                </a:lnTo>
                <a:lnTo>
                  <a:pt x="1844153" y="1231900"/>
                </a:lnTo>
                <a:lnTo>
                  <a:pt x="1866292" y="1244600"/>
                </a:lnTo>
                <a:lnTo>
                  <a:pt x="1888432" y="1244600"/>
                </a:lnTo>
                <a:lnTo>
                  <a:pt x="1973018" y="1295400"/>
                </a:lnTo>
                <a:lnTo>
                  <a:pt x="1994875" y="1308100"/>
                </a:lnTo>
                <a:lnTo>
                  <a:pt x="2015881" y="1320800"/>
                </a:lnTo>
                <a:lnTo>
                  <a:pt x="2051361" y="1346200"/>
                </a:lnTo>
                <a:lnTo>
                  <a:pt x="2089680" y="1384300"/>
                </a:lnTo>
                <a:lnTo>
                  <a:pt x="2107846" y="1409700"/>
                </a:lnTo>
                <a:lnTo>
                  <a:pt x="2129986" y="1435100"/>
                </a:lnTo>
                <a:lnTo>
                  <a:pt x="2141623" y="1447800"/>
                </a:lnTo>
                <a:lnTo>
                  <a:pt x="2160075" y="1460500"/>
                </a:lnTo>
                <a:lnTo>
                  <a:pt x="2604293" y="1460500"/>
                </a:lnTo>
                <a:lnTo>
                  <a:pt x="2584707" y="1447800"/>
                </a:lnTo>
                <a:lnTo>
                  <a:pt x="2560297" y="1435100"/>
                </a:lnTo>
                <a:lnTo>
                  <a:pt x="2534467" y="1435100"/>
                </a:lnTo>
                <a:lnTo>
                  <a:pt x="2498418" y="1422400"/>
                </a:lnTo>
                <a:lnTo>
                  <a:pt x="2479968" y="1409700"/>
                </a:lnTo>
                <a:lnTo>
                  <a:pt x="2460950" y="1409700"/>
                </a:lnTo>
                <a:lnTo>
                  <a:pt x="2441365" y="1397000"/>
                </a:lnTo>
                <a:lnTo>
                  <a:pt x="2402762" y="1397000"/>
                </a:lnTo>
                <a:lnTo>
                  <a:pt x="2383744" y="1384300"/>
                </a:lnTo>
                <a:lnTo>
                  <a:pt x="2338045" y="1384300"/>
                </a:lnTo>
                <a:lnTo>
                  <a:pt x="2311932" y="1371600"/>
                </a:lnTo>
                <a:lnTo>
                  <a:pt x="2222803" y="1371600"/>
                </a:lnTo>
                <a:lnTo>
                  <a:pt x="2208611" y="1358900"/>
                </a:lnTo>
                <a:lnTo>
                  <a:pt x="2198392" y="1346200"/>
                </a:lnTo>
                <a:lnTo>
                  <a:pt x="2186754" y="1333500"/>
                </a:lnTo>
                <a:lnTo>
                  <a:pt x="2172846" y="1320800"/>
                </a:lnTo>
                <a:lnTo>
                  <a:pt x="2156099" y="1295400"/>
                </a:lnTo>
                <a:lnTo>
                  <a:pt x="2122605" y="1257300"/>
                </a:lnTo>
                <a:lnTo>
                  <a:pt x="2091098" y="1231900"/>
                </a:lnTo>
                <a:lnTo>
                  <a:pt x="2051644" y="1206500"/>
                </a:lnTo>
                <a:lnTo>
                  <a:pt x="2029787" y="1193800"/>
                </a:lnTo>
                <a:lnTo>
                  <a:pt x="1987494" y="1168400"/>
                </a:lnTo>
                <a:lnTo>
                  <a:pt x="1966489" y="1168400"/>
                </a:lnTo>
                <a:lnTo>
                  <a:pt x="1945201" y="1155700"/>
                </a:lnTo>
                <a:lnTo>
                  <a:pt x="1923060" y="1143000"/>
                </a:lnTo>
                <a:lnTo>
                  <a:pt x="1881052" y="1143000"/>
                </a:lnTo>
                <a:lnTo>
                  <a:pt x="1861750" y="1130300"/>
                </a:lnTo>
                <a:close/>
              </a:path>
              <a:path w="5655945" h="1828800">
                <a:moveTo>
                  <a:pt x="1747359" y="1079500"/>
                </a:moveTo>
                <a:lnTo>
                  <a:pt x="1489059" y="1079500"/>
                </a:lnTo>
                <a:lnTo>
                  <a:pt x="1507227" y="1092200"/>
                </a:lnTo>
                <a:lnTo>
                  <a:pt x="1525393" y="1092200"/>
                </a:lnTo>
                <a:lnTo>
                  <a:pt x="1543274" y="1104900"/>
                </a:lnTo>
                <a:lnTo>
                  <a:pt x="1567969" y="1117600"/>
                </a:lnTo>
                <a:lnTo>
                  <a:pt x="1590962" y="1130300"/>
                </a:lnTo>
                <a:lnTo>
                  <a:pt x="1798736" y="1130300"/>
                </a:lnTo>
                <a:lnTo>
                  <a:pt x="1785395" y="1117600"/>
                </a:lnTo>
                <a:lnTo>
                  <a:pt x="1773758" y="1104900"/>
                </a:lnTo>
                <a:lnTo>
                  <a:pt x="1758713" y="1092200"/>
                </a:lnTo>
                <a:lnTo>
                  <a:pt x="1747359" y="1079500"/>
                </a:lnTo>
                <a:close/>
              </a:path>
              <a:path w="5655945" h="1828800">
                <a:moveTo>
                  <a:pt x="1201806" y="863600"/>
                </a:moveTo>
                <a:lnTo>
                  <a:pt x="945210" y="863600"/>
                </a:lnTo>
                <a:lnTo>
                  <a:pt x="961673" y="876300"/>
                </a:lnTo>
                <a:lnTo>
                  <a:pt x="982110" y="876300"/>
                </a:lnTo>
                <a:lnTo>
                  <a:pt x="1003114" y="889000"/>
                </a:lnTo>
                <a:lnTo>
                  <a:pt x="1025538" y="901700"/>
                </a:lnTo>
                <a:lnTo>
                  <a:pt x="1048814" y="914400"/>
                </a:lnTo>
                <a:lnTo>
                  <a:pt x="1082875" y="927100"/>
                </a:lnTo>
                <a:lnTo>
                  <a:pt x="1099906" y="939800"/>
                </a:lnTo>
                <a:lnTo>
                  <a:pt x="1122898" y="952500"/>
                </a:lnTo>
                <a:lnTo>
                  <a:pt x="1145038" y="965200"/>
                </a:lnTo>
                <a:lnTo>
                  <a:pt x="1179382" y="977900"/>
                </a:lnTo>
                <a:lnTo>
                  <a:pt x="1193291" y="990600"/>
                </a:lnTo>
                <a:lnTo>
                  <a:pt x="1248074" y="1028700"/>
                </a:lnTo>
                <a:lnTo>
                  <a:pt x="1260563" y="1041400"/>
                </a:lnTo>
                <a:lnTo>
                  <a:pt x="1348272" y="1041400"/>
                </a:lnTo>
                <a:lnTo>
                  <a:pt x="1368426" y="1054100"/>
                </a:lnTo>
                <a:lnTo>
                  <a:pt x="1389714" y="1054100"/>
                </a:lnTo>
                <a:lnTo>
                  <a:pt x="1414124" y="1066800"/>
                </a:lnTo>
                <a:lnTo>
                  <a:pt x="1438819" y="1066800"/>
                </a:lnTo>
                <a:lnTo>
                  <a:pt x="1463798" y="1079500"/>
                </a:lnTo>
                <a:lnTo>
                  <a:pt x="1732032" y="1079500"/>
                </a:lnTo>
                <a:lnTo>
                  <a:pt x="1711595" y="1066800"/>
                </a:lnTo>
                <a:lnTo>
                  <a:pt x="1666463" y="1041400"/>
                </a:lnTo>
                <a:lnTo>
                  <a:pt x="1647729" y="1028700"/>
                </a:lnTo>
                <a:lnTo>
                  <a:pt x="1624737" y="1016000"/>
                </a:lnTo>
                <a:lnTo>
                  <a:pt x="1600043" y="1003300"/>
                </a:lnTo>
                <a:lnTo>
                  <a:pt x="1582160" y="1003300"/>
                </a:lnTo>
                <a:lnTo>
                  <a:pt x="1563994" y="990600"/>
                </a:lnTo>
                <a:lnTo>
                  <a:pt x="1545828" y="990600"/>
                </a:lnTo>
                <a:lnTo>
                  <a:pt x="1520567" y="977900"/>
                </a:lnTo>
                <a:lnTo>
                  <a:pt x="1495587" y="977900"/>
                </a:lnTo>
                <a:lnTo>
                  <a:pt x="1470892" y="965200"/>
                </a:lnTo>
                <a:lnTo>
                  <a:pt x="1446481" y="965200"/>
                </a:lnTo>
                <a:lnTo>
                  <a:pt x="1425193" y="952500"/>
                </a:lnTo>
                <a:lnTo>
                  <a:pt x="1373249" y="952500"/>
                </a:lnTo>
                <a:lnTo>
                  <a:pt x="1349406" y="939800"/>
                </a:lnTo>
                <a:lnTo>
                  <a:pt x="1311939" y="939800"/>
                </a:lnTo>
                <a:lnTo>
                  <a:pt x="1294907" y="927100"/>
                </a:lnTo>
                <a:lnTo>
                  <a:pt x="1281567" y="914400"/>
                </a:lnTo>
                <a:lnTo>
                  <a:pt x="1250059" y="901700"/>
                </a:lnTo>
                <a:lnTo>
                  <a:pt x="1236151" y="889000"/>
                </a:lnTo>
                <a:lnTo>
                  <a:pt x="1219688" y="876300"/>
                </a:lnTo>
                <a:lnTo>
                  <a:pt x="1201806" y="863600"/>
                </a:lnTo>
                <a:close/>
              </a:path>
              <a:path w="5655945" h="1828800">
                <a:moveTo>
                  <a:pt x="965645" y="749300"/>
                </a:moveTo>
                <a:lnTo>
                  <a:pt x="703088" y="749300"/>
                </a:lnTo>
                <a:lnTo>
                  <a:pt x="716145" y="762000"/>
                </a:lnTo>
                <a:lnTo>
                  <a:pt x="759573" y="787400"/>
                </a:lnTo>
                <a:lnTo>
                  <a:pt x="775469" y="787400"/>
                </a:lnTo>
                <a:lnTo>
                  <a:pt x="787958" y="800100"/>
                </a:lnTo>
                <a:lnTo>
                  <a:pt x="799028" y="812800"/>
                </a:lnTo>
                <a:lnTo>
                  <a:pt x="820600" y="812800"/>
                </a:lnTo>
                <a:lnTo>
                  <a:pt x="854095" y="838200"/>
                </a:lnTo>
                <a:lnTo>
                  <a:pt x="867719" y="838200"/>
                </a:lnTo>
                <a:lnTo>
                  <a:pt x="878222" y="850900"/>
                </a:lnTo>
                <a:lnTo>
                  <a:pt x="908878" y="850900"/>
                </a:lnTo>
                <a:lnTo>
                  <a:pt x="930165" y="863600"/>
                </a:lnTo>
                <a:lnTo>
                  <a:pt x="1179666" y="863600"/>
                </a:lnTo>
                <a:lnTo>
                  <a:pt x="1156674" y="850900"/>
                </a:lnTo>
                <a:lnTo>
                  <a:pt x="1122329" y="825500"/>
                </a:lnTo>
                <a:lnTo>
                  <a:pt x="1105581" y="812800"/>
                </a:lnTo>
                <a:lnTo>
                  <a:pt x="1059882" y="800100"/>
                </a:lnTo>
                <a:lnTo>
                  <a:pt x="1038877" y="787400"/>
                </a:lnTo>
                <a:lnTo>
                  <a:pt x="1018440" y="774700"/>
                </a:lnTo>
                <a:lnTo>
                  <a:pt x="1001977" y="762000"/>
                </a:lnTo>
                <a:lnTo>
                  <a:pt x="986933" y="762000"/>
                </a:lnTo>
                <a:lnTo>
                  <a:pt x="965645" y="749300"/>
                </a:lnTo>
                <a:close/>
              </a:path>
              <a:path w="5655945" h="1828800">
                <a:moveTo>
                  <a:pt x="844726" y="698500"/>
                </a:moveTo>
                <a:lnTo>
                  <a:pt x="605729" y="698500"/>
                </a:lnTo>
                <a:lnTo>
                  <a:pt x="622759" y="711200"/>
                </a:lnTo>
                <a:lnTo>
                  <a:pt x="642061" y="723900"/>
                </a:lnTo>
                <a:lnTo>
                  <a:pt x="663917" y="736600"/>
                </a:lnTo>
                <a:lnTo>
                  <a:pt x="676974" y="736600"/>
                </a:lnTo>
                <a:lnTo>
                  <a:pt x="690314" y="749300"/>
                </a:lnTo>
                <a:lnTo>
                  <a:pt x="928745" y="749300"/>
                </a:lnTo>
                <a:lnTo>
                  <a:pt x="900927" y="736600"/>
                </a:lnTo>
                <a:lnTo>
                  <a:pt x="877369" y="723900"/>
                </a:lnTo>
                <a:lnTo>
                  <a:pt x="866015" y="711200"/>
                </a:lnTo>
                <a:lnTo>
                  <a:pt x="855797" y="711200"/>
                </a:lnTo>
                <a:lnTo>
                  <a:pt x="844726" y="698500"/>
                </a:lnTo>
                <a:close/>
              </a:path>
              <a:path w="5655945" h="1828800">
                <a:moveTo>
                  <a:pt x="56767" y="0"/>
                </a:moveTo>
                <a:lnTo>
                  <a:pt x="0" y="0"/>
                </a:lnTo>
                <a:lnTo>
                  <a:pt x="0" y="101600"/>
                </a:lnTo>
                <a:lnTo>
                  <a:pt x="4541" y="114300"/>
                </a:lnTo>
                <a:lnTo>
                  <a:pt x="8515" y="127000"/>
                </a:lnTo>
                <a:lnTo>
                  <a:pt x="12772" y="139700"/>
                </a:lnTo>
                <a:lnTo>
                  <a:pt x="16179" y="152400"/>
                </a:lnTo>
                <a:lnTo>
                  <a:pt x="18449" y="165100"/>
                </a:lnTo>
                <a:lnTo>
                  <a:pt x="24695" y="190500"/>
                </a:lnTo>
                <a:lnTo>
                  <a:pt x="30938" y="203200"/>
                </a:lnTo>
                <a:lnTo>
                  <a:pt x="42009" y="215900"/>
                </a:lnTo>
                <a:lnTo>
                  <a:pt x="58472" y="241300"/>
                </a:lnTo>
                <a:lnTo>
                  <a:pt x="73799" y="254000"/>
                </a:lnTo>
                <a:lnTo>
                  <a:pt x="89978" y="254000"/>
                </a:lnTo>
                <a:lnTo>
                  <a:pt x="103887" y="266700"/>
                </a:lnTo>
                <a:lnTo>
                  <a:pt x="121202" y="266700"/>
                </a:lnTo>
                <a:lnTo>
                  <a:pt x="137948" y="279400"/>
                </a:lnTo>
                <a:lnTo>
                  <a:pt x="151573" y="279400"/>
                </a:lnTo>
                <a:lnTo>
                  <a:pt x="178823" y="317500"/>
                </a:lnTo>
                <a:lnTo>
                  <a:pt x="186771" y="342900"/>
                </a:lnTo>
                <a:lnTo>
                  <a:pt x="195569" y="368300"/>
                </a:lnTo>
                <a:lnTo>
                  <a:pt x="200963" y="381000"/>
                </a:lnTo>
                <a:lnTo>
                  <a:pt x="207208" y="393700"/>
                </a:lnTo>
                <a:lnTo>
                  <a:pt x="212032" y="406400"/>
                </a:lnTo>
                <a:lnTo>
                  <a:pt x="216575" y="419100"/>
                </a:lnTo>
                <a:lnTo>
                  <a:pt x="224806" y="431800"/>
                </a:lnTo>
                <a:lnTo>
                  <a:pt x="234172" y="444500"/>
                </a:lnTo>
                <a:lnTo>
                  <a:pt x="244675" y="457200"/>
                </a:lnTo>
                <a:lnTo>
                  <a:pt x="266745" y="457200"/>
                </a:lnTo>
                <a:lnTo>
                  <a:pt x="266815" y="469900"/>
                </a:lnTo>
                <a:lnTo>
                  <a:pt x="282426" y="469900"/>
                </a:lnTo>
                <a:lnTo>
                  <a:pt x="302864" y="482600"/>
                </a:lnTo>
                <a:lnTo>
                  <a:pt x="316489" y="482600"/>
                </a:lnTo>
                <a:lnTo>
                  <a:pt x="330681" y="495300"/>
                </a:lnTo>
                <a:lnTo>
                  <a:pt x="345724" y="495300"/>
                </a:lnTo>
                <a:lnTo>
                  <a:pt x="360768" y="508000"/>
                </a:lnTo>
                <a:lnTo>
                  <a:pt x="391424" y="533400"/>
                </a:lnTo>
                <a:lnTo>
                  <a:pt x="408171" y="546100"/>
                </a:lnTo>
                <a:lnTo>
                  <a:pt x="424634" y="558800"/>
                </a:lnTo>
                <a:lnTo>
                  <a:pt x="455289" y="584200"/>
                </a:lnTo>
                <a:lnTo>
                  <a:pt x="493326" y="622300"/>
                </a:lnTo>
                <a:lnTo>
                  <a:pt x="513194" y="635000"/>
                </a:lnTo>
                <a:lnTo>
                  <a:pt x="521709" y="647700"/>
                </a:lnTo>
                <a:lnTo>
                  <a:pt x="535051" y="660400"/>
                </a:lnTo>
                <a:lnTo>
                  <a:pt x="552932" y="673100"/>
                </a:lnTo>
                <a:lnTo>
                  <a:pt x="568544" y="685800"/>
                </a:lnTo>
                <a:lnTo>
                  <a:pt x="580750" y="685800"/>
                </a:lnTo>
                <a:lnTo>
                  <a:pt x="592104" y="698500"/>
                </a:lnTo>
                <a:lnTo>
                  <a:pt x="832237" y="698500"/>
                </a:lnTo>
                <a:lnTo>
                  <a:pt x="816342" y="685800"/>
                </a:lnTo>
                <a:lnTo>
                  <a:pt x="772913" y="660400"/>
                </a:lnTo>
                <a:lnTo>
                  <a:pt x="759856" y="660400"/>
                </a:lnTo>
                <a:lnTo>
                  <a:pt x="747083" y="647700"/>
                </a:lnTo>
                <a:lnTo>
                  <a:pt x="733742" y="647700"/>
                </a:lnTo>
                <a:lnTo>
                  <a:pt x="720685" y="635000"/>
                </a:lnTo>
                <a:lnTo>
                  <a:pt x="698830" y="622300"/>
                </a:lnTo>
                <a:lnTo>
                  <a:pt x="679527" y="609600"/>
                </a:lnTo>
                <a:lnTo>
                  <a:pt x="662496" y="609600"/>
                </a:lnTo>
                <a:lnTo>
                  <a:pt x="648872" y="596900"/>
                </a:lnTo>
                <a:lnTo>
                  <a:pt x="629855" y="596900"/>
                </a:lnTo>
                <a:lnTo>
                  <a:pt x="615378" y="584200"/>
                </a:lnTo>
                <a:lnTo>
                  <a:pt x="602037" y="571500"/>
                </a:lnTo>
                <a:lnTo>
                  <a:pt x="591819" y="571500"/>
                </a:lnTo>
                <a:lnTo>
                  <a:pt x="578478" y="546100"/>
                </a:lnTo>
                <a:lnTo>
                  <a:pt x="560595" y="533400"/>
                </a:lnTo>
                <a:lnTo>
                  <a:pt x="550092" y="520700"/>
                </a:lnTo>
                <a:lnTo>
                  <a:pt x="512057" y="482600"/>
                </a:lnTo>
                <a:lnTo>
                  <a:pt x="481402" y="457200"/>
                </a:lnTo>
                <a:lnTo>
                  <a:pt x="448191" y="431800"/>
                </a:lnTo>
                <a:lnTo>
                  <a:pt x="432864" y="419100"/>
                </a:lnTo>
                <a:lnTo>
                  <a:pt x="417536" y="419100"/>
                </a:lnTo>
                <a:lnTo>
                  <a:pt x="387449" y="393700"/>
                </a:lnTo>
                <a:lnTo>
                  <a:pt x="373256" y="393700"/>
                </a:lnTo>
                <a:lnTo>
                  <a:pt x="359632" y="381000"/>
                </a:lnTo>
                <a:lnTo>
                  <a:pt x="339195" y="368300"/>
                </a:lnTo>
                <a:lnTo>
                  <a:pt x="304565" y="368300"/>
                </a:lnTo>
                <a:lnTo>
                  <a:pt x="294347" y="355600"/>
                </a:lnTo>
                <a:lnTo>
                  <a:pt x="281574" y="342900"/>
                </a:lnTo>
                <a:lnTo>
                  <a:pt x="271640" y="317500"/>
                </a:lnTo>
                <a:lnTo>
                  <a:pt x="268801" y="317500"/>
                </a:lnTo>
                <a:lnTo>
                  <a:pt x="263975" y="304800"/>
                </a:lnTo>
                <a:lnTo>
                  <a:pt x="257731" y="292100"/>
                </a:lnTo>
                <a:lnTo>
                  <a:pt x="252338" y="266700"/>
                </a:lnTo>
                <a:lnTo>
                  <a:pt x="248931" y="254000"/>
                </a:lnTo>
                <a:lnTo>
                  <a:pt x="243539" y="241300"/>
                </a:lnTo>
                <a:lnTo>
                  <a:pt x="235591" y="215900"/>
                </a:lnTo>
                <a:lnTo>
                  <a:pt x="229914" y="203200"/>
                </a:lnTo>
                <a:lnTo>
                  <a:pt x="220546" y="203200"/>
                </a:lnTo>
                <a:lnTo>
                  <a:pt x="208342" y="190500"/>
                </a:lnTo>
                <a:lnTo>
                  <a:pt x="194717" y="177800"/>
                </a:lnTo>
                <a:lnTo>
                  <a:pt x="177970" y="177800"/>
                </a:lnTo>
                <a:lnTo>
                  <a:pt x="160656" y="165100"/>
                </a:lnTo>
                <a:lnTo>
                  <a:pt x="146747" y="165100"/>
                </a:lnTo>
                <a:lnTo>
                  <a:pt x="130568" y="152400"/>
                </a:lnTo>
                <a:lnTo>
                  <a:pt x="115241" y="139700"/>
                </a:lnTo>
                <a:lnTo>
                  <a:pt x="105305" y="127000"/>
                </a:lnTo>
                <a:lnTo>
                  <a:pt x="95087" y="114300"/>
                </a:lnTo>
                <a:lnTo>
                  <a:pt x="84301" y="101600"/>
                </a:lnTo>
                <a:lnTo>
                  <a:pt x="79475" y="88900"/>
                </a:lnTo>
                <a:lnTo>
                  <a:pt x="75218" y="63500"/>
                </a:lnTo>
                <a:lnTo>
                  <a:pt x="72946" y="50800"/>
                </a:lnTo>
                <a:lnTo>
                  <a:pt x="69541" y="38100"/>
                </a:lnTo>
                <a:lnTo>
                  <a:pt x="65283" y="38100"/>
                </a:lnTo>
                <a:lnTo>
                  <a:pt x="61309" y="12700"/>
                </a:lnTo>
                <a:lnTo>
                  <a:pt x="56767" y="0"/>
                </a:lnTo>
                <a:close/>
              </a:path>
            </a:pathLst>
          </a:custGeom>
          <a:solidFill>
            <a:srgbClr val="0069A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923421" y="5901686"/>
            <a:ext cx="969551" cy="27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920690" y="5707646"/>
            <a:ext cx="968375" cy="125730"/>
          </a:xfrm>
          <a:custGeom>
            <a:avLst/>
            <a:gdLst/>
            <a:ahLst/>
            <a:cxnLst/>
            <a:rect l="l" t="t" r="r" b="b"/>
            <a:pathLst>
              <a:path w="968375" h="125729">
                <a:moveTo>
                  <a:pt x="68690" y="9335"/>
                </a:moveTo>
                <a:lnTo>
                  <a:pt x="0" y="9335"/>
                </a:lnTo>
                <a:lnTo>
                  <a:pt x="0" y="105082"/>
                </a:lnTo>
                <a:lnTo>
                  <a:pt x="11922" y="105082"/>
                </a:lnTo>
                <a:lnTo>
                  <a:pt x="34062" y="106518"/>
                </a:lnTo>
                <a:lnTo>
                  <a:pt x="53364" y="108433"/>
                </a:lnTo>
                <a:lnTo>
                  <a:pt x="264262" y="108433"/>
                </a:lnTo>
                <a:lnTo>
                  <a:pt x="290659" y="111066"/>
                </a:lnTo>
                <a:lnTo>
                  <a:pt x="307690" y="113699"/>
                </a:lnTo>
                <a:lnTo>
                  <a:pt x="324438" y="116572"/>
                </a:lnTo>
                <a:lnTo>
                  <a:pt x="348565" y="118965"/>
                </a:lnTo>
                <a:lnTo>
                  <a:pt x="371556" y="123513"/>
                </a:lnTo>
                <a:lnTo>
                  <a:pt x="391708" y="125668"/>
                </a:lnTo>
                <a:lnTo>
                  <a:pt x="698830" y="125668"/>
                </a:lnTo>
                <a:lnTo>
                  <a:pt x="714726" y="123035"/>
                </a:lnTo>
                <a:lnTo>
                  <a:pt x="741406" y="118247"/>
                </a:lnTo>
                <a:lnTo>
                  <a:pt x="751909" y="116572"/>
                </a:lnTo>
                <a:lnTo>
                  <a:pt x="766102" y="113699"/>
                </a:lnTo>
                <a:lnTo>
                  <a:pt x="781145" y="109869"/>
                </a:lnTo>
                <a:lnTo>
                  <a:pt x="795054" y="105800"/>
                </a:lnTo>
                <a:lnTo>
                  <a:pt x="812368" y="105800"/>
                </a:lnTo>
                <a:lnTo>
                  <a:pt x="812368" y="105578"/>
                </a:lnTo>
                <a:lnTo>
                  <a:pt x="816910" y="105561"/>
                </a:lnTo>
                <a:lnTo>
                  <a:pt x="833941" y="102688"/>
                </a:lnTo>
                <a:lnTo>
                  <a:pt x="844160" y="102688"/>
                </a:lnTo>
                <a:lnTo>
                  <a:pt x="844160" y="102032"/>
                </a:lnTo>
                <a:lnTo>
                  <a:pt x="849552" y="101970"/>
                </a:lnTo>
                <a:lnTo>
                  <a:pt x="867719" y="98858"/>
                </a:lnTo>
                <a:lnTo>
                  <a:pt x="881627" y="98858"/>
                </a:lnTo>
                <a:lnTo>
                  <a:pt x="897522" y="95746"/>
                </a:lnTo>
                <a:lnTo>
                  <a:pt x="967917" y="95746"/>
                </a:lnTo>
                <a:lnTo>
                  <a:pt x="967917" y="29921"/>
                </a:lnTo>
                <a:lnTo>
                  <a:pt x="442546" y="29921"/>
                </a:lnTo>
                <a:lnTo>
                  <a:pt x="442516" y="29442"/>
                </a:lnTo>
                <a:lnTo>
                  <a:pt x="420376" y="25852"/>
                </a:lnTo>
                <a:lnTo>
                  <a:pt x="405331" y="23219"/>
                </a:lnTo>
                <a:lnTo>
                  <a:pt x="381205" y="20825"/>
                </a:lnTo>
                <a:lnTo>
                  <a:pt x="355944" y="16995"/>
                </a:lnTo>
                <a:lnTo>
                  <a:pt x="338913" y="14123"/>
                </a:lnTo>
                <a:lnTo>
                  <a:pt x="321029" y="12686"/>
                </a:lnTo>
                <a:lnTo>
                  <a:pt x="110131" y="12686"/>
                </a:lnTo>
                <a:lnTo>
                  <a:pt x="90830" y="10771"/>
                </a:lnTo>
                <a:lnTo>
                  <a:pt x="68690" y="9335"/>
                </a:lnTo>
                <a:close/>
              </a:path>
              <a:path w="968375" h="125729">
                <a:moveTo>
                  <a:pt x="967917" y="0"/>
                </a:moveTo>
                <a:lnTo>
                  <a:pt x="840755" y="0"/>
                </a:lnTo>
                <a:lnTo>
                  <a:pt x="824859" y="3111"/>
                </a:lnTo>
                <a:lnTo>
                  <a:pt x="810950" y="3111"/>
                </a:lnTo>
                <a:lnTo>
                  <a:pt x="810950" y="3753"/>
                </a:lnTo>
                <a:lnTo>
                  <a:pt x="804138" y="3829"/>
                </a:lnTo>
                <a:lnTo>
                  <a:pt x="787392" y="6941"/>
                </a:lnTo>
                <a:lnTo>
                  <a:pt x="777173" y="6941"/>
                </a:lnTo>
                <a:lnTo>
                  <a:pt x="777173" y="8185"/>
                </a:lnTo>
                <a:lnTo>
                  <a:pt x="768374" y="8378"/>
                </a:lnTo>
                <a:lnTo>
                  <a:pt x="755601" y="10053"/>
                </a:lnTo>
                <a:lnTo>
                  <a:pt x="738286" y="10053"/>
                </a:lnTo>
                <a:lnTo>
                  <a:pt x="738286" y="10737"/>
                </a:lnTo>
                <a:lnTo>
                  <a:pt x="735448" y="10771"/>
                </a:lnTo>
                <a:lnTo>
                  <a:pt x="724378" y="14123"/>
                </a:lnTo>
                <a:lnTo>
                  <a:pt x="709334" y="17952"/>
                </a:lnTo>
                <a:lnTo>
                  <a:pt x="679246" y="24176"/>
                </a:lnTo>
                <a:lnTo>
                  <a:pt x="652848" y="28485"/>
                </a:lnTo>
                <a:lnTo>
                  <a:pt x="642062" y="29921"/>
                </a:lnTo>
                <a:lnTo>
                  <a:pt x="967917" y="29921"/>
                </a:lnTo>
                <a:lnTo>
                  <a:pt x="967917" y="0"/>
                </a:lnTo>
                <a:close/>
              </a:path>
            </a:pathLst>
          </a:custGeom>
          <a:solidFill>
            <a:srgbClr val="0069A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469" y="2849372"/>
            <a:ext cx="66782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545"/>
              <a:t>Travel</a:t>
            </a:r>
            <a:r>
              <a:rPr dirty="0" sz="6000" spc="235"/>
              <a:t> </a:t>
            </a:r>
            <a:r>
              <a:rPr dirty="0" sz="6000" spc="745"/>
              <a:t>Resources</a:t>
            </a:r>
            <a:endParaRPr sz="6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322579"/>
            <a:ext cx="56070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25">
                <a:solidFill>
                  <a:srgbClr val="018184"/>
                </a:solidFill>
              </a:rPr>
              <a:t>Travel </a:t>
            </a:r>
            <a:r>
              <a:rPr dirty="0" sz="3600" spc="400">
                <a:solidFill>
                  <a:srgbClr val="018184"/>
                </a:solidFill>
              </a:rPr>
              <a:t>Health</a:t>
            </a:r>
            <a:r>
              <a:rPr dirty="0" sz="3600" spc="-10">
                <a:solidFill>
                  <a:srgbClr val="018184"/>
                </a:solidFill>
              </a:rPr>
              <a:t> </a:t>
            </a:r>
            <a:r>
              <a:rPr dirty="0" sz="3600" spc="420">
                <a:solidFill>
                  <a:srgbClr val="018184"/>
                </a:solidFill>
              </a:rPr>
              <a:t>Insurance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2042667"/>
            <a:ext cx="7044055" cy="267652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marR="5080" indent="-228600">
              <a:lnSpc>
                <a:spcPts val="31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17453A"/>
                </a:solidFill>
                <a:latin typeface="Tahoma"/>
                <a:cs typeface="Tahoma"/>
              </a:rPr>
              <a:t>International health insurance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through  International SOS (ISOS)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and</a:t>
            </a:r>
            <a:r>
              <a:rPr dirty="0" sz="2800" spc="1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Chubb</a:t>
            </a:r>
            <a:endParaRPr sz="2800">
              <a:latin typeface="Tahoma"/>
              <a:cs typeface="Tahoma"/>
            </a:endParaRPr>
          </a:p>
          <a:p>
            <a:pPr lvl="1" marL="698500" marR="281940" indent="-228600">
              <a:lnSpc>
                <a:spcPts val="2590"/>
              </a:lnSpc>
              <a:spcBef>
                <a:spcPts val="4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All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MSU-sponsored international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travelers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are  eligible!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Must register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in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the </a:t>
            </a:r>
            <a:r>
              <a:rPr dirty="0" sz="2400" spc="-5" b="1">
                <a:solidFill>
                  <a:srgbClr val="810060"/>
                </a:solidFill>
                <a:latin typeface="Tahoma"/>
                <a:cs typeface="Tahoma"/>
              </a:rPr>
              <a:t>Global Travel</a:t>
            </a:r>
            <a:r>
              <a:rPr dirty="0" sz="2400" spc="-10" b="1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 b="1">
                <a:solidFill>
                  <a:srgbClr val="810060"/>
                </a:solidFill>
                <a:latin typeface="Tahoma"/>
                <a:cs typeface="Tahoma"/>
              </a:rPr>
              <a:t>Registry</a:t>
            </a:r>
            <a:endParaRPr sz="2400">
              <a:latin typeface="Tahoma"/>
              <a:cs typeface="Tahoma"/>
            </a:endParaRPr>
          </a:p>
          <a:p>
            <a:pPr lvl="1" marL="698500" marR="379095" indent="-228600">
              <a:lnSpc>
                <a:spcPts val="2590"/>
              </a:lnSpc>
              <a:spcBef>
                <a:spcPts val="540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ISOS has doctors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on-call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and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can assist with 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arranging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medical</a:t>
            </a:r>
            <a:r>
              <a:rPr dirty="0" sz="2400" spc="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care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4132" y="5767323"/>
            <a:ext cx="47491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595959"/>
                </a:solidFill>
                <a:latin typeface="Tahoma"/>
                <a:cs typeface="Tahoma"/>
              </a:rPr>
              <a:t>globalsafety.msu.edu/</a:t>
            </a:r>
            <a:r>
              <a:rPr dirty="0" sz="2800" spc="-5" b="1">
                <a:solidFill>
                  <a:srgbClr val="009051"/>
                </a:solidFill>
                <a:latin typeface="Tahoma"/>
                <a:cs typeface="Tahoma"/>
              </a:rPr>
              <a:t>isos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2718" y="2460416"/>
            <a:ext cx="3143429" cy="1807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65" y="398779"/>
            <a:ext cx="4340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40">
                <a:solidFill>
                  <a:srgbClr val="018184"/>
                </a:solidFill>
              </a:rPr>
              <a:t>MSU </a:t>
            </a:r>
            <a:r>
              <a:rPr dirty="0" sz="3600" spc="350">
                <a:solidFill>
                  <a:srgbClr val="018184"/>
                </a:solidFill>
              </a:rPr>
              <a:t>Global</a:t>
            </a:r>
            <a:r>
              <a:rPr dirty="0" sz="3600" spc="-145">
                <a:solidFill>
                  <a:srgbClr val="018184"/>
                </a:solidFill>
              </a:rPr>
              <a:t> </a:t>
            </a:r>
            <a:r>
              <a:rPr dirty="0" sz="3600" spc="365">
                <a:solidFill>
                  <a:srgbClr val="018184"/>
                </a:solidFill>
              </a:rPr>
              <a:t>Safety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74741" y="1178051"/>
            <a:ext cx="5247005" cy="414020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40404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24/7 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emergency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 assistance</a:t>
            </a:r>
            <a:endParaRPr sz="2600">
              <a:latin typeface="Tahoma"/>
              <a:cs typeface="Tahoma"/>
            </a:endParaRPr>
          </a:p>
          <a:p>
            <a:pPr marL="240665" marR="271780" indent="-228600">
              <a:lnSpc>
                <a:spcPct val="80000"/>
              </a:lnSpc>
              <a:spcBef>
                <a:spcPts val="1005"/>
              </a:spcBef>
              <a:buClr>
                <a:srgbClr val="40404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Monitor international 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events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and  global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public health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concerns</a:t>
            </a:r>
            <a:endParaRPr sz="2600">
              <a:latin typeface="Tahoma"/>
              <a:cs typeface="Tahoma"/>
            </a:endParaRPr>
          </a:p>
          <a:p>
            <a:pPr marL="240665" marR="5080" indent="-228600">
              <a:lnSpc>
                <a:spcPct val="79000"/>
              </a:lnSpc>
              <a:spcBef>
                <a:spcPts val="1040"/>
              </a:spcBef>
              <a:buClr>
                <a:srgbClr val="40404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Develop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emergency and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crisis 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management protocols, </a:t>
            </a:r>
            <a:r>
              <a:rPr dirty="0" sz="2600" spc="-15">
                <a:solidFill>
                  <a:srgbClr val="17453A"/>
                </a:solidFill>
                <a:latin typeface="Tahoma"/>
                <a:cs typeface="Tahoma"/>
              </a:rPr>
              <a:t>travel 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guidelines,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and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health, </a:t>
            </a:r>
            <a:r>
              <a:rPr dirty="0" sz="2600" spc="-45">
                <a:solidFill>
                  <a:srgbClr val="17453A"/>
                </a:solidFill>
                <a:latin typeface="Tahoma"/>
                <a:cs typeface="Tahoma"/>
              </a:rPr>
              <a:t>safety,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and  security 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practices</a:t>
            </a:r>
            <a:endParaRPr sz="2600">
              <a:latin typeface="Tahoma"/>
              <a:cs typeface="Tahoma"/>
            </a:endParaRPr>
          </a:p>
          <a:p>
            <a:pPr marL="240665" marR="361950" indent="-228600">
              <a:lnSpc>
                <a:spcPct val="80000"/>
              </a:lnSpc>
              <a:spcBef>
                <a:spcPts val="1010"/>
              </a:spcBef>
              <a:buClr>
                <a:srgbClr val="40404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Assessing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risk 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for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MSU 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international </a:t>
            </a:r>
            <a:r>
              <a:rPr dirty="0" sz="2600" spc="-20">
                <a:solidFill>
                  <a:srgbClr val="17453A"/>
                </a:solidFill>
                <a:latin typeface="Tahoma"/>
                <a:cs typeface="Tahoma"/>
              </a:rPr>
              <a:t>travel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and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projects</a:t>
            </a:r>
            <a:endParaRPr sz="2600">
              <a:latin typeface="Tahoma"/>
              <a:cs typeface="Tahoma"/>
            </a:endParaRPr>
          </a:p>
          <a:p>
            <a:pPr marL="240665" marR="222885" indent="-228600">
              <a:lnSpc>
                <a:spcPct val="80000"/>
              </a:lnSpc>
              <a:spcBef>
                <a:spcPts val="1005"/>
              </a:spcBef>
              <a:buClr>
                <a:srgbClr val="40404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Coordinating </a:t>
            </a:r>
            <a:r>
              <a:rPr dirty="0" sz="2600">
                <a:solidFill>
                  <a:srgbClr val="17453A"/>
                </a:solidFill>
                <a:latin typeface="Tahoma"/>
                <a:cs typeface="Tahoma"/>
              </a:rPr>
              <a:t>international health 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and </a:t>
            </a:r>
            <a:r>
              <a:rPr dirty="0" sz="2600" spc="-10">
                <a:solidFill>
                  <a:srgbClr val="17453A"/>
                </a:solidFill>
                <a:latin typeface="Tahoma"/>
                <a:cs typeface="Tahoma"/>
              </a:rPr>
              <a:t>evacuation</a:t>
            </a:r>
            <a:r>
              <a:rPr dirty="0" sz="2600" spc="-15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17453A"/>
                </a:solidFill>
                <a:latin typeface="Tahoma"/>
                <a:cs typeface="Tahoma"/>
              </a:rPr>
              <a:t>insurance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711" y="1398079"/>
            <a:ext cx="5286113" cy="446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322579"/>
            <a:ext cx="41725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45">
                <a:solidFill>
                  <a:srgbClr val="018184"/>
                </a:solidFill>
              </a:rPr>
              <a:t>International</a:t>
            </a:r>
            <a:r>
              <a:rPr dirty="0" sz="3600" spc="95">
                <a:solidFill>
                  <a:srgbClr val="018184"/>
                </a:solidFill>
              </a:rPr>
              <a:t> </a:t>
            </a:r>
            <a:r>
              <a:rPr dirty="0" sz="3600" spc="565">
                <a:solidFill>
                  <a:srgbClr val="018184"/>
                </a:solidFill>
              </a:rPr>
              <a:t>SOS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3221"/>
            <a:ext cx="10784840" cy="438848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17453A"/>
                </a:solidFill>
                <a:latin typeface="Tahoma"/>
                <a:cs typeface="Tahoma"/>
              </a:rPr>
              <a:t>Comprehensive support </a:t>
            </a:r>
            <a:r>
              <a:rPr dirty="0" sz="2800" spc="-15">
                <a:solidFill>
                  <a:srgbClr val="17453A"/>
                </a:solidFill>
                <a:latin typeface="Tahoma"/>
                <a:cs typeface="Tahoma"/>
              </a:rPr>
              <a:t>for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MSU</a:t>
            </a:r>
            <a:r>
              <a:rPr dirty="0" sz="2800" spc="2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travelers.</a:t>
            </a:r>
            <a:endParaRPr sz="2800">
              <a:latin typeface="Tahoma"/>
              <a:cs typeface="Tahoma"/>
            </a:endParaRPr>
          </a:p>
          <a:p>
            <a:pPr lvl="1" marL="698500" marR="551815" indent="-228600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24/7 phone line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for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urgent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and non-urgent medical and security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advice 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during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pre-departure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planning or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while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traveling:</a:t>
            </a:r>
            <a:r>
              <a:rPr dirty="0" sz="2400" spc="1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 b="1">
                <a:solidFill>
                  <a:srgbClr val="810060"/>
                </a:solidFill>
                <a:latin typeface="Tahoma"/>
                <a:cs typeface="Tahoma"/>
              </a:rPr>
              <a:t>1-215-942-8478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  <a:p>
            <a:pPr lvl="1" marL="698500" marR="654050" indent="-228600">
              <a:lnSpc>
                <a:spcPts val="2520"/>
              </a:lnSpc>
              <a:spcBef>
                <a:spcPts val="565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26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Global Assistance Centers and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a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network of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vetted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medical, dental,  </a:t>
            </a:r>
            <a:r>
              <a:rPr dirty="0" sz="2400" spc="-30">
                <a:solidFill>
                  <a:srgbClr val="810060"/>
                </a:solidFill>
                <a:latin typeface="Tahoma"/>
                <a:cs typeface="Tahoma"/>
              </a:rPr>
              <a:t>security,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and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transport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service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providers</a:t>
            </a:r>
            <a:r>
              <a:rPr dirty="0" sz="2400" spc="4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810060"/>
                </a:solidFill>
                <a:latin typeface="Tahoma"/>
                <a:cs typeface="Tahoma"/>
              </a:rPr>
              <a:t>internationally.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85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Robust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medical and security</a:t>
            </a:r>
            <a:r>
              <a:rPr dirty="0" sz="2400" spc="1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evacuation.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Mental health and emotional support</a:t>
            </a:r>
            <a:r>
              <a:rPr dirty="0" sz="2400" spc="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services.</a:t>
            </a:r>
            <a:endParaRPr sz="2400">
              <a:latin typeface="Tahoma"/>
              <a:cs typeface="Tahoma"/>
            </a:endParaRPr>
          </a:p>
          <a:p>
            <a:pPr lvl="1" marL="698500" marR="1127760" indent="-228600">
              <a:lnSpc>
                <a:spcPts val="2500"/>
              </a:lnSpc>
              <a:spcBef>
                <a:spcPts val="620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35">
                <a:solidFill>
                  <a:srgbClr val="810060"/>
                </a:solidFill>
                <a:latin typeface="Tahoma"/>
                <a:cs typeface="Tahoma"/>
              </a:rPr>
              <a:t>Web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portal and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free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phone app to sign up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for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alerts, research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your 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destinations, or contact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ISOS via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 chat.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Tahoma"/>
              <a:cs typeface="Tahoma"/>
            </a:endParaRPr>
          </a:p>
          <a:p>
            <a:pPr marL="6048375">
              <a:lnSpc>
                <a:spcPct val="100000"/>
              </a:lnSpc>
            </a:pPr>
            <a:r>
              <a:rPr dirty="0" sz="2800" spc="-5" b="1">
                <a:solidFill>
                  <a:srgbClr val="595959"/>
                </a:solidFill>
                <a:latin typeface="Tahoma"/>
                <a:cs typeface="Tahoma"/>
              </a:rPr>
              <a:t>globalsafety.msu.edu/</a:t>
            </a:r>
            <a:r>
              <a:rPr dirty="0" sz="2800" spc="-5" b="1">
                <a:solidFill>
                  <a:srgbClr val="009051"/>
                </a:solidFill>
                <a:latin typeface="Tahoma"/>
                <a:cs typeface="Tahoma"/>
              </a:rPr>
              <a:t>isos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23624" y="1252718"/>
            <a:ext cx="1561919" cy="887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2778" y="462788"/>
            <a:ext cx="33623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30">
                <a:solidFill>
                  <a:srgbClr val="018184"/>
                </a:solidFill>
              </a:rPr>
              <a:t>New </a:t>
            </a:r>
            <a:r>
              <a:rPr dirty="0" sz="3600" spc="475">
                <a:solidFill>
                  <a:srgbClr val="018184"/>
                </a:solidFill>
              </a:rPr>
              <a:t>ISOS</a:t>
            </a:r>
            <a:r>
              <a:rPr dirty="0" sz="3600" spc="-275">
                <a:solidFill>
                  <a:srgbClr val="018184"/>
                </a:solidFill>
              </a:rPr>
              <a:t> </a:t>
            </a:r>
            <a:r>
              <a:rPr dirty="0" sz="3600" spc="495">
                <a:solidFill>
                  <a:srgbClr val="018184"/>
                </a:solidFill>
              </a:rPr>
              <a:t>app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3609975" marR="5080" indent="-22796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611245" algn="l"/>
              </a:tabLst>
            </a:pPr>
            <a:r>
              <a:rPr dirty="0" spc="280"/>
              <a:t>Search</a:t>
            </a:r>
            <a:r>
              <a:rPr dirty="0" spc="80"/>
              <a:t> </a:t>
            </a:r>
            <a:r>
              <a:rPr dirty="0" spc="195"/>
              <a:t>“International</a:t>
            </a:r>
            <a:r>
              <a:rPr dirty="0" spc="90"/>
              <a:t> </a:t>
            </a:r>
            <a:r>
              <a:rPr dirty="0" spc="265"/>
              <a:t>SOS”</a:t>
            </a:r>
            <a:r>
              <a:rPr dirty="0" spc="80"/>
              <a:t> </a:t>
            </a:r>
            <a:r>
              <a:rPr dirty="0" spc="225"/>
              <a:t>in</a:t>
            </a:r>
            <a:r>
              <a:rPr dirty="0" spc="85"/>
              <a:t> </a:t>
            </a:r>
            <a:r>
              <a:rPr dirty="0" spc="260"/>
              <a:t>the</a:t>
            </a:r>
            <a:r>
              <a:rPr dirty="0" spc="85"/>
              <a:t> </a:t>
            </a:r>
            <a:r>
              <a:rPr dirty="0" spc="280"/>
              <a:t>Apple</a:t>
            </a:r>
            <a:r>
              <a:rPr dirty="0" spc="85"/>
              <a:t> </a:t>
            </a:r>
            <a:r>
              <a:rPr dirty="0" spc="175"/>
              <a:t>or  </a:t>
            </a:r>
            <a:r>
              <a:rPr dirty="0" spc="275"/>
              <a:t>Google </a:t>
            </a:r>
            <a:r>
              <a:rPr dirty="0" spc="260"/>
              <a:t>Play</a:t>
            </a:r>
            <a:r>
              <a:rPr dirty="0" spc="-120"/>
              <a:t> </a:t>
            </a:r>
            <a:r>
              <a:rPr dirty="0" spc="229"/>
              <a:t>Store</a:t>
            </a:r>
          </a:p>
          <a:p>
            <a:pPr marL="3610610" indent="-22796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611245" algn="l"/>
              </a:tabLst>
            </a:pPr>
            <a:r>
              <a:rPr dirty="0" spc="320"/>
              <a:t>MSU </a:t>
            </a:r>
            <a:r>
              <a:rPr dirty="0" spc="330"/>
              <a:t>membership</a:t>
            </a:r>
            <a:r>
              <a:rPr dirty="0" spc="-170"/>
              <a:t> </a:t>
            </a:r>
            <a:r>
              <a:rPr dirty="0" spc="220"/>
              <a:t>#</a:t>
            </a:r>
            <a:r>
              <a:rPr dirty="0" spc="220" b="1">
                <a:latin typeface="Calibri"/>
                <a:cs typeface="Calibri"/>
              </a:rPr>
              <a:t>11BCAS798617</a:t>
            </a:r>
          </a:p>
          <a:p>
            <a:pPr marL="3610610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611245" algn="l"/>
              </a:tabLst>
            </a:pPr>
            <a:r>
              <a:rPr dirty="0" spc="260"/>
              <a:t>Recently </a:t>
            </a:r>
            <a:r>
              <a:rPr dirty="0" spc="254"/>
              <a:t>revamped!</a:t>
            </a:r>
            <a:r>
              <a:rPr dirty="0" spc="-105"/>
              <a:t> </a:t>
            </a:r>
            <a:r>
              <a:rPr dirty="0" spc="215"/>
              <a:t>Includes:</a:t>
            </a:r>
          </a:p>
          <a:p>
            <a:pPr lvl="1" marL="4067175" marR="677545" indent="-227965">
              <a:lnSpc>
                <a:spcPts val="2620"/>
              </a:lnSpc>
              <a:spcBef>
                <a:spcPts val="520"/>
              </a:spcBef>
              <a:buFont typeface="Arial"/>
              <a:buChar char="•"/>
              <a:tabLst>
                <a:tab pos="4068445" algn="l"/>
              </a:tabLst>
            </a:pPr>
            <a:r>
              <a:rPr dirty="0" sz="2400" spc="270">
                <a:solidFill>
                  <a:srgbClr val="810060"/>
                </a:solidFill>
                <a:latin typeface="Calibri"/>
                <a:cs typeface="Calibri"/>
              </a:rPr>
              <a:t>Country </a:t>
            </a:r>
            <a:r>
              <a:rPr dirty="0" sz="2400" spc="225">
                <a:solidFill>
                  <a:srgbClr val="810060"/>
                </a:solidFill>
                <a:latin typeface="Calibri"/>
                <a:cs typeface="Calibri"/>
              </a:rPr>
              <a:t>entry </a:t>
            </a:r>
            <a:r>
              <a:rPr dirty="0" sz="2400" spc="265">
                <a:solidFill>
                  <a:srgbClr val="810060"/>
                </a:solidFill>
                <a:latin typeface="Calibri"/>
                <a:cs typeface="Calibri"/>
              </a:rPr>
              <a:t>requirements</a:t>
            </a:r>
            <a:r>
              <a:rPr dirty="0" sz="2400" spc="-30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15">
                <a:solidFill>
                  <a:srgbClr val="810060"/>
                </a:solidFill>
                <a:latin typeface="Calibri"/>
                <a:cs typeface="Calibri"/>
              </a:rPr>
              <a:t>guide  </a:t>
            </a:r>
            <a:r>
              <a:rPr dirty="0" sz="2400" spc="254">
                <a:solidFill>
                  <a:srgbClr val="810060"/>
                </a:solidFill>
                <a:latin typeface="Calibri"/>
                <a:cs typeface="Calibri"/>
              </a:rPr>
              <a:t>(powered </a:t>
            </a:r>
            <a:r>
              <a:rPr dirty="0" sz="2400" spc="285">
                <a:solidFill>
                  <a:srgbClr val="810060"/>
                </a:solidFill>
                <a:latin typeface="Calibri"/>
                <a:cs typeface="Calibri"/>
              </a:rPr>
              <a:t>by</a:t>
            </a:r>
            <a:r>
              <a:rPr dirty="0" sz="2400" spc="-10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54">
                <a:solidFill>
                  <a:srgbClr val="810060"/>
                </a:solidFill>
                <a:latin typeface="Calibri"/>
                <a:cs typeface="Calibri"/>
              </a:rPr>
              <a:t>Sherpa)</a:t>
            </a:r>
            <a:endParaRPr sz="2400">
              <a:latin typeface="Calibri"/>
              <a:cs typeface="Calibri"/>
            </a:endParaRPr>
          </a:p>
          <a:p>
            <a:pPr lvl="1" marL="4067810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4068445" algn="l"/>
              </a:tabLst>
            </a:pPr>
            <a:r>
              <a:rPr dirty="0" sz="2400" spc="215">
                <a:solidFill>
                  <a:srgbClr val="810060"/>
                </a:solidFill>
                <a:latin typeface="Calibri"/>
                <a:cs typeface="Calibri"/>
              </a:rPr>
              <a:t>Pre-travel</a:t>
            </a:r>
            <a:r>
              <a:rPr dirty="0" sz="24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45">
                <a:solidFill>
                  <a:srgbClr val="810060"/>
                </a:solidFill>
                <a:latin typeface="Calibri"/>
                <a:cs typeface="Calibri"/>
              </a:rPr>
              <a:t>checklists</a:t>
            </a:r>
            <a:endParaRPr sz="2400">
              <a:latin typeface="Calibri"/>
              <a:cs typeface="Calibri"/>
            </a:endParaRPr>
          </a:p>
          <a:p>
            <a:pPr lvl="1" marL="4067810" indent="-2279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068445" algn="l"/>
              </a:tabLst>
            </a:pPr>
            <a:r>
              <a:rPr dirty="0" sz="2400" spc="250">
                <a:solidFill>
                  <a:srgbClr val="810060"/>
                </a:solidFill>
                <a:latin typeface="Calibri"/>
                <a:cs typeface="Calibri"/>
              </a:rPr>
              <a:t>Destination</a:t>
            </a:r>
            <a:r>
              <a:rPr dirty="0" sz="24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15">
                <a:solidFill>
                  <a:srgbClr val="810060"/>
                </a:solidFill>
                <a:latin typeface="Calibri"/>
                <a:cs typeface="Calibri"/>
              </a:rPr>
              <a:t>guide</a:t>
            </a:r>
            <a:endParaRPr sz="2400">
              <a:latin typeface="Calibri"/>
              <a:cs typeface="Calibri"/>
            </a:endParaRPr>
          </a:p>
          <a:p>
            <a:pPr lvl="1" marL="4067810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068445" algn="l"/>
              </a:tabLst>
            </a:pPr>
            <a:r>
              <a:rPr dirty="0" sz="2400" spc="200">
                <a:solidFill>
                  <a:srgbClr val="810060"/>
                </a:solidFill>
                <a:latin typeface="Calibri"/>
                <a:cs typeface="Calibri"/>
              </a:rPr>
              <a:t>Alerts </a:t>
            </a:r>
            <a:r>
              <a:rPr dirty="0" sz="2400" spc="240">
                <a:solidFill>
                  <a:srgbClr val="810060"/>
                </a:solidFill>
                <a:latin typeface="Calibri"/>
                <a:cs typeface="Calibri"/>
              </a:rPr>
              <a:t>while</a:t>
            </a:r>
            <a:r>
              <a:rPr dirty="0" sz="2400" spc="-4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29">
                <a:solidFill>
                  <a:srgbClr val="810060"/>
                </a:solidFill>
                <a:latin typeface="Calibri"/>
                <a:cs typeface="Calibri"/>
              </a:rPr>
              <a:t>traveling</a:t>
            </a:r>
            <a:endParaRPr sz="2400">
              <a:latin typeface="Calibri"/>
              <a:cs typeface="Calibri"/>
            </a:endParaRPr>
          </a:p>
          <a:p>
            <a:pPr lvl="1" marL="4067810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068445" algn="l"/>
              </a:tabLst>
            </a:pPr>
            <a:r>
              <a:rPr dirty="0" sz="2400" spc="295">
                <a:solidFill>
                  <a:srgbClr val="810060"/>
                </a:solidFill>
                <a:latin typeface="Calibri"/>
                <a:cs typeface="Calibri"/>
              </a:rPr>
              <a:t>Check-in</a:t>
            </a:r>
            <a:r>
              <a:rPr dirty="0" sz="24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10">
                <a:solidFill>
                  <a:srgbClr val="810060"/>
                </a:solidFill>
                <a:latin typeface="Calibri"/>
                <a:cs typeface="Calibri"/>
              </a:rPr>
              <a:t>feature</a:t>
            </a:r>
            <a:endParaRPr sz="2400">
              <a:latin typeface="Calibri"/>
              <a:cs typeface="Calibri"/>
            </a:endParaRPr>
          </a:p>
          <a:p>
            <a:pPr lvl="1" marL="4067810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068445" algn="l"/>
              </a:tabLst>
            </a:pPr>
            <a:r>
              <a:rPr dirty="0" sz="2400" spc="245">
                <a:solidFill>
                  <a:srgbClr val="810060"/>
                </a:solidFill>
                <a:latin typeface="Calibri"/>
                <a:cs typeface="Calibri"/>
              </a:rPr>
              <a:t>Direct</a:t>
            </a:r>
            <a:r>
              <a:rPr dirty="0" sz="24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70">
                <a:solidFill>
                  <a:srgbClr val="810060"/>
                </a:solidFill>
                <a:latin typeface="Calibri"/>
                <a:cs typeface="Calibri"/>
              </a:rPr>
              <a:t>access</a:t>
            </a:r>
            <a:r>
              <a:rPr dirty="0" sz="24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00">
                <a:solidFill>
                  <a:srgbClr val="810060"/>
                </a:solidFill>
                <a:latin typeface="Calibri"/>
                <a:cs typeface="Calibri"/>
              </a:rPr>
              <a:t>to</a:t>
            </a:r>
            <a:r>
              <a:rPr dirty="0" sz="2400" spc="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195">
                <a:solidFill>
                  <a:srgbClr val="810060"/>
                </a:solidFill>
                <a:latin typeface="Calibri"/>
                <a:cs typeface="Calibri"/>
              </a:rPr>
              <a:t>call/chat</a:t>
            </a:r>
            <a:r>
              <a:rPr dirty="0" sz="24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254">
                <a:solidFill>
                  <a:srgbClr val="810060"/>
                </a:solidFill>
                <a:latin typeface="Calibri"/>
                <a:cs typeface="Calibri"/>
              </a:rPr>
              <a:t>with</a:t>
            </a:r>
            <a:r>
              <a:rPr dirty="0" sz="2400" spc="8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2400" spc="320">
                <a:solidFill>
                  <a:srgbClr val="810060"/>
                </a:solidFill>
                <a:latin typeface="Calibri"/>
                <a:cs typeface="Calibri"/>
              </a:rPr>
              <a:t>ISOS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15471" y="6400800"/>
            <a:ext cx="335279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084320" cy="6356350"/>
          </a:xfrm>
          <a:custGeom>
            <a:avLst/>
            <a:gdLst/>
            <a:ahLst/>
            <a:cxnLst/>
            <a:rect l="l" t="t" r="r" b="b"/>
            <a:pathLst>
              <a:path w="4084320" h="6356350">
                <a:moveTo>
                  <a:pt x="0" y="0"/>
                </a:moveTo>
                <a:lnTo>
                  <a:pt x="4084320" y="0"/>
                </a:lnTo>
                <a:lnTo>
                  <a:pt x="4084320" y="6356349"/>
                </a:lnTo>
                <a:lnTo>
                  <a:pt x="0" y="6356349"/>
                </a:lnTo>
                <a:lnTo>
                  <a:pt x="0" y="0"/>
                </a:lnTo>
                <a:close/>
              </a:path>
            </a:pathLst>
          </a:custGeom>
          <a:solidFill>
            <a:srgbClr val="018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084320" cy="6356350"/>
          </a:xfrm>
          <a:custGeom>
            <a:avLst/>
            <a:gdLst/>
            <a:ahLst/>
            <a:cxnLst/>
            <a:rect l="l" t="t" r="r" b="b"/>
            <a:pathLst>
              <a:path w="4084320" h="6356350">
                <a:moveTo>
                  <a:pt x="0" y="0"/>
                </a:moveTo>
                <a:lnTo>
                  <a:pt x="4084320" y="0"/>
                </a:lnTo>
                <a:lnTo>
                  <a:pt x="4084320" y="6356350"/>
                </a:lnTo>
                <a:lnTo>
                  <a:pt x="0" y="63563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E71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3708" y="106446"/>
            <a:ext cx="3396902" cy="6143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4009" y="5513"/>
            <a:ext cx="2837990" cy="613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628" y="0"/>
            <a:ext cx="2835445" cy="6136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9926" y="0"/>
            <a:ext cx="2835445" cy="6136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2837991" cy="6141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322579"/>
            <a:ext cx="52952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20">
                <a:solidFill>
                  <a:srgbClr val="018184"/>
                </a:solidFill>
              </a:rPr>
              <a:t>Insurance</a:t>
            </a:r>
            <a:r>
              <a:rPr dirty="0" sz="3600" spc="114">
                <a:solidFill>
                  <a:srgbClr val="018184"/>
                </a:solidFill>
              </a:rPr>
              <a:t> </a:t>
            </a:r>
            <a:r>
              <a:rPr dirty="0" sz="3600" spc="375">
                <a:solidFill>
                  <a:srgbClr val="018184"/>
                </a:solidFill>
              </a:rPr>
              <a:t>Information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41597" y="1158747"/>
            <a:ext cx="9791700" cy="42246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marR="5080" indent="-228600">
              <a:lnSpc>
                <a:spcPts val="31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MSU Health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Insurance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information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available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on Global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Safety  </a:t>
            </a:r>
            <a:r>
              <a:rPr dirty="0" sz="2800" spc="-15">
                <a:solidFill>
                  <a:srgbClr val="17453A"/>
                </a:solidFill>
                <a:latin typeface="Tahoma"/>
                <a:cs typeface="Tahoma"/>
              </a:rPr>
              <a:t>Website</a:t>
            </a:r>
            <a:endParaRPr sz="28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Coverage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details, exclusions, link to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full </a:t>
            </a:r>
            <a:r>
              <a:rPr dirty="0" sz="2400" spc="-35">
                <a:solidFill>
                  <a:srgbClr val="810060"/>
                </a:solidFill>
                <a:latin typeface="Tahoma"/>
                <a:cs typeface="Tahoma"/>
              </a:rPr>
              <a:t>policy,</a:t>
            </a:r>
            <a:r>
              <a:rPr dirty="0" sz="2400" spc="6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etc.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Contact Global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Safety for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proof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of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insurance</a:t>
            </a:r>
            <a:r>
              <a:rPr dirty="0" sz="2400" spc="8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letters</a:t>
            </a:r>
            <a:endParaRPr sz="2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•"/>
            </a:pPr>
            <a:endParaRPr sz="39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30">
                <a:solidFill>
                  <a:srgbClr val="17453A"/>
                </a:solidFill>
                <a:latin typeface="Tahoma"/>
                <a:cs typeface="Tahoma"/>
              </a:rPr>
              <a:t>CFAR/IFAR </a:t>
            </a:r>
            <a:r>
              <a:rPr dirty="0" sz="2800" spc="-70">
                <a:solidFill>
                  <a:srgbClr val="17453A"/>
                </a:solidFill>
                <a:latin typeface="Tahoma"/>
                <a:cs typeface="Tahoma"/>
              </a:rPr>
              <a:t>Trip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cancellation insurance-not </a:t>
            </a:r>
            <a:r>
              <a:rPr dirty="0" sz="2800" spc="-10">
                <a:solidFill>
                  <a:srgbClr val="17453A"/>
                </a:solidFill>
                <a:latin typeface="Tahoma"/>
                <a:cs typeface="Tahoma"/>
              </a:rPr>
              <a:t>offered </a:t>
            </a:r>
            <a:r>
              <a:rPr dirty="0" sz="2800" spc="-5">
                <a:solidFill>
                  <a:srgbClr val="17453A"/>
                </a:solidFill>
                <a:latin typeface="Tahoma"/>
                <a:cs typeface="Tahoma"/>
              </a:rPr>
              <a:t>by</a:t>
            </a:r>
            <a:r>
              <a:rPr dirty="0" sz="2800" spc="110">
                <a:solidFill>
                  <a:srgbClr val="17453A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17453A"/>
                </a:solidFill>
                <a:latin typeface="Tahoma"/>
                <a:cs typeface="Tahoma"/>
              </a:rPr>
              <a:t>MSU</a:t>
            </a:r>
            <a:endParaRPr sz="28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Not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required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to participate 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in MSU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sponsored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15">
                <a:solidFill>
                  <a:srgbClr val="810060"/>
                </a:solidFill>
                <a:latin typeface="Tahoma"/>
                <a:cs typeface="Tahoma"/>
              </a:rPr>
              <a:t>travel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Purchased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independently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Offers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protection against trip cancellation and/or</a:t>
            </a:r>
            <a:r>
              <a:rPr dirty="0" sz="2400" spc="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interruption</a:t>
            </a:r>
            <a:endParaRPr sz="2400">
              <a:latin typeface="Tahoma"/>
              <a:cs typeface="Tahoma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More </a:t>
            </a:r>
            <a:r>
              <a:rPr dirty="0" sz="2400" spc="-10">
                <a:solidFill>
                  <a:srgbClr val="810060"/>
                </a:solidFill>
                <a:latin typeface="Tahoma"/>
                <a:cs typeface="Tahoma"/>
              </a:rPr>
              <a:t>information found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on</a:t>
            </a:r>
            <a:r>
              <a:rPr dirty="0" sz="240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810060"/>
                </a:solidFill>
                <a:latin typeface="Tahoma"/>
                <a:cs typeface="Tahoma"/>
              </a:rPr>
              <a:t>website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947420"/>
            <a:ext cx="50812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18453B"/>
                </a:solidFill>
                <a:latin typeface="Calibri"/>
                <a:cs typeface="Calibri"/>
              </a:rPr>
              <a:t>24/7 </a:t>
            </a:r>
            <a:r>
              <a:rPr dirty="0" sz="3600" spc="-15" b="0">
                <a:solidFill>
                  <a:srgbClr val="18453B"/>
                </a:solidFill>
                <a:latin typeface="Calibri"/>
                <a:cs typeface="Calibri"/>
              </a:rPr>
              <a:t>Emergency</a:t>
            </a:r>
            <a:r>
              <a:rPr dirty="0" sz="3600" spc="-50" b="0">
                <a:solidFill>
                  <a:srgbClr val="18453B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18453B"/>
                </a:solidFill>
                <a:latin typeface="Calibri"/>
                <a:cs typeface="Calibri"/>
              </a:rPr>
              <a:t>Assistance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635" y="2042667"/>
            <a:ext cx="4453255" cy="340106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12700" marR="5080">
              <a:lnSpc>
                <a:spcPts val="3100"/>
              </a:lnSpc>
              <a:spcBef>
                <a:spcPts val="420"/>
              </a:spcBef>
            </a:pPr>
            <a:r>
              <a:rPr dirty="0" sz="2800" spc="-5">
                <a:solidFill>
                  <a:srgbClr val="810060"/>
                </a:solidFill>
                <a:latin typeface="Tahoma"/>
                <a:cs typeface="Tahoma"/>
              </a:rPr>
              <a:t>International SOS</a:t>
            </a:r>
            <a:r>
              <a:rPr dirty="0" sz="2800" spc="-3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810060"/>
                </a:solidFill>
                <a:latin typeface="Tahoma"/>
                <a:cs typeface="Tahoma"/>
              </a:rPr>
              <a:t>Scholastic  </a:t>
            </a:r>
            <a:r>
              <a:rPr dirty="0" sz="2800" spc="-5">
                <a:solidFill>
                  <a:srgbClr val="810060"/>
                </a:solidFill>
                <a:latin typeface="Tahoma"/>
                <a:cs typeface="Tahoma"/>
              </a:rPr>
              <a:t>Assistance</a:t>
            </a:r>
            <a:r>
              <a:rPr dirty="0" sz="2800" spc="-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810060"/>
                </a:solidFill>
                <a:latin typeface="Tahoma"/>
                <a:cs typeface="Tahoma"/>
              </a:rPr>
              <a:t>Line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dirty="0" sz="2800" b="1">
                <a:solidFill>
                  <a:srgbClr val="810060"/>
                </a:solidFill>
                <a:latin typeface="Tahoma"/>
                <a:cs typeface="Tahoma"/>
              </a:rPr>
              <a:t>+1-215-942-8478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Tahoma"/>
              <a:cs typeface="Tahoma"/>
            </a:endParaRPr>
          </a:p>
          <a:p>
            <a:pPr algn="ctr" marL="731520" marR="724535" indent="-635">
              <a:lnSpc>
                <a:spcPct val="114199"/>
              </a:lnSpc>
            </a:pPr>
            <a:r>
              <a:rPr dirty="0" sz="2950" spc="-75" i="1">
                <a:solidFill>
                  <a:srgbClr val="3CB396"/>
                </a:solidFill>
                <a:latin typeface="Tahoma"/>
                <a:cs typeface="Tahoma"/>
              </a:rPr>
              <a:t>Medical </a:t>
            </a:r>
            <a:r>
              <a:rPr dirty="0" sz="2950" spc="-70" i="1">
                <a:solidFill>
                  <a:srgbClr val="3CB396"/>
                </a:solidFill>
                <a:latin typeface="Tahoma"/>
                <a:cs typeface="Tahoma"/>
              </a:rPr>
              <a:t>Assistance  Security</a:t>
            </a:r>
            <a:r>
              <a:rPr dirty="0" sz="2950" spc="-135" i="1">
                <a:solidFill>
                  <a:srgbClr val="3CB396"/>
                </a:solidFill>
                <a:latin typeface="Tahoma"/>
                <a:cs typeface="Tahoma"/>
              </a:rPr>
              <a:t> </a:t>
            </a:r>
            <a:r>
              <a:rPr dirty="0" sz="2950" spc="-70" i="1">
                <a:solidFill>
                  <a:srgbClr val="3CB396"/>
                </a:solidFill>
                <a:latin typeface="Tahoma"/>
                <a:cs typeface="Tahoma"/>
              </a:rPr>
              <a:t>Assistance  Pre-trip</a:t>
            </a:r>
            <a:r>
              <a:rPr dirty="0" sz="2950" spc="-60" i="1">
                <a:solidFill>
                  <a:srgbClr val="3CB396"/>
                </a:solidFill>
                <a:latin typeface="Tahoma"/>
                <a:cs typeface="Tahoma"/>
              </a:rPr>
              <a:t> </a:t>
            </a:r>
            <a:r>
              <a:rPr dirty="0" sz="2950" spc="-75" i="1">
                <a:solidFill>
                  <a:srgbClr val="3CB396"/>
                </a:solidFill>
                <a:latin typeface="Tahoma"/>
                <a:cs typeface="Tahoma"/>
              </a:rPr>
              <a:t>Advice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7637" y="2042667"/>
            <a:ext cx="4702175" cy="289496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12065" marR="5080">
              <a:lnSpc>
                <a:spcPts val="3100"/>
              </a:lnSpc>
              <a:spcBef>
                <a:spcPts val="420"/>
              </a:spcBef>
            </a:pPr>
            <a:r>
              <a:rPr dirty="0" sz="2800">
                <a:solidFill>
                  <a:srgbClr val="810060"/>
                </a:solidFill>
                <a:latin typeface="Tahoma"/>
                <a:cs typeface="Tahoma"/>
              </a:rPr>
              <a:t>MSU </a:t>
            </a:r>
            <a:r>
              <a:rPr dirty="0" sz="2800" spc="-5">
                <a:solidFill>
                  <a:srgbClr val="810060"/>
                </a:solidFill>
                <a:latin typeface="Tahoma"/>
                <a:cs typeface="Tahoma"/>
              </a:rPr>
              <a:t>International Emergency  Assistance Line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dirty="0" sz="2800" b="1">
                <a:solidFill>
                  <a:srgbClr val="810060"/>
                </a:solidFill>
                <a:latin typeface="Tahoma"/>
                <a:cs typeface="Tahoma"/>
              </a:rPr>
              <a:t>+1-517-353-3784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Tahoma"/>
              <a:cs typeface="Tahoma"/>
            </a:endParaRPr>
          </a:p>
          <a:p>
            <a:pPr algn="ctr" marL="562610" marR="554355">
              <a:lnSpc>
                <a:spcPct val="115900"/>
              </a:lnSpc>
            </a:pPr>
            <a:r>
              <a:rPr dirty="0" sz="2950" spc="-70" i="1">
                <a:solidFill>
                  <a:srgbClr val="3CB396"/>
                </a:solidFill>
                <a:latin typeface="Tahoma"/>
                <a:cs typeface="Tahoma"/>
              </a:rPr>
              <a:t>Further Assistance</a:t>
            </a:r>
            <a:r>
              <a:rPr dirty="0" sz="2950" spc="-95" i="1">
                <a:solidFill>
                  <a:srgbClr val="3CB396"/>
                </a:solidFill>
                <a:latin typeface="Tahoma"/>
                <a:cs typeface="Tahoma"/>
              </a:rPr>
              <a:t> </a:t>
            </a:r>
            <a:r>
              <a:rPr dirty="0" sz="2950" spc="-85" i="1">
                <a:solidFill>
                  <a:srgbClr val="3CB396"/>
                </a:solidFill>
                <a:latin typeface="Tahoma"/>
                <a:cs typeface="Tahoma"/>
              </a:rPr>
              <a:t>and  </a:t>
            </a:r>
            <a:r>
              <a:rPr dirty="0" sz="2950" spc="-75" i="1">
                <a:solidFill>
                  <a:srgbClr val="3CB396"/>
                </a:solidFill>
                <a:latin typeface="Tahoma"/>
                <a:cs typeface="Tahoma"/>
              </a:rPr>
              <a:t>Support </a:t>
            </a:r>
            <a:r>
              <a:rPr dirty="0" sz="2950" spc="-85" i="1">
                <a:solidFill>
                  <a:srgbClr val="3CB396"/>
                </a:solidFill>
                <a:latin typeface="Tahoma"/>
                <a:cs typeface="Tahoma"/>
              </a:rPr>
              <a:t>from</a:t>
            </a:r>
            <a:r>
              <a:rPr dirty="0" sz="2950" spc="-60" i="1">
                <a:solidFill>
                  <a:srgbClr val="3CB396"/>
                </a:solidFill>
                <a:latin typeface="Tahoma"/>
                <a:cs typeface="Tahoma"/>
              </a:rPr>
              <a:t> </a:t>
            </a:r>
            <a:r>
              <a:rPr dirty="0" sz="2950" spc="-100" i="1">
                <a:solidFill>
                  <a:srgbClr val="3CB396"/>
                </a:solidFill>
                <a:latin typeface="Tahoma"/>
                <a:cs typeface="Tahoma"/>
              </a:rPr>
              <a:t>MSU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5275" y="651306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359"/>
            <a:ext cx="12192000" cy="5583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556" y="1681988"/>
            <a:ext cx="73552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545"/>
              <a:t>Questions </a:t>
            </a:r>
            <a:r>
              <a:rPr dirty="0" sz="4800" spc="5"/>
              <a:t>&amp;</a:t>
            </a:r>
            <a:r>
              <a:rPr dirty="0" sz="4800" spc="-125"/>
              <a:t> </a:t>
            </a:r>
            <a:r>
              <a:rPr dirty="0" sz="4800" spc="570"/>
              <a:t>Discussion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207655" y="3950716"/>
            <a:ext cx="9122410" cy="114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200" spc="204" i="1">
                <a:solidFill>
                  <a:srgbClr val="CDDE42"/>
                </a:solidFill>
                <a:latin typeface="Calibri"/>
                <a:cs typeface="Calibri"/>
              </a:rPr>
              <a:t>Office</a:t>
            </a:r>
            <a:r>
              <a:rPr dirty="0" sz="2200" spc="65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200" spc="145" i="1">
                <a:solidFill>
                  <a:srgbClr val="CDDE42"/>
                </a:solidFill>
                <a:latin typeface="Calibri"/>
                <a:cs typeface="Calibri"/>
              </a:rPr>
              <a:t>for</a:t>
            </a:r>
            <a:r>
              <a:rPr dirty="0" sz="2200" spc="8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200" spc="235" i="1">
                <a:solidFill>
                  <a:srgbClr val="CDDE42"/>
                </a:solidFill>
                <a:latin typeface="Calibri"/>
                <a:cs typeface="Calibri"/>
              </a:rPr>
              <a:t>Global</a:t>
            </a:r>
            <a:r>
              <a:rPr dirty="0" sz="2200" spc="7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200" spc="220" i="1">
                <a:solidFill>
                  <a:srgbClr val="CDDE42"/>
                </a:solidFill>
                <a:latin typeface="Calibri"/>
                <a:cs typeface="Calibri"/>
              </a:rPr>
              <a:t>Health,</a:t>
            </a:r>
            <a:r>
              <a:rPr dirty="0" sz="2200" spc="7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200" spc="185" i="1">
                <a:solidFill>
                  <a:srgbClr val="CDDE42"/>
                </a:solidFill>
                <a:latin typeface="Calibri"/>
                <a:cs typeface="Calibri"/>
              </a:rPr>
              <a:t>Safety,</a:t>
            </a:r>
            <a:r>
              <a:rPr dirty="0" sz="2200" spc="7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200" spc="355" i="1">
                <a:solidFill>
                  <a:srgbClr val="CDDE42"/>
                </a:solidFill>
                <a:latin typeface="Calibri"/>
                <a:cs typeface="Calibri"/>
              </a:rPr>
              <a:t>and</a:t>
            </a:r>
            <a:r>
              <a:rPr dirty="0" sz="2200" spc="70" i="1">
                <a:solidFill>
                  <a:srgbClr val="CDDE42"/>
                </a:solidFill>
                <a:latin typeface="Calibri"/>
                <a:cs typeface="Calibri"/>
              </a:rPr>
              <a:t> </a:t>
            </a:r>
            <a:r>
              <a:rPr dirty="0" sz="2200" spc="229" i="1">
                <a:solidFill>
                  <a:srgbClr val="CDDE42"/>
                </a:solidFill>
                <a:latin typeface="Calibri"/>
                <a:cs typeface="Calibri"/>
              </a:rPr>
              <a:t>Security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3731895" algn="l"/>
                <a:tab pos="5884545" algn="l"/>
              </a:tabLst>
            </a:pPr>
            <a:r>
              <a:rPr dirty="0" sz="2200" spc="375">
                <a:solidFill>
                  <a:srgbClr val="CDDE42"/>
                </a:solidFill>
                <a:latin typeface="Calibri"/>
                <a:cs typeface="Calibri"/>
              </a:rPr>
              <a:t>g</a:t>
            </a:r>
            <a:r>
              <a:rPr dirty="0" sz="2200" spc="170">
                <a:solidFill>
                  <a:srgbClr val="CDDE42"/>
                </a:solidFill>
                <a:latin typeface="Calibri"/>
                <a:cs typeface="Calibri"/>
              </a:rPr>
              <a:t>l</a:t>
            </a:r>
            <a:r>
              <a:rPr dirty="0" sz="2200" spc="204">
                <a:solidFill>
                  <a:srgbClr val="CDDE42"/>
                </a:solidFill>
                <a:latin typeface="Calibri"/>
                <a:cs typeface="Calibri"/>
              </a:rPr>
              <a:t>o</a:t>
            </a:r>
            <a:r>
              <a:rPr dirty="0" sz="2200" spc="330">
                <a:solidFill>
                  <a:srgbClr val="CDDE42"/>
                </a:solidFill>
                <a:latin typeface="Calibri"/>
                <a:cs typeface="Calibri"/>
              </a:rPr>
              <a:t>b</a:t>
            </a:r>
            <a:r>
              <a:rPr dirty="0" sz="2200" spc="240">
                <a:solidFill>
                  <a:srgbClr val="CDDE42"/>
                </a:solidFill>
                <a:latin typeface="Calibri"/>
                <a:cs typeface="Calibri"/>
              </a:rPr>
              <a:t>a</a:t>
            </a:r>
            <a:r>
              <a:rPr dirty="0" sz="2200" spc="75">
                <a:solidFill>
                  <a:srgbClr val="CDDE42"/>
                </a:solidFill>
                <a:latin typeface="Calibri"/>
                <a:cs typeface="Calibri"/>
              </a:rPr>
              <a:t>l</a:t>
            </a:r>
            <a:r>
              <a:rPr dirty="0" sz="2200" spc="210">
                <a:solidFill>
                  <a:srgbClr val="CDDE42"/>
                </a:solidFill>
                <a:latin typeface="Calibri"/>
                <a:cs typeface="Calibri"/>
              </a:rPr>
              <a:t>s</a:t>
            </a:r>
            <a:r>
              <a:rPr dirty="0" sz="2200" spc="240">
                <a:solidFill>
                  <a:srgbClr val="CDDE42"/>
                </a:solidFill>
                <a:latin typeface="Calibri"/>
                <a:cs typeface="Calibri"/>
              </a:rPr>
              <a:t>a</a:t>
            </a:r>
            <a:r>
              <a:rPr dirty="0" sz="2200" spc="114">
                <a:solidFill>
                  <a:srgbClr val="CDDE42"/>
                </a:solidFill>
                <a:latin typeface="Calibri"/>
                <a:cs typeface="Calibri"/>
              </a:rPr>
              <a:t>f</a:t>
            </a:r>
            <a:r>
              <a:rPr dirty="0" sz="2200" spc="185">
                <a:solidFill>
                  <a:srgbClr val="CDDE42"/>
                </a:solidFill>
                <a:latin typeface="Calibri"/>
                <a:cs typeface="Calibri"/>
              </a:rPr>
              <a:t>e</a:t>
            </a:r>
            <a:r>
              <a:rPr dirty="0" sz="2200" spc="145">
                <a:solidFill>
                  <a:srgbClr val="CDDE42"/>
                </a:solidFill>
                <a:latin typeface="Calibri"/>
                <a:cs typeface="Calibri"/>
              </a:rPr>
              <a:t>t</a:t>
            </a:r>
            <a:r>
              <a:rPr dirty="0" sz="2200" spc="185">
                <a:solidFill>
                  <a:srgbClr val="CDDE42"/>
                </a:solidFill>
                <a:latin typeface="Calibri"/>
                <a:cs typeface="Calibri"/>
              </a:rPr>
              <a:t>y</a:t>
            </a:r>
            <a:r>
              <a:rPr dirty="0" sz="2200" spc="-95">
                <a:solidFill>
                  <a:srgbClr val="CDDE42"/>
                </a:solidFill>
                <a:latin typeface="Calibri"/>
                <a:cs typeface="Calibri"/>
              </a:rPr>
              <a:t>.</a:t>
            </a:r>
            <a:r>
              <a:rPr dirty="0" sz="2200" spc="75">
                <a:solidFill>
                  <a:srgbClr val="CDDE42"/>
                </a:solidFill>
                <a:latin typeface="Calibri"/>
                <a:cs typeface="Calibri"/>
              </a:rPr>
              <a:t>i</a:t>
            </a:r>
            <a:r>
              <a:rPr dirty="0" sz="2200" spc="210">
                <a:solidFill>
                  <a:srgbClr val="CDDE42"/>
                </a:solidFill>
                <a:latin typeface="Calibri"/>
                <a:cs typeface="Calibri"/>
              </a:rPr>
              <a:t>s</a:t>
            </a:r>
            <a:r>
              <a:rPr dirty="0" sz="2200" spc="330">
                <a:solidFill>
                  <a:srgbClr val="CDDE42"/>
                </a:solidFill>
                <a:latin typeface="Calibri"/>
                <a:cs typeface="Calibri"/>
              </a:rPr>
              <a:t>p</a:t>
            </a:r>
            <a:r>
              <a:rPr dirty="0" sz="2200" spc="-95">
                <a:solidFill>
                  <a:srgbClr val="CDDE42"/>
                </a:solidFill>
                <a:latin typeface="Calibri"/>
                <a:cs typeface="Calibri"/>
              </a:rPr>
              <a:t>.</a:t>
            </a:r>
            <a:r>
              <a:rPr dirty="0" sz="2200" spc="530">
                <a:solidFill>
                  <a:srgbClr val="CDDE42"/>
                </a:solidFill>
                <a:latin typeface="Calibri"/>
                <a:cs typeface="Calibri"/>
              </a:rPr>
              <a:t>m</a:t>
            </a:r>
            <a:r>
              <a:rPr dirty="0" sz="2200" spc="254">
                <a:solidFill>
                  <a:srgbClr val="CDDE42"/>
                </a:solidFill>
                <a:latin typeface="Calibri"/>
                <a:cs typeface="Calibri"/>
              </a:rPr>
              <a:t>s</a:t>
            </a:r>
            <a:r>
              <a:rPr dirty="0" sz="2200" spc="310">
                <a:solidFill>
                  <a:srgbClr val="CDDE42"/>
                </a:solidFill>
                <a:latin typeface="Calibri"/>
                <a:cs typeface="Calibri"/>
              </a:rPr>
              <a:t>u</a:t>
            </a:r>
            <a:r>
              <a:rPr dirty="0" sz="2200" spc="-95">
                <a:solidFill>
                  <a:srgbClr val="CDDE42"/>
                </a:solidFill>
                <a:latin typeface="Calibri"/>
                <a:cs typeface="Calibri"/>
              </a:rPr>
              <a:t>.</a:t>
            </a:r>
            <a:r>
              <a:rPr dirty="0" sz="2200" spc="225">
                <a:solidFill>
                  <a:srgbClr val="CDDE42"/>
                </a:solidFill>
                <a:latin typeface="Calibri"/>
                <a:cs typeface="Calibri"/>
              </a:rPr>
              <a:t>e</a:t>
            </a:r>
            <a:r>
              <a:rPr dirty="0" sz="2200" spc="330">
                <a:solidFill>
                  <a:srgbClr val="CDDE42"/>
                </a:solidFill>
                <a:latin typeface="Calibri"/>
                <a:cs typeface="Calibri"/>
              </a:rPr>
              <a:t>d</a:t>
            </a:r>
            <a:r>
              <a:rPr dirty="0" sz="2200" spc="320">
                <a:solidFill>
                  <a:srgbClr val="CDDE42"/>
                </a:solidFill>
                <a:latin typeface="Calibri"/>
                <a:cs typeface="Calibri"/>
              </a:rPr>
              <a:t>u</a:t>
            </a:r>
            <a:r>
              <a:rPr dirty="0" sz="2200">
                <a:solidFill>
                  <a:srgbClr val="CDDE42"/>
                </a:solidFill>
                <a:latin typeface="Calibri"/>
                <a:cs typeface="Calibri"/>
              </a:rPr>
              <a:t>	</a:t>
            </a:r>
            <a:r>
              <a:rPr dirty="0" sz="2200" spc="-5">
                <a:solidFill>
                  <a:srgbClr val="CDDE42"/>
                </a:solidFill>
                <a:latin typeface="Calibri"/>
                <a:cs typeface="Calibri"/>
              </a:rPr>
              <a:t>51</a:t>
            </a:r>
            <a:r>
              <a:rPr dirty="0" sz="2200">
                <a:solidFill>
                  <a:srgbClr val="CDDE42"/>
                </a:solidFill>
                <a:latin typeface="Calibri"/>
                <a:cs typeface="Calibri"/>
              </a:rPr>
              <a:t>7</a:t>
            </a:r>
            <a:r>
              <a:rPr dirty="0" sz="2200" spc="160">
                <a:solidFill>
                  <a:srgbClr val="CDDE42"/>
                </a:solidFill>
                <a:latin typeface="Calibri"/>
                <a:cs typeface="Calibri"/>
              </a:rPr>
              <a:t>-</a:t>
            </a:r>
            <a:r>
              <a:rPr dirty="0" sz="2200" spc="300">
                <a:solidFill>
                  <a:srgbClr val="CDDE42"/>
                </a:solidFill>
                <a:latin typeface="Calibri"/>
                <a:cs typeface="Calibri"/>
              </a:rPr>
              <a:t>884</a:t>
            </a:r>
            <a:r>
              <a:rPr dirty="0" sz="2200" spc="160">
                <a:solidFill>
                  <a:srgbClr val="CDDE42"/>
                </a:solidFill>
                <a:latin typeface="Calibri"/>
                <a:cs typeface="Calibri"/>
              </a:rPr>
              <a:t>-</a:t>
            </a:r>
            <a:r>
              <a:rPr dirty="0" sz="2200" spc="-95">
                <a:solidFill>
                  <a:srgbClr val="CDDE42"/>
                </a:solidFill>
                <a:latin typeface="Calibri"/>
                <a:cs typeface="Calibri"/>
              </a:rPr>
              <a:t>21</a:t>
            </a:r>
            <a:r>
              <a:rPr dirty="0" sz="2200" spc="180">
                <a:solidFill>
                  <a:srgbClr val="CDDE42"/>
                </a:solidFill>
                <a:latin typeface="Calibri"/>
                <a:cs typeface="Calibri"/>
              </a:rPr>
              <a:t>7</a:t>
            </a:r>
            <a:r>
              <a:rPr dirty="0" sz="2200" spc="335">
                <a:solidFill>
                  <a:srgbClr val="CDDE42"/>
                </a:solidFill>
                <a:latin typeface="Calibri"/>
                <a:cs typeface="Calibri"/>
              </a:rPr>
              <a:t>4</a:t>
            </a:r>
            <a:r>
              <a:rPr dirty="0" sz="2200">
                <a:solidFill>
                  <a:srgbClr val="CDDE42"/>
                </a:solidFill>
                <a:latin typeface="Calibri"/>
                <a:cs typeface="Calibri"/>
              </a:rPr>
              <a:t>	</a:t>
            </a:r>
            <a:r>
              <a:rPr dirty="0" sz="2200" spc="37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z="2200" spc="17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2200" spc="204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2200" spc="33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z="2200" spc="24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2200" spc="7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2200" spc="21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2200" spc="24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2200" spc="114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f</a:t>
            </a:r>
            <a:r>
              <a:rPr dirty="0" sz="2200" spc="18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2200" spc="14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2200" spc="18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y</a:t>
            </a:r>
            <a:r>
              <a:rPr dirty="0" sz="2200" spc="44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@m</a:t>
            </a:r>
            <a:r>
              <a:rPr dirty="0" sz="2200" spc="20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2200" spc="31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z="2200" spc="-9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2200" spc="225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2200" spc="33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z="2200" spc="320">
                <a:solidFill>
                  <a:srgbClr val="CDDE42"/>
                </a:solidFill>
                <a:latin typeface="Calibri"/>
                <a:cs typeface="Calibri"/>
                <a:hlinkClick r:id="rId3"/>
              </a:rPr>
              <a:t>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1415" y="6421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691388"/>
            <a:ext cx="94634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50">
                <a:solidFill>
                  <a:srgbClr val="018184"/>
                </a:solidFill>
              </a:rPr>
              <a:t>Global</a:t>
            </a:r>
            <a:r>
              <a:rPr dirty="0" sz="3600" spc="160">
                <a:solidFill>
                  <a:srgbClr val="018184"/>
                </a:solidFill>
              </a:rPr>
              <a:t> </a:t>
            </a:r>
            <a:r>
              <a:rPr dirty="0" sz="3600" spc="335">
                <a:solidFill>
                  <a:srgbClr val="018184"/>
                </a:solidFill>
              </a:rPr>
              <a:t>Health,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370">
                <a:solidFill>
                  <a:srgbClr val="018184"/>
                </a:solidFill>
              </a:rPr>
              <a:t>Safety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490">
                <a:solidFill>
                  <a:srgbClr val="018184"/>
                </a:solidFill>
              </a:rPr>
              <a:t>and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385">
                <a:solidFill>
                  <a:srgbClr val="018184"/>
                </a:solidFill>
              </a:rPr>
              <a:t>Security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515">
                <a:solidFill>
                  <a:srgbClr val="018184"/>
                </a:solidFill>
              </a:rPr>
              <a:t>Team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80774" y="4001516"/>
            <a:ext cx="181737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Chris Daniel  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Director 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7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@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ms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  <a:hlinkClick r:id="rId2"/>
              </a:rPr>
              <a:t>edu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9388" y="4001516"/>
            <a:ext cx="1924050" cy="84581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142240">
              <a:lnSpc>
                <a:spcPts val="2110"/>
              </a:lnSpc>
              <a:spcBef>
                <a:spcPts val="210"/>
              </a:spcBef>
            </a:pPr>
            <a:r>
              <a:rPr dirty="0" sz="1800" spc="-20">
                <a:solidFill>
                  <a:srgbClr val="17453A"/>
                </a:solidFill>
                <a:latin typeface="Calibri"/>
                <a:cs typeface="Calibri"/>
              </a:rPr>
              <a:t>Elke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Schmidt  Senior</a:t>
            </a:r>
            <a:r>
              <a:rPr dirty="0" sz="1800" spc="-3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Coordinator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3"/>
              </a:rPr>
              <a:t>schmi822@msu.edu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45942" y="4007611"/>
            <a:ext cx="183070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Megan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Hauser</a:t>
            </a:r>
            <a:r>
              <a:rPr dirty="0" sz="1800" spc="-7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17453A"/>
                </a:solidFill>
                <a:latin typeface="Calibri"/>
                <a:cs typeface="Calibri"/>
              </a:rPr>
              <a:t>Tran  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Coordinator 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  <a:hlinkClick r:id="rId4"/>
              </a:rPr>
              <a:t>hausertr@msu.edu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84660" y="2004954"/>
            <a:ext cx="1193799" cy="168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54133" y="2004954"/>
            <a:ext cx="1193799" cy="1689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23605" y="1991400"/>
            <a:ext cx="1193799" cy="168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204470" marR="5080">
              <a:lnSpc>
                <a:spcPct val="100400"/>
              </a:lnSpc>
              <a:spcBef>
                <a:spcPts val="75"/>
              </a:spcBef>
            </a:pPr>
            <a:r>
              <a:rPr dirty="0" spc="665"/>
              <a:t>Update </a:t>
            </a:r>
            <a:r>
              <a:rPr dirty="0" spc="690"/>
              <a:t>on </a:t>
            </a:r>
            <a:r>
              <a:rPr dirty="0" spc="515"/>
              <a:t>International</a:t>
            </a:r>
            <a:r>
              <a:rPr dirty="0" spc="-555"/>
              <a:t> </a:t>
            </a:r>
            <a:r>
              <a:rPr dirty="0" spc="490"/>
              <a:t>Travel  </a:t>
            </a:r>
            <a:r>
              <a:rPr dirty="0" spc="509"/>
              <a:t>at</a:t>
            </a:r>
            <a:r>
              <a:rPr dirty="0" spc="254"/>
              <a:t> </a:t>
            </a:r>
            <a:r>
              <a:rPr dirty="0" spc="670"/>
              <a:t>MSU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65" y="264667"/>
            <a:ext cx="76885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5">
                <a:solidFill>
                  <a:srgbClr val="018184"/>
                </a:solidFill>
              </a:rPr>
              <a:t>Fall</a:t>
            </a:r>
            <a:r>
              <a:rPr dirty="0" sz="3600" spc="160">
                <a:solidFill>
                  <a:srgbClr val="018184"/>
                </a:solidFill>
              </a:rPr>
              <a:t> </a:t>
            </a:r>
            <a:r>
              <a:rPr dirty="0" sz="3600" spc="270">
                <a:solidFill>
                  <a:srgbClr val="018184"/>
                </a:solidFill>
              </a:rPr>
              <a:t>22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490">
                <a:solidFill>
                  <a:srgbClr val="018184"/>
                </a:solidFill>
              </a:rPr>
              <a:t>and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465">
                <a:solidFill>
                  <a:srgbClr val="018184"/>
                </a:solidFill>
              </a:rPr>
              <a:t>Spring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270">
                <a:solidFill>
                  <a:srgbClr val="018184"/>
                </a:solidFill>
              </a:rPr>
              <a:t>23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325">
                <a:solidFill>
                  <a:srgbClr val="018184"/>
                </a:solidFill>
              </a:rPr>
              <a:t>Travel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445">
                <a:solidFill>
                  <a:srgbClr val="018184"/>
                </a:solidFill>
              </a:rPr>
              <a:t>Data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3765" y="1939035"/>
            <a:ext cx="4652645" cy="37655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240665" marR="5080" indent="-228600">
              <a:lnSpc>
                <a:spcPts val="24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Data pulled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from </a:t>
            </a: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MSU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Global </a:t>
            </a:r>
            <a:r>
              <a:rPr dirty="0" sz="2200" spc="-50">
                <a:solidFill>
                  <a:srgbClr val="810060"/>
                </a:solidFill>
                <a:latin typeface="Tahoma"/>
                <a:cs typeface="Tahoma"/>
              </a:rPr>
              <a:t>Travel 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Registry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(Education Abroad is rolled  up separately and </a:t>
            </a: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not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in</a:t>
            </a:r>
            <a:r>
              <a:rPr dirty="0" sz="2200" spc="-3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GTR)</a:t>
            </a:r>
            <a:endParaRPr sz="2200">
              <a:latin typeface="Tahoma"/>
              <a:cs typeface="Tahoma"/>
            </a:endParaRPr>
          </a:p>
          <a:p>
            <a:pPr marL="240665" marR="6350" indent="-228600">
              <a:lnSpc>
                <a:spcPts val="2400"/>
              </a:lnSpc>
              <a:spcBef>
                <a:spcPts val="9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Currently working </a:t>
            </a: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with IT to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ensure 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accurate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data is being pulled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from  EDW</a:t>
            </a:r>
            <a:endParaRPr sz="2200">
              <a:latin typeface="Tahoma"/>
              <a:cs typeface="Tahoma"/>
            </a:endParaRPr>
          </a:p>
          <a:p>
            <a:pPr marL="240665" marR="255270" indent="-228600">
              <a:lnSpc>
                <a:spcPts val="2300"/>
              </a:lnSpc>
              <a:spcBef>
                <a:spcPts val="10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Comprehensive reporting through 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EDW </a:t>
            </a: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would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require </a:t>
            </a: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IT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project</a:t>
            </a:r>
            <a:endParaRPr sz="2200">
              <a:latin typeface="Tahoma"/>
              <a:cs typeface="Tahoma"/>
            </a:endParaRPr>
          </a:p>
          <a:p>
            <a:pPr marL="240665" marR="174625" indent="-228600">
              <a:lnSpc>
                <a:spcPts val="240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ISOS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also allows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for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reporting but  there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are </a:t>
            </a: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some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duplicates </a:t>
            </a:r>
            <a:r>
              <a:rPr dirty="0" sz="2200" spc="-15">
                <a:solidFill>
                  <a:srgbClr val="810060"/>
                </a:solidFill>
                <a:latin typeface="Tahoma"/>
                <a:cs typeface="Tahoma"/>
              </a:rPr>
              <a:t>(travel 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arrangers </a:t>
            </a:r>
            <a:r>
              <a:rPr dirty="0" sz="2200">
                <a:solidFill>
                  <a:srgbClr val="810060"/>
                </a:solidFill>
                <a:latin typeface="Tahoma"/>
                <a:cs typeface="Tahoma"/>
              </a:rPr>
              <a:t>/ </a:t>
            </a:r>
            <a:r>
              <a:rPr dirty="0" sz="2200" spc="-5">
                <a:solidFill>
                  <a:srgbClr val="810060"/>
                </a:solidFill>
                <a:latin typeface="Tahoma"/>
                <a:cs typeface="Tahoma"/>
              </a:rPr>
              <a:t>personal </a:t>
            </a:r>
            <a:r>
              <a:rPr dirty="0" sz="2200" spc="-10">
                <a:solidFill>
                  <a:srgbClr val="810060"/>
                </a:solidFill>
                <a:latin typeface="Tahoma"/>
                <a:cs typeface="Tahoma"/>
              </a:rPr>
              <a:t>from</a:t>
            </a:r>
            <a:r>
              <a:rPr dirty="0" sz="2200" spc="5">
                <a:solidFill>
                  <a:srgbClr val="810060"/>
                </a:solidFill>
                <a:latin typeface="Tahoma"/>
                <a:cs typeface="Tahoma"/>
              </a:rPr>
              <a:t> </a:t>
            </a:r>
            <a:r>
              <a:rPr dirty="0" sz="2200" spc="-30">
                <a:solidFill>
                  <a:srgbClr val="810060"/>
                </a:solidFill>
                <a:latin typeface="Tahoma"/>
                <a:cs typeface="Tahoma"/>
              </a:rPr>
              <a:t>Triplink)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7917" y="1862559"/>
            <a:ext cx="4699321" cy="313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763" y="1009192"/>
            <a:ext cx="4815840" cy="487743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800" spc="285" b="1">
                <a:solidFill>
                  <a:srgbClr val="17453A"/>
                </a:solidFill>
                <a:latin typeface="Calibri"/>
                <a:cs typeface="Calibri"/>
              </a:rPr>
              <a:t>Fall</a:t>
            </a:r>
            <a:r>
              <a:rPr dirty="0" sz="2800" spc="145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225" b="1">
                <a:solidFill>
                  <a:srgbClr val="17453A"/>
                </a:solidFill>
                <a:latin typeface="Calibri"/>
                <a:cs typeface="Calibri"/>
              </a:rPr>
              <a:t>22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95">
                <a:solidFill>
                  <a:srgbClr val="17453A"/>
                </a:solidFill>
                <a:latin typeface="Calibri"/>
                <a:cs typeface="Calibri"/>
              </a:rPr>
              <a:t>Number </a:t>
            </a:r>
            <a:r>
              <a:rPr dirty="0" sz="2000" spc="130">
                <a:solidFill>
                  <a:srgbClr val="17453A"/>
                </a:solidFill>
                <a:latin typeface="Calibri"/>
                <a:cs typeface="Calibri"/>
              </a:rPr>
              <a:t>of </a:t>
            </a:r>
            <a:r>
              <a:rPr dirty="0" sz="2000" spc="120">
                <a:solidFill>
                  <a:srgbClr val="17453A"/>
                </a:solidFill>
                <a:latin typeface="Calibri"/>
                <a:cs typeface="Calibri"/>
              </a:rPr>
              <a:t>Trips:</a:t>
            </a:r>
            <a:r>
              <a:rPr dirty="0" sz="2000" spc="-229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u="sng" sz="2000" spc="170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626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95">
                <a:solidFill>
                  <a:srgbClr val="17453A"/>
                </a:solidFill>
                <a:latin typeface="Calibri"/>
                <a:cs typeface="Calibri"/>
              </a:rPr>
              <a:t>Number </a:t>
            </a:r>
            <a:r>
              <a:rPr dirty="0" sz="2000" spc="130">
                <a:solidFill>
                  <a:srgbClr val="17453A"/>
                </a:solidFill>
                <a:latin typeface="Calibri"/>
                <a:cs typeface="Calibri"/>
              </a:rPr>
              <a:t>of </a:t>
            </a:r>
            <a:r>
              <a:rPr dirty="0" sz="2000" spc="135">
                <a:solidFill>
                  <a:srgbClr val="17453A"/>
                </a:solidFill>
                <a:latin typeface="Calibri"/>
                <a:cs typeface="Calibri"/>
              </a:rPr>
              <a:t>Travelers:</a:t>
            </a:r>
            <a:r>
              <a:rPr dirty="0" sz="2000" spc="-229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u="sng" sz="2000" spc="240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748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00">
                <a:solidFill>
                  <a:srgbClr val="17453A"/>
                </a:solidFill>
                <a:latin typeface="Calibri"/>
                <a:cs typeface="Calibri"/>
              </a:rPr>
              <a:t>Waivers </a:t>
            </a:r>
            <a:r>
              <a:rPr dirty="0" sz="2000" spc="195">
                <a:solidFill>
                  <a:srgbClr val="17453A"/>
                </a:solidFill>
                <a:latin typeface="Calibri"/>
                <a:cs typeface="Calibri"/>
              </a:rPr>
              <a:t>granted:</a:t>
            </a:r>
            <a:r>
              <a:rPr dirty="0" sz="2000" spc="-6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u="sng" sz="2000" spc="215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20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60">
                <a:solidFill>
                  <a:srgbClr val="810060"/>
                </a:solidFill>
                <a:latin typeface="Calibri"/>
                <a:cs typeface="Calibri"/>
              </a:rPr>
              <a:t>FASTR </a:t>
            </a:r>
            <a:r>
              <a:rPr dirty="0" sz="1800" spc="210">
                <a:solidFill>
                  <a:srgbClr val="810060"/>
                </a:solidFill>
                <a:latin typeface="Calibri"/>
                <a:cs typeface="Calibri"/>
              </a:rPr>
              <a:t>Reviewed</a:t>
            </a:r>
            <a:r>
              <a:rPr dirty="0" sz="1800" spc="-21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810060"/>
                </a:solidFill>
                <a:latin typeface="Calibri"/>
                <a:cs typeface="Calibri"/>
              </a:rPr>
              <a:t>Waivers: </a:t>
            </a:r>
            <a:r>
              <a:rPr dirty="0" u="sng" sz="1800" spc="27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95">
                <a:solidFill>
                  <a:srgbClr val="810060"/>
                </a:solidFill>
                <a:latin typeface="Calibri"/>
                <a:cs typeface="Calibri"/>
              </a:rPr>
              <a:t>RSAC </a:t>
            </a:r>
            <a:r>
              <a:rPr dirty="0" sz="1800" spc="180">
                <a:solidFill>
                  <a:srgbClr val="810060"/>
                </a:solidFill>
                <a:latin typeface="Calibri"/>
                <a:cs typeface="Calibri"/>
              </a:rPr>
              <a:t>reviewed</a:t>
            </a:r>
            <a:r>
              <a:rPr dirty="0" sz="1800" spc="-24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810060"/>
                </a:solidFill>
                <a:latin typeface="Calibri"/>
                <a:cs typeface="Calibri"/>
              </a:rPr>
              <a:t>Waivers: </a:t>
            </a:r>
            <a:r>
              <a:rPr dirty="0" u="sng" sz="1800" spc="-26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20">
                <a:solidFill>
                  <a:srgbClr val="17453A"/>
                </a:solidFill>
                <a:latin typeface="Calibri"/>
                <a:cs typeface="Calibri"/>
              </a:rPr>
              <a:t>Top </a:t>
            </a:r>
            <a:r>
              <a:rPr dirty="0" sz="2000" spc="114">
                <a:solidFill>
                  <a:srgbClr val="17453A"/>
                </a:solidFill>
                <a:latin typeface="Calibri"/>
                <a:cs typeface="Calibri"/>
              </a:rPr>
              <a:t>5 </a:t>
            </a:r>
            <a:r>
              <a:rPr dirty="0" sz="2000" spc="155">
                <a:solidFill>
                  <a:srgbClr val="17453A"/>
                </a:solidFill>
                <a:latin typeface="Calibri"/>
                <a:cs typeface="Calibri"/>
              </a:rPr>
              <a:t>Travel </a:t>
            </a:r>
            <a:r>
              <a:rPr dirty="0" sz="2000" spc="235">
                <a:solidFill>
                  <a:srgbClr val="17453A"/>
                </a:solidFill>
                <a:latin typeface="Calibri"/>
                <a:cs typeface="Calibri"/>
              </a:rPr>
              <a:t>Reasons</a:t>
            </a:r>
            <a:r>
              <a:rPr dirty="0" sz="2000" spc="-21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000" spc="95">
                <a:solidFill>
                  <a:srgbClr val="17453A"/>
                </a:solidFill>
                <a:latin typeface="Calibri"/>
                <a:cs typeface="Calibri"/>
              </a:rPr>
              <a:t>(trips):</a:t>
            </a:r>
            <a:endParaRPr sz="2000">
              <a:latin typeface="Calibri"/>
              <a:cs typeface="Calibri"/>
            </a:endParaRPr>
          </a:p>
          <a:p>
            <a:pPr lvl="1" marL="698500" marR="5080" indent="-228600">
              <a:lnSpc>
                <a:spcPts val="19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00">
                <a:solidFill>
                  <a:srgbClr val="810060"/>
                </a:solidFill>
                <a:latin typeface="Calibri"/>
                <a:cs typeface="Calibri"/>
              </a:rPr>
              <a:t>Conference </a:t>
            </a:r>
            <a:r>
              <a:rPr dirty="0" sz="1800" spc="130">
                <a:solidFill>
                  <a:srgbClr val="810060"/>
                </a:solidFill>
                <a:latin typeface="Calibri"/>
                <a:cs typeface="Calibri"/>
              </a:rPr>
              <a:t>or </a:t>
            </a:r>
            <a:r>
              <a:rPr dirty="0" sz="1800" spc="200">
                <a:solidFill>
                  <a:srgbClr val="810060"/>
                </a:solidFill>
                <a:latin typeface="Calibri"/>
                <a:cs typeface="Calibri"/>
              </a:rPr>
              <a:t>Meeting</a:t>
            </a:r>
            <a:r>
              <a:rPr dirty="0" sz="1800" spc="-15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80">
                <a:solidFill>
                  <a:srgbClr val="810060"/>
                </a:solidFill>
                <a:latin typeface="Calibri"/>
                <a:cs typeface="Calibri"/>
              </a:rPr>
              <a:t>Attendance: </a:t>
            </a:r>
            <a:r>
              <a:rPr dirty="0" u="sng" sz="1800" spc="180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3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413</a:t>
            </a:r>
            <a:endParaRPr sz="1800">
              <a:latin typeface="Calibri"/>
              <a:cs typeface="Calibri"/>
            </a:endParaRPr>
          </a:p>
          <a:p>
            <a:pPr lvl="1" marL="698500" marR="221615" indent="-228600">
              <a:lnSpc>
                <a:spcPts val="1989"/>
              </a:lnSpc>
              <a:spcBef>
                <a:spcPts val="4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10">
                <a:solidFill>
                  <a:srgbClr val="810060"/>
                </a:solidFill>
                <a:latin typeface="Calibri"/>
                <a:cs typeface="Calibri"/>
              </a:rPr>
              <a:t>Research </a:t>
            </a:r>
            <a:r>
              <a:rPr dirty="0" sz="1800" spc="245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1800" spc="-2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70">
                <a:solidFill>
                  <a:srgbClr val="810060"/>
                </a:solidFill>
                <a:latin typeface="Calibri"/>
                <a:cs typeface="Calibri"/>
              </a:rPr>
              <a:t>Creative </a:t>
            </a:r>
            <a:r>
              <a:rPr dirty="0" sz="1800" spc="175">
                <a:solidFill>
                  <a:srgbClr val="810060"/>
                </a:solidFill>
                <a:latin typeface="Calibri"/>
                <a:cs typeface="Calibri"/>
              </a:rPr>
              <a:t>Endeavors: </a:t>
            </a:r>
            <a:r>
              <a:rPr dirty="0" u="sng" sz="1800" spc="17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18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209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160">
                <a:solidFill>
                  <a:srgbClr val="810060"/>
                </a:solidFill>
                <a:latin typeface="Calibri"/>
                <a:cs typeface="Calibri"/>
              </a:rPr>
              <a:t>International </a:t>
            </a:r>
            <a:r>
              <a:rPr dirty="0" sz="1800" spc="200">
                <a:solidFill>
                  <a:srgbClr val="810060"/>
                </a:solidFill>
                <a:latin typeface="Calibri"/>
                <a:cs typeface="Calibri"/>
              </a:rPr>
              <a:t>Capacity </a:t>
            </a:r>
            <a:r>
              <a:rPr dirty="0" sz="1800" spc="185">
                <a:solidFill>
                  <a:srgbClr val="810060"/>
                </a:solidFill>
                <a:latin typeface="Calibri"/>
                <a:cs typeface="Calibri"/>
              </a:rPr>
              <a:t>Building:</a:t>
            </a:r>
            <a:r>
              <a:rPr dirty="0" sz="1800" spc="-1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u="sng" sz="1800" spc="19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54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165">
                <a:solidFill>
                  <a:srgbClr val="810060"/>
                </a:solidFill>
                <a:latin typeface="Calibri"/>
                <a:cs typeface="Calibri"/>
              </a:rPr>
              <a:t>Site </a:t>
            </a:r>
            <a:r>
              <a:rPr dirty="0" sz="1800" spc="90">
                <a:solidFill>
                  <a:srgbClr val="810060"/>
                </a:solidFill>
                <a:latin typeface="Calibri"/>
                <a:cs typeface="Calibri"/>
              </a:rPr>
              <a:t>Visit:</a:t>
            </a:r>
            <a:r>
              <a:rPr dirty="0" sz="1800" spc="-3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u="sng" sz="1800" spc="160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38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185">
                <a:solidFill>
                  <a:srgbClr val="810060"/>
                </a:solidFill>
                <a:latin typeface="Calibri"/>
                <a:cs typeface="Calibri"/>
              </a:rPr>
              <a:t>Recruitment:</a:t>
            </a:r>
            <a:r>
              <a:rPr dirty="0" sz="18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u="sng" sz="1800" spc="-8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7239" y="1009192"/>
            <a:ext cx="4815840" cy="487743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800" spc="385" b="1">
                <a:solidFill>
                  <a:srgbClr val="17453A"/>
                </a:solidFill>
                <a:latin typeface="Calibri"/>
                <a:cs typeface="Calibri"/>
              </a:rPr>
              <a:t>Spring</a:t>
            </a:r>
            <a:r>
              <a:rPr dirty="0" sz="2800" spc="150" b="1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800" spc="229" b="1">
                <a:solidFill>
                  <a:srgbClr val="17453A"/>
                </a:solidFill>
                <a:latin typeface="Calibri"/>
                <a:cs typeface="Calibri"/>
              </a:rPr>
              <a:t>23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95">
                <a:solidFill>
                  <a:srgbClr val="17453A"/>
                </a:solidFill>
                <a:latin typeface="Calibri"/>
                <a:cs typeface="Calibri"/>
              </a:rPr>
              <a:t>Number </a:t>
            </a:r>
            <a:r>
              <a:rPr dirty="0" sz="2000" spc="130">
                <a:solidFill>
                  <a:srgbClr val="17453A"/>
                </a:solidFill>
                <a:latin typeface="Calibri"/>
                <a:cs typeface="Calibri"/>
              </a:rPr>
              <a:t>of </a:t>
            </a:r>
            <a:r>
              <a:rPr dirty="0" sz="2000" spc="120">
                <a:solidFill>
                  <a:srgbClr val="17453A"/>
                </a:solidFill>
                <a:latin typeface="Calibri"/>
                <a:cs typeface="Calibri"/>
              </a:rPr>
              <a:t>Trips:</a:t>
            </a:r>
            <a:r>
              <a:rPr dirty="0" sz="2000" spc="-229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u="sng" sz="2000" spc="180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230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95">
                <a:solidFill>
                  <a:srgbClr val="17453A"/>
                </a:solidFill>
                <a:latin typeface="Calibri"/>
                <a:cs typeface="Calibri"/>
              </a:rPr>
              <a:t>Number </a:t>
            </a:r>
            <a:r>
              <a:rPr dirty="0" sz="2000" spc="130">
                <a:solidFill>
                  <a:srgbClr val="17453A"/>
                </a:solidFill>
                <a:latin typeface="Calibri"/>
                <a:cs typeface="Calibri"/>
              </a:rPr>
              <a:t>of </a:t>
            </a:r>
            <a:r>
              <a:rPr dirty="0" sz="2000" spc="135">
                <a:solidFill>
                  <a:srgbClr val="17453A"/>
                </a:solidFill>
                <a:latin typeface="Calibri"/>
                <a:cs typeface="Calibri"/>
              </a:rPr>
              <a:t>Travelers:</a:t>
            </a:r>
            <a:r>
              <a:rPr dirty="0" sz="2000" spc="-229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u="sng" sz="2000" spc="114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325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00">
                <a:solidFill>
                  <a:srgbClr val="17453A"/>
                </a:solidFill>
                <a:latin typeface="Calibri"/>
                <a:cs typeface="Calibri"/>
              </a:rPr>
              <a:t>Waivers </a:t>
            </a:r>
            <a:r>
              <a:rPr dirty="0" sz="2000" spc="195">
                <a:solidFill>
                  <a:srgbClr val="17453A"/>
                </a:solidFill>
                <a:latin typeface="Calibri"/>
                <a:cs typeface="Calibri"/>
              </a:rPr>
              <a:t>granted:</a:t>
            </a:r>
            <a:r>
              <a:rPr dirty="0" sz="2000" spc="-6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u="sng" sz="2000" spc="-45">
                <a:solidFill>
                  <a:srgbClr val="17453A"/>
                </a:solidFill>
                <a:uFill>
                  <a:solidFill>
                    <a:srgbClr val="17453A"/>
                  </a:solidFill>
                </a:uFill>
                <a:latin typeface="Calibri"/>
                <a:cs typeface="Calibri"/>
              </a:rPr>
              <a:t>19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60">
                <a:solidFill>
                  <a:srgbClr val="810060"/>
                </a:solidFill>
                <a:latin typeface="Calibri"/>
                <a:cs typeface="Calibri"/>
              </a:rPr>
              <a:t>FASTR </a:t>
            </a:r>
            <a:r>
              <a:rPr dirty="0" sz="1800" spc="210">
                <a:solidFill>
                  <a:srgbClr val="810060"/>
                </a:solidFill>
                <a:latin typeface="Calibri"/>
                <a:cs typeface="Calibri"/>
              </a:rPr>
              <a:t>Reviewed</a:t>
            </a:r>
            <a:r>
              <a:rPr dirty="0" sz="1800" spc="-21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810060"/>
                </a:solidFill>
                <a:latin typeface="Calibri"/>
                <a:cs typeface="Calibri"/>
              </a:rPr>
              <a:t>Waivers: </a:t>
            </a:r>
            <a:r>
              <a:rPr dirty="0" u="sng" sz="1800" spc="10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95">
                <a:solidFill>
                  <a:srgbClr val="810060"/>
                </a:solidFill>
                <a:latin typeface="Calibri"/>
                <a:cs typeface="Calibri"/>
              </a:rPr>
              <a:t>RSAC </a:t>
            </a:r>
            <a:r>
              <a:rPr dirty="0" sz="1800" spc="180">
                <a:solidFill>
                  <a:srgbClr val="810060"/>
                </a:solidFill>
                <a:latin typeface="Calibri"/>
                <a:cs typeface="Calibri"/>
              </a:rPr>
              <a:t>reviewed</a:t>
            </a:r>
            <a:r>
              <a:rPr dirty="0" sz="1800" spc="-24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810060"/>
                </a:solidFill>
                <a:latin typeface="Calibri"/>
                <a:cs typeface="Calibri"/>
              </a:rPr>
              <a:t>Waivers: </a:t>
            </a:r>
            <a:r>
              <a:rPr dirty="0" u="sng" sz="1800" spc="110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220">
                <a:solidFill>
                  <a:srgbClr val="17453A"/>
                </a:solidFill>
                <a:latin typeface="Calibri"/>
                <a:cs typeface="Calibri"/>
              </a:rPr>
              <a:t>Top </a:t>
            </a:r>
            <a:r>
              <a:rPr dirty="0" sz="2000" spc="114">
                <a:solidFill>
                  <a:srgbClr val="17453A"/>
                </a:solidFill>
                <a:latin typeface="Calibri"/>
                <a:cs typeface="Calibri"/>
              </a:rPr>
              <a:t>5 </a:t>
            </a:r>
            <a:r>
              <a:rPr dirty="0" sz="2000" spc="155">
                <a:solidFill>
                  <a:srgbClr val="17453A"/>
                </a:solidFill>
                <a:latin typeface="Calibri"/>
                <a:cs typeface="Calibri"/>
              </a:rPr>
              <a:t>Travel </a:t>
            </a:r>
            <a:r>
              <a:rPr dirty="0" sz="2000" spc="235">
                <a:solidFill>
                  <a:srgbClr val="17453A"/>
                </a:solidFill>
                <a:latin typeface="Calibri"/>
                <a:cs typeface="Calibri"/>
              </a:rPr>
              <a:t>Reasons</a:t>
            </a:r>
            <a:r>
              <a:rPr dirty="0" sz="2000" spc="-21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000" spc="95">
                <a:solidFill>
                  <a:srgbClr val="17453A"/>
                </a:solidFill>
                <a:latin typeface="Calibri"/>
                <a:cs typeface="Calibri"/>
              </a:rPr>
              <a:t>(trips):</a:t>
            </a:r>
            <a:endParaRPr sz="2000">
              <a:latin typeface="Calibri"/>
              <a:cs typeface="Calibri"/>
            </a:endParaRPr>
          </a:p>
          <a:p>
            <a:pPr lvl="1" marL="698500" marR="5080" indent="-228600">
              <a:lnSpc>
                <a:spcPts val="19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00">
                <a:solidFill>
                  <a:srgbClr val="810060"/>
                </a:solidFill>
                <a:latin typeface="Calibri"/>
                <a:cs typeface="Calibri"/>
              </a:rPr>
              <a:t>Conference </a:t>
            </a:r>
            <a:r>
              <a:rPr dirty="0" sz="1800" spc="130">
                <a:solidFill>
                  <a:srgbClr val="810060"/>
                </a:solidFill>
                <a:latin typeface="Calibri"/>
                <a:cs typeface="Calibri"/>
              </a:rPr>
              <a:t>or </a:t>
            </a:r>
            <a:r>
              <a:rPr dirty="0" sz="1800" spc="200">
                <a:solidFill>
                  <a:srgbClr val="810060"/>
                </a:solidFill>
                <a:latin typeface="Calibri"/>
                <a:cs typeface="Calibri"/>
              </a:rPr>
              <a:t>Meeting</a:t>
            </a:r>
            <a:r>
              <a:rPr dirty="0" sz="1800" spc="-15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80">
                <a:solidFill>
                  <a:srgbClr val="810060"/>
                </a:solidFill>
                <a:latin typeface="Calibri"/>
                <a:cs typeface="Calibri"/>
              </a:rPr>
              <a:t>Attendance: </a:t>
            </a:r>
            <a:r>
              <a:rPr dirty="0" u="sng" sz="1800" spc="180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9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lvl="1" marL="698500" marR="221615" indent="-228600">
              <a:lnSpc>
                <a:spcPts val="1989"/>
              </a:lnSpc>
              <a:spcBef>
                <a:spcPts val="4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10">
                <a:solidFill>
                  <a:srgbClr val="810060"/>
                </a:solidFill>
                <a:latin typeface="Calibri"/>
                <a:cs typeface="Calibri"/>
              </a:rPr>
              <a:t>Research </a:t>
            </a:r>
            <a:r>
              <a:rPr dirty="0" sz="1800" spc="245">
                <a:solidFill>
                  <a:srgbClr val="810060"/>
                </a:solidFill>
                <a:latin typeface="Calibri"/>
                <a:cs typeface="Calibri"/>
              </a:rPr>
              <a:t>and</a:t>
            </a:r>
            <a:r>
              <a:rPr dirty="0" sz="1800" spc="-260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70">
                <a:solidFill>
                  <a:srgbClr val="810060"/>
                </a:solidFill>
                <a:latin typeface="Calibri"/>
                <a:cs typeface="Calibri"/>
              </a:rPr>
              <a:t>Creative </a:t>
            </a:r>
            <a:r>
              <a:rPr dirty="0" sz="1800" spc="175">
                <a:solidFill>
                  <a:srgbClr val="810060"/>
                </a:solidFill>
                <a:latin typeface="Calibri"/>
                <a:cs typeface="Calibri"/>
              </a:rPr>
              <a:t>Endeavors: </a:t>
            </a:r>
            <a:r>
              <a:rPr dirty="0" u="sng" sz="1800" spc="17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9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104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165">
                <a:solidFill>
                  <a:srgbClr val="810060"/>
                </a:solidFill>
                <a:latin typeface="Calibri"/>
                <a:cs typeface="Calibri"/>
              </a:rPr>
              <a:t>Site </a:t>
            </a:r>
            <a:r>
              <a:rPr dirty="0" sz="1800" spc="90">
                <a:solidFill>
                  <a:srgbClr val="810060"/>
                </a:solidFill>
                <a:latin typeface="Calibri"/>
                <a:cs typeface="Calibri"/>
              </a:rPr>
              <a:t>Visit:</a:t>
            </a:r>
            <a:r>
              <a:rPr dirty="0" sz="1800" spc="-3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u="sng" sz="1800" spc="12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160">
                <a:solidFill>
                  <a:srgbClr val="810060"/>
                </a:solidFill>
                <a:latin typeface="Calibri"/>
                <a:cs typeface="Calibri"/>
              </a:rPr>
              <a:t>International </a:t>
            </a:r>
            <a:r>
              <a:rPr dirty="0" sz="1800" spc="200">
                <a:solidFill>
                  <a:srgbClr val="810060"/>
                </a:solidFill>
                <a:latin typeface="Calibri"/>
                <a:cs typeface="Calibri"/>
              </a:rPr>
              <a:t>Capacity </a:t>
            </a:r>
            <a:r>
              <a:rPr dirty="0" sz="1800" spc="185">
                <a:solidFill>
                  <a:srgbClr val="810060"/>
                </a:solidFill>
                <a:latin typeface="Calibri"/>
                <a:cs typeface="Calibri"/>
              </a:rPr>
              <a:t>Building:</a:t>
            </a:r>
            <a:r>
              <a:rPr dirty="0" sz="1800" spc="-17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810060"/>
                </a:solidFill>
                <a:latin typeface="Calibri"/>
                <a:cs typeface="Calibri"/>
              </a:rPr>
              <a:t>2</a:t>
            </a:r>
            <a:r>
              <a:rPr dirty="0" u="sng" sz="1800" spc="105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 spc="220">
                <a:solidFill>
                  <a:srgbClr val="810060"/>
                </a:solidFill>
                <a:latin typeface="Calibri"/>
                <a:cs typeface="Calibri"/>
              </a:rPr>
              <a:t>Teaching</a:t>
            </a:r>
            <a:r>
              <a:rPr dirty="0" sz="1800" spc="65">
                <a:solidFill>
                  <a:srgbClr val="810060"/>
                </a:solidFill>
                <a:latin typeface="Calibri"/>
                <a:cs typeface="Calibri"/>
              </a:rPr>
              <a:t> </a:t>
            </a:r>
            <a:r>
              <a:rPr dirty="0" u="sng" sz="1800" spc="-40">
                <a:solidFill>
                  <a:srgbClr val="810060"/>
                </a:solidFill>
                <a:uFill>
                  <a:solidFill>
                    <a:srgbClr val="810060"/>
                  </a:solidFill>
                </a:u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3763" y="264667"/>
            <a:ext cx="106152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5">
                <a:solidFill>
                  <a:srgbClr val="018184"/>
                </a:solidFill>
              </a:rPr>
              <a:t>Fall</a:t>
            </a:r>
            <a:r>
              <a:rPr dirty="0" sz="3600" spc="165">
                <a:solidFill>
                  <a:srgbClr val="018184"/>
                </a:solidFill>
              </a:rPr>
              <a:t> </a:t>
            </a:r>
            <a:r>
              <a:rPr dirty="0" sz="3600" spc="270">
                <a:solidFill>
                  <a:srgbClr val="018184"/>
                </a:solidFill>
              </a:rPr>
              <a:t>22</a:t>
            </a:r>
            <a:r>
              <a:rPr dirty="0" sz="3600" spc="175">
                <a:solidFill>
                  <a:srgbClr val="018184"/>
                </a:solidFill>
              </a:rPr>
              <a:t> </a:t>
            </a:r>
            <a:r>
              <a:rPr dirty="0" sz="3600" spc="490">
                <a:solidFill>
                  <a:srgbClr val="018184"/>
                </a:solidFill>
              </a:rPr>
              <a:t>and</a:t>
            </a:r>
            <a:r>
              <a:rPr dirty="0" sz="3600" spc="175">
                <a:solidFill>
                  <a:srgbClr val="018184"/>
                </a:solidFill>
              </a:rPr>
              <a:t> </a:t>
            </a:r>
            <a:r>
              <a:rPr dirty="0" sz="3600" spc="465">
                <a:solidFill>
                  <a:srgbClr val="018184"/>
                </a:solidFill>
              </a:rPr>
              <a:t>Spring</a:t>
            </a:r>
            <a:r>
              <a:rPr dirty="0" sz="3600" spc="175">
                <a:solidFill>
                  <a:srgbClr val="018184"/>
                </a:solidFill>
              </a:rPr>
              <a:t> </a:t>
            </a:r>
            <a:r>
              <a:rPr dirty="0" sz="3600" spc="270">
                <a:solidFill>
                  <a:srgbClr val="018184"/>
                </a:solidFill>
              </a:rPr>
              <a:t>23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325">
                <a:solidFill>
                  <a:srgbClr val="018184"/>
                </a:solidFill>
              </a:rPr>
              <a:t>Travel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335">
                <a:solidFill>
                  <a:srgbClr val="018184"/>
                </a:solidFill>
              </a:rPr>
              <a:t>Data: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395">
                <a:solidFill>
                  <a:srgbClr val="018184"/>
                </a:solidFill>
              </a:rPr>
              <a:t>At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405">
                <a:solidFill>
                  <a:srgbClr val="018184"/>
                </a:solidFill>
              </a:rPr>
              <a:t>a</a:t>
            </a:r>
            <a:r>
              <a:rPr dirty="0" sz="3600" spc="170">
                <a:solidFill>
                  <a:srgbClr val="018184"/>
                </a:solidFill>
              </a:rPr>
              <a:t> </a:t>
            </a:r>
            <a:r>
              <a:rPr dirty="0" sz="3600" spc="425">
                <a:solidFill>
                  <a:srgbClr val="018184"/>
                </a:solidFill>
              </a:rPr>
              <a:t>Glance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339" y="182371"/>
            <a:ext cx="59410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35">
                <a:solidFill>
                  <a:srgbClr val="018184"/>
                </a:solidFill>
              </a:rPr>
              <a:t>Fall </a:t>
            </a:r>
            <a:r>
              <a:rPr dirty="0" sz="3600" spc="270">
                <a:solidFill>
                  <a:srgbClr val="018184"/>
                </a:solidFill>
              </a:rPr>
              <a:t>22 </a:t>
            </a:r>
            <a:r>
              <a:rPr dirty="0" sz="3600" spc="325">
                <a:solidFill>
                  <a:srgbClr val="018184"/>
                </a:solidFill>
              </a:rPr>
              <a:t>Travel </a:t>
            </a:r>
            <a:r>
              <a:rPr dirty="0" sz="3600" spc="455">
                <a:solidFill>
                  <a:srgbClr val="018184"/>
                </a:solidFill>
              </a:rPr>
              <a:t>by</a:t>
            </a:r>
            <a:r>
              <a:rPr dirty="0" sz="3600" spc="-280">
                <a:solidFill>
                  <a:srgbClr val="018184"/>
                </a:solidFill>
              </a:rPr>
              <a:t> </a:t>
            </a:r>
            <a:r>
              <a:rPr dirty="0" sz="3600" spc="415">
                <a:solidFill>
                  <a:srgbClr val="018184"/>
                </a:solidFill>
              </a:rPr>
              <a:t>Location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705343" y="1190725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80">
                <a:moveTo>
                  <a:pt x="0" y="0"/>
                </a:moveTo>
                <a:lnTo>
                  <a:pt x="0" y="6809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05343" y="1411224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4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05343" y="1703832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05343" y="1993392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05343" y="228600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05343" y="25755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58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83879" y="1190725"/>
            <a:ext cx="0" cy="144780"/>
          </a:xfrm>
          <a:custGeom>
            <a:avLst/>
            <a:gdLst/>
            <a:ahLst/>
            <a:cxnLst/>
            <a:rect l="l" t="t" r="r" b="b"/>
            <a:pathLst>
              <a:path w="0" h="144780">
                <a:moveTo>
                  <a:pt x="0" y="0"/>
                </a:moveTo>
                <a:lnTo>
                  <a:pt x="0" y="14429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83879" y="1411224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4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83879" y="1703832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3879" y="1993392"/>
            <a:ext cx="0" cy="506095"/>
          </a:xfrm>
          <a:custGeom>
            <a:avLst/>
            <a:gdLst/>
            <a:ahLst/>
            <a:cxnLst/>
            <a:rect l="l" t="t" r="r" b="b"/>
            <a:pathLst>
              <a:path w="0" h="506094">
                <a:moveTo>
                  <a:pt x="0" y="0"/>
                </a:moveTo>
                <a:lnTo>
                  <a:pt x="0" y="50596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3879" y="25755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58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65464" y="1190725"/>
            <a:ext cx="0" cy="1308735"/>
          </a:xfrm>
          <a:custGeom>
            <a:avLst/>
            <a:gdLst/>
            <a:ahLst/>
            <a:cxnLst/>
            <a:rect l="l" t="t" r="r" b="b"/>
            <a:pathLst>
              <a:path w="0" h="1308735">
                <a:moveTo>
                  <a:pt x="0" y="0"/>
                </a:moveTo>
                <a:lnTo>
                  <a:pt x="0" y="130863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65464" y="25755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58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44000" y="1190725"/>
            <a:ext cx="0" cy="1308735"/>
          </a:xfrm>
          <a:custGeom>
            <a:avLst/>
            <a:gdLst/>
            <a:ahLst/>
            <a:cxnLst/>
            <a:rect l="l" t="t" r="r" b="b"/>
            <a:pathLst>
              <a:path w="0" h="1308735">
                <a:moveTo>
                  <a:pt x="0" y="0"/>
                </a:moveTo>
                <a:lnTo>
                  <a:pt x="0" y="130863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44000" y="25755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58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22535" y="1190725"/>
            <a:ext cx="0" cy="1308735"/>
          </a:xfrm>
          <a:custGeom>
            <a:avLst/>
            <a:gdLst/>
            <a:ahLst/>
            <a:cxnLst/>
            <a:rect l="l" t="t" r="r" b="b"/>
            <a:pathLst>
              <a:path w="0" h="1308735">
                <a:moveTo>
                  <a:pt x="0" y="0"/>
                </a:moveTo>
                <a:lnTo>
                  <a:pt x="0" y="130863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22535" y="25755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58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04119" y="1190725"/>
            <a:ext cx="0" cy="1308735"/>
          </a:xfrm>
          <a:custGeom>
            <a:avLst/>
            <a:gdLst/>
            <a:ahLst/>
            <a:cxnLst/>
            <a:rect l="l" t="t" r="r" b="b"/>
            <a:pathLst>
              <a:path w="0" h="1308735">
                <a:moveTo>
                  <a:pt x="0" y="0"/>
                </a:moveTo>
                <a:lnTo>
                  <a:pt x="0" y="130863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104119" y="25755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58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582655" y="1190725"/>
            <a:ext cx="0" cy="1308735"/>
          </a:xfrm>
          <a:custGeom>
            <a:avLst/>
            <a:gdLst/>
            <a:ahLst/>
            <a:cxnLst/>
            <a:rect l="l" t="t" r="r" b="b"/>
            <a:pathLst>
              <a:path w="0" h="1308735">
                <a:moveTo>
                  <a:pt x="0" y="0"/>
                </a:moveTo>
                <a:lnTo>
                  <a:pt x="0" y="1308634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82655" y="25755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58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064240" y="1190725"/>
            <a:ext cx="0" cy="1454785"/>
          </a:xfrm>
          <a:custGeom>
            <a:avLst/>
            <a:gdLst/>
            <a:ahLst/>
            <a:cxnLst/>
            <a:rect l="l" t="t" r="r" b="b"/>
            <a:pathLst>
              <a:path w="0" h="1454785">
                <a:moveTo>
                  <a:pt x="0" y="0"/>
                </a:moveTo>
                <a:lnTo>
                  <a:pt x="0" y="145442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542934" y="1190725"/>
            <a:ext cx="0" cy="1454785"/>
          </a:xfrm>
          <a:custGeom>
            <a:avLst/>
            <a:gdLst/>
            <a:ahLst/>
            <a:cxnLst/>
            <a:rect l="l" t="t" r="r" b="b"/>
            <a:pathLst>
              <a:path w="0" h="1454785">
                <a:moveTo>
                  <a:pt x="0" y="0"/>
                </a:moveTo>
                <a:lnTo>
                  <a:pt x="0" y="1454423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24637" y="2537460"/>
            <a:ext cx="3815715" cy="0"/>
          </a:xfrm>
          <a:custGeom>
            <a:avLst/>
            <a:gdLst/>
            <a:ahLst/>
            <a:cxnLst/>
            <a:rect l="l" t="t" r="r" b="b"/>
            <a:pathLst>
              <a:path w="3815715" h="0">
                <a:moveTo>
                  <a:pt x="0" y="0"/>
                </a:moveTo>
                <a:lnTo>
                  <a:pt x="3815218" y="0"/>
                </a:lnTo>
              </a:path>
            </a:pathLst>
          </a:custGeom>
          <a:ln w="76200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224637" y="2247900"/>
            <a:ext cx="889635" cy="0"/>
          </a:xfrm>
          <a:custGeom>
            <a:avLst/>
            <a:gdLst/>
            <a:ahLst/>
            <a:cxnLst/>
            <a:rect l="l" t="t" r="r" b="b"/>
            <a:pathLst>
              <a:path w="889634" h="0">
                <a:moveTo>
                  <a:pt x="0" y="0"/>
                </a:moveTo>
                <a:lnTo>
                  <a:pt x="889138" y="0"/>
                </a:lnTo>
              </a:path>
            </a:pathLst>
          </a:custGeom>
          <a:ln w="76200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24637" y="1955292"/>
            <a:ext cx="1270635" cy="0"/>
          </a:xfrm>
          <a:custGeom>
            <a:avLst/>
            <a:gdLst/>
            <a:ahLst/>
            <a:cxnLst/>
            <a:rect l="l" t="t" r="r" b="b"/>
            <a:pathLst>
              <a:path w="1270634" h="0">
                <a:moveTo>
                  <a:pt x="0" y="0"/>
                </a:moveTo>
                <a:lnTo>
                  <a:pt x="1270138" y="0"/>
                </a:lnTo>
              </a:path>
            </a:pathLst>
          </a:custGeom>
          <a:ln w="76200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24637" y="1627632"/>
            <a:ext cx="1319530" cy="76200"/>
          </a:xfrm>
          <a:custGeom>
            <a:avLst/>
            <a:gdLst/>
            <a:ahLst/>
            <a:cxnLst/>
            <a:rect l="l" t="t" r="r" b="b"/>
            <a:pathLst>
              <a:path w="1319529" h="76200">
                <a:moveTo>
                  <a:pt x="0" y="76200"/>
                </a:moveTo>
                <a:lnTo>
                  <a:pt x="1318906" y="76200"/>
                </a:lnTo>
                <a:lnTo>
                  <a:pt x="131890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24637" y="1373124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 h="0">
                <a:moveTo>
                  <a:pt x="0" y="0"/>
                </a:moveTo>
                <a:lnTo>
                  <a:pt x="1008010" y="0"/>
                </a:lnTo>
              </a:path>
            </a:pathLst>
          </a:custGeom>
          <a:ln w="76200">
            <a:solidFill>
              <a:srgbClr val="D89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24637" y="2461260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 h="0">
                <a:moveTo>
                  <a:pt x="0" y="0"/>
                </a:moveTo>
                <a:lnTo>
                  <a:pt x="864754" y="0"/>
                </a:lnTo>
              </a:path>
            </a:pathLst>
          </a:custGeom>
          <a:ln w="76200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24637" y="2171700"/>
            <a:ext cx="767715" cy="0"/>
          </a:xfrm>
          <a:custGeom>
            <a:avLst/>
            <a:gdLst/>
            <a:ahLst/>
            <a:cxnLst/>
            <a:rect l="l" t="t" r="r" b="b"/>
            <a:pathLst>
              <a:path w="767715" h="0">
                <a:moveTo>
                  <a:pt x="0" y="0"/>
                </a:moveTo>
                <a:lnTo>
                  <a:pt x="767218" y="0"/>
                </a:lnTo>
              </a:path>
            </a:pathLst>
          </a:custGeom>
          <a:ln w="76200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224637" y="1879092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 h="0">
                <a:moveTo>
                  <a:pt x="0" y="0"/>
                </a:moveTo>
                <a:lnTo>
                  <a:pt x="599578" y="0"/>
                </a:lnTo>
              </a:path>
            </a:pathLst>
          </a:custGeom>
          <a:ln w="76200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224637" y="1551432"/>
            <a:ext cx="1319530" cy="76200"/>
          </a:xfrm>
          <a:custGeom>
            <a:avLst/>
            <a:gdLst/>
            <a:ahLst/>
            <a:cxnLst/>
            <a:rect l="l" t="t" r="r" b="b"/>
            <a:pathLst>
              <a:path w="1319529" h="76200">
                <a:moveTo>
                  <a:pt x="0" y="76200"/>
                </a:moveTo>
                <a:lnTo>
                  <a:pt x="1318906" y="76200"/>
                </a:lnTo>
                <a:lnTo>
                  <a:pt x="131890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24637" y="1296924"/>
            <a:ext cx="767715" cy="0"/>
          </a:xfrm>
          <a:custGeom>
            <a:avLst/>
            <a:gdLst/>
            <a:ahLst/>
            <a:cxnLst/>
            <a:rect l="l" t="t" r="r" b="b"/>
            <a:pathLst>
              <a:path w="767715" h="0">
                <a:moveTo>
                  <a:pt x="0" y="0"/>
                </a:moveTo>
                <a:lnTo>
                  <a:pt x="767218" y="0"/>
                </a:lnTo>
              </a:path>
            </a:pathLst>
          </a:custGeom>
          <a:ln w="76200">
            <a:solidFill>
              <a:srgbClr val="E85A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24638" y="1190725"/>
            <a:ext cx="0" cy="1454785"/>
          </a:xfrm>
          <a:custGeom>
            <a:avLst/>
            <a:gdLst/>
            <a:ahLst/>
            <a:cxnLst/>
            <a:rect l="l" t="t" r="r" b="b"/>
            <a:pathLst>
              <a:path w="0" h="1454785">
                <a:moveTo>
                  <a:pt x="0" y="1454423"/>
                </a:moveTo>
                <a:lnTo>
                  <a:pt x="1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73331" y="271525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64652" y="1117091"/>
            <a:ext cx="913130" cy="14763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700"/>
              </a:spcBef>
            </a:pP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UK</a:t>
            </a:r>
            <a:endParaRPr sz="1400">
              <a:latin typeface="Calibri"/>
              <a:cs typeface="Calibri"/>
            </a:endParaRPr>
          </a:p>
          <a:p>
            <a:pPr algn="r" marL="12700" marR="6985" indent="218440">
              <a:lnSpc>
                <a:spcPct val="135700"/>
              </a:lnSpc>
            </a:pPr>
            <a:r>
              <a:rPr dirty="0" sz="1400" spc="15">
                <a:solidFill>
                  <a:srgbClr val="216454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216454"/>
                </a:solidFill>
                <a:latin typeface="Calibri"/>
                <a:cs typeface="Calibri"/>
              </a:rPr>
              <a:t>m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y  South</a:t>
            </a:r>
            <a:r>
              <a:rPr dirty="0" sz="1400" spc="-130">
                <a:solidFill>
                  <a:srgbClr val="216454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216454"/>
                </a:solidFill>
                <a:latin typeface="Calibri"/>
                <a:cs typeface="Calibri"/>
              </a:rPr>
              <a:t>Africa</a:t>
            </a:r>
            <a:endParaRPr sz="1400">
              <a:latin typeface="Calibri"/>
              <a:cs typeface="Calibri"/>
            </a:endParaRPr>
          </a:p>
          <a:p>
            <a:pPr algn="r" marL="357505" marR="5080" indent="50800">
              <a:lnSpc>
                <a:spcPct val="135700"/>
              </a:lnSpc>
              <a:spcBef>
                <a:spcPts val="25"/>
              </a:spcBef>
            </a:pPr>
            <a:r>
              <a:rPr dirty="0" sz="1400" spc="-45">
                <a:solidFill>
                  <a:srgbClr val="216454"/>
                </a:solidFill>
                <a:latin typeface="Calibri"/>
                <a:cs typeface="Calibri"/>
              </a:rPr>
              <a:t>F</a:t>
            </a:r>
            <a:r>
              <a:rPr dirty="0" sz="1400" spc="1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216454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e  </a:t>
            </a:r>
            <a:r>
              <a:rPr dirty="0" sz="1400" spc="-50">
                <a:solidFill>
                  <a:srgbClr val="216454"/>
                </a:solidFill>
                <a:latin typeface="Calibri"/>
                <a:cs typeface="Calibri"/>
              </a:rPr>
              <a:t>C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6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 spc="-70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60">
                <a:solidFill>
                  <a:srgbClr val="216454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0838" y="756411"/>
            <a:ext cx="21202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solidFill>
                  <a:srgbClr val="216454"/>
                </a:solidFill>
                <a:latin typeface="Calibri"/>
                <a:cs typeface="Calibri"/>
              </a:rPr>
              <a:t>Fall </a:t>
            </a:r>
            <a:r>
              <a:rPr dirty="0" sz="1600">
                <a:solidFill>
                  <a:srgbClr val="216454"/>
                </a:solidFill>
                <a:latin typeface="Calibri"/>
                <a:cs typeface="Calibri"/>
              </a:rPr>
              <a:t>22 </a:t>
            </a:r>
            <a:r>
              <a:rPr dirty="0" sz="1600" spc="-50">
                <a:solidFill>
                  <a:srgbClr val="216454"/>
                </a:solidFill>
                <a:latin typeface="Calibri"/>
                <a:cs typeface="Calibri"/>
              </a:rPr>
              <a:t>Top </a:t>
            </a:r>
            <a:r>
              <a:rPr dirty="0" sz="1600">
                <a:solidFill>
                  <a:srgbClr val="216454"/>
                </a:solidFill>
                <a:latin typeface="Calibri"/>
                <a:cs typeface="Calibri"/>
              </a:rPr>
              <a:t>5</a:t>
            </a:r>
            <a:r>
              <a:rPr dirty="0" sz="1600" spc="-25">
                <a:solidFill>
                  <a:srgbClr val="216454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6454"/>
                </a:solidFill>
                <a:latin typeface="Calibri"/>
                <a:cs typeface="Calibri"/>
              </a:rPr>
              <a:t>Destinations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54952" y="30988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0"/>
                </a:moveTo>
                <a:lnTo>
                  <a:pt x="83724" y="0"/>
                </a:lnTo>
                <a:lnTo>
                  <a:pt x="83724" y="83724"/>
                </a:lnTo>
                <a:lnTo>
                  <a:pt x="0" y="83724"/>
                </a:lnTo>
                <a:lnTo>
                  <a:pt x="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904920" y="30988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0"/>
                </a:moveTo>
                <a:lnTo>
                  <a:pt x="83724" y="0"/>
                </a:lnTo>
                <a:lnTo>
                  <a:pt x="83724" y="83724"/>
                </a:lnTo>
                <a:lnTo>
                  <a:pt x="0" y="83724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614533" y="2715259"/>
            <a:ext cx="4054475" cy="50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  <a:tab pos="972185" algn="l"/>
                <a:tab pos="1451610" algn="l"/>
                <a:tab pos="1892935" algn="l"/>
                <a:tab pos="2372995" algn="l"/>
                <a:tab pos="2852420" algn="l"/>
                <a:tab pos="3332479" algn="l"/>
                <a:tab pos="3811904" algn="l"/>
              </a:tabLst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4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6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8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10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12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14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16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180</a:t>
            </a:r>
            <a:endParaRPr sz="1200">
              <a:latin typeface="Calibri"/>
              <a:cs typeface="Calibri"/>
            </a:endParaRPr>
          </a:p>
          <a:p>
            <a:pPr marL="861060">
              <a:lnSpc>
                <a:spcPct val="100000"/>
              </a:lnSpc>
              <a:spcBef>
                <a:spcPts val="885"/>
              </a:spcBef>
              <a:tabLst>
                <a:tab pos="1410970" algn="l"/>
              </a:tabLst>
            </a:pPr>
            <a:r>
              <a:rPr dirty="0" sz="1200" spc="-5">
                <a:solidFill>
                  <a:srgbClr val="216454"/>
                </a:solidFill>
                <a:latin typeface="Calibri"/>
                <a:cs typeface="Calibri"/>
              </a:rPr>
              <a:t>Trips	Travelers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387192" y="1228089"/>
          <a:ext cx="4695825" cy="202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925"/>
                <a:gridCol w="1558925"/>
                <a:gridCol w="1558925"/>
              </a:tblGrid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Countries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of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Travelers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of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Trips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Canada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159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Germany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South</a:t>
                      </a:r>
                      <a:r>
                        <a:rPr dirty="0" sz="1600" spc="-1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Africa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UK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France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7912607" y="3748151"/>
            <a:ext cx="0" cy="83185"/>
          </a:xfrm>
          <a:custGeom>
            <a:avLst/>
            <a:gdLst/>
            <a:ahLst/>
            <a:cxnLst/>
            <a:rect l="l" t="t" r="r" b="b"/>
            <a:pathLst>
              <a:path w="0" h="83185">
                <a:moveTo>
                  <a:pt x="0" y="0"/>
                </a:moveTo>
                <a:lnTo>
                  <a:pt x="0" y="83185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912607" y="4017264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912607" y="4367784"/>
            <a:ext cx="0" cy="262255"/>
          </a:xfrm>
          <a:custGeom>
            <a:avLst/>
            <a:gdLst/>
            <a:ahLst/>
            <a:cxnLst/>
            <a:rect l="l" t="t" r="r" b="b"/>
            <a:pathLst>
              <a:path w="0" h="262254">
                <a:moveTo>
                  <a:pt x="0" y="0"/>
                </a:moveTo>
                <a:lnTo>
                  <a:pt x="0" y="26212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912607" y="4721352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912607" y="5074920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912607" y="542544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598407" y="3748151"/>
            <a:ext cx="0" cy="1494790"/>
          </a:xfrm>
          <a:custGeom>
            <a:avLst/>
            <a:gdLst/>
            <a:ahLst/>
            <a:cxnLst/>
            <a:rect l="l" t="t" r="r" b="b"/>
            <a:pathLst>
              <a:path w="0" h="1494789">
                <a:moveTo>
                  <a:pt x="0" y="0"/>
                </a:moveTo>
                <a:lnTo>
                  <a:pt x="0" y="149440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598407" y="542544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287255" y="3748151"/>
            <a:ext cx="0" cy="1586230"/>
          </a:xfrm>
          <a:custGeom>
            <a:avLst/>
            <a:gdLst/>
            <a:ahLst/>
            <a:cxnLst/>
            <a:rect l="l" t="t" r="r" b="b"/>
            <a:pathLst>
              <a:path w="0" h="1586229">
                <a:moveTo>
                  <a:pt x="0" y="0"/>
                </a:moveTo>
                <a:lnTo>
                  <a:pt x="0" y="158584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287255" y="542544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973055" y="3748151"/>
            <a:ext cx="0" cy="1586230"/>
          </a:xfrm>
          <a:custGeom>
            <a:avLst/>
            <a:gdLst/>
            <a:ahLst/>
            <a:cxnLst/>
            <a:rect l="l" t="t" r="r" b="b"/>
            <a:pathLst>
              <a:path w="0" h="1586229">
                <a:moveTo>
                  <a:pt x="0" y="0"/>
                </a:moveTo>
                <a:lnTo>
                  <a:pt x="0" y="158584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973055" y="542544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661903" y="3748151"/>
            <a:ext cx="0" cy="1586230"/>
          </a:xfrm>
          <a:custGeom>
            <a:avLst/>
            <a:gdLst/>
            <a:ahLst/>
            <a:cxnLst/>
            <a:rect l="l" t="t" r="r" b="b"/>
            <a:pathLst>
              <a:path w="0" h="1586229">
                <a:moveTo>
                  <a:pt x="0" y="0"/>
                </a:moveTo>
                <a:lnTo>
                  <a:pt x="0" y="1585849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661903" y="542544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338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348539" y="3748151"/>
            <a:ext cx="0" cy="1762760"/>
          </a:xfrm>
          <a:custGeom>
            <a:avLst/>
            <a:gdLst/>
            <a:ahLst/>
            <a:cxnLst/>
            <a:rect l="l" t="t" r="r" b="b"/>
            <a:pathLst>
              <a:path w="0" h="1762760">
                <a:moveTo>
                  <a:pt x="0" y="0"/>
                </a:moveTo>
                <a:lnTo>
                  <a:pt x="0" y="1762627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224637" y="5334000"/>
            <a:ext cx="3641725" cy="91440"/>
          </a:xfrm>
          <a:custGeom>
            <a:avLst/>
            <a:gdLst/>
            <a:ahLst/>
            <a:cxnLst/>
            <a:rect l="l" t="t" r="r" b="b"/>
            <a:pathLst>
              <a:path w="3641725" h="91439">
                <a:moveTo>
                  <a:pt x="3641482" y="0"/>
                </a:moveTo>
                <a:lnTo>
                  <a:pt x="0" y="0"/>
                </a:lnTo>
                <a:lnTo>
                  <a:pt x="0" y="91440"/>
                </a:lnTo>
                <a:lnTo>
                  <a:pt x="3641482" y="91440"/>
                </a:lnTo>
                <a:lnTo>
                  <a:pt x="3641482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224637" y="4983479"/>
            <a:ext cx="1236980" cy="91440"/>
          </a:xfrm>
          <a:custGeom>
            <a:avLst/>
            <a:gdLst/>
            <a:ahLst/>
            <a:cxnLst/>
            <a:rect l="l" t="t" r="r" b="b"/>
            <a:pathLst>
              <a:path w="1236979" h="91439">
                <a:moveTo>
                  <a:pt x="1236610" y="0"/>
                </a:moveTo>
                <a:lnTo>
                  <a:pt x="0" y="0"/>
                </a:lnTo>
                <a:lnTo>
                  <a:pt x="0" y="91440"/>
                </a:lnTo>
                <a:lnTo>
                  <a:pt x="1236610" y="91440"/>
                </a:lnTo>
                <a:lnTo>
                  <a:pt x="123661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224637" y="4629911"/>
            <a:ext cx="1169670" cy="91440"/>
          </a:xfrm>
          <a:custGeom>
            <a:avLst/>
            <a:gdLst/>
            <a:ahLst/>
            <a:cxnLst/>
            <a:rect l="l" t="t" r="r" b="b"/>
            <a:pathLst>
              <a:path w="1169670" h="91439">
                <a:moveTo>
                  <a:pt x="1169554" y="0"/>
                </a:moveTo>
                <a:lnTo>
                  <a:pt x="0" y="0"/>
                </a:lnTo>
                <a:lnTo>
                  <a:pt x="0" y="91439"/>
                </a:lnTo>
                <a:lnTo>
                  <a:pt x="1169554" y="91439"/>
                </a:lnTo>
                <a:lnTo>
                  <a:pt x="1169554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224637" y="4276344"/>
            <a:ext cx="1169670" cy="91440"/>
          </a:xfrm>
          <a:custGeom>
            <a:avLst/>
            <a:gdLst/>
            <a:ahLst/>
            <a:cxnLst/>
            <a:rect l="l" t="t" r="r" b="b"/>
            <a:pathLst>
              <a:path w="1169670" h="91439">
                <a:moveTo>
                  <a:pt x="1169554" y="0"/>
                </a:moveTo>
                <a:lnTo>
                  <a:pt x="0" y="0"/>
                </a:lnTo>
                <a:lnTo>
                  <a:pt x="0" y="91439"/>
                </a:lnTo>
                <a:lnTo>
                  <a:pt x="1169554" y="91439"/>
                </a:lnTo>
                <a:lnTo>
                  <a:pt x="1169554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224637" y="3925823"/>
            <a:ext cx="825500" cy="91440"/>
          </a:xfrm>
          <a:custGeom>
            <a:avLst/>
            <a:gdLst/>
            <a:ahLst/>
            <a:cxnLst/>
            <a:rect l="l" t="t" r="r" b="b"/>
            <a:pathLst>
              <a:path w="825500" h="91439">
                <a:moveTo>
                  <a:pt x="825130" y="0"/>
                </a:moveTo>
                <a:lnTo>
                  <a:pt x="0" y="0"/>
                </a:lnTo>
                <a:lnTo>
                  <a:pt x="0" y="91439"/>
                </a:lnTo>
                <a:lnTo>
                  <a:pt x="825130" y="91439"/>
                </a:lnTo>
                <a:lnTo>
                  <a:pt x="82513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224637" y="5242559"/>
            <a:ext cx="1718310" cy="91440"/>
          </a:xfrm>
          <a:custGeom>
            <a:avLst/>
            <a:gdLst/>
            <a:ahLst/>
            <a:cxnLst/>
            <a:rect l="l" t="t" r="r" b="b"/>
            <a:pathLst>
              <a:path w="1718309" h="91439">
                <a:moveTo>
                  <a:pt x="1718194" y="0"/>
                </a:moveTo>
                <a:lnTo>
                  <a:pt x="0" y="0"/>
                </a:lnTo>
                <a:lnTo>
                  <a:pt x="0" y="91439"/>
                </a:lnTo>
                <a:lnTo>
                  <a:pt x="1718194" y="91439"/>
                </a:lnTo>
                <a:lnTo>
                  <a:pt x="1718194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224637" y="4888991"/>
            <a:ext cx="1169670" cy="94615"/>
          </a:xfrm>
          <a:custGeom>
            <a:avLst/>
            <a:gdLst/>
            <a:ahLst/>
            <a:cxnLst/>
            <a:rect l="l" t="t" r="r" b="b"/>
            <a:pathLst>
              <a:path w="1169670" h="94614">
                <a:moveTo>
                  <a:pt x="1169554" y="0"/>
                </a:moveTo>
                <a:lnTo>
                  <a:pt x="0" y="0"/>
                </a:lnTo>
                <a:lnTo>
                  <a:pt x="0" y="94487"/>
                </a:lnTo>
                <a:lnTo>
                  <a:pt x="1169554" y="94487"/>
                </a:lnTo>
                <a:lnTo>
                  <a:pt x="1169554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224637" y="4538471"/>
            <a:ext cx="344170" cy="91440"/>
          </a:xfrm>
          <a:custGeom>
            <a:avLst/>
            <a:gdLst/>
            <a:ahLst/>
            <a:cxnLst/>
            <a:rect l="l" t="t" r="r" b="b"/>
            <a:pathLst>
              <a:path w="344170" h="91439">
                <a:moveTo>
                  <a:pt x="343546" y="0"/>
                </a:moveTo>
                <a:lnTo>
                  <a:pt x="0" y="0"/>
                </a:lnTo>
                <a:lnTo>
                  <a:pt x="0" y="91439"/>
                </a:lnTo>
                <a:lnTo>
                  <a:pt x="343546" y="91439"/>
                </a:lnTo>
                <a:lnTo>
                  <a:pt x="343546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224637" y="4184903"/>
            <a:ext cx="962660" cy="91440"/>
          </a:xfrm>
          <a:custGeom>
            <a:avLst/>
            <a:gdLst/>
            <a:ahLst/>
            <a:cxnLst/>
            <a:rect l="l" t="t" r="r" b="b"/>
            <a:pathLst>
              <a:path w="962659" h="91439">
                <a:moveTo>
                  <a:pt x="962290" y="0"/>
                </a:moveTo>
                <a:lnTo>
                  <a:pt x="0" y="0"/>
                </a:lnTo>
                <a:lnTo>
                  <a:pt x="0" y="91440"/>
                </a:lnTo>
                <a:lnTo>
                  <a:pt x="962290" y="91440"/>
                </a:lnTo>
                <a:lnTo>
                  <a:pt x="96229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224637" y="3831335"/>
            <a:ext cx="825500" cy="94615"/>
          </a:xfrm>
          <a:custGeom>
            <a:avLst/>
            <a:gdLst/>
            <a:ahLst/>
            <a:cxnLst/>
            <a:rect l="l" t="t" r="r" b="b"/>
            <a:pathLst>
              <a:path w="825500" h="94614">
                <a:moveTo>
                  <a:pt x="825130" y="0"/>
                </a:moveTo>
                <a:lnTo>
                  <a:pt x="0" y="0"/>
                </a:lnTo>
                <a:lnTo>
                  <a:pt x="0" y="94487"/>
                </a:lnTo>
                <a:lnTo>
                  <a:pt x="825130" y="94487"/>
                </a:lnTo>
                <a:lnTo>
                  <a:pt x="82513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224637" y="3748150"/>
            <a:ext cx="0" cy="1762760"/>
          </a:xfrm>
          <a:custGeom>
            <a:avLst/>
            <a:gdLst/>
            <a:ahLst/>
            <a:cxnLst/>
            <a:rect l="l" t="t" r="r" b="b"/>
            <a:pathLst>
              <a:path w="0" h="1762760">
                <a:moveTo>
                  <a:pt x="0" y="1762627"/>
                </a:moveTo>
                <a:lnTo>
                  <a:pt x="1" y="0"/>
                </a:lnTo>
              </a:path>
            </a:pathLst>
          </a:custGeom>
          <a:ln w="9525">
            <a:solidFill>
              <a:srgbClr val="D0E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7173329" y="55834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822039" y="558342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883989" y="558342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571307" y="558342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258623" y="558342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164651" y="3781044"/>
            <a:ext cx="911225" cy="1647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270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solidFill>
                  <a:srgbClr val="216454"/>
                </a:solidFill>
                <a:latin typeface="Calibri"/>
                <a:cs typeface="Calibri"/>
              </a:rPr>
              <a:t>T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h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il</a:t>
            </a:r>
            <a:r>
              <a:rPr dirty="0" sz="14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algn="r" marL="379095" marR="6985" indent="-12065">
              <a:lnSpc>
                <a:spcPts val="2780"/>
              </a:lnSpc>
              <a:spcBef>
                <a:spcPts val="254"/>
              </a:spcBef>
            </a:pP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Me</a:t>
            </a:r>
            <a:r>
              <a:rPr dirty="0" sz="1400" spc="-10">
                <a:solidFill>
                  <a:srgbClr val="216454"/>
                </a:solidFill>
                <a:latin typeface="Calibri"/>
                <a:cs typeface="Calibri"/>
              </a:rPr>
              <a:t>x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216454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o  </a:t>
            </a:r>
            <a:r>
              <a:rPr dirty="0" sz="1400" spc="-5">
                <a:solidFill>
                  <a:srgbClr val="216454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 spc="40">
                <a:solidFill>
                  <a:srgbClr val="216454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algn="r" marL="12700" marR="5080" indent="524510">
              <a:lnSpc>
                <a:spcPts val="2760"/>
              </a:lnSpc>
              <a:spcBef>
                <a:spcPts val="25"/>
              </a:spcBef>
            </a:pPr>
            <a:r>
              <a:rPr dirty="0" sz="1400" spc="4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 spc="-40">
                <a:solidFill>
                  <a:srgbClr val="216454"/>
                </a:solidFill>
                <a:latin typeface="Calibri"/>
                <a:cs typeface="Calibri"/>
              </a:rPr>
              <a:t>nd</a:t>
            </a:r>
            <a:r>
              <a:rPr dirty="0" sz="1400" spc="-25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16454"/>
                </a:solidFill>
                <a:latin typeface="Calibri"/>
                <a:cs typeface="Calibri"/>
              </a:rPr>
              <a:t>a  South</a:t>
            </a:r>
            <a:r>
              <a:rPr dirty="0" sz="1400" spc="-130">
                <a:solidFill>
                  <a:srgbClr val="216454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216454"/>
                </a:solidFill>
                <a:latin typeface="Calibri"/>
                <a:cs typeface="Calibri"/>
              </a:rPr>
              <a:t>Africa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207989" y="3316732"/>
            <a:ext cx="32448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solidFill>
                  <a:srgbClr val="216454"/>
                </a:solidFill>
                <a:latin typeface="Calibri"/>
                <a:cs typeface="Calibri"/>
              </a:rPr>
              <a:t>Fall </a:t>
            </a:r>
            <a:r>
              <a:rPr dirty="0" sz="1600">
                <a:solidFill>
                  <a:srgbClr val="216454"/>
                </a:solidFill>
                <a:latin typeface="Calibri"/>
                <a:cs typeface="Calibri"/>
              </a:rPr>
              <a:t>22 </a:t>
            </a:r>
            <a:r>
              <a:rPr dirty="0" sz="1600" spc="-50">
                <a:solidFill>
                  <a:srgbClr val="216454"/>
                </a:solidFill>
                <a:latin typeface="Calibri"/>
                <a:cs typeface="Calibri"/>
              </a:rPr>
              <a:t>Top </a:t>
            </a:r>
            <a:r>
              <a:rPr dirty="0" sz="1600">
                <a:solidFill>
                  <a:srgbClr val="216454"/>
                </a:solidFill>
                <a:latin typeface="Calibri"/>
                <a:cs typeface="Calibri"/>
              </a:rPr>
              <a:t>5 </a:t>
            </a:r>
            <a:r>
              <a:rPr dirty="0" sz="1600" spc="-10">
                <a:solidFill>
                  <a:srgbClr val="216454"/>
                </a:solidFill>
                <a:latin typeface="Calibri"/>
                <a:cs typeface="Calibri"/>
              </a:rPr>
              <a:t>Elevated </a:t>
            </a:r>
            <a:r>
              <a:rPr dirty="0" sz="1600" spc="-5">
                <a:solidFill>
                  <a:srgbClr val="216454"/>
                </a:solidFill>
                <a:latin typeface="Calibri"/>
                <a:cs typeface="Calibri"/>
              </a:rPr>
              <a:t>Risk</a:t>
            </a:r>
            <a:r>
              <a:rPr dirty="0" sz="1600" spc="-15">
                <a:solidFill>
                  <a:srgbClr val="216454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6454"/>
                </a:solidFill>
                <a:latin typeface="Calibri"/>
                <a:cs typeface="Calibri"/>
              </a:rPr>
              <a:t>Destinations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238452" y="596444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724" y="0"/>
                </a:lnTo>
                <a:lnTo>
                  <a:pt x="83724" y="83725"/>
                </a:lnTo>
                <a:lnTo>
                  <a:pt x="0" y="83725"/>
                </a:lnTo>
                <a:lnTo>
                  <a:pt x="0" y="0"/>
                </a:lnTo>
                <a:close/>
              </a:path>
            </a:pathLst>
          </a:custGeom>
          <a:solidFill>
            <a:srgbClr val="E85A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788419" y="596444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724" y="0"/>
                </a:lnTo>
                <a:lnTo>
                  <a:pt x="83724" y="83725"/>
                </a:lnTo>
                <a:lnTo>
                  <a:pt x="0" y="83725"/>
                </a:lnTo>
                <a:lnTo>
                  <a:pt x="0" y="0"/>
                </a:lnTo>
                <a:close/>
              </a:path>
            </a:pathLst>
          </a:custGeom>
          <a:solidFill>
            <a:srgbClr val="D89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8346577" y="5583428"/>
            <a:ext cx="1143000" cy="501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7625">
              <a:lnSpc>
                <a:spcPct val="100000"/>
              </a:lnSpc>
              <a:spcBef>
                <a:spcPts val="100"/>
              </a:spcBef>
              <a:tabLst>
                <a:tab pos="734695" algn="l"/>
              </a:tabLst>
            </a:pPr>
            <a:r>
              <a:rPr dirty="0" sz="1200" spc="-5">
                <a:solidFill>
                  <a:srgbClr val="216454"/>
                </a:solidFill>
                <a:latin typeface="Calibri"/>
                <a:cs typeface="Calibri"/>
              </a:rPr>
              <a:t>20	</a:t>
            </a:r>
            <a:r>
              <a:rPr dirty="0" sz="1200" spc="-10">
                <a:solidFill>
                  <a:srgbClr val="216454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  <a:tabLst>
                <a:tab pos="549275" algn="l"/>
              </a:tabLst>
            </a:pPr>
            <a:r>
              <a:rPr dirty="0" sz="1200" spc="15">
                <a:solidFill>
                  <a:srgbClr val="216454"/>
                </a:solidFill>
                <a:latin typeface="Calibri"/>
                <a:cs typeface="Calibri"/>
              </a:rPr>
              <a:t>T</a:t>
            </a:r>
            <a:r>
              <a:rPr dirty="0" sz="1200" spc="-2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200" spc="20">
                <a:solidFill>
                  <a:srgbClr val="216454"/>
                </a:solidFill>
                <a:latin typeface="Calibri"/>
                <a:cs typeface="Calibri"/>
              </a:rPr>
              <a:t>i</a:t>
            </a:r>
            <a:r>
              <a:rPr dirty="0" sz="1200" spc="-35">
                <a:solidFill>
                  <a:srgbClr val="216454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s	</a:t>
            </a:r>
            <a:r>
              <a:rPr dirty="0" sz="1200" spc="15">
                <a:solidFill>
                  <a:srgbClr val="216454"/>
                </a:solidFill>
                <a:latin typeface="Calibri"/>
                <a:cs typeface="Calibri"/>
              </a:rPr>
              <a:t>T</a:t>
            </a:r>
            <a:r>
              <a:rPr dirty="0" sz="1200" spc="-2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200" spc="25">
                <a:solidFill>
                  <a:srgbClr val="216454"/>
                </a:solidFill>
                <a:latin typeface="Calibri"/>
                <a:cs typeface="Calibri"/>
              </a:rPr>
              <a:t>a</a:t>
            </a:r>
            <a:r>
              <a:rPr dirty="0" sz="1200" spc="-45">
                <a:solidFill>
                  <a:srgbClr val="216454"/>
                </a:solidFill>
                <a:latin typeface="Calibri"/>
                <a:cs typeface="Calibri"/>
              </a:rPr>
              <a:t>v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e</a:t>
            </a:r>
            <a:r>
              <a:rPr dirty="0" sz="1200" spc="20">
                <a:solidFill>
                  <a:srgbClr val="216454"/>
                </a:solidFill>
                <a:latin typeface="Calibri"/>
                <a:cs typeface="Calibri"/>
              </a:rPr>
              <a:t>l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216454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216454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80" name="object 80"/>
          <p:cNvGraphicFramePr>
            <a:graphicFrameLocks noGrp="1"/>
          </p:cNvGraphicFramePr>
          <p:nvPr/>
        </p:nvGraphicFramePr>
        <p:xfrm>
          <a:off x="387192" y="3617366"/>
          <a:ext cx="4695825" cy="223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925"/>
                <a:gridCol w="1558925"/>
                <a:gridCol w="1558925"/>
              </a:tblGrid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Countries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Travelers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Trips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89B5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South Africa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India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Nigeria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Mexico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EF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Thailand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17453A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DED1"/>
                    </a:solidFill>
                  </a:tcPr>
                </a:tc>
              </a:tr>
            </a:tbl>
          </a:graphicData>
        </a:graphic>
      </p:graphicFrame>
      <p:sp>
        <p:nvSpPr>
          <p:cNvPr id="81" name="object 81"/>
          <p:cNvSpPr txBox="1"/>
          <p:nvPr/>
        </p:nvSpPr>
        <p:spPr>
          <a:xfrm>
            <a:off x="1863834" y="877315"/>
            <a:ext cx="1737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17453A"/>
                </a:solidFill>
                <a:latin typeface="Calibri"/>
                <a:cs typeface="Calibri"/>
              </a:rPr>
              <a:t>Top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5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Destinations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222260" y="3276091"/>
            <a:ext cx="3020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17453A"/>
                </a:solidFill>
                <a:latin typeface="Calibri"/>
                <a:cs typeface="Calibri"/>
              </a:rPr>
              <a:t>Top </a:t>
            </a:r>
            <a:r>
              <a:rPr dirty="0" sz="1800">
                <a:solidFill>
                  <a:srgbClr val="17453A"/>
                </a:solidFill>
                <a:latin typeface="Calibri"/>
                <a:cs typeface="Calibri"/>
              </a:rPr>
              <a:t>5 </a:t>
            </a:r>
            <a:r>
              <a:rPr dirty="0" sz="1800" spc="-10">
                <a:solidFill>
                  <a:srgbClr val="17453A"/>
                </a:solidFill>
                <a:latin typeface="Calibri"/>
                <a:cs typeface="Calibri"/>
              </a:rPr>
              <a:t>Elevated-Risk</a:t>
            </a:r>
            <a:r>
              <a:rPr dirty="0" sz="1800" spc="5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453A"/>
                </a:solidFill>
                <a:latin typeface="Calibri"/>
                <a:cs typeface="Calibri"/>
              </a:rPr>
              <a:t>Destinations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E68F7849A845B253768CFB280D40" ma:contentTypeVersion="20" ma:contentTypeDescription="Create a new document." ma:contentTypeScope="" ma:versionID="27c855a24322560e7a7fca8c3f33477f">
  <xsd:schema xmlns:xsd="http://www.w3.org/2001/XMLSchema" xmlns:xs="http://www.w3.org/2001/XMLSchema" xmlns:p="http://schemas.microsoft.com/office/2006/metadata/properties" xmlns:ns2="b9af824b-b9ca-44bc-93e9-131eccbb3ac9" xmlns:ns3="b9b69cfa-80ab-4e57-8c7c-c439de3a6f57" targetNamespace="http://schemas.microsoft.com/office/2006/metadata/properties" ma:root="true" ma:fieldsID="4728126e996387a2b2d41c0dae127070" ns2:_="" ns3:_="">
    <xsd:import namespace="b9af824b-b9ca-44bc-93e9-131eccbb3ac9"/>
    <xsd:import namespace="b9b69cfa-80ab-4e57-8c7c-c439de3a6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ne" minOccurs="0"/>
                <xsd:element ref="ns2:MediaLengthInSeconds" minOccurs="0"/>
                <xsd:element ref="ns2:Status" minOccurs="0"/>
                <xsd:element ref="ns2:MediaServiceLocation" minOccurs="0"/>
                <xsd:element ref="ns2:Updated" minOccurs="0"/>
                <xsd:element ref="ns2:ConfirmedCurrent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824b-b9ca-44bc-93e9-131eccbb3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ne" ma:index="19" nillable="true" ma:displayName="Done" ma:default="1" ma:internalName="Done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tatus" ma:index="21" nillable="true" ma:displayName="Status " ma:format="Dropdown" ma:internalName="Status">
      <xsd:simpleType>
        <xsd:union memberTypes="dms:Text">
          <xsd:simpleType>
            <xsd:restriction base="dms:Choice">
              <xsd:enumeration value="Drafting"/>
              <xsd:enumeration value="Complete"/>
              <xsd:enumeration value="Implementing "/>
            </xsd:restriction>
          </xsd:simpleType>
        </xsd:un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Updated" ma:index="23" nillable="true" ma:displayName="Updated" ma:description="May 2018" ma:format="Dropdown" ma:internalName="Updated">
      <xsd:simpleType>
        <xsd:restriction base="dms:Text">
          <xsd:maxLength value="255"/>
        </xsd:restriction>
      </xsd:simpleType>
    </xsd:element>
    <xsd:element name="ConfirmedCurrent" ma:index="24" nillable="true" ma:displayName="Confirmed Current " ma:description="January 14, 2021 " ma:format="Dropdown" ma:internalName="ConfirmedCurrent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9cfa-80ab-4e57-8c7c-c439de3a6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ff38b9b-e467-49f0-aa00-a4b002715b25}" ma:internalName="TaxCatchAll" ma:showField="CatchAllData" ma:web="b9b69cfa-80ab-4e57-8c7c-c439de3a6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ne xmlns="b9af824b-b9ca-44bc-93e9-131eccbb3ac9">true</Done>
    <Status xmlns="b9af824b-b9ca-44bc-93e9-131eccbb3ac9" xsi:nil="true"/>
    <Updated xmlns="b9af824b-b9ca-44bc-93e9-131eccbb3ac9" xsi:nil="true"/>
    <ConfirmedCurrent xmlns="b9af824b-b9ca-44bc-93e9-131eccbb3ac9" xsi:nil="true"/>
    <lcf76f155ced4ddcb4097134ff3c332f xmlns="b9af824b-b9ca-44bc-93e9-131eccbb3ac9">
      <Terms xmlns="http://schemas.microsoft.com/office/infopath/2007/PartnerControls"/>
    </lcf76f155ced4ddcb4097134ff3c332f>
    <TaxCatchAll xmlns="b9b69cfa-80ab-4e57-8c7c-c439de3a6f57" xsi:nil="true"/>
  </documentManagement>
</p:properties>
</file>

<file path=customXml/itemProps1.xml><?xml version="1.0" encoding="utf-8"?>
<ds:datastoreItem xmlns:ds="http://schemas.openxmlformats.org/officeDocument/2006/customXml" ds:itemID="{50B7415C-1F91-46A0-B3F6-FABA3CCE1283}"/>
</file>

<file path=customXml/itemProps2.xml><?xml version="1.0" encoding="utf-8"?>
<ds:datastoreItem xmlns:ds="http://schemas.openxmlformats.org/officeDocument/2006/customXml" ds:itemID="{66FFAEAC-56CC-4734-8E1D-2DE5D423C48F}"/>
</file>

<file path=customXml/itemProps3.xml><?xml version="1.0" encoding="utf-8"?>
<ds:datastoreItem xmlns:ds="http://schemas.openxmlformats.org/officeDocument/2006/customXml" ds:itemID="{A78596C8-FBE3-4250-990B-FA386C52DB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2023-03-17T14:32:23Z</dcterms:created>
  <dcterms:modified xsi:type="dcterms:W3CDTF">2023-03-17T14:32:23Z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2023-02-23T00:00:00Z</vt:filetime>
  </property>
  <property fmtid="{D5CDD505-2E9C-101B-9397-08002B2CF9AE}" pid="3" name="LastSaved">
    <vt:filetime>2023-03-17T00:00:00Z</vt:filetime>
  </property>
  <property fmtid="{D5CDD505-2E9C-101B-9397-08002B2CF9AE}" pid="4" name="ContentTypeId">
    <vt:lpwstr>0x010100373BE68F7849A845B253768CFB280D40</vt:lpwstr>
  </property>
</Properties>
</file>