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88" r:id="rId2"/>
    <p:sldId id="263" r:id="rId3"/>
    <p:sldId id="267" r:id="rId4"/>
    <p:sldId id="264" r:id="rId5"/>
    <p:sldId id="268" r:id="rId6"/>
    <p:sldId id="273" r:id="rId7"/>
    <p:sldId id="257" r:id="rId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8453B"/>
    <a:srgbClr val="E8E8E8"/>
    <a:srgbClr val="0C533A"/>
    <a:srgbClr val="064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9"/>
    <p:restoredTop sz="94663"/>
  </p:normalViewPr>
  <p:slideViewPr>
    <p:cSldViewPr snapToGrid="0" snapToObjects="1" showGuides="1">
      <p:cViewPr>
        <p:scale>
          <a:sx n="125" d="100"/>
          <a:sy n="125" d="100"/>
        </p:scale>
        <p:origin x="876" y="56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3" Type="http://schemas.openxmlformats.org/officeDocument/2006/relationships/hyperlink" Target="https://acadgov.msu.edu/advisory-committees/" TargetMode="Externa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hyperlink" Target="https://acadgov.msu.edu/faculty-health-care-council" TargetMode="External"/><Relationship Id="rId4" Type="http://schemas.openxmlformats.org/officeDocument/2006/relationships/hyperlink" Target="https://acadgov.msu.edu/advisory-committees/athletic-council"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80F0A-3DAD-4371-865B-AB3B6A0E5358}"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BB0271C1-37A4-494F-BC9E-326371C9243D}">
      <dgm:prSet phldrT="[Text]" custT="1"/>
      <dgm:spPr>
        <a:solidFill>
          <a:srgbClr val="18453B"/>
        </a:solidFill>
      </dgm:spPr>
      <dgm:t>
        <a:bodyPr/>
        <a:lstStyle/>
        <a:p>
          <a:pPr algn="ctr"/>
          <a:r>
            <a:rPr lang="en-US" sz="5900" dirty="0">
              <a:latin typeface="Gotham Book"/>
            </a:rPr>
            <a:t>The Steering Committee</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EBBE14-E5C8-46F2-9B52-0ADEDD232013}" type="parTrans" cxnId="{881628AB-C9B8-43D1-A420-EA5F26CAFB53}">
      <dgm:prSet/>
      <dgm:spPr/>
      <dgm:t>
        <a:bodyPr/>
        <a:lstStyle/>
        <a:p>
          <a:endParaRPr lang="en-US">
            <a:latin typeface="Gotham Book"/>
          </a:endParaRPr>
        </a:p>
      </dgm:t>
    </dgm:pt>
    <dgm:pt modelId="{0470B62D-AAD0-4605-97CF-B4E1A8D69D8E}" type="sibTrans" cxnId="{881628AB-C9B8-43D1-A420-EA5F26CAFB53}">
      <dgm:prSet/>
      <dgm:spPr/>
      <dgm:t>
        <a:bodyPr/>
        <a:lstStyle/>
        <a:p>
          <a:endParaRPr lang="en-US">
            <a:latin typeface="Gotham Book"/>
          </a:endParaRPr>
        </a:p>
      </dgm:t>
    </dgm:pt>
    <dgm:pt modelId="{DDA336A1-A4F3-47D9-B661-73D334F42FC3}">
      <dgm:prSet phldrT="[Text]" custT="1"/>
      <dgm:spPr>
        <a:solidFill>
          <a:schemeClr val="bg1">
            <a:lumMod val="50000"/>
          </a:schemeClr>
        </a:solidFill>
      </dgm:spPr>
      <dgm:t>
        <a:bodyPr/>
        <a:lstStyle/>
        <a:p>
          <a:r>
            <a:rPr lang="en-US" sz="3200" dirty="0">
              <a:latin typeface="Gotham Book"/>
            </a:rPr>
            <a:t>Faculty Senate</a:t>
          </a:r>
        </a:p>
      </dgm:t>
    </dgm:pt>
    <dgm:pt modelId="{AF40F875-7CF6-4901-B0CA-D2B83C9399CB}" type="parTrans" cxnId="{DAA0B511-D8FA-40D2-A8D9-03849E09AC90}">
      <dgm:prSet/>
      <dgm:spPr/>
      <dgm:t>
        <a:bodyPr/>
        <a:lstStyle/>
        <a:p>
          <a:endParaRPr lang="en-US">
            <a:latin typeface="Gotham Book"/>
          </a:endParaRPr>
        </a:p>
      </dgm:t>
    </dgm:pt>
    <dgm:pt modelId="{FA7D3156-1F21-4A31-99E3-59965D377BE2}" type="sibTrans" cxnId="{DAA0B511-D8FA-40D2-A8D9-03849E09AC90}">
      <dgm:prSet/>
      <dgm:spPr/>
      <dgm:t>
        <a:bodyPr/>
        <a:lstStyle/>
        <a:p>
          <a:endParaRPr lang="en-US">
            <a:latin typeface="Gotham Book"/>
          </a:endParaRPr>
        </a:p>
      </dgm:t>
    </dgm:pt>
    <dgm:pt modelId="{7E360F36-C0DF-4682-BD91-89729C1CE83B}">
      <dgm:prSet phldrT="[Text]" custT="1"/>
      <dgm:spPr/>
      <dgm:t>
        <a:bodyPr/>
        <a:lstStyle/>
        <a:p>
          <a:r>
            <a:rPr lang="en-US" sz="1200" dirty="0">
              <a:latin typeface="Gotham Book"/>
            </a:rPr>
            <a:t>Standing Committees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4FBE775-D24B-4AD4-A2ED-8386BCEC2977}" type="parTrans" cxnId="{1E222708-4F9C-4F09-A775-61F621A670D8}">
      <dgm:prSet/>
      <dgm:spPr/>
      <dgm:t>
        <a:bodyPr/>
        <a:lstStyle/>
        <a:p>
          <a:endParaRPr lang="en-US">
            <a:latin typeface="Gotham Book"/>
          </a:endParaRPr>
        </a:p>
      </dgm:t>
    </dgm:pt>
    <dgm:pt modelId="{D31299CE-1C75-41D7-9638-359674901E7A}" type="sibTrans" cxnId="{1E222708-4F9C-4F09-A775-61F621A670D8}">
      <dgm:prSet/>
      <dgm:spPr/>
      <dgm:t>
        <a:bodyPr/>
        <a:lstStyle/>
        <a:p>
          <a:endParaRPr lang="en-US">
            <a:latin typeface="Gotham Book"/>
          </a:endParaRPr>
        </a:p>
      </dgm:t>
    </dgm:pt>
    <dgm:pt modelId="{35BDB1B5-F8F4-404D-A232-79B00B196ACE}">
      <dgm:prSet phldrT="[Text]" custT="1"/>
      <dgm:spPr>
        <a:solidFill>
          <a:schemeClr val="bg1">
            <a:lumMod val="50000"/>
          </a:schemeClr>
        </a:solidFill>
      </dgm:spPr>
      <dgm:t>
        <a:bodyPr/>
        <a:lstStyle/>
        <a:p>
          <a:r>
            <a:rPr lang="en-US" sz="3200" dirty="0">
              <a:latin typeface="Gotham Book"/>
            </a:rPr>
            <a:t>University Council</a:t>
          </a:r>
        </a:p>
      </dgm:t>
    </dgm:pt>
    <dgm:pt modelId="{D007929D-952B-4177-98C0-4DBF194C7CD3}" type="parTrans" cxnId="{19FBCB6D-ABE8-44A4-8F68-A35CD31CC8DA}">
      <dgm:prSet/>
      <dgm:spPr/>
      <dgm:t>
        <a:bodyPr/>
        <a:lstStyle/>
        <a:p>
          <a:endParaRPr lang="en-US">
            <a:latin typeface="Gotham Book"/>
          </a:endParaRPr>
        </a:p>
      </dgm:t>
    </dgm:pt>
    <dgm:pt modelId="{0018BF22-AFCE-4092-8911-C2E2A174C0F3}" type="sibTrans" cxnId="{19FBCB6D-ABE8-44A4-8F68-A35CD31CC8DA}">
      <dgm:prSet/>
      <dgm:spPr/>
      <dgm:t>
        <a:bodyPr/>
        <a:lstStyle/>
        <a:p>
          <a:endParaRPr lang="en-US">
            <a:latin typeface="Gotham Book"/>
          </a:endParaRPr>
        </a:p>
      </dgm:t>
    </dgm:pt>
    <dgm:pt modelId="{8068080B-22C1-40A3-9186-3EDB7C955B80}">
      <dgm:prSet phldrT="[Text]"/>
      <dgm:spPr>
        <a:solidFill>
          <a:schemeClr val="bg1">
            <a:lumMod val="50000"/>
          </a:schemeClr>
        </a:solidFill>
      </dgm:spPr>
      <dgm:t>
        <a:bodyPr/>
        <a:lstStyle/>
        <a:p>
          <a:r>
            <a:rPr lang="en-US" dirty="0">
              <a:latin typeface="Gotham Book"/>
            </a:rPr>
            <a:t>Associated Students of Michigan State University</a:t>
          </a:r>
        </a:p>
      </dgm:t>
    </dgm:pt>
    <dgm:pt modelId="{96048EEC-A72F-413B-BD40-53E76FD374D4}" type="parTrans" cxnId="{40B6C737-394C-494E-A5A8-15F7CC5076AE}">
      <dgm:prSet/>
      <dgm:spPr/>
      <dgm:t>
        <a:bodyPr/>
        <a:lstStyle/>
        <a:p>
          <a:endParaRPr lang="en-US">
            <a:latin typeface="Gotham Book"/>
          </a:endParaRPr>
        </a:p>
      </dgm:t>
    </dgm:pt>
    <dgm:pt modelId="{36CE7A77-F038-4F54-832A-E336875C8E05}" type="sibTrans" cxnId="{40B6C737-394C-494E-A5A8-15F7CC5076AE}">
      <dgm:prSet/>
      <dgm:spPr/>
      <dgm:t>
        <a:bodyPr/>
        <a:lstStyle/>
        <a:p>
          <a:endParaRPr lang="en-US">
            <a:latin typeface="Gotham Book"/>
          </a:endParaRPr>
        </a:p>
      </dgm:t>
    </dgm:pt>
    <dgm:pt modelId="{20543B38-25B6-4831-A807-6E415BF9E724}">
      <dgm:prSet phldrT="[Text]" custT="1"/>
      <dgm:spPr>
        <a:solidFill>
          <a:schemeClr val="bg1">
            <a:lumMod val="50000"/>
          </a:schemeClr>
        </a:solidFill>
      </dgm:spPr>
      <dgm:t>
        <a:bodyPr/>
        <a:lstStyle/>
        <a:p>
          <a:r>
            <a:rPr lang="en-US" sz="1400" dirty="0">
              <a:latin typeface="Gotham Book"/>
            </a:rPr>
            <a:t>Council of Graduate Students</a:t>
          </a:r>
        </a:p>
      </dgm:t>
    </dgm:pt>
    <dgm:pt modelId="{7A4F737C-FCFC-4A2D-805D-917843D409C5}" type="parTrans" cxnId="{1626E98D-7286-42E9-91A0-BF731384C657}">
      <dgm:prSet/>
      <dgm:spPr/>
      <dgm:t>
        <a:bodyPr/>
        <a:lstStyle/>
        <a:p>
          <a:endParaRPr lang="en-US">
            <a:latin typeface="Gotham Book"/>
          </a:endParaRPr>
        </a:p>
      </dgm:t>
    </dgm:pt>
    <dgm:pt modelId="{54BF94C7-BF88-4987-B07F-EF75A85D0919}" type="sibTrans" cxnId="{1626E98D-7286-42E9-91A0-BF731384C657}">
      <dgm:prSet/>
      <dgm:spPr/>
      <dgm:t>
        <a:bodyPr/>
        <a:lstStyle/>
        <a:p>
          <a:endParaRPr lang="en-US">
            <a:latin typeface="Gotham Book"/>
          </a:endParaRPr>
        </a:p>
      </dgm:t>
    </dgm:pt>
    <dgm:pt modelId="{B56CEFE7-3871-477B-A0F7-B57DE7262390}">
      <dgm:prSet phldrT="[Text]" custT="1"/>
      <dgm:spPr/>
      <dgm:t>
        <a:bodyPr/>
        <a:lstStyle/>
        <a:p>
          <a:r>
            <a:rPr lang="en-US" sz="1200" dirty="0">
              <a:latin typeface="Gotham Book"/>
            </a:rPr>
            <a:t>Advisory-Consultative Committees</a:t>
          </a:r>
        </a:p>
      </dgm:t>
      <dgm:extLst>
        <a:ext uri="{E40237B7-FDA0-4F09-8148-C483321AD2D9}">
          <dgm14:cNvPr xmlns:dgm14="http://schemas.microsoft.com/office/drawing/2010/diagram" id="0" name="">
            <a:hlinkClick xmlns:r="http://schemas.openxmlformats.org/officeDocument/2006/relationships" r:id="rId3"/>
          </dgm14:cNvPr>
        </a:ext>
      </dgm:extLst>
    </dgm:pt>
    <dgm:pt modelId="{D39A9103-66D6-4FA0-A9A1-38A09E4687DE}" type="parTrans" cxnId="{B7B41795-D676-4D1C-97A9-2344658C87C2}">
      <dgm:prSet/>
      <dgm:spPr/>
      <dgm:t>
        <a:bodyPr/>
        <a:lstStyle/>
        <a:p>
          <a:endParaRPr lang="en-US">
            <a:latin typeface="Gotham Book"/>
          </a:endParaRPr>
        </a:p>
      </dgm:t>
    </dgm:pt>
    <dgm:pt modelId="{890D5821-312C-47B4-8B50-589E2DE05867}" type="sibTrans" cxnId="{B7B41795-D676-4D1C-97A9-2344658C87C2}">
      <dgm:prSet/>
      <dgm:spPr/>
      <dgm:t>
        <a:bodyPr/>
        <a:lstStyle/>
        <a:p>
          <a:endParaRPr lang="en-US">
            <a:latin typeface="Gotham Book"/>
          </a:endParaRPr>
        </a:p>
      </dgm:t>
    </dgm:pt>
    <dgm:pt modelId="{0247B4EC-5DE3-40E2-BB1B-497CBB242901}">
      <dgm:prSet phldrT="[Text]" custT="1"/>
      <dgm:spPr/>
      <dgm:t>
        <a:bodyPr/>
        <a:lstStyle/>
        <a:p>
          <a:r>
            <a:rPr lang="en-US" sz="1300" dirty="0">
              <a:latin typeface="Gotham Book"/>
            </a:rPr>
            <a:t>Standing Committees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2D48900-F809-4A42-83E9-8347D6D6C992}" type="sibTrans" cxnId="{215EED8C-B10C-49D5-904E-09112B6CEF62}">
      <dgm:prSet/>
      <dgm:spPr/>
      <dgm:t>
        <a:bodyPr/>
        <a:lstStyle/>
        <a:p>
          <a:endParaRPr lang="en-US">
            <a:latin typeface="Gotham Book"/>
          </a:endParaRPr>
        </a:p>
      </dgm:t>
    </dgm:pt>
    <dgm:pt modelId="{BB59AFDD-5ACC-4318-985C-DFC756A22D46}" type="parTrans" cxnId="{215EED8C-B10C-49D5-904E-09112B6CEF62}">
      <dgm:prSet/>
      <dgm:spPr/>
      <dgm:t>
        <a:bodyPr/>
        <a:lstStyle/>
        <a:p>
          <a:endParaRPr lang="en-US">
            <a:latin typeface="Gotham Book"/>
          </a:endParaRPr>
        </a:p>
      </dgm:t>
    </dgm:pt>
    <dgm:pt modelId="{78927059-07E2-44FC-B3B0-EF314B9B847B}">
      <dgm:prSet phldrT="[Text]" custT="1"/>
      <dgm:spPr/>
      <dgm:t>
        <a:bodyPr/>
        <a:lstStyle/>
        <a:p>
          <a:r>
            <a:rPr lang="en-US" sz="1300" dirty="0">
              <a:latin typeface="Gotham Book"/>
            </a:rPr>
            <a:t>Athletic Council</a:t>
          </a:r>
        </a:p>
      </dgm:t>
      <dgm:extLst>
        <a:ext uri="{E40237B7-FDA0-4F09-8148-C483321AD2D9}">
          <dgm14:cNvPr xmlns:dgm14="http://schemas.microsoft.com/office/drawing/2010/diagram" id="0" name="">
            <a:hlinkClick xmlns:r="http://schemas.openxmlformats.org/officeDocument/2006/relationships" r:id="rId4"/>
          </dgm14:cNvPr>
        </a:ext>
      </dgm:extLst>
    </dgm:pt>
    <dgm:pt modelId="{4F4A6976-329B-40B6-B130-9E5A4702CA11}" type="parTrans" cxnId="{671FCF15-3368-4AD8-9748-9226F117EE3A}">
      <dgm:prSet/>
      <dgm:spPr/>
      <dgm:t>
        <a:bodyPr/>
        <a:lstStyle/>
        <a:p>
          <a:endParaRPr lang="en-US">
            <a:latin typeface="Gotham Book"/>
          </a:endParaRPr>
        </a:p>
      </dgm:t>
    </dgm:pt>
    <dgm:pt modelId="{8F0E573D-0238-4081-B9CF-4129ED87B5A3}" type="sibTrans" cxnId="{671FCF15-3368-4AD8-9748-9226F117EE3A}">
      <dgm:prSet/>
      <dgm:spPr/>
      <dgm:t>
        <a:bodyPr/>
        <a:lstStyle/>
        <a:p>
          <a:endParaRPr lang="en-US">
            <a:latin typeface="Gotham Book"/>
          </a:endParaRPr>
        </a:p>
      </dgm:t>
    </dgm:pt>
    <dgm:pt modelId="{88C8E829-7A00-4BD2-839D-CF45C32ECD80}">
      <dgm:prSet phldrT="[Text]" custT="1"/>
      <dgm:spPr/>
      <dgm:t>
        <a:bodyPr/>
        <a:lstStyle/>
        <a:p>
          <a:r>
            <a:rPr lang="en-US" sz="1300" dirty="0">
              <a:latin typeface="Gotham Book"/>
            </a:rPr>
            <a:t>Faculty Healthcare Council</a:t>
          </a:r>
        </a:p>
      </dgm:t>
      <dgm:extLst>
        <a:ext uri="{E40237B7-FDA0-4F09-8148-C483321AD2D9}">
          <dgm14:cNvPr xmlns:dgm14="http://schemas.microsoft.com/office/drawing/2010/diagram" id="0" name="">
            <a:hlinkClick xmlns:r="http://schemas.openxmlformats.org/officeDocument/2006/relationships" r:id="rId5"/>
          </dgm14:cNvPr>
        </a:ext>
      </dgm:extLst>
    </dgm:pt>
    <dgm:pt modelId="{75FD94EB-7C4C-43EF-B275-4D3960703C8D}" type="parTrans" cxnId="{1B0F58AD-D6B6-48D9-8A9A-F40E64F872FE}">
      <dgm:prSet/>
      <dgm:spPr/>
      <dgm:t>
        <a:bodyPr/>
        <a:lstStyle/>
        <a:p>
          <a:endParaRPr lang="en-US">
            <a:latin typeface="Gotham Book"/>
          </a:endParaRPr>
        </a:p>
      </dgm:t>
    </dgm:pt>
    <dgm:pt modelId="{D99A7CEB-18CB-40DD-9E97-428CA5624E5C}" type="sibTrans" cxnId="{1B0F58AD-D6B6-48D9-8A9A-F40E64F872FE}">
      <dgm:prSet/>
      <dgm:spPr/>
      <dgm:t>
        <a:bodyPr/>
        <a:lstStyle/>
        <a:p>
          <a:endParaRPr lang="en-US">
            <a:latin typeface="Gotham Book"/>
          </a:endParaRPr>
        </a:p>
      </dgm:t>
    </dgm:pt>
    <dgm:pt modelId="{A51977A7-A8BF-4662-BC30-9C84B53279B1}">
      <dgm:prSet phldrT="[Text]" custT="1"/>
      <dgm:spPr/>
      <dgm:t>
        <a:bodyPr/>
        <a:lstStyle/>
        <a:p>
          <a:r>
            <a:rPr lang="en-US" sz="1300" dirty="0">
              <a:latin typeface="Gotham Book"/>
            </a:rPr>
            <a:t>Ad-Hoc Committees</a:t>
          </a:r>
        </a:p>
      </dgm:t>
    </dgm:pt>
    <dgm:pt modelId="{A1CF58C5-6FAD-4C1F-9C8F-F74314F35483}" type="parTrans" cxnId="{2BB92286-6772-4C4E-9748-C7C4D178C0FC}">
      <dgm:prSet/>
      <dgm:spPr/>
      <dgm:t>
        <a:bodyPr/>
        <a:lstStyle/>
        <a:p>
          <a:endParaRPr lang="en-US">
            <a:latin typeface="Gotham Book"/>
          </a:endParaRPr>
        </a:p>
      </dgm:t>
    </dgm:pt>
    <dgm:pt modelId="{EF5836B0-2EBC-44A4-8CF5-53D36AA1DA3E}" type="sibTrans" cxnId="{2BB92286-6772-4C4E-9748-C7C4D178C0FC}">
      <dgm:prSet/>
      <dgm:spPr/>
      <dgm:t>
        <a:bodyPr/>
        <a:lstStyle/>
        <a:p>
          <a:endParaRPr lang="en-US">
            <a:latin typeface="Gotham Book"/>
          </a:endParaRPr>
        </a:p>
      </dgm:t>
    </dgm:pt>
    <dgm:pt modelId="{7EF17E79-B474-4EA0-AAA1-6A28EF020B36}" type="pres">
      <dgm:prSet presAssocID="{89480F0A-3DAD-4371-865B-AB3B6A0E5358}" presName="Name0" presStyleCnt="0">
        <dgm:presLayoutVars>
          <dgm:chPref val="1"/>
          <dgm:dir/>
          <dgm:animOne val="branch"/>
          <dgm:animLvl val="lvl"/>
          <dgm:resizeHandles/>
        </dgm:presLayoutVars>
      </dgm:prSet>
      <dgm:spPr/>
    </dgm:pt>
    <dgm:pt modelId="{CACD9A67-93BF-44F3-92AF-2A2F8214DEEA}" type="pres">
      <dgm:prSet presAssocID="{BB0271C1-37A4-494F-BC9E-326371C9243D}" presName="vertOne" presStyleCnt="0"/>
      <dgm:spPr/>
    </dgm:pt>
    <dgm:pt modelId="{8DA82757-02F2-4ECD-9E73-55C12AFD3936}" type="pres">
      <dgm:prSet presAssocID="{BB0271C1-37A4-494F-BC9E-326371C9243D}" presName="txOne" presStyleLbl="node0" presStyleIdx="0" presStyleCnt="1">
        <dgm:presLayoutVars>
          <dgm:chPref val="3"/>
        </dgm:presLayoutVars>
      </dgm:prSet>
      <dgm:spPr/>
    </dgm:pt>
    <dgm:pt modelId="{D6341963-6044-4E9F-82A8-60565237F2D0}" type="pres">
      <dgm:prSet presAssocID="{BB0271C1-37A4-494F-BC9E-326371C9243D}" presName="parTransOne" presStyleCnt="0"/>
      <dgm:spPr/>
    </dgm:pt>
    <dgm:pt modelId="{7B9C5099-D974-488F-81A0-168C53ABDB85}" type="pres">
      <dgm:prSet presAssocID="{BB0271C1-37A4-494F-BC9E-326371C9243D}" presName="horzOne" presStyleCnt="0"/>
      <dgm:spPr/>
    </dgm:pt>
    <dgm:pt modelId="{60596CE8-3D39-4D8A-82D2-160B21DC0359}" type="pres">
      <dgm:prSet presAssocID="{35BDB1B5-F8F4-404D-A232-79B00B196ACE}" presName="vertTwo" presStyleCnt="0"/>
      <dgm:spPr/>
    </dgm:pt>
    <dgm:pt modelId="{7F1365E1-18DE-4BAA-AB8D-C2636EFB615A}" type="pres">
      <dgm:prSet presAssocID="{35BDB1B5-F8F4-404D-A232-79B00B196ACE}" presName="txTwo" presStyleLbl="node2" presStyleIdx="0" presStyleCnt="4">
        <dgm:presLayoutVars>
          <dgm:chPref val="3"/>
        </dgm:presLayoutVars>
      </dgm:prSet>
      <dgm:spPr/>
    </dgm:pt>
    <dgm:pt modelId="{27A79978-B015-4BA5-A8A6-0597033DB2D0}" type="pres">
      <dgm:prSet presAssocID="{35BDB1B5-F8F4-404D-A232-79B00B196ACE}" presName="parTransTwo" presStyleCnt="0"/>
      <dgm:spPr/>
    </dgm:pt>
    <dgm:pt modelId="{4ECB8B33-E417-48F8-95A9-9D40D3C79497}" type="pres">
      <dgm:prSet presAssocID="{35BDB1B5-F8F4-404D-A232-79B00B196ACE}" presName="horzTwo" presStyleCnt="0"/>
      <dgm:spPr/>
    </dgm:pt>
    <dgm:pt modelId="{53B29D35-2C29-417A-B004-DD5381F1FDE2}" type="pres">
      <dgm:prSet presAssocID="{78927059-07E2-44FC-B3B0-EF314B9B847B}" presName="vertThree" presStyleCnt="0"/>
      <dgm:spPr/>
    </dgm:pt>
    <dgm:pt modelId="{A99EEB36-166A-4843-8335-60285BB97CFF}" type="pres">
      <dgm:prSet presAssocID="{78927059-07E2-44FC-B3B0-EF314B9B847B}" presName="txThree" presStyleLbl="node3" presStyleIdx="0" presStyleCnt="6">
        <dgm:presLayoutVars>
          <dgm:chPref val="3"/>
        </dgm:presLayoutVars>
      </dgm:prSet>
      <dgm:spPr/>
    </dgm:pt>
    <dgm:pt modelId="{5CC085CD-B199-40FB-91DC-CA0E921DC938}" type="pres">
      <dgm:prSet presAssocID="{78927059-07E2-44FC-B3B0-EF314B9B847B}" presName="horzThree" presStyleCnt="0"/>
      <dgm:spPr/>
    </dgm:pt>
    <dgm:pt modelId="{8BCF2AA0-D06B-45F7-AE5B-132A533C8A36}" type="pres">
      <dgm:prSet presAssocID="{8F0E573D-0238-4081-B9CF-4129ED87B5A3}" presName="sibSpaceThree" presStyleCnt="0"/>
      <dgm:spPr/>
    </dgm:pt>
    <dgm:pt modelId="{8B1FA683-DC5A-48D1-B592-42B09C2BE74E}" type="pres">
      <dgm:prSet presAssocID="{B56CEFE7-3871-477B-A0F7-B57DE7262390}" presName="vertThree" presStyleCnt="0"/>
      <dgm:spPr/>
    </dgm:pt>
    <dgm:pt modelId="{C3DD55B4-D54C-41D8-999D-968ABFEE734F}" type="pres">
      <dgm:prSet presAssocID="{B56CEFE7-3871-477B-A0F7-B57DE7262390}" presName="txThree" presStyleLbl="node3" presStyleIdx="1" presStyleCnt="6">
        <dgm:presLayoutVars>
          <dgm:chPref val="3"/>
        </dgm:presLayoutVars>
      </dgm:prSet>
      <dgm:spPr/>
    </dgm:pt>
    <dgm:pt modelId="{FF1C9580-0E13-4096-B27D-80FDCC6D64C8}" type="pres">
      <dgm:prSet presAssocID="{B56CEFE7-3871-477B-A0F7-B57DE7262390}" presName="horzThree" presStyleCnt="0"/>
      <dgm:spPr/>
    </dgm:pt>
    <dgm:pt modelId="{3333A45B-13F2-4F01-BAB5-A1C101EE3569}" type="pres">
      <dgm:prSet presAssocID="{890D5821-312C-47B4-8B50-589E2DE05867}" presName="sibSpaceThree" presStyleCnt="0"/>
      <dgm:spPr/>
    </dgm:pt>
    <dgm:pt modelId="{F55E3682-2403-44DB-B9D3-E14A604F01E7}" type="pres">
      <dgm:prSet presAssocID="{A51977A7-A8BF-4662-BC30-9C84B53279B1}" presName="vertThree" presStyleCnt="0"/>
      <dgm:spPr/>
    </dgm:pt>
    <dgm:pt modelId="{A22905E3-6B07-4675-8067-9C7F1E9AC4AE}" type="pres">
      <dgm:prSet presAssocID="{A51977A7-A8BF-4662-BC30-9C84B53279B1}" presName="txThree" presStyleLbl="node3" presStyleIdx="2" presStyleCnt="6">
        <dgm:presLayoutVars>
          <dgm:chPref val="3"/>
        </dgm:presLayoutVars>
      </dgm:prSet>
      <dgm:spPr/>
    </dgm:pt>
    <dgm:pt modelId="{4C8EBAE8-ED48-4B6B-B126-3D6B54C31621}" type="pres">
      <dgm:prSet presAssocID="{A51977A7-A8BF-4662-BC30-9C84B53279B1}" presName="horzThree" presStyleCnt="0"/>
      <dgm:spPr/>
    </dgm:pt>
    <dgm:pt modelId="{5E88DAFD-D4B2-486D-B605-A277D348ABD3}" type="pres">
      <dgm:prSet presAssocID="{EF5836B0-2EBC-44A4-8CF5-53D36AA1DA3E}" presName="sibSpaceThree" presStyleCnt="0"/>
      <dgm:spPr/>
    </dgm:pt>
    <dgm:pt modelId="{F4C33A4D-BF2F-4171-A268-12A65586FB97}" type="pres">
      <dgm:prSet presAssocID="{0247B4EC-5DE3-40E2-BB1B-497CBB242901}" presName="vertThree" presStyleCnt="0"/>
      <dgm:spPr/>
    </dgm:pt>
    <dgm:pt modelId="{21BAE30B-049A-4DA1-A252-B625F238F773}" type="pres">
      <dgm:prSet presAssocID="{0247B4EC-5DE3-40E2-BB1B-497CBB242901}" presName="txThree" presStyleLbl="node3" presStyleIdx="3" presStyleCnt="6">
        <dgm:presLayoutVars>
          <dgm:chPref val="3"/>
        </dgm:presLayoutVars>
      </dgm:prSet>
      <dgm:spPr/>
    </dgm:pt>
    <dgm:pt modelId="{D2D64E27-8B5F-4B65-987B-559932473623}" type="pres">
      <dgm:prSet presAssocID="{0247B4EC-5DE3-40E2-BB1B-497CBB242901}" presName="horzThree" presStyleCnt="0"/>
      <dgm:spPr/>
    </dgm:pt>
    <dgm:pt modelId="{83066EA7-93DF-4BD5-9739-370429FE5E64}" type="pres">
      <dgm:prSet presAssocID="{0018BF22-AFCE-4092-8911-C2E2A174C0F3}" presName="sibSpaceTwo" presStyleCnt="0"/>
      <dgm:spPr/>
    </dgm:pt>
    <dgm:pt modelId="{09586F39-2893-4155-9B93-FA5E25B0E7C4}" type="pres">
      <dgm:prSet presAssocID="{DDA336A1-A4F3-47D9-B661-73D334F42FC3}" presName="vertTwo" presStyleCnt="0"/>
      <dgm:spPr/>
    </dgm:pt>
    <dgm:pt modelId="{14B0BD45-BE86-4B6A-A4DE-4A597F86A0EB}" type="pres">
      <dgm:prSet presAssocID="{DDA336A1-A4F3-47D9-B661-73D334F42FC3}" presName="txTwo" presStyleLbl="node2" presStyleIdx="1" presStyleCnt="4">
        <dgm:presLayoutVars>
          <dgm:chPref val="3"/>
        </dgm:presLayoutVars>
      </dgm:prSet>
      <dgm:spPr/>
    </dgm:pt>
    <dgm:pt modelId="{49F3815A-A488-4B89-98AD-CE626E1A13D7}" type="pres">
      <dgm:prSet presAssocID="{DDA336A1-A4F3-47D9-B661-73D334F42FC3}" presName="parTransTwo" presStyleCnt="0"/>
      <dgm:spPr/>
    </dgm:pt>
    <dgm:pt modelId="{F0B970E5-F2B3-43FF-B278-11DE1E377965}" type="pres">
      <dgm:prSet presAssocID="{DDA336A1-A4F3-47D9-B661-73D334F42FC3}" presName="horzTwo" presStyleCnt="0"/>
      <dgm:spPr/>
    </dgm:pt>
    <dgm:pt modelId="{8D4F1CC6-F339-423D-9EC7-353590F227AA}" type="pres">
      <dgm:prSet presAssocID="{88C8E829-7A00-4BD2-839D-CF45C32ECD80}" presName="vertThree" presStyleCnt="0"/>
      <dgm:spPr/>
    </dgm:pt>
    <dgm:pt modelId="{B60CAC93-93BD-451C-9887-53B5AC35FE82}" type="pres">
      <dgm:prSet presAssocID="{88C8E829-7A00-4BD2-839D-CF45C32ECD80}" presName="txThree" presStyleLbl="node3" presStyleIdx="4" presStyleCnt="6">
        <dgm:presLayoutVars>
          <dgm:chPref val="3"/>
        </dgm:presLayoutVars>
      </dgm:prSet>
      <dgm:spPr/>
    </dgm:pt>
    <dgm:pt modelId="{0CF72D9B-FCA7-48A3-AED6-D11D8B766457}" type="pres">
      <dgm:prSet presAssocID="{88C8E829-7A00-4BD2-839D-CF45C32ECD80}" presName="horzThree" presStyleCnt="0"/>
      <dgm:spPr/>
    </dgm:pt>
    <dgm:pt modelId="{716E8BCB-9E51-45D1-B4AA-2DD149297A63}" type="pres">
      <dgm:prSet presAssocID="{D99A7CEB-18CB-40DD-9E97-428CA5624E5C}" presName="sibSpaceThree" presStyleCnt="0"/>
      <dgm:spPr/>
    </dgm:pt>
    <dgm:pt modelId="{9968CAD1-9F6D-487F-997E-59D8FEA1D3A6}" type="pres">
      <dgm:prSet presAssocID="{7E360F36-C0DF-4682-BD91-89729C1CE83B}" presName="vertThree" presStyleCnt="0"/>
      <dgm:spPr/>
    </dgm:pt>
    <dgm:pt modelId="{1DFF5938-A1E9-4998-A942-1016CF4380A7}" type="pres">
      <dgm:prSet presAssocID="{7E360F36-C0DF-4682-BD91-89729C1CE83B}" presName="txThree" presStyleLbl="node3" presStyleIdx="5" presStyleCnt="6">
        <dgm:presLayoutVars>
          <dgm:chPref val="3"/>
        </dgm:presLayoutVars>
      </dgm:prSet>
      <dgm:spPr/>
    </dgm:pt>
    <dgm:pt modelId="{C83076F8-29DC-47F3-B861-67368ADB4480}" type="pres">
      <dgm:prSet presAssocID="{7E360F36-C0DF-4682-BD91-89729C1CE83B}" presName="horzThree" presStyleCnt="0"/>
      <dgm:spPr/>
    </dgm:pt>
    <dgm:pt modelId="{18733A34-B720-4F26-9B1D-F50B868AC2FF}" type="pres">
      <dgm:prSet presAssocID="{FA7D3156-1F21-4A31-99E3-59965D377BE2}" presName="sibSpaceTwo" presStyleCnt="0"/>
      <dgm:spPr/>
    </dgm:pt>
    <dgm:pt modelId="{566124B3-E370-47C2-9B1D-7F6B3E0D61D6}" type="pres">
      <dgm:prSet presAssocID="{8068080B-22C1-40A3-9186-3EDB7C955B80}" presName="vertTwo" presStyleCnt="0"/>
      <dgm:spPr/>
    </dgm:pt>
    <dgm:pt modelId="{82421872-9F02-43D8-8275-D78287A504B6}" type="pres">
      <dgm:prSet presAssocID="{8068080B-22C1-40A3-9186-3EDB7C955B80}" presName="txTwo" presStyleLbl="node2" presStyleIdx="2" presStyleCnt="4">
        <dgm:presLayoutVars>
          <dgm:chPref val="3"/>
        </dgm:presLayoutVars>
      </dgm:prSet>
      <dgm:spPr/>
    </dgm:pt>
    <dgm:pt modelId="{3C84A84C-630D-4A02-9982-DE6E08813E29}" type="pres">
      <dgm:prSet presAssocID="{8068080B-22C1-40A3-9186-3EDB7C955B80}" presName="horzTwo" presStyleCnt="0"/>
      <dgm:spPr/>
    </dgm:pt>
    <dgm:pt modelId="{9AFB2023-DEAE-4745-AC54-D28ABDC25E00}" type="pres">
      <dgm:prSet presAssocID="{36CE7A77-F038-4F54-832A-E336875C8E05}" presName="sibSpaceTwo" presStyleCnt="0"/>
      <dgm:spPr/>
    </dgm:pt>
    <dgm:pt modelId="{81DE1F0F-796E-48E1-8BCA-95E167761C56}" type="pres">
      <dgm:prSet presAssocID="{20543B38-25B6-4831-A807-6E415BF9E724}" presName="vertTwo" presStyleCnt="0"/>
      <dgm:spPr/>
    </dgm:pt>
    <dgm:pt modelId="{564A923C-CBD1-4C2A-9EA7-2C431C736A61}" type="pres">
      <dgm:prSet presAssocID="{20543B38-25B6-4831-A807-6E415BF9E724}" presName="txTwo" presStyleLbl="node2" presStyleIdx="3" presStyleCnt="4">
        <dgm:presLayoutVars>
          <dgm:chPref val="3"/>
        </dgm:presLayoutVars>
      </dgm:prSet>
      <dgm:spPr/>
    </dgm:pt>
    <dgm:pt modelId="{CEFBD714-971C-4D68-BC4D-9E7557C273AE}" type="pres">
      <dgm:prSet presAssocID="{20543B38-25B6-4831-A807-6E415BF9E724}" presName="horzTwo" presStyleCnt="0"/>
      <dgm:spPr/>
    </dgm:pt>
  </dgm:ptLst>
  <dgm:cxnLst>
    <dgm:cxn modelId="{1E222708-4F9C-4F09-A775-61F621A670D8}" srcId="{DDA336A1-A4F3-47D9-B661-73D334F42FC3}" destId="{7E360F36-C0DF-4682-BD91-89729C1CE83B}" srcOrd="1" destOrd="0" parTransId="{94FBE775-D24B-4AD4-A2ED-8386BCEC2977}" sibTransId="{D31299CE-1C75-41D7-9638-359674901E7A}"/>
    <dgm:cxn modelId="{A9D9450D-DA8F-4267-A09B-5A55071788F4}" type="presOf" srcId="{20543B38-25B6-4831-A807-6E415BF9E724}" destId="{564A923C-CBD1-4C2A-9EA7-2C431C736A61}" srcOrd="0" destOrd="0" presId="urn:microsoft.com/office/officeart/2005/8/layout/hierarchy4"/>
    <dgm:cxn modelId="{DAA0B511-D8FA-40D2-A8D9-03849E09AC90}" srcId="{BB0271C1-37A4-494F-BC9E-326371C9243D}" destId="{DDA336A1-A4F3-47D9-B661-73D334F42FC3}" srcOrd="1" destOrd="0" parTransId="{AF40F875-7CF6-4901-B0CA-D2B83C9399CB}" sibTransId="{FA7D3156-1F21-4A31-99E3-59965D377BE2}"/>
    <dgm:cxn modelId="{671FCF15-3368-4AD8-9748-9226F117EE3A}" srcId="{35BDB1B5-F8F4-404D-A232-79B00B196ACE}" destId="{78927059-07E2-44FC-B3B0-EF314B9B847B}" srcOrd="0" destOrd="0" parTransId="{4F4A6976-329B-40B6-B130-9E5A4702CA11}" sibTransId="{8F0E573D-0238-4081-B9CF-4129ED87B5A3}"/>
    <dgm:cxn modelId="{84072620-DA0E-4649-A2CE-4A68C8A9AB26}" type="presOf" srcId="{8068080B-22C1-40A3-9186-3EDB7C955B80}" destId="{82421872-9F02-43D8-8275-D78287A504B6}" srcOrd="0" destOrd="0" presId="urn:microsoft.com/office/officeart/2005/8/layout/hierarchy4"/>
    <dgm:cxn modelId="{051E9729-B9DF-40C7-ABB8-4B08F552D9D5}" type="presOf" srcId="{89480F0A-3DAD-4371-865B-AB3B6A0E5358}" destId="{7EF17E79-B474-4EA0-AAA1-6A28EF020B36}" srcOrd="0" destOrd="0" presId="urn:microsoft.com/office/officeart/2005/8/layout/hierarchy4"/>
    <dgm:cxn modelId="{48C6832F-7680-48DF-9B66-67049464E0D0}" type="presOf" srcId="{7E360F36-C0DF-4682-BD91-89729C1CE83B}" destId="{1DFF5938-A1E9-4998-A942-1016CF4380A7}" srcOrd="0" destOrd="0" presId="urn:microsoft.com/office/officeart/2005/8/layout/hierarchy4"/>
    <dgm:cxn modelId="{40B6C737-394C-494E-A5A8-15F7CC5076AE}" srcId="{BB0271C1-37A4-494F-BC9E-326371C9243D}" destId="{8068080B-22C1-40A3-9186-3EDB7C955B80}" srcOrd="2" destOrd="0" parTransId="{96048EEC-A72F-413B-BD40-53E76FD374D4}" sibTransId="{36CE7A77-F038-4F54-832A-E336875C8E05}"/>
    <dgm:cxn modelId="{896C875D-D69A-4126-AF4F-A44361576A58}" type="presOf" srcId="{0247B4EC-5DE3-40E2-BB1B-497CBB242901}" destId="{21BAE30B-049A-4DA1-A252-B625F238F773}" srcOrd="0" destOrd="0" presId="urn:microsoft.com/office/officeart/2005/8/layout/hierarchy4"/>
    <dgm:cxn modelId="{AA684961-BA93-4DDC-AE64-C2E411CD5AF0}" type="presOf" srcId="{88C8E829-7A00-4BD2-839D-CF45C32ECD80}" destId="{B60CAC93-93BD-451C-9887-53B5AC35FE82}" srcOrd="0" destOrd="0" presId="urn:microsoft.com/office/officeart/2005/8/layout/hierarchy4"/>
    <dgm:cxn modelId="{475DC462-A597-4AB3-8F39-7388369F4969}" type="presOf" srcId="{B56CEFE7-3871-477B-A0F7-B57DE7262390}" destId="{C3DD55B4-D54C-41D8-999D-968ABFEE734F}" srcOrd="0" destOrd="0" presId="urn:microsoft.com/office/officeart/2005/8/layout/hierarchy4"/>
    <dgm:cxn modelId="{FC168566-B007-4A5C-9495-A35F854F0B33}" type="presOf" srcId="{BB0271C1-37A4-494F-BC9E-326371C9243D}" destId="{8DA82757-02F2-4ECD-9E73-55C12AFD3936}" srcOrd="0" destOrd="0" presId="urn:microsoft.com/office/officeart/2005/8/layout/hierarchy4"/>
    <dgm:cxn modelId="{19FBCB6D-ABE8-44A4-8F68-A35CD31CC8DA}" srcId="{BB0271C1-37A4-494F-BC9E-326371C9243D}" destId="{35BDB1B5-F8F4-404D-A232-79B00B196ACE}" srcOrd="0" destOrd="0" parTransId="{D007929D-952B-4177-98C0-4DBF194C7CD3}" sibTransId="{0018BF22-AFCE-4092-8911-C2E2A174C0F3}"/>
    <dgm:cxn modelId="{73902F77-577D-4B7D-A8DE-BCEE624786CA}" type="presOf" srcId="{35BDB1B5-F8F4-404D-A232-79B00B196ACE}" destId="{7F1365E1-18DE-4BAA-AB8D-C2636EFB615A}" srcOrd="0" destOrd="0" presId="urn:microsoft.com/office/officeart/2005/8/layout/hierarchy4"/>
    <dgm:cxn modelId="{2BB92286-6772-4C4E-9748-C7C4D178C0FC}" srcId="{35BDB1B5-F8F4-404D-A232-79B00B196ACE}" destId="{A51977A7-A8BF-4662-BC30-9C84B53279B1}" srcOrd="2" destOrd="0" parTransId="{A1CF58C5-6FAD-4C1F-9C8F-F74314F35483}" sibTransId="{EF5836B0-2EBC-44A4-8CF5-53D36AA1DA3E}"/>
    <dgm:cxn modelId="{215EED8C-B10C-49D5-904E-09112B6CEF62}" srcId="{35BDB1B5-F8F4-404D-A232-79B00B196ACE}" destId="{0247B4EC-5DE3-40E2-BB1B-497CBB242901}" srcOrd="3" destOrd="0" parTransId="{BB59AFDD-5ACC-4318-985C-DFC756A22D46}" sibTransId="{12D48900-F809-4A42-83E9-8347D6D6C992}"/>
    <dgm:cxn modelId="{1626E98D-7286-42E9-91A0-BF731384C657}" srcId="{BB0271C1-37A4-494F-BC9E-326371C9243D}" destId="{20543B38-25B6-4831-A807-6E415BF9E724}" srcOrd="3" destOrd="0" parTransId="{7A4F737C-FCFC-4A2D-805D-917843D409C5}" sibTransId="{54BF94C7-BF88-4987-B07F-EF75A85D0919}"/>
    <dgm:cxn modelId="{C51E8F92-BF2E-4BA7-BDF6-00A6D9BAF68E}" type="presOf" srcId="{A51977A7-A8BF-4662-BC30-9C84B53279B1}" destId="{A22905E3-6B07-4675-8067-9C7F1E9AC4AE}" srcOrd="0" destOrd="0" presId="urn:microsoft.com/office/officeart/2005/8/layout/hierarchy4"/>
    <dgm:cxn modelId="{B7B41795-D676-4D1C-97A9-2344658C87C2}" srcId="{35BDB1B5-F8F4-404D-A232-79B00B196ACE}" destId="{B56CEFE7-3871-477B-A0F7-B57DE7262390}" srcOrd="1" destOrd="0" parTransId="{D39A9103-66D6-4FA0-A9A1-38A09E4687DE}" sibTransId="{890D5821-312C-47B4-8B50-589E2DE05867}"/>
    <dgm:cxn modelId="{881628AB-C9B8-43D1-A420-EA5F26CAFB53}" srcId="{89480F0A-3DAD-4371-865B-AB3B6A0E5358}" destId="{BB0271C1-37A4-494F-BC9E-326371C9243D}" srcOrd="0" destOrd="0" parTransId="{D3EBBE14-E5C8-46F2-9B52-0ADEDD232013}" sibTransId="{0470B62D-AAD0-4605-97CF-B4E1A8D69D8E}"/>
    <dgm:cxn modelId="{1B0F58AD-D6B6-48D9-8A9A-F40E64F872FE}" srcId="{DDA336A1-A4F3-47D9-B661-73D334F42FC3}" destId="{88C8E829-7A00-4BD2-839D-CF45C32ECD80}" srcOrd="0" destOrd="0" parTransId="{75FD94EB-7C4C-43EF-B275-4D3960703C8D}" sibTransId="{D99A7CEB-18CB-40DD-9E97-428CA5624E5C}"/>
    <dgm:cxn modelId="{E8616DF1-A679-417E-81D3-0C085A5931C8}" type="presOf" srcId="{DDA336A1-A4F3-47D9-B661-73D334F42FC3}" destId="{14B0BD45-BE86-4B6A-A4DE-4A597F86A0EB}" srcOrd="0" destOrd="0" presId="urn:microsoft.com/office/officeart/2005/8/layout/hierarchy4"/>
    <dgm:cxn modelId="{C6CCEBFB-F183-4FD9-8D15-C177F3A86320}" type="presOf" srcId="{78927059-07E2-44FC-B3B0-EF314B9B847B}" destId="{A99EEB36-166A-4843-8335-60285BB97CFF}" srcOrd="0" destOrd="0" presId="urn:microsoft.com/office/officeart/2005/8/layout/hierarchy4"/>
    <dgm:cxn modelId="{FDB68098-5878-4234-BE3D-07DB86D75A51}" type="presParOf" srcId="{7EF17E79-B474-4EA0-AAA1-6A28EF020B36}" destId="{CACD9A67-93BF-44F3-92AF-2A2F8214DEEA}" srcOrd="0" destOrd="0" presId="urn:microsoft.com/office/officeart/2005/8/layout/hierarchy4"/>
    <dgm:cxn modelId="{42C637F3-D3E5-4B56-8F64-44C5A74D097D}" type="presParOf" srcId="{CACD9A67-93BF-44F3-92AF-2A2F8214DEEA}" destId="{8DA82757-02F2-4ECD-9E73-55C12AFD3936}" srcOrd="0" destOrd="0" presId="urn:microsoft.com/office/officeart/2005/8/layout/hierarchy4"/>
    <dgm:cxn modelId="{36F6D348-F612-40DE-8129-13C4D5EE916F}" type="presParOf" srcId="{CACD9A67-93BF-44F3-92AF-2A2F8214DEEA}" destId="{D6341963-6044-4E9F-82A8-60565237F2D0}" srcOrd="1" destOrd="0" presId="urn:microsoft.com/office/officeart/2005/8/layout/hierarchy4"/>
    <dgm:cxn modelId="{D8BB006D-BC2A-49EF-8523-E3B5551AB798}" type="presParOf" srcId="{CACD9A67-93BF-44F3-92AF-2A2F8214DEEA}" destId="{7B9C5099-D974-488F-81A0-168C53ABDB85}" srcOrd="2" destOrd="0" presId="urn:microsoft.com/office/officeart/2005/8/layout/hierarchy4"/>
    <dgm:cxn modelId="{6A67889D-A6EA-47B6-84BF-927EDB052FDC}" type="presParOf" srcId="{7B9C5099-D974-488F-81A0-168C53ABDB85}" destId="{60596CE8-3D39-4D8A-82D2-160B21DC0359}" srcOrd="0" destOrd="0" presId="urn:microsoft.com/office/officeart/2005/8/layout/hierarchy4"/>
    <dgm:cxn modelId="{2B5A925D-5FEE-4267-B5F3-441A91814C0A}" type="presParOf" srcId="{60596CE8-3D39-4D8A-82D2-160B21DC0359}" destId="{7F1365E1-18DE-4BAA-AB8D-C2636EFB615A}" srcOrd="0" destOrd="0" presId="urn:microsoft.com/office/officeart/2005/8/layout/hierarchy4"/>
    <dgm:cxn modelId="{5607161C-49C7-496E-BBD9-9D5BABA2335F}" type="presParOf" srcId="{60596CE8-3D39-4D8A-82D2-160B21DC0359}" destId="{27A79978-B015-4BA5-A8A6-0597033DB2D0}" srcOrd="1" destOrd="0" presId="urn:microsoft.com/office/officeart/2005/8/layout/hierarchy4"/>
    <dgm:cxn modelId="{E9BA5B61-F654-481B-8B0A-6D2A0820AB77}" type="presParOf" srcId="{60596CE8-3D39-4D8A-82D2-160B21DC0359}" destId="{4ECB8B33-E417-48F8-95A9-9D40D3C79497}" srcOrd="2" destOrd="0" presId="urn:microsoft.com/office/officeart/2005/8/layout/hierarchy4"/>
    <dgm:cxn modelId="{99D1EE39-09B7-4BA9-84AA-55FFDBA3D58B}" type="presParOf" srcId="{4ECB8B33-E417-48F8-95A9-9D40D3C79497}" destId="{53B29D35-2C29-417A-B004-DD5381F1FDE2}" srcOrd="0" destOrd="0" presId="urn:microsoft.com/office/officeart/2005/8/layout/hierarchy4"/>
    <dgm:cxn modelId="{12ADEA34-6F34-4B3B-8381-3DCD9283930C}" type="presParOf" srcId="{53B29D35-2C29-417A-B004-DD5381F1FDE2}" destId="{A99EEB36-166A-4843-8335-60285BB97CFF}" srcOrd="0" destOrd="0" presId="urn:microsoft.com/office/officeart/2005/8/layout/hierarchy4"/>
    <dgm:cxn modelId="{A5F6F84E-8A73-450E-9A05-FCFB72B74D8E}" type="presParOf" srcId="{53B29D35-2C29-417A-B004-DD5381F1FDE2}" destId="{5CC085CD-B199-40FB-91DC-CA0E921DC938}" srcOrd="1" destOrd="0" presId="urn:microsoft.com/office/officeart/2005/8/layout/hierarchy4"/>
    <dgm:cxn modelId="{77A7B3E0-6C35-443A-84BE-E2FCE1E29553}" type="presParOf" srcId="{4ECB8B33-E417-48F8-95A9-9D40D3C79497}" destId="{8BCF2AA0-D06B-45F7-AE5B-132A533C8A36}" srcOrd="1" destOrd="0" presId="urn:microsoft.com/office/officeart/2005/8/layout/hierarchy4"/>
    <dgm:cxn modelId="{34B705FF-4AF3-47F4-999B-D6368670DF1B}" type="presParOf" srcId="{4ECB8B33-E417-48F8-95A9-9D40D3C79497}" destId="{8B1FA683-DC5A-48D1-B592-42B09C2BE74E}" srcOrd="2" destOrd="0" presId="urn:microsoft.com/office/officeart/2005/8/layout/hierarchy4"/>
    <dgm:cxn modelId="{F7FDC1E7-45A7-43B0-931E-13AE9D93A161}" type="presParOf" srcId="{8B1FA683-DC5A-48D1-B592-42B09C2BE74E}" destId="{C3DD55B4-D54C-41D8-999D-968ABFEE734F}" srcOrd="0" destOrd="0" presId="urn:microsoft.com/office/officeart/2005/8/layout/hierarchy4"/>
    <dgm:cxn modelId="{DCD234DF-0AD5-4DB0-BFEF-1C19D0040D56}" type="presParOf" srcId="{8B1FA683-DC5A-48D1-B592-42B09C2BE74E}" destId="{FF1C9580-0E13-4096-B27D-80FDCC6D64C8}" srcOrd="1" destOrd="0" presId="urn:microsoft.com/office/officeart/2005/8/layout/hierarchy4"/>
    <dgm:cxn modelId="{7BA43C82-13F4-4878-B451-D0E5B1DB9026}" type="presParOf" srcId="{4ECB8B33-E417-48F8-95A9-9D40D3C79497}" destId="{3333A45B-13F2-4F01-BAB5-A1C101EE3569}" srcOrd="3" destOrd="0" presId="urn:microsoft.com/office/officeart/2005/8/layout/hierarchy4"/>
    <dgm:cxn modelId="{75D3AABD-7F7F-41A1-BF27-2CFD30FBAA29}" type="presParOf" srcId="{4ECB8B33-E417-48F8-95A9-9D40D3C79497}" destId="{F55E3682-2403-44DB-B9D3-E14A604F01E7}" srcOrd="4" destOrd="0" presId="urn:microsoft.com/office/officeart/2005/8/layout/hierarchy4"/>
    <dgm:cxn modelId="{8D01D608-1449-483F-9840-9EE9135ABC0C}" type="presParOf" srcId="{F55E3682-2403-44DB-B9D3-E14A604F01E7}" destId="{A22905E3-6B07-4675-8067-9C7F1E9AC4AE}" srcOrd="0" destOrd="0" presId="urn:microsoft.com/office/officeart/2005/8/layout/hierarchy4"/>
    <dgm:cxn modelId="{BCBE3AAE-C351-4780-96E2-973BF3950048}" type="presParOf" srcId="{F55E3682-2403-44DB-B9D3-E14A604F01E7}" destId="{4C8EBAE8-ED48-4B6B-B126-3D6B54C31621}" srcOrd="1" destOrd="0" presId="urn:microsoft.com/office/officeart/2005/8/layout/hierarchy4"/>
    <dgm:cxn modelId="{4BB0481A-A3EA-44C4-9400-21F4533C9629}" type="presParOf" srcId="{4ECB8B33-E417-48F8-95A9-9D40D3C79497}" destId="{5E88DAFD-D4B2-486D-B605-A277D348ABD3}" srcOrd="5" destOrd="0" presId="urn:microsoft.com/office/officeart/2005/8/layout/hierarchy4"/>
    <dgm:cxn modelId="{2DA607F8-B716-43D7-82ED-404A4D15311F}" type="presParOf" srcId="{4ECB8B33-E417-48F8-95A9-9D40D3C79497}" destId="{F4C33A4D-BF2F-4171-A268-12A65586FB97}" srcOrd="6" destOrd="0" presId="urn:microsoft.com/office/officeart/2005/8/layout/hierarchy4"/>
    <dgm:cxn modelId="{DD775E85-CE2F-4DFB-BA6F-DF7432B2F6B7}" type="presParOf" srcId="{F4C33A4D-BF2F-4171-A268-12A65586FB97}" destId="{21BAE30B-049A-4DA1-A252-B625F238F773}" srcOrd="0" destOrd="0" presId="urn:microsoft.com/office/officeart/2005/8/layout/hierarchy4"/>
    <dgm:cxn modelId="{12A0AEC6-6232-4DE8-A7C6-D96A62539FEC}" type="presParOf" srcId="{F4C33A4D-BF2F-4171-A268-12A65586FB97}" destId="{D2D64E27-8B5F-4B65-987B-559932473623}" srcOrd="1" destOrd="0" presId="urn:microsoft.com/office/officeart/2005/8/layout/hierarchy4"/>
    <dgm:cxn modelId="{0E78CB9C-078D-424F-82DE-37938A53E63C}" type="presParOf" srcId="{7B9C5099-D974-488F-81A0-168C53ABDB85}" destId="{83066EA7-93DF-4BD5-9739-370429FE5E64}" srcOrd="1" destOrd="0" presId="urn:microsoft.com/office/officeart/2005/8/layout/hierarchy4"/>
    <dgm:cxn modelId="{F3F18941-D335-4BC3-9C9A-BC955597D554}" type="presParOf" srcId="{7B9C5099-D974-488F-81A0-168C53ABDB85}" destId="{09586F39-2893-4155-9B93-FA5E25B0E7C4}" srcOrd="2" destOrd="0" presId="urn:microsoft.com/office/officeart/2005/8/layout/hierarchy4"/>
    <dgm:cxn modelId="{BAABFE2B-D70D-4A1F-B936-DBF3AE378EC4}" type="presParOf" srcId="{09586F39-2893-4155-9B93-FA5E25B0E7C4}" destId="{14B0BD45-BE86-4B6A-A4DE-4A597F86A0EB}" srcOrd="0" destOrd="0" presId="urn:microsoft.com/office/officeart/2005/8/layout/hierarchy4"/>
    <dgm:cxn modelId="{474708B2-8953-4DF6-93F5-D0654A3AB43D}" type="presParOf" srcId="{09586F39-2893-4155-9B93-FA5E25B0E7C4}" destId="{49F3815A-A488-4B89-98AD-CE626E1A13D7}" srcOrd="1" destOrd="0" presId="urn:microsoft.com/office/officeart/2005/8/layout/hierarchy4"/>
    <dgm:cxn modelId="{F4E35F84-646C-40B2-B81A-F081F8297F50}" type="presParOf" srcId="{09586F39-2893-4155-9B93-FA5E25B0E7C4}" destId="{F0B970E5-F2B3-43FF-B278-11DE1E377965}" srcOrd="2" destOrd="0" presId="urn:microsoft.com/office/officeart/2005/8/layout/hierarchy4"/>
    <dgm:cxn modelId="{C0CF00BB-D4C2-4F78-A8F5-85A7A254D888}" type="presParOf" srcId="{F0B970E5-F2B3-43FF-B278-11DE1E377965}" destId="{8D4F1CC6-F339-423D-9EC7-353590F227AA}" srcOrd="0" destOrd="0" presId="urn:microsoft.com/office/officeart/2005/8/layout/hierarchy4"/>
    <dgm:cxn modelId="{9E17C1EC-E0A7-4F92-8648-A57163CD4602}" type="presParOf" srcId="{8D4F1CC6-F339-423D-9EC7-353590F227AA}" destId="{B60CAC93-93BD-451C-9887-53B5AC35FE82}" srcOrd="0" destOrd="0" presId="urn:microsoft.com/office/officeart/2005/8/layout/hierarchy4"/>
    <dgm:cxn modelId="{E205C521-9176-49E6-814E-18B6C62F2AF5}" type="presParOf" srcId="{8D4F1CC6-F339-423D-9EC7-353590F227AA}" destId="{0CF72D9B-FCA7-48A3-AED6-D11D8B766457}" srcOrd="1" destOrd="0" presId="urn:microsoft.com/office/officeart/2005/8/layout/hierarchy4"/>
    <dgm:cxn modelId="{62420C40-9011-4F7F-B804-CD6D917A4DD4}" type="presParOf" srcId="{F0B970E5-F2B3-43FF-B278-11DE1E377965}" destId="{716E8BCB-9E51-45D1-B4AA-2DD149297A63}" srcOrd="1" destOrd="0" presId="urn:microsoft.com/office/officeart/2005/8/layout/hierarchy4"/>
    <dgm:cxn modelId="{87A465BC-3EC9-4963-BE0C-7B960CA6A430}" type="presParOf" srcId="{F0B970E5-F2B3-43FF-B278-11DE1E377965}" destId="{9968CAD1-9F6D-487F-997E-59D8FEA1D3A6}" srcOrd="2" destOrd="0" presId="urn:microsoft.com/office/officeart/2005/8/layout/hierarchy4"/>
    <dgm:cxn modelId="{3F79A4F1-0E2D-4A14-A9DB-C95B66D9D88E}" type="presParOf" srcId="{9968CAD1-9F6D-487F-997E-59D8FEA1D3A6}" destId="{1DFF5938-A1E9-4998-A942-1016CF4380A7}" srcOrd="0" destOrd="0" presId="urn:microsoft.com/office/officeart/2005/8/layout/hierarchy4"/>
    <dgm:cxn modelId="{316FF88D-DB9D-4415-BB02-47A8CD10404F}" type="presParOf" srcId="{9968CAD1-9F6D-487F-997E-59D8FEA1D3A6}" destId="{C83076F8-29DC-47F3-B861-67368ADB4480}" srcOrd="1" destOrd="0" presId="urn:microsoft.com/office/officeart/2005/8/layout/hierarchy4"/>
    <dgm:cxn modelId="{85EFBB9D-E262-44F7-899E-2E4F12448152}" type="presParOf" srcId="{7B9C5099-D974-488F-81A0-168C53ABDB85}" destId="{18733A34-B720-4F26-9B1D-F50B868AC2FF}" srcOrd="3" destOrd="0" presId="urn:microsoft.com/office/officeart/2005/8/layout/hierarchy4"/>
    <dgm:cxn modelId="{65FA0706-885B-489C-AE03-9DE26983301D}" type="presParOf" srcId="{7B9C5099-D974-488F-81A0-168C53ABDB85}" destId="{566124B3-E370-47C2-9B1D-7F6B3E0D61D6}" srcOrd="4" destOrd="0" presId="urn:microsoft.com/office/officeart/2005/8/layout/hierarchy4"/>
    <dgm:cxn modelId="{75534266-5BD4-49FD-9F8C-60E8725929ED}" type="presParOf" srcId="{566124B3-E370-47C2-9B1D-7F6B3E0D61D6}" destId="{82421872-9F02-43D8-8275-D78287A504B6}" srcOrd="0" destOrd="0" presId="urn:microsoft.com/office/officeart/2005/8/layout/hierarchy4"/>
    <dgm:cxn modelId="{5129C06A-1EAC-439A-B507-DAB303562745}" type="presParOf" srcId="{566124B3-E370-47C2-9B1D-7F6B3E0D61D6}" destId="{3C84A84C-630D-4A02-9982-DE6E08813E29}" srcOrd="1" destOrd="0" presId="urn:microsoft.com/office/officeart/2005/8/layout/hierarchy4"/>
    <dgm:cxn modelId="{B34751B1-6C84-4F82-A3C9-8E24148FDF21}" type="presParOf" srcId="{7B9C5099-D974-488F-81A0-168C53ABDB85}" destId="{9AFB2023-DEAE-4745-AC54-D28ABDC25E00}" srcOrd="5" destOrd="0" presId="urn:microsoft.com/office/officeart/2005/8/layout/hierarchy4"/>
    <dgm:cxn modelId="{5663AB6E-D159-4ADE-9DA1-C91544837C87}" type="presParOf" srcId="{7B9C5099-D974-488F-81A0-168C53ABDB85}" destId="{81DE1F0F-796E-48E1-8BCA-95E167761C56}" srcOrd="6" destOrd="0" presId="urn:microsoft.com/office/officeart/2005/8/layout/hierarchy4"/>
    <dgm:cxn modelId="{3B4C8861-CA84-4547-8F60-1F6C40AF11F8}" type="presParOf" srcId="{81DE1F0F-796E-48E1-8BCA-95E167761C56}" destId="{564A923C-CBD1-4C2A-9EA7-2C431C736A61}" srcOrd="0" destOrd="0" presId="urn:microsoft.com/office/officeart/2005/8/layout/hierarchy4"/>
    <dgm:cxn modelId="{D9579BF3-9E65-47A5-B3DF-98492D6F94C3}" type="presParOf" srcId="{81DE1F0F-796E-48E1-8BCA-95E167761C56}" destId="{CEFBD714-971C-4D68-BC4D-9E7557C273AE}" srcOrd="1"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82757-02F2-4ECD-9E73-55C12AFD3936}">
      <dsp:nvSpPr>
        <dsp:cNvPr id="0" name=""/>
        <dsp:cNvSpPr/>
      </dsp:nvSpPr>
      <dsp:spPr>
        <a:xfrm>
          <a:off x="4330" y="327"/>
          <a:ext cx="9135338" cy="1412965"/>
        </a:xfrm>
        <a:prstGeom prst="roundRect">
          <a:avLst>
            <a:gd name="adj" fmla="val 10000"/>
          </a:avLst>
        </a:prstGeom>
        <a:solidFill>
          <a:srgbClr val="1845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Gotham Book"/>
            </a:rPr>
            <a:t>The Steering Committee</a:t>
          </a:r>
        </a:p>
      </dsp:txBody>
      <dsp:txXfrm>
        <a:off x="45714" y="41711"/>
        <a:ext cx="9052570" cy="1330197"/>
      </dsp:txXfrm>
    </dsp:sp>
    <dsp:sp modelId="{7F1365E1-18DE-4BAA-AB8D-C2636EFB615A}">
      <dsp:nvSpPr>
        <dsp:cNvPr id="0" name=""/>
        <dsp:cNvSpPr/>
      </dsp:nvSpPr>
      <dsp:spPr>
        <a:xfrm>
          <a:off x="4330" y="1572062"/>
          <a:ext cx="4476532" cy="1412965"/>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Gotham Book"/>
            </a:rPr>
            <a:t>University Council</a:t>
          </a:r>
        </a:p>
      </dsp:txBody>
      <dsp:txXfrm>
        <a:off x="45714" y="1613446"/>
        <a:ext cx="4393764" cy="1330197"/>
      </dsp:txXfrm>
    </dsp:sp>
    <dsp:sp modelId="{A99EEB36-166A-4843-8335-60285BB97CFF}">
      <dsp:nvSpPr>
        <dsp:cNvPr id="0" name=""/>
        <dsp:cNvSpPr/>
      </dsp:nvSpPr>
      <dsp:spPr>
        <a:xfrm>
          <a:off x="4330" y="3143797"/>
          <a:ext cx="1084957" cy="14129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otham Book"/>
            </a:rPr>
            <a:t>Athletic Council</a:t>
          </a:r>
        </a:p>
      </dsp:txBody>
      <dsp:txXfrm>
        <a:off x="36107" y="3175574"/>
        <a:ext cx="1021403" cy="1349411"/>
      </dsp:txXfrm>
    </dsp:sp>
    <dsp:sp modelId="{C3DD55B4-D54C-41D8-999D-968ABFEE734F}">
      <dsp:nvSpPr>
        <dsp:cNvPr id="0" name=""/>
        <dsp:cNvSpPr/>
      </dsp:nvSpPr>
      <dsp:spPr>
        <a:xfrm>
          <a:off x="1134856" y="3143797"/>
          <a:ext cx="1084957" cy="14129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Gotham Book"/>
            </a:rPr>
            <a:t>Advisory-Consultative Committees</a:t>
          </a:r>
        </a:p>
      </dsp:txBody>
      <dsp:txXfrm>
        <a:off x="1166633" y="3175574"/>
        <a:ext cx="1021403" cy="1349411"/>
      </dsp:txXfrm>
    </dsp:sp>
    <dsp:sp modelId="{A22905E3-6B07-4675-8067-9C7F1E9AC4AE}">
      <dsp:nvSpPr>
        <dsp:cNvPr id="0" name=""/>
        <dsp:cNvSpPr/>
      </dsp:nvSpPr>
      <dsp:spPr>
        <a:xfrm>
          <a:off x="2265381" y="3143797"/>
          <a:ext cx="1084957" cy="14129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otham Book"/>
            </a:rPr>
            <a:t>Ad-Hoc Committees</a:t>
          </a:r>
        </a:p>
      </dsp:txBody>
      <dsp:txXfrm>
        <a:off x="2297158" y="3175574"/>
        <a:ext cx="1021403" cy="1349411"/>
      </dsp:txXfrm>
    </dsp:sp>
    <dsp:sp modelId="{21BAE30B-049A-4DA1-A252-B625F238F773}">
      <dsp:nvSpPr>
        <dsp:cNvPr id="0" name=""/>
        <dsp:cNvSpPr/>
      </dsp:nvSpPr>
      <dsp:spPr>
        <a:xfrm>
          <a:off x="3395906" y="3143797"/>
          <a:ext cx="1084957" cy="14129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otham Book"/>
            </a:rPr>
            <a:t>Standing Committees</a:t>
          </a:r>
        </a:p>
      </dsp:txBody>
      <dsp:txXfrm>
        <a:off x="3427683" y="3175574"/>
        <a:ext cx="1021403" cy="1349411"/>
      </dsp:txXfrm>
    </dsp:sp>
    <dsp:sp modelId="{14B0BD45-BE86-4B6A-A4DE-4A597F86A0EB}">
      <dsp:nvSpPr>
        <dsp:cNvPr id="0" name=""/>
        <dsp:cNvSpPr/>
      </dsp:nvSpPr>
      <dsp:spPr>
        <a:xfrm>
          <a:off x="4572000" y="1572062"/>
          <a:ext cx="2215482" cy="1412965"/>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Gotham Book"/>
            </a:rPr>
            <a:t>Faculty Senate</a:t>
          </a:r>
        </a:p>
      </dsp:txBody>
      <dsp:txXfrm>
        <a:off x="4613384" y="1613446"/>
        <a:ext cx="2132714" cy="1330197"/>
      </dsp:txXfrm>
    </dsp:sp>
    <dsp:sp modelId="{B60CAC93-93BD-451C-9887-53B5AC35FE82}">
      <dsp:nvSpPr>
        <dsp:cNvPr id="0" name=""/>
        <dsp:cNvSpPr/>
      </dsp:nvSpPr>
      <dsp:spPr>
        <a:xfrm>
          <a:off x="4572000" y="3143797"/>
          <a:ext cx="1084957" cy="14129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otham Book"/>
            </a:rPr>
            <a:t>Faculty Healthcare Council</a:t>
          </a:r>
        </a:p>
      </dsp:txBody>
      <dsp:txXfrm>
        <a:off x="4603777" y="3175574"/>
        <a:ext cx="1021403" cy="1349411"/>
      </dsp:txXfrm>
    </dsp:sp>
    <dsp:sp modelId="{1DFF5938-A1E9-4998-A942-1016CF4380A7}">
      <dsp:nvSpPr>
        <dsp:cNvPr id="0" name=""/>
        <dsp:cNvSpPr/>
      </dsp:nvSpPr>
      <dsp:spPr>
        <a:xfrm>
          <a:off x="5702525" y="3143797"/>
          <a:ext cx="1084957" cy="14129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Gotham Book"/>
            </a:rPr>
            <a:t>Standing Committees</a:t>
          </a:r>
        </a:p>
      </dsp:txBody>
      <dsp:txXfrm>
        <a:off x="5734302" y="3175574"/>
        <a:ext cx="1021403" cy="1349411"/>
      </dsp:txXfrm>
    </dsp:sp>
    <dsp:sp modelId="{82421872-9F02-43D8-8275-D78287A504B6}">
      <dsp:nvSpPr>
        <dsp:cNvPr id="0" name=""/>
        <dsp:cNvSpPr/>
      </dsp:nvSpPr>
      <dsp:spPr>
        <a:xfrm>
          <a:off x="6878618" y="1572062"/>
          <a:ext cx="1084957" cy="1412965"/>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Gotham Book"/>
            </a:rPr>
            <a:t>Associated Students of Michigan State University</a:t>
          </a:r>
        </a:p>
      </dsp:txBody>
      <dsp:txXfrm>
        <a:off x="6910395" y="1603839"/>
        <a:ext cx="1021403" cy="1349411"/>
      </dsp:txXfrm>
    </dsp:sp>
    <dsp:sp modelId="{564A923C-CBD1-4C2A-9EA7-2C431C736A61}">
      <dsp:nvSpPr>
        <dsp:cNvPr id="0" name=""/>
        <dsp:cNvSpPr/>
      </dsp:nvSpPr>
      <dsp:spPr>
        <a:xfrm>
          <a:off x="8054712" y="1572062"/>
          <a:ext cx="1084957" cy="1412965"/>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otham Book"/>
            </a:rPr>
            <a:t>Council of Graduate Students</a:t>
          </a:r>
        </a:p>
      </dsp:txBody>
      <dsp:txXfrm>
        <a:off x="8086489" y="1603839"/>
        <a:ext cx="1021403" cy="13494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95A23-BB1A-46AE-B3E9-8578E30F276B}"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36FF2-E137-4BC0-93C3-08024FAF1CE4}" type="slidenum">
              <a:rPr lang="en-US" smtClean="0"/>
              <a:t>‹#›</a:t>
            </a:fld>
            <a:endParaRPr lang="en-US"/>
          </a:p>
        </p:txBody>
      </p:sp>
    </p:spTree>
    <p:extLst>
      <p:ext uri="{BB962C8B-B14F-4D97-AF65-F5344CB8AC3E}">
        <p14:creationId xmlns:p14="http://schemas.microsoft.com/office/powerpoint/2010/main" val="12612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ac5442564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ac5442564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23fdf9bd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223fdf9bd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E4BEFA8-6BE7-4F10-982F-94DFA4BCD2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CF9A078-6482-4558-96F7-CF892072AB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5FF54428-24EC-4751-9ABA-577273A0FB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DCE2B3-3BF6-48AB-8935-DCB997D6436F}"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96633"/>
            <a:ext cx="7772400" cy="976474"/>
          </a:xfrm>
          <a:prstGeom prst="rect">
            <a:avLst/>
          </a:prstGeom>
        </p:spPr>
        <p:txBody>
          <a:bodyPr>
            <a:normAutofit/>
          </a:bodyPr>
          <a:lstStyle>
            <a:lvl1pPr algn="l">
              <a:defRPr sz="27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685800" y="2273105"/>
            <a:ext cx="7772400" cy="1576767"/>
          </a:xfrm>
          <a:prstGeom prst="rect">
            <a:avLst/>
          </a:prstGeom>
        </p:spPr>
        <p:txBody>
          <a:bodyPr anchor="t">
            <a:normAutofit/>
          </a:bodyPr>
          <a:lstStyle>
            <a:lvl1pPr marL="0" indent="0" algn="l">
              <a:buNone/>
              <a:defRPr sz="1800" b="0" i="0">
                <a:solidFill>
                  <a:schemeClr val="tx1">
                    <a:lumMod val="75000"/>
                    <a:lumOff val="25000"/>
                  </a:schemeClr>
                </a:solidFill>
                <a:latin typeface="Gotham Book"/>
                <a:cs typeface="Gotham Book"/>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9/29/2022</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60272"/>
            <a:ext cx="8229600" cy="736358"/>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1 column full width, bullets</a:t>
            </a:r>
          </a:p>
        </p:txBody>
      </p:sp>
      <p:sp>
        <p:nvSpPr>
          <p:cNvPr id="3" name="Content Placeholder 2"/>
          <p:cNvSpPr>
            <a:spLocks noGrp="1"/>
          </p:cNvSpPr>
          <p:nvPr>
            <p:ph idx="1"/>
          </p:nvPr>
        </p:nvSpPr>
        <p:spPr>
          <a:xfrm>
            <a:off x="457200" y="1544754"/>
            <a:ext cx="8229600" cy="3049871"/>
          </a:xfrm>
          <a:prstGeom prst="rect">
            <a:avLst/>
          </a:prstGeom>
        </p:spPr>
        <p:txBody>
          <a:bodyPr/>
          <a:lstStyle>
            <a:lvl1pPr>
              <a:buClr>
                <a:schemeClr val="tx1">
                  <a:lumMod val="75000"/>
                  <a:lumOff val="25000"/>
                </a:schemeClr>
              </a:buClr>
              <a:buFont typeface="Wingdings" charset="2"/>
              <a:buChar char="§"/>
              <a:defRPr sz="2100" b="0" i="0">
                <a:solidFill>
                  <a:schemeClr val="tx1">
                    <a:lumMod val="75000"/>
                    <a:lumOff val="25000"/>
                  </a:schemeClr>
                </a:solidFill>
                <a:latin typeface="Gotham Book"/>
                <a:cs typeface="Gotham Book"/>
              </a:defRPr>
            </a:lvl1pPr>
            <a:lvl2pPr marL="486906">
              <a:buClr>
                <a:schemeClr val="tx1">
                  <a:lumMod val="75000"/>
                  <a:lumOff val="25000"/>
                </a:schemeClr>
              </a:buClr>
              <a:buSzPct val="85000"/>
              <a:buFont typeface="Wingdings" charset="2"/>
              <a:buChar char="§"/>
              <a:defRPr sz="18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9/29/2022</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60272"/>
            <a:ext cx="8229600" cy="736358"/>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2 columns, bullets</a:t>
            </a:r>
          </a:p>
        </p:txBody>
      </p:sp>
      <p:sp>
        <p:nvSpPr>
          <p:cNvPr id="3" name="Content Placeholder 2"/>
          <p:cNvSpPr>
            <a:spLocks noGrp="1"/>
          </p:cNvSpPr>
          <p:nvPr>
            <p:ph idx="1"/>
          </p:nvPr>
        </p:nvSpPr>
        <p:spPr>
          <a:xfrm>
            <a:off x="457200" y="1544752"/>
            <a:ext cx="3950704" cy="3222512"/>
          </a:xfrm>
          <a:prstGeom prst="rect">
            <a:avLst/>
          </a:prstGeom>
        </p:spPr>
        <p:txBody>
          <a:bodyPr/>
          <a:lstStyle>
            <a:lvl1pPr>
              <a:buClr>
                <a:schemeClr val="tx1">
                  <a:lumMod val="75000"/>
                  <a:lumOff val="25000"/>
                </a:schemeClr>
              </a:buClr>
              <a:buFont typeface="Wingdings" charset="2"/>
              <a:buChar char="§"/>
              <a:defRPr sz="21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9/29/2022</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4736096" y="1544752"/>
            <a:ext cx="3950704" cy="3222512"/>
          </a:xfrm>
          <a:prstGeom prst="rect">
            <a:avLst/>
          </a:prstGeom>
        </p:spPr>
        <p:txBody>
          <a:bodyPr/>
          <a:lstStyle>
            <a:lvl1pPr>
              <a:buClr>
                <a:schemeClr val="tx1">
                  <a:lumMod val="75000"/>
                  <a:lumOff val="25000"/>
                </a:schemeClr>
              </a:buClr>
              <a:buFont typeface="Wingdings" charset="2"/>
              <a:buChar char="§"/>
              <a:defRPr sz="21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84283"/>
            <a:ext cx="8229600" cy="615868"/>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no bullets</a:t>
            </a:r>
          </a:p>
        </p:txBody>
      </p:sp>
      <p:sp>
        <p:nvSpPr>
          <p:cNvPr id="3" name="Content Placeholder 2"/>
          <p:cNvSpPr>
            <a:spLocks noGrp="1"/>
          </p:cNvSpPr>
          <p:nvPr>
            <p:ph idx="1"/>
          </p:nvPr>
        </p:nvSpPr>
        <p:spPr>
          <a:xfrm>
            <a:off x="457200" y="1200151"/>
            <a:ext cx="8229600" cy="3314700"/>
          </a:xfrm>
          <a:prstGeom prst="rect">
            <a:avLst/>
          </a:prstGeom>
        </p:spPr>
        <p:txBody>
          <a:bodyPr wrap="square" numCol="1" anchor="t"/>
          <a:lstStyle>
            <a:lvl1pPr marL="0" indent="0" algn="l">
              <a:buClr>
                <a:schemeClr val="tx1">
                  <a:lumMod val="75000"/>
                  <a:lumOff val="25000"/>
                </a:schemeClr>
              </a:buClr>
              <a:buFontTx/>
              <a:buNone/>
              <a:defRPr sz="18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9/29/2022</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56319"/>
            <a:ext cx="8229600" cy="543832"/>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numbers</a:t>
            </a:r>
          </a:p>
        </p:txBody>
      </p:sp>
      <p:sp>
        <p:nvSpPr>
          <p:cNvPr id="3" name="Content Placeholder 2"/>
          <p:cNvSpPr>
            <a:spLocks noGrp="1"/>
          </p:cNvSpPr>
          <p:nvPr>
            <p:ph idx="1"/>
          </p:nvPr>
        </p:nvSpPr>
        <p:spPr>
          <a:xfrm>
            <a:off x="457200" y="1200151"/>
            <a:ext cx="8229600" cy="3314700"/>
          </a:xfrm>
          <a:prstGeom prst="rect">
            <a:avLst/>
          </a:prstGeom>
        </p:spPr>
        <p:txBody>
          <a:bodyPr wrap="square" numCol="1" anchor="t"/>
          <a:lstStyle>
            <a:lvl1pPr marL="342892" indent="-342892" algn="l">
              <a:buClr>
                <a:schemeClr val="tx1">
                  <a:lumMod val="75000"/>
                  <a:lumOff val="25000"/>
                </a:schemeClr>
              </a:buClr>
              <a:buFont typeface="+mj-lt"/>
              <a:buAutoNum type="arabicPeriod"/>
              <a:defRPr sz="1800" b="0" i="0" baseline="0">
                <a:solidFill>
                  <a:schemeClr val="tx1">
                    <a:lumMod val="75000"/>
                    <a:lumOff val="25000"/>
                  </a:schemeClr>
                </a:solidFill>
                <a:latin typeface="Gotham Book"/>
                <a:cs typeface="Gotham Book"/>
              </a:defRPr>
            </a:lvl1pPr>
            <a:lvl2pPr marL="342892" indent="342892" algn="l">
              <a:buClr>
                <a:schemeClr val="tx1">
                  <a:lumMod val="75000"/>
                  <a:lumOff val="25000"/>
                </a:schemeClr>
              </a:buClr>
              <a:buFont typeface="Wingdings" charset="2"/>
              <a:buChar char="§"/>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9/29/2022</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0116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grpSp>
        <p:nvGrpSpPr>
          <p:cNvPr id="20" name="Masthead">
            <a:extLst>
              <a:ext uri="{FF2B5EF4-FFF2-40B4-BE49-F238E27FC236}">
                <a16:creationId xmlns:a16="http://schemas.microsoft.com/office/drawing/2014/main" id="{911B9DB7-B6B9-344D-9E04-DAC9A67D7D04}"/>
              </a:ext>
            </a:extLst>
          </p:cNvPr>
          <p:cNvGrpSpPr/>
          <p:nvPr userDrawn="1"/>
        </p:nvGrpSpPr>
        <p:grpSpPr>
          <a:xfrm>
            <a:off x="0" y="0"/>
            <a:ext cx="9144000" cy="246063"/>
            <a:chOff x="0" y="0"/>
            <a:chExt cx="9144000" cy="246063"/>
          </a:xfrm>
        </p:grpSpPr>
        <p:sp>
          <p:nvSpPr>
            <p:cNvPr id="21" name="Rectangle 20">
              <a:extLst>
                <a:ext uri="{FF2B5EF4-FFF2-40B4-BE49-F238E27FC236}">
                  <a16:creationId xmlns:a16="http://schemas.microsoft.com/office/drawing/2014/main" id="{15BE9E51-4C09-6143-971C-9DD2E89AD70F}"/>
                </a:ext>
                <a:ext uri="{C183D7F6-B498-43B3-948B-1728B52AA6E4}">
                  <adec:decorative xmlns:adec="http://schemas.microsoft.com/office/drawing/2017/decorative" val="1"/>
                </a:ext>
              </a:extLst>
            </p:cNvPr>
            <p:cNvSpPr/>
            <p:nvPr userDrawn="1"/>
          </p:nvSpPr>
          <p:spPr>
            <a:xfrm>
              <a:off x="0" y="0"/>
              <a:ext cx="9144000" cy="246063"/>
            </a:xfrm>
            <a:prstGeom prst="rect">
              <a:avLst/>
            </a:prstGeom>
            <a:solidFill>
              <a:srgbClr val="18453B"/>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Michigan State University logo">
              <a:extLst>
                <a:ext uri="{FF2B5EF4-FFF2-40B4-BE49-F238E27FC236}">
                  <a16:creationId xmlns:a16="http://schemas.microsoft.com/office/drawing/2014/main" id="{98BD41DC-C861-EA40-A7D0-5F4B59AF91C6}"/>
                </a:ext>
              </a:extLst>
            </p:cNvPr>
            <p:cNvPicPr>
              <a:picLocks noChangeAspect="1"/>
            </p:cNvPicPr>
            <p:nvPr userDrawn="1"/>
          </p:nvPicPr>
          <p:blipFill>
            <a:blip r:embed="rId9"/>
            <a:stretch>
              <a:fillRect/>
            </a:stretch>
          </p:blipFill>
          <p:spPr>
            <a:xfrm>
              <a:off x="6742443" y="26957"/>
              <a:ext cx="2282231" cy="192657"/>
            </a:xfrm>
            <a:prstGeom prst="rect">
              <a:avLst/>
            </a:prstGeom>
          </p:spPr>
        </p:pic>
        <p:sp>
          <p:nvSpPr>
            <p:cNvPr id="23" name="Chevron 8">
              <a:extLst>
                <a:ext uri="{FF2B5EF4-FFF2-40B4-BE49-F238E27FC236}">
                  <a16:creationId xmlns:a16="http://schemas.microsoft.com/office/drawing/2014/main" id="{9BEA3DE6-BAD5-0A42-A811-B6490EC902DD}"/>
                </a:ext>
                <a:ext uri="{C183D7F6-B498-43B3-948B-1728B52AA6E4}">
                  <adec:decorative xmlns:adec="http://schemas.microsoft.com/office/drawing/2017/decorative" val="1"/>
                </a:ext>
              </a:extLst>
            </p:cNvPr>
            <p:cNvSpPr/>
            <p:nvPr userDrawn="1"/>
          </p:nvSpPr>
          <p:spPr>
            <a:xfrm>
              <a:off x="119326" y="0"/>
              <a:ext cx="138756" cy="246063"/>
            </a:xfrm>
            <a:custGeom>
              <a:avLst/>
              <a:gdLst>
                <a:gd name="connsiteX0" fmla="*/ 0 w 218131"/>
                <a:gd name="connsiteY0" fmla="*/ 0 h 246063"/>
                <a:gd name="connsiteX1" fmla="*/ 109066 w 218131"/>
                <a:gd name="connsiteY1" fmla="*/ 0 h 246063"/>
                <a:gd name="connsiteX2" fmla="*/ 218131 w 218131"/>
                <a:gd name="connsiteY2" fmla="*/ 123032 h 246063"/>
                <a:gd name="connsiteX3" fmla="*/ 109066 w 218131"/>
                <a:gd name="connsiteY3" fmla="*/ 246063 h 246063"/>
                <a:gd name="connsiteX4" fmla="*/ 0 w 218131"/>
                <a:gd name="connsiteY4" fmla="*/ 246063 h 246063"/>
                <a:gd name="connsiteX5" fmla="*/ 109066 w 218131"/>
                <a:gd name="connsiteY5" fmla="*/ 123032 h 246063"/>
                <a:gd name="connsiteX6" fmla="*/ 0 w 218131"/>
                <a:gd name="connsiteY6" fmla="*/ 0 h 246063"/>
                <a:gd name="connsiteX0" fmla="*/ 0 w 138756"/>
                <a:gd name="connsiteY0" fmla="*/ 0 h 246063"/>
                <a:gd name="connsiteX1" fmla="*/ 109066 w 138756"/>
                <a:gd name="connsiteY1" fmla="*/ 0 h 246063"/>
                <a:gd name="connsiteX2" fmla="*/ 138756 w 138756"/>
                <a:gd name="connsiteY2" fmla="*/ 129382 h 246063"/>
                <a:gd name="connsiteX3" fmla="*/ 109066 w 138756"/>
                <a:gd name="connsiteY3" fmla="*/ 246063 h 246063"/>
                <a:gd name="connsiteX4" fmla="*/ 0 w 138756"/>
                <a:gd name="connsiteY4" fmla="*/ 246063 h 246063"/>
                <a:gd name="connsiteX5" fmla="*/ 109066 w 138756"/>
                <a:gd name="connsiteY5" fmla="*/ 123032 h 246063"/>
                <a:gd name="connsiteX6" fmla="*/ 0 w 138756"/>
                <a:gd name="connsiteY6" fmla="*/ 0 h 246063"/>
                <a:gd name="connsiteX0" fmla="*/ 0 w 138756"/>
                <a:gd name="connsiteY0" fmla="*/ 0 h 246063"/>
                <a:gd name="connsiteX1" fmla="*/ 109066 w 138756"/>
                <a:gd name="connsiteY1" fmla="*/ 0 h 246063"/>
                <a:gd name="connsiteX2" fmla="*/ 138756 w 138756"/>
                <a:gd name="connsiteY2" fmla="*/ 123032 h 246063"/>
                <a:gd name="connsiteX3" fmla="*/ 109066 w 138756"/>
                <a:gd name="connsiteY3" fmla="*/ 246063 h 246063"/>
                <a:gd name="connsiteX4" fmla="*/ 0 w 138756"/>
                <a:gd name="connsiteY4" fmla="*/ 246063 h 246063"/>
                <a:gd name="connsiteX5" fmla="*/ 109066 w 138756"/>
                <a:gd name="connsiteY5" fmla="*/ 123032 h 246063"/>
                <a:gd name="connsiteX6" fmla="*/ 0 w 138756"/>
                <a:gd name="connsiteY6" fmla="*/ 0 h 246063"/>
                <a:gd name="connsiteX0" fmla="*/ 0 w 138756"/>
                <a:gd name="connsiteY0" fmla="*/ 3175 h 249238"/>
                <a:gd name="connsiteX1" fmla="*/ 26516 w 138756"/>
                <a:gd name="connsiteY1" fmla="*/ 0 h 249238"/>
                <a:gd name="connsiteX2" fmla="*/ 138756 w 138756"/>
                <a:gd name="connsiteY2" fmla="*/ 126207 h 249238"/>
                <a:gd name="connsiteX3" fmla="*/ 109066 w 138756"/>
                <a:gd name="connsiteY3" fmla="*/ 249238 h 249238"/>
                <a:gd name="connsiteX4" fmla="*/ 0 w 138756"/>
                <a:gd name="connsiteY4" fmla="*/ 249238 h 249238"/>
                <a:gd name="connsiteX5" fmla="*/ 109066 w 138756"/>
                <a:gd name="connsiteY5" fmla="*/ 126207 h 249238"/>
                <a:gd name="connsiteX6" fmla="*/ 0 w 138756"/>
                <a:gd name="connsiteY6" fmla="*/ 3175 h 249238"/>
                <a:gd name="connsiteX0" fmla="*/ 0 w 138756"/>
                <a:gd name="connsiteY0" fmla="*/ 3175 h 252413"/>
                <a:gd name="connsiteX1" fmla="*/ 26516 w 138756"/>
                <a:gd name="connsiteY1" fmla="*/ 0 h 252413"/>
                <a:gd name="connsiteX2" fmla="*/ 138756 w 138756"/>
                <a:gd name="connsiteY2" fmla="*/ 126207 h 252413"/>
                <a:gd name="connsiteX3" fmla="*/ 23341 w 138756"/>
                <a:gd name="connsiteY3" fmla="*/ 252413 h 252413"/>
                <a:gd name="connsiteX4" fmla="*/ 0 w 138756"/>
                <a:gd name="connsiteY4" fmla="*/ 249238 h 252413"/>
                <a:gd name="connsiteX5" fmla="*/ 109066 w 138756"/>
                <a:gd name="connsiteY5" fmla="*/ 126207 h 252413"/>
                <a:gd name="connsiteX6" fmla="*/ 0 w 138756"/>
                <a:gd name="connsiteY6" fmla="*/ 3175 h 252413"/>
                <a:gd name="connsiteX0" fmla="*/ 0 w 138756"/>
                <a:gd name="connsiteY0" fmla="*/ 3175 h 255588"/>
                <a:gd name="connsiteX1" fmla="*/ 26516 w 138756"/>
                <a:gd name="connsiteY1" fmla="*/ 0 h 255588"/>
                <a:gd name="connsiteX2" fmla="*/ 138756 w 138756"/>
                <a:gd name="connsiteY2" fmla="*/ 126207 h 255588"/>
                <a:gd name="connsiteX3" fmla="*/ 36041 w 138756"/>
                <a:gd name="connsiteY3" fmla="*/ 255588 h 255588"/>
                <a:gd name="connsiteX4" fmla="*/ 0 w 138756"/>
                <a:gd name="connsiteY4" fmla="*/ 249238 h 255588"/>
                <a:gd name="connsiteX5" fmla="*/ 109066 w 138756"/>
                <a:gd name="connsiteY5" fmla="*/ 126207 h 255588"/>
                <a:gd name="connsiteX6" fmla="*/ 0 w 138756"/>
                <a:gd name="connsiteY6" fmla="*/ 3175 h 255588"/>
                <a:gd name="connsiteX0" fmla="*/ 0 w 138756"/>
                <a:gd name="connsiteY0" fmla="*/ 3175 h 249238"/>
                <a:gd name="connsiteX1" fmla="*/ 26516 w 138756"/>
                <a:gd name="connsiteY1" fmla="*/ 0 h 249238"/>
                <a:gd name="connsiteX2" fmla="*/ 138756 w 138756"/>
                <a:gd name="connsiteY2" fmla="*/ 126207 h 249238"/>
                <a:gd name="connsiteX3" fmla="*/ 32866 w 138756"/>
                <a:gd name="connsiteY3" fmla="*/ 249238 h 249238"/>
                <a:gd name="connsiteX4" fmla="*/ 0 w 138756"/>
                <a:gd name="connsiteY4" fmla="*/ 249238 h 249238"/>
                <a:gd name="connsiteX5" fmla="*/ 109066 w 138756"/>
                <a:gd name="connsiteY5" fmla="*/ 126207 h 249238"/>
                <a:gd name="connsiteX6" fmla="*/ 0 w 138756"/>
                <a:gd name="connsiteY6" fmla="*/ 3175 h 249238"/>
                <a:gd name="connsiteX0" fmla="*/ 0 w 138756"/>
                <a:gd name="connsiteY0" fmla="*/ 0 h 246063"/>
                <a:gd name="connsiteX1" fmla="*/ 36041 w 138756"/>
                <a:gd name="connsiteY1" fmla="*/ 6350 h 246063"/>
                <a:gd name="connsiteX2" fmla="*/ 138756 w 138756"/>
                <a:gd name="connsiteY2" fmla="*/ 123032 h 246063"/>
                <a:gd name="connsiteX3" fmla="*/ 32866 w 138756"/>
                <a:gd name="connsiteY3" fmla="*/ 246063 h 246063"/>
                <a:gd name="connsiteX4" fmla="*/ 0 w 138756"/>
                <a:gd name="connsiteY4" fmla="*/ 246063 h 246063"/>
                <a:gd name="connsiteX5" fmla="*/ 109066 w 138756"/>
                <a:gd name="connsiteY5" fmla="*/ 123032 h 246063"/>
                <a:gd name="connsiteX6" fmla="*/ 0 w 138756"/>
                <a:gd name="connsiteY6" fmla="*/ 0 h 246063"/>
                <a:gd name="connsiteX0" fmla="*/ 0 w 138756"/>
                <a:gd name="connsiteY0" fmla="*/ 3175 h 249238"/>
                <a:gd name="connsiteX1" fmla="*/ 36041 w 138756"/>
                <a:gd name="connsiteY1" fmla="*/ 0 h 249238"/>
                <a:gd name="connsiteX2" fmla="*/ 138756 w 138756"/>
                <a:gd name="connsiteY2" fmla="*/ 126207 h 249238"/>
                <a:gd name="connsiteX3" fmla="*/ 32866 w 138756"/>
                <a:gd name="connsiteY3" fmla="*/ 249238 h 249238"/>
                <a:gd name="connsiteX4" fmla="*/ 0 w 138756"/>
                <a:gd name="connsiteY4" fmla="*/ 249238 h 249238"/>
                <a:gd name="connsiteX5" fmla="*/ 109066 w 138756"/>
                <a:gd name="connsiteY5" fmla="*/ 126207 h 249238"/>
                <a:gd name="connsiteX6" fmla="*/ 0 w 138756"/>
                <a:gd name="connsiteY6" fmla="*/ 3175 h 249238"/>
                <a:gd name="connsiteX0" fmla="*/ 0 w 138756"/>
                <a:gd name="connsiteY0" fmla="*/ 0 h 246063"/>
                <a:gd name="connsiteX1" fmla="*/ 29691 w 138756"/>
                <a:gd name="connsiteY1" fmla="*/ 0 h 246063"/>
                <a:gd name="connsiteX2" fmla="*/ 138756 w 138756"/>
                <a:gd name="connsiteY2" fmla="*/ 123032 h 246063"/>
                <a:gd name="connsiteX3" fmla="*/ 32866 w 138756"/>
                <a:gd name="connsiteY3" fmla="*/ 246063 h 246063"/>
                <a:gd name="connsiteX4" fmla="*/ 0 w 138756"/>
                <a:gd name="connsiteY4" fmla="*/ 246063 h 246063"/>
                <a:gd name="connsiteX5" fmla="*/ 109066 w 138756"/>
                <a:gd name="connsiteY5" fmla="*/ 123032 h 246063"/>
                <a:gd name="connsiteX6" fmla="*/ 0 w 138756"/>
                <a:gd name="connsiteY6" fmla="*/ 0 h 24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6" h="246063">
                  <a:moveTo>
                    <a:pt x="0" y="0"/>
                  </a:moveTo>
                  <a:lnTo>
                    <a:pt x="29691" y="0"/>
                  </a:lnTo>
                  <a:lnTo>
                    <a:pt x="138756" y="123032"/>
                  </a:lnTo>
                  <a:lnTo>
                    <a:pt x="32866" y="246063"/>
                  </a:lnTo>
                  <a:lnTo>
                    <a:pt x="0" y="246063"/>
                  </a:lnTo>
                  <a:lnTo>
                    <a:pt x="109066" y="123032"/>
                  </a:lnTo>
                  <a:lnTo>
                    <a:pt x="0" y="0"/>
                  </a:lnTo>
                  <a:close/>
                </a:path>
              </a:pathLst>
            </a:custGeom>
            <a:solidFill>
              <a:schemeClr val="bg1"/>
            </a:solidFill>
            <a:ln>
              <a:noFill/>
            </a:ln>
            <a:effectLst>
              <a:outerShdw blurRad="40000" dist="23000" dir="540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9/29/2022</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9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8" r:id="rId4"/>
    <p:sldLayoutId id="2147483697" r:id="rId5"/>
    <p:sldLayoutId id="2147483699" r:id="rId6"/>
  </p:sldLayoutIdLst>
  <p:txStyles>
    <p:titleStyle>
      <a:lvl1pPr algn="ctr" defTabSz="342892"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892"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892"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892"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892"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892" algn="ctr" defTabSz="342892"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783" algn="ctr" defTabSz="342892"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675" algn="ctr" defTabSz="342892"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566" algn="ctr" defTabSz="342892"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ＭＳ Ｐゴシック" charset="-128"/>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69D9E-D727-4C9A-8322-F331F6A24574}"/>
              </a:ext>
            </a:extLst>
          </p:cNvPr>
          <p:cNvSpPr>
            <a:spLocks noGrp="1"/>
          </p:cNvSpPr>
          <p:nvPr>
            <p:ph type="ctrTitle"/>
          </p:nvPr>
        </p:nvSpPr>
        <p:spPr/>
        <p:txBody>
          <a:bodyPr/>
          <a:lstStyle/>
          <a:p>
            <a:r>
              <a:rPr lang="en-US" b="1" dirty="0"/>
              <a:t>Role of the</a:t>
            </a:r>
            <a:br>
              <a:rPr lang="en-US" b="1" dirty="0"/>
            </a:br>
            <a:r>
              <a:rPr lang="en-US" b="1" dirty="0"/>
              <a:t>University Committee on Undergraduate Education</a:t>
            </a:r>
          </a:p>
        </p:txBody>
      </p:sp>
      <p:sp>
        <p:nvSpPr>
          <p:cNvPr id="3" name="Subtitle 2">
            <a:extLst>
              <a:ext uri="{FF2B5EF4-FFF2-40B4-BE49-F238E27FC236}">
                <a16:creationId xmlns:a16="http://schemas.microsoft.com/office/drawing/2014/main" id="{4BE6107E-8477-4A95-A3AB-3E35A35FAC1A}"/>
              </a:ext>
            </a:extLst>
          </p:cNvPr>
          <p:cNvSpPr>
            <a:spLocks noGrp="1"/>
          </p:cNvSpPr>
          <p:nvPr>
            <p:ph type="subTitle" idx="1"/>
          </p:nvPr>
        </p:nvSpPr>
        <p:spPr/>
        <p:txBody>
          <a:bodyPr/>
          <a:lstStyle/>
          <a:p>
            <a:r>
              <a:rPr lang="en-US" dirty="0"/>
              <a:t>Secretary for Academic Governance Tyler Silvestri</a:t>
            </a:r>
          </a:p>
          <a:p>
            <a:endParaRPr lang="en-US" dirty="0"/>
          </a:p>
          <a:p>
            <a:r>
              <a:rPr lang="en-US" dirty="0"/>
              <a:t>September 29, 2022</a:t>
            </a:r>
          </a:p>
        </p:txBody>
      </p:sp>
    </p:spTree>
    <p:extLst>
      <p:ext uri="{BB962C8B-B14F-4D97-AF65-F5344CB8AC3E}">
        <p14:creationId xmlns:p14="http://schemas.microsoft.com/office/powerpoint/2010/main" val="378265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p:nvPr/>
        </p:nvSpPr>
        <p:spPr>
          <a:xfrm>
            <a:off x="0" y="0"/>
            <a:ext cx="4109100" cy="5143500"/>
          </a:xfrm>
          <a:prstGeom prst="rect">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20"/>
          <p:cNvPicPr preferRelativeResize="0"/>
          <p:nvPr/>
        </p:nvPicPr>
        <p:blipFill rotWithShape="1">
          <a:blip r:embed="rId3">
            <a:alphaModFix/>
          </a:blip>
          <a:srcRect b="19672"/>
          <a:stretch/>
        </p:blipFill>
        <p:spPr>
          <a:xfrm>
            <a:off x="1020300" y="432150"/>
            <a:ext cx="3551700" cy="4279200"/>
          </a:xfrm>
          <a:prstGeom prst="roundRect">
            <a:avLst>
              <a:gd name="adj" fmla="val 22866"/>
            </a:avLst>
          </a:prstGeom>
          <a:noFill/>
          <a:ln>
            <a:noFill/>
          </a:ln>
        </p:spPr>
      </p:pic>
      <p:sp>
        <p:nvSpPr>
          <p:cNvPr id="110" name="Google Shape;110;p20"/>
          <p:cNvSpPr txBox="1"/>
          <p:nvPr/>
        </p:nvSpPr>
        <p:spPr>
          <a:xfrm>
            <a:off x="4794075" y="432150"/>
            <a:ext cx="4193100" cy="4708951"/>
          </a:xfrm>
          <a:prstGeom prst="rect">
            <a:avLst/>
          </a:prstGeom>
          <a:noFill/>
          <a:ln>
            <a:noFill/>
          </a:ln>
        </p:spPr>
        <p:txBody>
          <a:bodyPr spcFirstLastPara="1" wrap="square" lIns="91425" tIns="91425" rIns="91425" bIns="91425" anchor="t" anchorCtr="0">
            <a:spAutoFit/>
          </a:bodyPr>
          <a:lstStyle/>
          <a:p>
            <a:pPr marL="0" lvl="0" indent="0" rtl="0">
              <a:lnSpc>
                <a:spcPct val="150000"/>
              </a:lnSpc>
              <a:spcBef>
                <a:spcPts val="1200"/>
              </a:spcBef>
              <a:spcAft>
                <a:spcPts val="0"/>
              </a:spcAft>
              <a:buNone/>
            </a:pPr>
            <a:r>
              <a:rPr lang="en" dirty="0">
                <a:latin typeface="Gotham Book"/>
                <a:ea typeface="Montserrat"/>
                <a:cs typeface="Montserrat"/>
                <a:sym typeface="Montserrat"/>
              </a:rPr>
              <a:t>“It is important to specify the manner and process by which the faculty and students develop and communicate their views to the President and the Board. These Bylaws for Academic Governance are designed to </a:t>
            </a:r>
            <a:r>
              <a:rPr lang="en" b="1" dirty="0">
                <a:latin typeface="Gotham Book"/>
                <a:ea typeface="Montserrat"/>
                <a:cs typeface="Montserrat"/>
                <a:sym typeface="Montserrat"/>
              </a:rPr>
              <a:t>provide an effective system for the participation of faculty and students in the development of policy on academic matters</a:t>
            </a:r>
            <a:r>
              <a:rPr lang="en" dirty="0">
                <a:latin typeface="Gotham Book"/>
                <a:ea typeface="Montserrat"/>
                <a:cs typeface="Montserrat"/>
                <a:sym typeface="Montserrat"/>
              </a:rPr>
              <a:t>.”</a:t>
            </a:r>
            <a:endParaRPr dirty="0">
              <a:latin typeface="Gotham Book"/>
              <a:ea typeface="Montserrat"/>
              <a:cs typeface="Montserrat"/>
              <a:sym typeface="Montserrat"/>
            </a:endParaRPr>
          </a:p>
          <a:p>
            <a:pPr marL="0" lvl="0" indent="0" rtl="0">
              <a:lnSpc>
                <a:spcPct val="150000"/>
              </a:lnSpc>
              <a:spcBef>
                <a:spcPts val="1200"/>
              </a:spcBef>
              <a:spcAft>
                <a:spcPts val="1200"/>
              </a:spcAft>
              <a:buNone/>
            </a:pPr>
            <a:r>
              <a:rPr lang="en" sz="1400" i="1" dirty="0">
                <a:solidFill>
                  <a:schemeClr val="dk1"/>
                </a:solidFill>
                <a:latin typeface="Gotham Book"/>
                <a:ea typeface="Montserrat"/>
                <a:cs typeface="Montserrat"/>
                <a:sym typeface="Montserrat"/>
              </a:rPr>
              <a:t>Preamble of Bylaws for Academic Governance</a:t>
            </a:r>
            <a:endParaRPr sz="1400" i="1" dirty="0">
              <a:latin typeface="Gotham Book"/>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2B8F659-0429-4B5E-8948-EE4AF70BF5F7}"/>
              </a:ext>
            </a:extLst>
          </p:cNvPr>
          <p:cNvGraphicFramePr>
            <a:graphicFrameLocks noGrp="1"/>
          </p:cNvGraphicFramePr>
          <p:nvPr>
            <p:ph idx="1"/>
            <p:extLst>
              <p:ext uri="{D42A27DB-BD31-4B8C-83A1-F6EECF244321}">
                <p14:modId xmlns:p14="http://schemas.microsoft.com/office/powerpoint/2010/main" val="2960762923"/>
              </p:ext>
            </p:extLst>
          </p:nvPr>
        </p:nvGraphicFramePr>
        <p:xfrm>
          <a:off x="0" y="586409"/>
          <a:ext cx="9144000" cy="4557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596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p:nvPr/>
        </p:nvSpPr>
        <p:spPr>
          <a:xfrm>
            <a:off x="1191563" y="1080875"/>
            <a:ext cx="3284700" cy="545100"/>
          </a:xfrm>
          <a:prstGeom prst="roundRect">
            <a:avLst>
              <a:gd name="adj" fmla="val 16667"/>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Gotham Book"/>
                <a:ea typeface="Montserrat"/>
                <a:cs typeface="Montserrat"/>
                <a:sym typeface="Montserrat"/>
              </a:rPr>
              <a:t>University Council</a:t>
            </a:r>
            <a:endParaRPr sz="1900" b="1">
              <a:solidFill>
                <a:schemeClr val="lt1"/>
              </a:solidFill>
              <a:latin typeface="Gotham Book"/>
              <a:ea typeface="Montserrat"/>
              <a:cs typeface="Montserrat"/>
              <a:sym typeface="Montserrat"/>
            </a:endParaRPr>
          </a:p>
        </p:txBody>
      </p:sp>
      <p:sp>
        <p:nvSpPr>
          <p:cNvPr id="116" name="Google Shape;116;p21"/>
          <p:cNvSpPr/>
          <p:nvPr/>
        </p:nvSpPr>
        <p:spPr>
          <a:xfrm>
            <a:off x="5802563" y="1080875"/>
            <a:ext cx="3284700" cy="545100"/>
          </a:xfrm>
          <a:prstGeom prst="roundRect">
            <a:avLst>
              <a:gd name="adj" fmla="val 16667"/>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Gotham Book"/>
                <a:ea typeface="Montserrat"/>
                <a:cs typeface="Montserrat"/>
                <a:sym typeface="Montserrat"/>
              </a:rPr>
              <a:t>Faculty Senate</a:t>
            </a:r>
            <a:endParaRPr sz="1900" b="1">
              <a:solidFill>
                <a:schemeClr val="lt1"/>
              </a:solidFill>
              <a:latin typeface="Gotham Book"/>
              <a:ea typeface="Montserrat"/>
              <a:cs typeface="Montserrat"/>
              <a:sym typeface="Montserrat"/>
            </a:endParaRPr>
          </a:p>
        </p:txBody>
      </p:sp>
      <p:sp>
        <p:nvSpPr>
          <p:cNvPr id="117" name="Google Shape;117;p21"/>
          <p:cNvSpPr/>
          <p:nvPr/>
        </p:nvSpPr>
        <p:spPr>
          <a:xfrm>
            <a:off x="182513" y="1801675"/>
            <a:ext cx="2560800" cy="532500"/>
          </a:xfrm>
          <a:prstGeom prst="roundRect">
            <a:avLst>
              <a:gd name="adj" fmla="val 16667"/>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lt1"/>
                </a:solidFill>
                <a:latin typeface="Gotham Book"/>
                <a:ea typeface="Montserrat"/>
                <a:cs typeface="Montserrat"/>
                <a:sym typeface="Montserrat"/>
              </a:rPr>
              <a:t>University Committee on Academic Governance</a:t>
            </a:r>
            <a:endParaRPr sz="900" b="1" dirty="0">
              <a:solidFill>
                <a:schemeClr val="lt1"/>
              </a:solidFill>
              <a:latin typeface="Gotham Book"/>
              <a:ea typeface="Montserrat"/>
              <a:cs typeface="Montserrat"/>
              <a:sym typeface="Montserrat"/>
            </a:endParaRPr>
          </a:p>
        </p:txBody>
      </p:sp>
      <p:sp>
        <p:nvSpPr>
          <p:cNvPr id="118" name="Google Shape;118;p21"/>
          <p:cNvSpPr/>
          <p:nvPr/>
        </p:nvSpPr>
        <p:spPr>
          <a:xfrm>
            <a:off x="182513" y="2509875"/>
            <a:ext cx="2560800" cy="532500"/>
          </a:xfrm>
          <a:prstGeom prst="roundRect">
            <a:avLst>
              <a:gd name="adj" fmla="val 16667"/>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Gotham Book"/>
                <a:ea typeface="Montserrat"/>
                <a:cs typeface="Montserrat"/>
                <a:sym typeface="Montserrat"/>
              </a:rPr>
              <a:t>University Committee on Undergraduate Education</a:t>
            </a:r>
            <a:endParaRPr sz="900" b="1">
              <a:solidFill>
                <a:schemeClr val="lt1"/>
              </a:solidFill>
              <a:latin typeface="Gotham Book"/>
              <a:ea typeface="Montserrat"/>
              <a:cs typeface="Montserrat"/>
              <a:sym typeface="Montserrat"/>
            </a:endParaRPr>
          </a:p>
        </p:txBody>
      </p:sp>
      <p:sp>
        <p:nvSpPr>
          <p:cNvPr id="119" name="Google Shape;119;p21"/>
          <p:cNvSpPr/>
          <p:nvPr/>
        </p:nvSpPr>
        <p:spPr>
          <a:xfrm>
            <a:off x="182513" y="3218075"/>
            <a:ext cx="2560800" cy="532500"/>
          </a:xfrm>
          <a:prstGeom prst="roundRect">
            <a:avLst>
              <a:gd name="adj" fmla="val 16667"/>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Gotham Book"/>
                <a:ea typeface="Montserrat"/>
                <a:cs typeface="Montserrat"/>
                <a:sym typeface="Montserrat"/>
              </a:rPr>
              <a:t>University Committee on Graduate Studies</a:t>
            </a:r>
            <a:endParaRPr sz="1100" b="1">
              <a:solidFill>
                <a:schemeClr val="lt1"/>
              </a:solidFill>
              <a:latin typeface="Gotham Book"/>
              <a:ea typeface="Montserrat"/>
              <a:cs typeface="Montserrat"/>
              <a:sym typeface="Montserrat"/>
            </a:endParaRPr>
          </a:p>
        </p:txBody>
      </p:sp>
      <p:sp>
        <p:nvSpPr>
          <p:cNvPr id="120" name="Google Shape;120;p21"/>
          <p:cNvSpPr/>
          <p:nvPr/>
        </p:nvSpPr>
        <p:spPr>
          <a:xfrm>
            <a:off x="182513" y="3926275"/>
            <a:ext cx="2560800" cy="532500"/>
          </a:xfrm>
          <a:prstGeom prst="roundRect">
            <a:avLst>
              <a:gd name="adj" fmla="val 16667"/>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Gotham Book"/>
                <a:ea typeface="Montserrat"/>
                <a:cs typeface="Montserrat"/>
                <a:sym typeface="Montserrat"/>
              </a:rPr>
              <a:t>University Committee on Student Affairs</a:t>
            </a:r>
            <a:endParaRPr sz="1100" b="1">
              <a:solidFill>
                <a:schemeClr val="lt1"/>
              </a:solidFill>
              <a:latin typeface="Gotham Book"/>
              <a:ea typeface="Montserrat"/>
              <a:cs typeface="Montserrat"/>
              <a:sym typeface="Montserrat"/>
            </a:endParaRPr>
          </a:p>
        </p:txBody>
      </p:sp>
      <p:sp>
        <p:nvSpPr>
          <p:cNvPr id="121" name="Google Shape;121;p21"/>
          <p:cNvSpPr/>
          <p:nvPr/>
        </p:nvSpPr>
        <p:spPr>
          <a:xfrm>
            <a:off x="2899276" y="1801675"/>
            <a:ext cx="2560800" cy="532500"/>
          </a:xfrm>
          <a:prstGeom prst="roundRect">
            <a:avLst>
              <a:gd name="adj" fmla="val 16667"/>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chemeClr val="lt1"/>
                </a:solidFill>
                <a:latin typeface="Gotham Book"/>
                <a:ea typeface="Montserrat"/>
                <a:cs typeface="Montserrat"/>
                <a:sym typeface="Montserrat"/>
              </a:rPr>
              <a:t>University Committee on the L</a:t>
            </a:r>
            <a:r>
              <a:rPr lang="en-US" sz="1400" b="1" dirty="0" err="1">
                <a:solidFill>
                  <a:schemeClr val="lt1"/>
                </a:solidFill>
                <a:latin typeface="Gotham Book"/>
                <a:ea typeface="Montserrat"/>
                <a:cs typeface="Montserrat"/>
                <a:sym typeface="Montserrat"/>
              </a:rPr>
              <a:t>i</a:t>
            </a:r>
            <a:r>
              <a:rPr lang="en" sz="1400" b="1" dirty="0">
                <a:solidFill>
                  <a:schemeClr val="lt1"/>
                </a:solidFill>
                <a:latin typeface="Gotham Book"/>
                <a:ea typeface="Montserrat"/>
                <a:cs typeface="Montserrat"/>
                <a:sym typeface="Montserrat"/>
              </a:rPr>
              <a:t>braries</a:t>
            </a:r>
            <a:endParaRPr sz="800" b="1" dirty="0">
              <a:solidFill>
                <a:schemeClr val="lt1"/>
              </a:solidFill>
              <a:latin typeface="Gotham Book"/>
              <a:ea typeface="Montserrat"/>
              <a:cs typeface="Montserrat"/>
              <a:sym typeface="Montserrat"/>
            </a:endParaRPr>
          </a:p>
        </p:txBody>
      </p:sp>
      <p:sp>
        <p:nvSpPr>
          <p:cNvPr id="122" name="Google Shape;122;p21"/>
          <p:cNvSpPr/>
          <p:nvPr/>
        </p:nvSpPr>
        <p:spPr>
          <a:xfrm>
            <a:off x="2899276" y="2509875"/>
            <a:ext cx="2560800" cy="532500"/>
          </a:xfrm>
          <a:prstGeom prst="roundRect">
            <a:avLst>
              <a:gd name="adj" fmla="val 16667"/>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lt1"/>
                </a:solidFill>
                <a:latin typeface="Gotham Book"/>
                <a:ea typeface="Montserrat"/>
                <a:cs typeface="Montserrat"/>
                <a:sym typeface="Montserrat"/>
              </a:rPr>
              <a:t>University Committee on International Studies &amp; Programs*</a:t>
            </a:r>
            <a:endParaRPr sz="800" b="1" dirty="0">
              <a:solidFill>
                <a:schemeClr val="lt1"/>
              </a:solidFill>
              <a:latin typeface="Gotham Book"/>
              <a:ea typeface="Montserrat"/>
              <a:cs typeface="Montserrat"/>
              <a:sym typeface="Montserrat"/>
            </a:endParaRPr>
          </a:p>
        </p:txBody>
      </p:sp>
      <p:sp>
        <p:nvSpPr>
          <p:cNvPr id="123" name="Google Shape;123;p21"/>
          <p:cNvSpPr/>
          <p:nvPr/>
        </p:nvSpPr>
        <p:spPr>
          <a:xfrm>
            <a:off x="2899276" y="3218075"/>
            <a:ext cx="2560800" cy="532500"/>
          </a:xfrm>
          <a:prstGeom prst="roundRect">
            <a:avLst>
              <a:gd name="adj" fmla="val 16667"/>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a:solidFill>
                  <a:schemeClr val="lt1"/>
                </a:solidFill>
                <a:latin typeface="Gotham Book"/>
                <a:ea typeface="Montserrat"/>
                <a:cs typeface="Montserrat"/>
                <a:sym typeface="Montserrat"/>
              </a:rPr>
              <a:t>University Committee on Honors Programs*</a:t>
            </a:r>
            <a:endParaRPr lang="en-US" sz="800" b="1" dirty="0">
              <a:solidFill>
                <a:schemeClr val="lt1"/>
              </a:solidFill>
              <a:latin typeface="Gotham Book"/>
              <a:ea typeface="Montserrat"/>
              <a:cs typeface="Montserrat"/>
              <a:sym typeface="Montserrat"/>
            </a:endParaRPr>
          </a:p>
        </p:txBody>
      </p:sp>
      <p:sp>
        <p:nvSpPr>
          <p:cNvPr id="124" name="Google Shape;124;p21"/>
          <p:cNvSpPr/>
          <p:nvPr/>
        </p:nvSpPr>
        <p:spPr>
          <a:xfrm>
            <a:off x="2899276" y="3926275"/>
            <a:ext cx="2560800" cy="532500"/>
          </a:xfrm>
          <a:prstGeom prst="roundRect">
            <a:avLst>
              <a:gd name="adj" fmla="val 16667"/>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a:solidFill>
                  <a:schemeClr val="lt1"/>
                </a:solidFill>
                <a:latin typeface="Gotham Book"/>
                <a:ea typeface="Montserrat"/>
                <a:cs typeface="Montserrat"/>
                <a:sym typeface="Montserrat"/>
              </a:rPr>
              <a:t>University Committee on Military Education*</a:t>
            </a:r>
            <a:endParaRPr sz="1100" b="1" dirty="0">
              <a:solidFill>
                <a:schemeClr val="lt1"/>
              </a:solidFill>
              <a:latin typeface="Gotham Book"/>
              <a:ea typeface="Montserrat"/>
              <a:cs typeface="Montserrat"/>
              <a:sym typeface="Montserrat"/>
            </a:endParaRPr>
          </a:p>
        </p:txBody>
      </p:sp>
      <p:sp>
        <p:nvSpPr>
          <p:cNvPr id="125" name="Google Shape;125;p21"/>
          <p:cNvSpPr/>
          <p:nvPr/>
        </p:nvSpPr>
        <p:spPr>
          <a:xfrm>
            <a:off x="6164501" y="1806325"/>
            <a:ext cx="2560800" cy="532500"/>
          </a:xfrm>
          <a:prstGeom prst="roundRect">
            <a:avLst>
              <a:gd name="adj" fmla="val 16667"/>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Gotham Book"/>
                <a:ea typeface="Montserrat"/>
                <a:cs typeface="Montserrat"/>
                <a:sym typeface="Montserrat"/>
              </a:rPr>
              <a:t>University Committee on Curriculum</a:t>
            </a:r>
            <a:endParaRPr sz="1100" b="1">
              <a:solidFill>
                <a:schemeClr val="lt1"/>
              </a:solidFill>
              <a:latin typeface="Gotham Book"/>
              <a:ea typeface="Montserrat"/>
              <a:cs typeface="Montserrat"/>
              <a:sym typeface="Montserrat"/>
            </a:endParaRPr>
          </a:p>
        </p:txBody>
      </p:sp>
      <p:sp>
        <p:nvSpPr>
          <p:cNvPr id="126" name="Google Shape;126;p21"/>
          <p:cNvSpPr/>
          <p:nvPr/>
        </p:nvSpPr>
        <p:spPr>
          <a:xfrm>
            <a:off x="6164501" y="2519175"/>
            <a:ext cx="2560800" cy="532500"/>
          </a:xfrm>
          <a:prstGeom prst="roundRect">
            <a:avLst>
              <a:gd name="adj" fmla="val 16667"/>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Gotham Book"/>
                <a:ea typeface="Montserrat"/>
                <a:cs typeface="Montserrat"/>
                <a:sym typeface="Montserrat"/>
              </a:rPr>
              <a:t>University Committee on Faculty Affairs</a:t>
            </a:r>
            <a:endParaRPr sz="1100" b="1">
              <a:solidFill>
                <a:schemeClr val="lt1"/>
              </a:solidFill>
              <a:latin typeface="Gotham Book"/>
              <a:ea typeface="Montserrat"/>
              <a:cs typeface="Montserrat"/>
              <a:sym typeface="Montserrat"/>
            </a:endParaRPr>
          </a:p>
        </p:txBody>
      </p:sp>
      <p:sp>
        <p:nvSpPr>
          <p:cNvPr id="127" name="Google Shape;127;p21"/>
          <p:cNvSpPr/>
          <p:nvPr/>
        </p:nvSpPr>
        <p:spPr>
          <a:xfrm>
            <a:off x="6164501" y="3232025"/>
            <a:ext cx="2560800" cy="532500"/>
          </a:xfrm>
          <a:prstGeom prst="roundRect">
            <a:avLst>
              <a:gd name="adj" fmla="val 16667"/>
            </a:avLst>
          </a:prstGeom>
          <a:solidFill>
            <a:srgbClr val="1845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Gotham Book"/>
                <a:ea typeface="Montserrat"/>
                <a:cs typeface="Montserrat"/>
                <a:sym typeface="Montserrat"/>
              </a:rPr>
              <a:t>University Committee on Faculty Tenure</a:t>
            </a:r>
            <a:endParaRPr sz="1100" b="1">
              <a:solidFill>
                <a:schemeClr val="lt1"/>
              </a:solidFill>
              <a:latin typeface="Gotham Book"/>
              <a:ea typeface="Montserrat"/>
              <a:cs typeface="Montserrat"/>
              <a:sym typeface="Montserrat"/>
            </a:endParaRPr>
          </a:p>
        </p:txBody>
      </p:sp>
      <p:sp>
        <p:nvSpPr>
          <p:cNvPr id="128" name="Google Shape;128;p21"/>
          <p:cNvSpPr txBox="1"/>
          <p:nvPr/>
        </p:nvSpPr>
        <p:spPr>
          <a:xfrm>
            <a:off x="385975" y="197175"/>
            <a:ext cx="85398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b="1">
                <a:solidFill>
                  <a:srgbClr val="18453B"/>
                </a:solidFill>
                <a:latin typeface="Gotham Book"/>
                <a:ea typeface="Montserrat"/>
                <a:cs typeface="Montserrat"/>
                <a:sym typeface="Montserrat"/>
              </a:rPr>
              <a:t>MSU Academic Governance System</a:t>
            </a:r>
            <a:endParaRPr sz="3400" b="1">
              <a:solidFill>
                <a:srgbClr val="18453B"/>
              </a:solidFill>
              <a:latin typeface="Gotham Book"/>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E289-CC64-8F44-9258-E4EE215FB23F}"/>
              </a:ext>
            </a:extLst>
          </p:cNvPr>
          <p:cNvSpPr>
            <a:spLocks noGrp="1"/>
          </p:cNvSpPr>
          <p:nvPr>
            <p:ph type="title"/>
          </p:nvPr>
        </p:nvSpPr>
        <p:spPr/>
        <p:txBody>
          <a:bodyPr>
            <a:normAutofit/>
          </a:bodyPr>
          <a:lstStyle/>
          <a:p>
            <a:r>
              <a:rPr lang="en-US" dirty="0">
                <a:latin typeface="Gotham Book"/>
              </a:rPr>
              <a:t>Modes of Participation</a:t>
            </a:r>
          </a:p>
        </p:txBody>
      </p:sp>
      <p:graphicFrame>
        <p:nvGraphicFramePr>
          <p:cNvPr id="9" name="Table 3">
            <a:extLst>
              <a:ext uri="{FF2B5EF4-FFF2-40B4-BE49-F238E27FC236}">
                <a16:creationId xmlns:a16="http://schemas.microsoft.com/office/drawing/2014/main" id="{DD284CC6-AB9A-4E11-A55B-81887133AEDA}"/>
              </a:ext>
            </a:extLst>
          </p:cNvPr>
          <p:cNvGraphicFramePr>
            <a:graphicFrameLocks noGrp="1"/>
          </p:cNvGraphicFramePr>
          <p:nvPr>
            <p:extLst>
              <p:ext uri="{D42A27DB-BD31-4B8C-83A1-F6EECF244321}">
                <p14:modId xmlns:p14="http://schemas.microsoft.com/office/powerpoint/2010/main" val="2668310391"/>
              </p:ext>
            </p:extLst>
          </p:nvPr>
        </p:nvGraphicFramePr>
        <p:xfrm>
          <a:off x="521239" y="1425233"/>
          <a:ext cx="7730139" cy="3363421"/>
        </p:xfrm>
        <a:graphic>
          <a:graphicData uri="http://schemas.openxmlformats.org/drawingml/2006/table">
            <a:tbl>
              <a:tblPr firstRow="1" bandRow="1">
                <a:tableStyleId>{073A0DAA-6AF3-43AB-8588-CEC1D06C72B9}</a:tableStyleId>
              </a:tblPr>
              <a:tblGrid>
                <a:gridCol w="2576713">
                  <a:extLst>
                    <a:ext uri="{9D8B030D-6E8A-4147-A177-3AD203B41FA5}">
                      <a16:colId xmlns:a16="http://schemas.microsoft.com/office/drawing/2014/main" val="939764876"/>
                    </a:ext>
                  </a:extLst>
                </a:gridCol>
                <a:gridCol w="2576713">
                  <a:extLst>
                    <a:ext uri="{9D8B030D-6E8A-4147-A177-3AD203B41FA5}">
                      <a16:colId xmlns:a16="http://schemas.microsoft.com/office/drawing/2014/main" val="2084086431"/>
                    </a:ext>
                  </a:extLst>
                </a:gridCol>
                <a:gridCol w="2576713">
                  <a:extLst>
                    <a:ext uri="{9D8B030D-6E8A-4147-A177-3AD203B41FA5}">
                      <a16:colId xmlns:a16="http://schemas.microsoft.com/office/drawing/2014/main" val="556540181"/>
                    </a:ext>
                  </a:extLst>
                </a:gridCol>
              </a:tblGrid>
              <a:tr h="434951">
                <a:tc>
                  <a:txBody>
                    <a:bodyPr/>
                    <a:lstStyle/>
                    <a:p>
                      <a:pPr algn="ctr"/>
                      <a:r>
                        <a:rPr lang="en-US" sz="1400" b="1" dirty="0">
                          <a:latin typeface="Gotham Book"/>
                        </a:rPr>
                        <a:t>Mode</a:t>
                      </a:r>
                    </a:p>
                  </a:txBody>
                  <a:tcPr/>
                </a:tc>
                <a:tc>
                  <a:txBody>
                    <a:bodyPr/>
                    <a:lstStyle/>
                    <a:p>
                      <a:pPr algn="ctr"/>
                      <a:r>
                        <a:rPr lang="en-US" sz="1400" b="1" dirty="0">
                          <a:latin typeface="Gotham Book"/>
                        </a:rPr>
                        <a:t>Whose Opinion Is Sought</a:t>
                      </a:r>
                    </a:p>
                  </a:txBody>
                  <a:tcPr/>
                </a:tc>
                <a:tc>
                  <a:txBody>
                    <a:bodyPr/>
                    <a:lstStyle/>
                    <a:p>
                      <a:pPr algn="ctr"/>
                      <a:r>
                        <a:rPr lang="en-US" sz="1400" b="1" dirty="0">
                          <a:latin typeface="Gotham Book"/>
                        </a:rPr>
                        <a:t>Authority</a:t>
                      </a:r>
                    </a:p>
                  </a:txBody>
                  <a:tcPr/>
                </a:tc>
                <a:extLst>
                  <a:ext uri="{0D108BD9-81ED-4DB2-BD59-A6C34878D82A}">
                    <a16:rowId xmlns:a16="http://schemas.microsoft.com/office/drawing/2014/main" val="3720898603"/>
                  </a:ext>
                </a:extLst>
              </a:tr>
              <a:tr h="589865">
                <a:tc>
                  <a:txBody>
                    <a:bodyPr/>
                    <a:lstStyle/>
                    <a:p>
                      <a:pPr algn="ctr"/>
                      <a:r>
                        <a:rPr lang="en-US" sz="1400" dirty="0">
                          <a:latin typeface="Gotham Book"/>
                        </a:rPr>
                        <a:t>Consultation</a:t>
                      </a:r>
                    </a:p>
                  </a:txBody>
                  <a:tcPr anchor="ctr"/>
                </a:tc>
                <a:tc>
                  <a:txBody>
                    <a:bodyPr/>
                    <a:lstStyle/>
                    <a:p>
                      <a:pPr algn="ctr"/>
                      <a:r>
                        <a:rPr lang="en-US" sz="1400" dirty="0">
                          <a:latin typeface="Gotham Book"/>
                        </a:rPr>
                        <a:t>The individuals on the body</a:t>
                      </a:r>
                    </a:p>
                  </a:txBody>
                  <a:tcPr anchor="ctr"/>
                </a:tc>
                <a:tc>
                  <a:txBody>
                    <a:bodyPr/>
                    <a:lstStyle/>
                    <a:p>
                      <a:pPr algn="ctr"/>
                      <a:r>
                        <a:rPr lang="en-US" sz="1400" dirty="0">
                          <a:latin typeface="Gotham Book"/>
                        </a:rPr>
                        <a:t>The administrator</a:t>
                      </a:r>
                    </a:p>
                  </a:txBody>
                  <a:tcPr anchor="ctr"/>
                </a:tc>
                <a:extLst>
                  <a:ext uri="{0D108BD9-81ED-4DB2-BD59-A6C34878D82A}">
                    <a16:rowId xmlns:a16="http://schemas.microsoft.com/office/drawing/2014/main" val="961845890"/>
                  </a:ext>
                </a:extLst>
              </a:tr>
              <a:tr h="434951">
                <a:tc>
                  <a:txBody>
                    <a:bodyPr/>
                    <a:lstStyle/>
                    <a:p>
                      <a:pPr algn="ctr"/>
                      <a:r>
                        <a:rPr lang="en-US" sz="1400" dirty="0">
                          <a:latin typeface="Gotham Book"/>
                        </a:rPr>
                        <a:t>Advisory</a:t>
                      </a:r>
                    </a:p>
                  </a:txBody>
                  <a:tcPr anchor="ctr"/>
                </a:tc>
                <a:tc>
                  <a:txBody>
                    <a:bodyPr/>
                    <a:lstStyle/>
                    <a:p>
                      <a:pPr algn="ctr"/>
                      <a:r>
                        <a:rPr lang="en-US" sz="1400" dirty="0">
                          <a:latin typeface="Gotham Book"/>
                        </a:rPr>
                        <a:t>The body itself</a:t>
                      </a:r>
                    </a:p>
                  </a:txBody>
                  <a:tcPr anchor="ctr"/>
                </a:tc>
                <a:tc>
                  <a:txBody>
                    <a:bodyPr/>
                    <a:lstStyle/>
                    <a:p>
                      <a:pPr algn="ctr"/>
                      <a:r>
                        <a:rPr lang="en-US" sz="1400" dirty="0">
                          <a:latin typeface="Gotham Book"/>
                        </a:rPr>
                        <a:t>The administrator</a:t>
                      </a:r>
                    </a:p>
                  </a:txBody>
                  <a:tcPr anchor="ctr"/>
                </a:tc>
                <a:extLst>
                  <a:ext uri="{0D108BD9-81ED-4DB2-BD59-A6C34878D82A}">
                    <a16:rowId xmlns:a16="http://schemas.microsoft.com/office/drawing/2014/main" val="4187509261"/>
                  </a:ext>
                </a:extLst>
              </a:tr>
              <a:tr h="1072481">
                <a:tc>
                  <a:txBody>
                    <a:bodyPr/>
                    <a:lstStyle/>
                    <a:p>
                      <a:pPr algn="ctr"/>
                      <a:r>
                        <a:rPr lang="en-US" sz="1400" dirty="0">
                          <a:latin typeface="Gotham Book"/>
                        </a:rPr>
                        <a:t>Shared Responsibility</a:t>
                      </a:r>
                    </a:p>
                  </a:txBody>
                  <a:tcPr anchor="ctr"/>
                </a:tc>
                <a:tc>
                  <a:txBody>
                    <a:bodyPr/>
                    <a:lstStyle/>
                    <a:p>
                      <a:pPr algn="ctr"/>
                      <a:r>
                        <a:rPr lang="en-US" sz="1400" dirty="0">
                          <a:latin typeface="Gotham Book"/>
                        </a:rPr>
                        <a:t>The body itself</a:t>
                      </a:r>
                    </a:p>
                  </a:txBody>
                  <a:tcPr anchor="ctr"/>
                </a:tc>
                <a:tc>
                  <a:txBody>
                    <a:bodyPr/>
                    <a:lstStyle/>
                    <a:p>
                      <a:pPr algn="ctr"/>
                      <a:r>
                        <a:rPr lang="en-US" sz="1400" dirty="0">
                          <a:latin typeface="Gotham Book"/>
                        </a:rPr>
                        <a:t>The next-highest administrator, if agreement cannot be reached</a:t>
                      </a:r>
                    </a:p>
                  </a:txBody>
                  <a:tcPr anchor="ctr"/>
                </a:tc>
                <a:extLst>
                  <a:ext uri="{0D108BD9-81ED-4DB2-BD59-A6C34878D82A}">
                    <a16:rowId xmlns:a16="http://schemas.microsoft.com/office/drawing/2014/main" val="3011211571"/>
                  </a:ext>
                </a:extLst>
              </a:tr>
              <a:tr h="831173">
                <a:tc>
                  <a:txBody>
                    <a:bodyPr/>
                    <a:lstStyle/>
                    <a:p>
                      <a:pPr algn="ctr"/>
                      <a:r>
                        <a:rPr lang="en-US" sz="1400" dirty="0">
                          <a:latin typeface="Gotham Book"/>
                        </a:rPr>
                        <a:t>Delegated Authority</a:t>
                      </a:r>
                    </a:p>
                  </a:txBody>
                  <a:tcPr anchor="ctr"/>
                </a:tc>
                <a:tc>
                  <a:txBody>
                    <a:bodyPr/>
                    <a:lstStyle/>
                    <a:p>
                      <a:pPr algn="ctr"/>
                      <a:r>
                        <a:rPr lang="en-US" sz="1400" dirty="0">
                          <a:latin typeface="Gotham Book"/>
                        </a:rPr>
                        <a:t>The body itself</a:t>
                      </a:r>
                    </a:p>
                  </a:txBody>
                  <a:tcPr anchor="ctr"/>
                </a:tc>
                <a:tc>
                  <a:txBody>
                    <a:bodyPr/>
                    <a:lstStyle/>
                    <a:p>
                      <a:pPr algn="ctr"/>
                      <a:r>
                        <a:rPr lang="en-US" sz="1400" dirty="0">
                          <a:latin typeface="Gotham Book"/>
                        </a:rPr>
                        <a:t>The body (except in exceptional circumstances)</a:t>
                      </a:r>
                    </a:p>
                  </a:txBody>
                  <a:tcPr anchor="ctr"/>
                </a:tc>
                <a:extLst>
                  <a:ext uri="{0D108BD9-81ED-4DB2-BD59-A6C34878D82A}">
                    <a16:rowId xmlns:a16="http://schemas.microsoft.com/office/drawing/2014/main" val="3971073803"/>
                  </a:ext>
                </a:extLst>
              </a:tr>
            </a:tbl>
          </a:graphicData>
        </a:graphic>
      </p:graphicFrame>
      <p:sp>
        <p:nvSpPr>
          <p:cNvPr id="10" name="TextBox 9">
            <a:extLst>
              <a:ext uri="{FF2B5EF4-FFF2-40B4-BE49-F238E27FC236}">
                <a16:creationId xmlns:a16="http://schemas.microsoft.com/office/drawing/2014/main" id="{CDF57704-E47E-4267-B48E-7888B4F491D4}"/>
              </a:ext>
            </a:extLst>
          </p:cNvPr>
          <p:cNvSpPr txBox="1"/>
          <p:nvPr/>
        </p:nvSpPr>
        <p:spPr>
          <a:xfrm>
            <a:off x="457200" y="1117456"/>
            <a:ext cx="3386183" cy="307777"/>
          </a:xfrm>
          <a:prstGeom prst="rect">
            <a:avLst/>
          </a:prstGeom>
          <a:noFill/>
        </p:spPr>
        <p:txBody>
          <a:bodyPr wrap="none" rtlCol="0">
            <a:spAutoFit/>
          </a:bodyPr>
          <a:lstStyle/>
          <a:p>
            <a:r>
              <a:rPr lang="en-US" sz="1400" dirty="0">
                <a:latin typeface="Gotham Book"/>
              </a:rPr>
              <a:t>Defined in </a:t>
            </a:r>
            <a:r>
              <a:rPr lang="en-US" sz="1400" i="1" dirty="0">
                <a:latin typeface="Gotham Book"/>
              </a:rPr>
              <a:t>Bylaws for Academic Governance</a:t>
            </a:r>
            <a:endParaRPr lang="en-US" sz="1400" dirty="0">
              <a:latin typeface="Gotham Book"/>
            </a:endParaRPr>
          </a:p>
        </p:txBody>
      </p:sp>
    </p:spTree>
    <p:extLst>
      <p:ext uri="{BB962C8B-B14F-4D97-AF65-F5344CB8AC3E}">
        <p14:creationId xmlns:p14="http://schemas.microsoft.com/office/powerpoint/2010/main" val="369742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8379-2D3C-4BB3-A25F-700691ADE005}"/>
              </a:ext>
            </a:extLst>
          </p:cNvPr>
          <p:cNvSpPr>
            <a:spLocks noGrp="1"/>
          </p:cNvSpPr>
          <p:nvPr>
            <p:ph type="title"/>
          </p:nvPr>
        </p:nvSpPr>
        <p:spPr>
          <a:xfrm>
            <a:off x="281940" y="308812"/>
            <a:ext cx="8229600" cy="736358"/>
          </a:xfrm>
        </p:spPr>
        <p:txBody>
          <a:bodyPr/>
          <a:lstStyle/>
          <a:p>
            <a:r>
              <a:rPr lang="en-US" b="1" dirty="0">
                <a:latin typeface="Gotham Book"/>
              </a:rPr>
              <a:t>University Committee on Undergraduate Education</a:t>
            </a:r>
          </a:p>
        </p:txBody>
      </p:sp>
      <p:graphicFrame>
        <p:nvGraphicFramePr>
          <p:cNvPr id="7" name="Table 3">
            <a:extLst>
              <a:ext uri="{FF2B5EF4-FFF2-40B4-BE49-F238E27FC236}">
                <a16:creationId xmlns:a16="http://schemas.microsoft.com/office/drawing/2014/main" id="{02D56B2B-5387-47FE-A205-92D07E0EDDE4}"/>
              </a:ext>
            </a:extLst>
          </p:cNvPr>
          <p:cNvGraphicFramePr>
            <a:graphicFrameLocks noGrp="1"/>
          </p:cNvGraphicFramePr>
          <p:nvPr>
            <p:extLst>
              <p:ext uri="{D42A27DB-BD31-4B8C-83A1-F6EECF244321}">
                <p14:modId xmlns:p14="http://schemas.microsoft.com/office/powerpoint/2010/main" val="95482096"/>
              </p:ext>
            </p:extLst>
          </p:nvPr>
        </p:nvGraphicFramePr>
        <p:xfrm>
          <a:off x="352694" y="863893"/>
          <a:ext cx="8438612" cy="4202833"/>
        </p:xfrm>
        <a:graphic>
          <a:graphicData uri="http://schemas.openxmlformats.org/drawingml/2006/table">
            <a:tbl>
              <a:tblPr firstRow="1" bandRow="1">
                <a:tableStyleId>{073A0DAA-6AF3-43AB-8588-CEC1D06C72B9}</a:tableStyleId>
              </a:tblPr>
              <a:tblGrid>
                <a:gridCol w="6101446">
                  <a:extLst>
                    <a:ext uri="{9D8B030D-6E8A-4147-A177-3AD203B41FA5}">
                      <a16:colId xmlns:a16="http://schemas.microsoft.com/office/drawing/2014/main" val="939764876"/>
                    </a:ext>
                  </a:extLst>
                </a:gridCol>
                <a:gridCol w="2337166">
                  <a:extLst>
                    <a:ext uri="{9D8B030D-6E8A-4147-A177-3AD203B41FA5}">
                      <a16:colId xmlns:a16="http://schemas.microsoft.com/office/drawing/2014/main" val="2084086431"/>
                    </a:ext>
                  </a:extLst>
                </a:gridCol>
              </a:tblGrid>
              <a:tr h="187187">
                <a:tc>
                  <a:txBody>
                    <a:bodyPr/>
                    <a:lstStyle/>
                    <a:p>
                      <a:pPr algn="ctr"/>
                      <a:r>
                        <a:rPr lang="en-US" sz="1200" b="1" dirty="0">
                          <a:latin typeface="Gotham Book"/>
                        </a:rPr>
                        <a:t>Role</a:t>
                      </a:r>
                    </a:p>
                  </a:txBody>
                  <a:tcPr/>
                </a:tc>
                <a:tc>
                  <a:txBody>
                    <a:bodyPr/>
                    <a:lstStyle/>
                    <a:p>
                      <a:pPr algn="ctr"/>
                      <a:r>
                        <a:rPr lang="en-US" sz="1200" b="1" dirty="0">
                          <a:latin typeface="Gotham Book"/>
                        </a:rPr>
                        <a:t>Mode</a:t>
                      </a:r>
                    </a:p>
                  </a:txBody>
                  <a:tcPr/>
                </a:tc>
                <a:extLst>
                  <a:ext uri="{0D108BD9-81ED-4DB2-BD59-A6C34878D82A}">
                    <a16:rowId xmlns:a16="http://schemas.microsoft.com/office/drawing/2014/main" val="3720898603"/>
                  </a:ext>
                </a:extLst>
              </a:tr>
              <a:tr h="253856">
                <a:tc>
                  <a:txBody>
                    <a:bodyPr/>
                    <a:lstStyle/>
                    <a:p>
                      <a:pPr algn="ctr"/>
                      <a:r>
                        <a:rPr lang="en-US" sz="1200" dirty="0">
                          <a:latin typeface="Gotham Book"/>
                        </a:rPr>
                        <a:t>Grading policy for undergraduate students</a:t>
                      </a:r>
                    </a:p>
                  </a:txBody>
                  <a:tcPr anchor="ctr"/>
                </a:tc>
                <a:tc>
                  <a:txBody>
                    <a:bodyPr/>
                    <a:lstStyle/>
                    <a:p>
                      <a:pPr algn="ctr"/>
                      <a:r>
                        <a:rPr lang="en-US" sz="1200" dirty="0">
                          <a:latin typeface="Gotham Book"/>
                        </a:rPr>
                        <a:t>Delegated Authority</a:t>
                      </a:r>
                    </a:p>
                  </a:txBody>
                  <a:tcPr anchor="ctr"/>
                </a:tc>
                <a:extLst>
                  <a:ext uri="{0D108BD9-81ED-4DB2-BD59-A6C34878D82A}">
                    <a16:rowId xmlns:a16="http://schemas.microsoft.com/office/drawing/2014/main" val="961845890"/>
                  </a:ext>
                </a:extLst>
              </a:tr>
              <a:tr h="498464">
                <a:tc>
                  <a:txBody>
                    <a:bodyPr/>
                    <a:lstStyle/>
                    <a:p>
                      <a:pPr algn="ctr"/>
                      <a:r>
                        <a:rPr lang="en-US" sz="1200" dirty="0">
                          <a:latin typeface="Gotham Book"/>
                        </a:rPr>
                        <a:t>Use of grades and GPAs for undergraduate admissions and for advancement in/graduation program from undergraduate academic programs</a:t>
                      </a:r>
                    </a:p>
                  </a:txBody>
                  <a:tcPr anchor="ctr"/>
                </a:tc>
                <a:tc>
                  <a:txBody>
                    <a:bodyPr/>
                    <a:lstStyle/>
                    <a:p>
                      <a:pPr algn="ctr"/>
                      <a:r>
                        <a:rPr lang="en-US" sz="1200" dirty="0">
                          <a:latin typeface="Gotham Book"/>
                        </a:rPr>
                        <a:t>Delegated authority</a:t>
                      </a:r>
                    </a:p>
                  </a:txBody>
                  <a:tcPr anchor="ctr"/>
                </a:tc>
                <a:extLst>
                  <a:ext uri="{0D108BD9-81ED-4DB2-BD59-A6C34878D82A}">
                    <a16:rowId xmlns:a16="http://schemas.microsoft.com/office/drawing/2014/main" val="4187509261"/>
                  </a:ext>
                </a:extLst>
              </a:tr>
              <a:tr h="461557">
                <a:tc>
                  <a:txBody>
                    <a:bodyPr/>
                    <a:lstStyle/>
                    <a:p>
                      <a:pPr algn="ctr"/>
                      <a:r>
                        <a:rPr lang="en-US" sz="1200" dirty="0">
                          <a:latin typeface="Gotham Book"/>
                        </a:rPr>
                        <a:t>Review all changes in undergraduate academic programs and recommend approval/rejection to UCC</a:t>
                      </a:r>
                    </a:p>
                  </a:txBody>
                  <a:tcPr anchor="ctr"/>
                </a:tc>
                <a:tc>
                  <a:txBody>
                    <a:bodyPr/>
                    <a:lstStyle/>
                    <a:p>
                      <a:pPr algn="ctr"/>
                      <a:r>
                        <a:rPr lang="en-US" sz="1200" dirty="0">
                          <a:latin typeface="Gotham Book"/>
                        </a:rPr>
                        <a:t>Advisory</a:t>
                      </a:r>
                    </a:p>
                  </a:txBody>
                  <a:tcPr anchor="ctr"/>
                </a:tc>
                <a:extLst>
                  <a:ext uri="{0D108BD9-81ED-4DB2-BD59-A6C34878D82A}">
                    <a16:rowId xmlns:a16="http://schemas.microsoft.com/office/drawing/2014/main" val="3011211571"/>
                  </a:ext>
                </a:extLst>
              </a:tr>
              <a:tr h="406642">
                <a:tc>
                  <a:txBody>
                    <a:bodyPr/>
                    <a:lstStyle/>
                    <a:p>
                      <a:pPr algn="ctr"/>
                      <a:r>
                        <a:rPr lang="en-US" sz="1200" dirty="0">
                          <a:latin typeface="Gotham Book"/>
                        </a:rPr>
                        <a:t>Establishment, moratorium, discontinuance, or merger of undergraduate academic programs</a:t>
                      </a:r>
                    </a:p>
                  </a:txBody>
                  <a:tcPr anchor="ctr"/>
                </a:tc>
                <a:tc>
                  <a:txBody>
                    <a:bodyPr/>
                    <a:lstStyle/>
                    <a:p>
                      <a:pPr algn="ctr"/>
                      <a:r>
                        <a:rPr lang="en-US" sz="1200" dirty="0">
                          <a:latin typeface="Gotham Book"/>
                        </a:rPr>
                        <a:t>Shared responsibility with Dean of Undergraduate Studies to consult with the Provost</a:t>
                      </a:r>
                    </a:p>
                  </a:txBody>
                  <a:tcPr anchor="ctr"/>
                </a:tc>
                <a:extLst>
                  <a:ext uri="{0D108BD9-81ED-4DB2-BD59-A6C34878D82A}">
                    <a16:rowId xmlns:a16="http://schemas.microsoft.com/office/drawing/2014/main" val="3971073803"/>
                  </a:ext>
                </a:extLst>
              </a:tr>
              <a:tr h="498464">
                <a:tc>
                  <a:txBody>
                    <a:bodyPr/>
                    <a:lstStyle/>
                    <a:p>
                      <a:pPr algn="ctr"/>
                      <a:r>
                        <a:rPr lang="en-US" sz="1200" dirty="0">
                          <a:latin typeface="Gotham Book"/>
                        </a:rPr>
                        <a:t>Policies pertaining to curriculum revision, methods of instruction, evaluation of instruction, and advising/counseling for undergraduate students</a:t>
                      </a: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dirty="0">
                          <a:latin typeface="Gotham Book"/>
                        </a:rPr>
                        <a:t>Shared responsibility with Dean of Undergraduate Studies to consult with the Provost</a:t>
                      </a:r>
                    </a:p>
                  </a:txBody>
                  <a:tcPr anchor="ctr"/>
                </a:tc>
                <a:extLst>
                  <a:ext uri="{0D108BD9-81ED-4DB2-BD59-A6C34878D82A}">
                    <a16:rowId xmlns:a16="http://schemas.microsoft.com/office/drawing/2014/main" val="1141424309"/>
                  </a:ext>
                </a:extLst>
              </a:tr>
              <a:tr h="498464">
                <a:tc>
                  <a:txBody>
                    <a:bodyPr/>
                    <a:lstStyle/>
                    <a:p>
                      <a:pPr algn="ctr"/>
                      <a:r>
                        <a:rPr lang="en-US" sz="1200" dirty="0">
                          <a:latin typeface="Gotham Book"/>
                        </a:rPr>
                        <a:t>Policy pertaining to admissions and retention, financial aid, and the use and distribution of educational and research resources for undergraduates</a:t>
                      </a: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dirty="0">
                          <a:latin typeface="Gotham Book"/>
                        </a:rPr>
                        <a:t>Shared responsibility with Dean of Undergraduate Studies to consult with the Provost</a:t>
                      </a:r>
                    </a:p>
                  </a:txBody>
                  <a:tcPr anchor="ctr"/>
                </a:tc>
                <a:extLst>
                  <a:ext uri="{0D108BD9-81ED-4DB2-BD59-A6C34878D82A}">
                    <a16:rowId xmlns:a16="http://schemas.microsoft.com/office/drawing/2014/main" val="1554722290"/>
                  </a:ext>
                </a:extLst>
              </a:tr>
              <a:tr h="773932">
                <a:tc>
                  <a:txBody>
                    <a:bodyPr/>
                    <a:lstStyle/>
                    <a:p>
                      <a:pPr algn="ctr"/>
                      <a:r>
                        <a:rPr lang="en-US" sz="1200" dirty="0">
                          <a:latin typeface="Gotham Book"/>
                        </a:rPr>
                        <a:t>Work with Dean of Undergraduate Studies and the Provost and make recommendations to the University Council on all other matters of academic policy affecting undergraduate students</a:t>
                      </a: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dirty="0">
                          <a:latin typeface="Gotham Book"/>
                        </a:rPr>
                        <a:t>Advise and Consult</a:t>
                      </a:r>
                    </a:p>
                  </a:txBody>
                  <a:tcPr anchor="ctr"/>
                </a:tc>
                <a:extLst>
                  <a:ext uri="{0D108BD9-81ED-4DB2-BD59-A6C34878D82A}">
                    <a16:rowId xmlns:a16="http://schemas.microsoft.com/office/drawing/2014/main" val="3780840489"/>
                  </a:ext>
                </a:extLst>
              </a:tr>
            </a:tbl>
          </a:graphicData>
        </a:graphic>
      </p:graphicFrame>
    </p:spTree>
    <p:extLst>
      <p:ext uri="{BB962C8B-B14F-4D97-AF65-F5344CB8AC3E}">
        <p14:creationId xmlns:p14="http://schemas.microsoft.com/office/powerpoint/2010/main" val="206531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7697CC6-E16E-4095-9015-5F06B5B43FC6}"/>
              </a:ext>
            </a:extLst>
          </p:cNvPr>
          <p:cNvGrpSpPr/>
          <p:nvPr/>
        </p:nvGrpSpPr>
        <p:grpSpPr>
          <a:xfrm>
            <a:off x="505318" y="422256"/>
            <a:ext cx="2280034" cy="4386243"/>
            <a:chOff x="248828" y="422256"/>
            <a:chExt cx="2280034" cy="4386243"/>
          </a:xfrm>
        </p:grpSpPr>
        <p:sp>
          <p:nvSpPr>
            <p:cNvPr id="6147" name="WordArt 6">
              <a:extLst>
                <a:ext uri="{FF2B5EF4-FFF2-40B4-BE49-F238E27FC236}">
                  <a16:creationId xmlns:a16="http://schemas.microsoft.com/office/drawing/2014/main" id="{FB77E18C-06CA-4BD5-AA06-15BAE2A038F6}"/>
                </a:ext>
              </a:extLst>
            </p:cNvPr>
            <p:cNvSpPr>
              <a:spLocks noChangeArrowheads="1" noChangeShapeType="1" noTextEdit="1"/>
            </p:cNvSpPr>
            <p:nvPr/>
          </p:nvSpPr>
          <p:spPr bwMode="auto">
            <a:xfrm>
              <a:off x="2249078" y="967562"/>
              <a:ext cx="34529" cy="2428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1500" b="1" kern="10">
                <a:solidFill>
                  <a:srgbClr val="000080"/>
                </a:solidFill>
                <a:effectLst>
                  <a:outerShdw dist="35921" dir="2700000" algn="ctr" rotWithShape="0">
                    <a:srgbClr val="C0C0C0">
                      <a:alpha val="79999"/>
                    </a:srgbClr>
                  </a:outerShdw>
                </a:effectLst>
                <a:latin typeface="Impact" panose="020B0806030902050204" pitchFamily="34" charset="0"/>
              </a:endParaRPr>
            </a:p>
          </p:txBody>
        </p:sp>
        <p:sp>
          <p:nvSpPr>
            <p:cNvPr id="6150" name="TextBox 54">
              <a:extLst>
                <a:ext uri="{FF2B5EF4-FFF2-40B4-BE49-F238E27FC236}">
                  <a16:creationId xmlns:a16="http://schemas.microsoft.com/office/drawing/2014/main" id="{53A00771-AA05-45AC-9D5C-52EDD7907E76}"/>
                </a:ext>
              </a:extLst>
            </p:cNvPr>
            <p:cNvSpPr txBox="1">
              <a:spLocks noChangeArrowheads="1"/>
            </p:cNvSpPr>
            <p:nvPr/>
          </p:nvSpPr>
          <p:spPr bwMode="auto">
            <a:xfrm>
              <a:off x="305978" y="422256"/>
              <a:ext cx="188595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50" b="1">
                  <a:latin typeface="Arial" panose="020B0604020202020204" pitchFamily="34" charset="0"/>
                </a:rPr>
                <a:t>NEW Request – Requires Funding</a:t>
              </a:r>
            </a:p>
          </p:txBody>
        </p:sp>
        <p:cxnSp>
          <p:nvCxnSpPr>
            <p:cNvPr id="70" name="Straight Connector 69">
              <a:extLst>
                <a:ext uri="{FF2B5EF4-FFF2-40B4-BE49-F238E27FC236}">
                  <a16:creationId xmlns:a16="http://schemas.microsoft.com/office/drawing/2014/main" id="{B02A9F6B-5018-48D7-BE63-78BC77BEC006}"/>
                </a:ext>
              </a:extLst>
            </p:cNvPr>
            <p:cNvCxnSpPr/>
            <p:nvPr/>
          </p:nvCxnSpPr>
          <p:spPr>
            <a:xfrm rot="5400000">
              <a:off x="470272" y="2730046"/>
              <a:ext cx="4114800"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 Box 4">
              <a:extLst>
                <a:ext uri="{FF2B5EF4-FFF2-40B4-BE49-F238E27FC236}">
                  <a16:creationId xmlns:a16="http://schemas.microsoft.com/office/drawing/2014/main" id="{49919087-8C2E-482B-AE83-069E79454898}"/>
                </a:ext>
              </a:extLst>
            </p:cNvPr>
            <p:cNvSpPr txBox="1">
              <a:spLocks noChangeArrowheads="1"/>
            </p:cNvSpPr>
            <p:nvPr/>
          </p:nvSpPr>
          <p:spPr bwMode="auto">
            <a:xfrm>
              <a:off x="477428" y="1881963"/>
              <a:ext cx="1485900" cy="276999"/>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5. University Curriculum &amp; Catalog, </a:t>
              </a:r>
              <a:br>
                <a:rPr lang="en-US" sz="600" dirty="0"/>
              </a:br>
              <a:r>
                <a:rPr lang="en-US" sz="600" dirty="0"/>
                <a:t>Office of the Provost</a:t>
              </a:r>
            </a:p>
          </p:txBody>
        </p:sp>
        <p:sp>
          <p:nvSpPr>
            <p:cNvPr id="85" name="Oval 8">
              <a:extLst>
                <a:ext uri="{FF2B5EF4-FFF2-40B4-BE49-F238E27FC236}">
                  <a16:creationId xmlns:a16="http://schemas.microsoft.com/office/drawing/2014/main" id="{9C2C600D-87E4-4F8E-9EC0-1C18B6B000C2}"/>
                </a:ext>
              </a:extLst>
            </p:cNvPr>
            <p:cNvSpPr>
              <a:spLocks noChangeArrowheads="1"/>
            </p:cNvSpPr>
            <p:nvPr/>
          </p:nvSpPr>
          <p:spPr bwMode="auto">
            <a:xfrm>
              <a:off x="305978" y="2567762"/>
              <a:ext cx="571500" cy="228600"/>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600" dirty="0"/>
                <a:t>UCUE</a:t>
              </a:r>
              <a:br>
                <a:rPr lang="en-US" sz="600" dirty="0"/>
              </a:br>
              <a:r>
                <a:rPr lang="en-US" sz="600" dirty="0"/>
                <a:t>advice</a:t>
              </a:r>
            </a:p>
          </p:txBody>
        </p:sp>
        <p:sp>
          <p:nvSpPr>
            <p:cNvPr id="86" name="Oval 9">
              <a:extLst>
                <a:ext uri="{FF2B5EF4-FFF2-40B4-BE49-F238E27FC236}">
                  <a16:creationId xmlns:a16="http://schemas.microsoft.com/office/drawing/2014/main" id="{63E441C3-4B09-4AAE-A510-361A65782D96}"/>
                </a:ext>
              </a:extLst>
            </p:cNvPr>
            <p:cNvSpPr>
              <a:spLocks noChangeArrowheads="1"/>
            </p:cNvSpPr>
            <p:nvPr/>
          </p:nvSpPr>
          <p:spPr bwMode="auto">
            <a:xfrm>
              <a:off x="1048928" y="2567762"/>
              <a:ext cx="571500" cy="228600"/>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600" dirty="0"/>
                <a:t>UCGS</a:t>
              </a:r>
              <a:br>
                <a:rPr lang="en-US" sz="600" dirty="0"/>
              </a:br>
              <a:r>
                <a:rPr lang="en-US" sz="600" dirty="0"/>
                <a:t>advice</a:t>
              </a:r>
            </a:p>
          </p:txBody>
        </p:sp>
        <p:sp>
          <p:nvSpPr>
            <p:cNvPr id="87" name="Oval 10">
              <a:extLst>
                <a:ext uri="{FF2B5EF4-FFF2-40B4-BE49-F238E27FC236}">
                  <a16:creationId xmlns:a16="http://schemas.microsoft.com/office/drawing/2014/main" id="{B35B757F-5274-4371-A975-237F8B4BE1E8}"/>
                </a:ext>
              </a:extLst>
            </p:cNvPr>
            <p:cNvSpPr>
              <a:spLocks noChangeArrowheads="1"/>
            </p:cNvSpPr>
            <p:nvPr/>
          </p:nvSpPr>
          <p:spPr bwMode="auto">
            <a:xfrm>
              <a:off x="1677578" y="2567762"/>
              <a:ext cx="571500" cy="228600"/>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600" dirty="0"/>
                <a:t>TEC</a:t>
              </a:r>
              <a:br>
                <a:rPr lang="en-US" sz="600" dirty="0">
                  <a:solidFill>
                    <a:schemeClr val="bg1"/>
                  </a:solidFill>
                </a:rPr>
              </a:br>
              <a:r>
                <a:rPr lang="en-US" sz="600" dirty="0"/>
                <a:t>consultation</a:t>
              </a:r>
            </a:p>
          </p:txBody>
        </p:sp>
        <p:sp>
          <p:nvSpPr>
            <p:cNvPr id="6166" name="Line 14">
              <a:extLst>
                <a:ext uri="{FF2B5EF4-FFF2-40B4-BE49-F238E27FC236}">
                  <a16:creationId xmlns:a16="http://schemas.microsoft.com/office/drawing/2014/main" id="{4F42E3A6-066F-4359-ADF8-FC3B87D7D56B}"/>
                </a:ext>
              </a:extLst>
            </p:cNvPr>
            <p:cNvSpPr>
              <a:spLocks noChangeShapeType="1"/>
            </p:cNvSpPr>
            <p:nvPr/>
          </p:nvSpPr>
          <p:spPr bwMode="auto">
            <a:xfrm>
              <a:off x="991778" y="2396312"/>
              <a:ext cx="0" cy="5715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6167" name="Line 17">
              <a:extLst>
                <a:ext uri="{FF2B5EF4-FFF2-40B4-BE49-F238E27FC236}">
                  <a16:creationId xmlns:a16="http://schemas.microsoft.com/office/drawing/2014/main" id="{DB2968B9-6A29-44A7-AD04-E67DAB12E24B}"/>
                </a:ext>
              </a:extLst>
            </p:cNvPr>
            <p:cNvSpPr>
              <a:spLocks noChangeShapeType="1"/>
            </p:cNvSpPr>
            <p:nvPr/>
          </p:nvSpPr>
          <p:spPr bwMode="auto">
            <a:xfrm>
              <a:off x="591728" y="2396312"/>
              <a:ext cx="0" cy="171450"/>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6168" name="Line 20">
              <a:extLst>
                <a:ext uri="{FF2B5EF4-FFF2-40B4-BE49-F238E27FC236}">
                  <a16:creationId xmlns:a16="http://schemas.microsoft.com/office/drawing/2014/main" id="{8BDA7C9E-7F51-4D5F-8862-821365A75704}"/>
                </a:ext>
              </a:extLst>
            </p:cNvPr>
            <p:cNvSpPr>
              <a:spLocks noChangeShapeType="1"/>
            </p:cNvSpPr>
            <p:nvPr/>
          </p:nvSpPr>
          <p:spPr bwMode="auto">
            <a:xfrm rot="21420000" flipH="1">
              <a:off x="592919" y="2796363"/>
              <a:ext cx="0" cy="136922"/>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93" name="Text Box 28">
              <a:extLst>
                <a:ext uri="{FF2B5EF4-FFF2-40B4-BE49-F238E27FC236}">
                  <a16:creationId xmlns:a16="http://schemas.microsoft.com/office/drawing/2014/main" id="{08F24B74-5816-4FA6-A012-DE1E4F98A14F}"/>
                </a:ext>
              </a:extLst>
            </p:cNvPr>
            <p:cNvSpPr txBox="1">
              <a:spLocks noChangeArrowheads="1"/>
            </p:cNvSpPr>
            <p:nvPr/>
          </p:nvSpPr>
          <p:spPr bwMode="auto">
            <a:xfrm>
              <a:off x="877478" y="1310462"/>
              <a:ext cx="800100"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3. Department</a:t>
              </a:r>
            </a:p>
          </p:txBody>
        </p:sp>
        <p:sp>
          <p:nvSpPr>
            <p:cNvPr id="94" name="Text Box 28">
              <a:extLst>
                <a:ext uri="{FF2B5EF4-FFF2-40B4-BE49-F238E27FC236}">
                  <a16:creationId xmlns:a16="http://schemas.microsoft.com/office/drawing/2014/main" id="{1581CE0C-C7D1-4B18-93DD-E6AFD52FBB6F}"/>
                </a:ext>
              </a:extLst>
            </p:cNvPr>
            <p:cNvSpPr txBox="1">
              <a:spLocks noChangeArrowheads="1"/>
            </p:cNvSpPr>
            <p:nvPr/>
          </p:nvSpPr>
          <p:spPr bwMode="auto">
            <a:xfrm>
              <a:off x="877478" y="1596212"/>
              <a:ext cx="628650"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latin typeface="Arial" charset="0"/>
                  <a:cs typeface="Arial" charset="0"/>
                </a:rPr>
                <a:t>4. College</a:t>
              </a:r>
            </a:p>
          </p:txBody>
        </p:sp>
        <p:sp>
          <p:nvSpPr>
            <p:cNvPr id="6175" name="Line 31">
              <a:extLst>
                <a:ext uri="{FF2B5EF4-FFF2-40B4-BE49-F238E27FC236}">
                  <a16:creationId xmlns:a16="http://schemas.microsoft.com/office/drawing/2014/main" id="{61A151EF-5509-46A7-9959-1ACF4D13EC22}"/>
                </a:ext>
              </a:extLst>
            </p:cNvPr>
            <p:cNvSpPr>
              <a:spLocks noChangeShapeType="1"/>
            </p:cNvSpPr>
            <p:nvPr/>
          </p:nvSpPr>
          <p:spPr bwMode="auto">
            <a:xfrm>
              <a:off x="1106078" y="1481912"/>
              <a:ext cx="0" cy="1143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6176" name="Line 31">
              <a:extLst>
                <a:ext uri="{FF2B5EF4-FFF2-40B4-BE49-F238E27FC236}">
                  <a16:creationId xmlns:a16="http://schemas.microsoft.com/office/drawing/2014/main" id="{05FCACDE-74DF-435D-B41E-CC6F8AC609D0}"/>
                </a:ext>
              </a:extLst>
            </p:cNvPr>
            <p:cNvSpPr>
              <a:spLocks noChangeShapeType="1"/>
            </p:cNvSpPr>
            <p:nvPr/>
          </p:nvSpPr>
          <p:spPr bwMode="auto">
            <a:xfrm>
              <a:off x="1106078" y="1767662"/>
              <a:ext cx="0" cy="1143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97" name="TextBox 24">
              <a:extLst>
                <a:ext uri="{FF2B5EF4-FFF2-40B4-BE49-F238E27FC236}">
                  <a16:creationId xmlns:a16="http://schemas.microsoft.com/office/drawing/2014/main" id="{5B5A9F4D-1156-4A44-8786-7CDC18FC1434}"/>
                </a:ext>
              </a:extLst>
            </p:cNvPr>
            <p:cNvSpPr txBox="1">
              <a:spLocks noChangeArrowheads="1"/>
            </p:cNvSpPr>
            <p:nvPr/>
          </p:nvSpPr>
          <p:spPr bwMode="auto">
            <a:xfrm>
              <a:off x="370284" y="3628609"/>
              <a:ext cx="1828800" cy="276999"/>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en-US" sz="600" dirty="0"/>
                <a:t>7. University Committee on Curriculum</a:t>
              </a:r>
            </a:p>
            <a:p>
              <a:pPr algn="ctr" eaLnBrk="1" hangingPunct="1">
                <a:defRPr/>
              </a:pPr>
              <a:r>
                <a:rPr lang="en-US" sz="600" dirty="0"/>
                <a:t>Subcommittee A, B, or C</a:t>
              </a:r>
            </a:p>
          </p:txBody>
        </p:sp>
        <p:sp>
          <p:nvSpPr>
            <p:cNvPr id="6180" name="Line 31">
              <a:extLst>
                <a:ext uri="{FF2B5EF4-FFF2-40B4-BE49-F238E27FC236}">
                  <a16:creationId xmlns:a16="http://schemas.microsoft.com/office/drawing/2014/main" id="{B9643523-3222-4453-B019-7085B171795F}"/>
                </a:ext>
              </a:extLst>
            </p:cNvPr>
            <p:cNvSpPr>
              <a:spLocks noChangeShapeType="1"/>
            </p:cNvSpPr>
            <p:nvPr/>
          </p:nvSpPr>
          <p:spPr bwMode="auto">
            <a:xfrm>
              <a:off x="1106078" y="2110562"/>
              <a:ext cx="0" cy="1143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6181" name="Line 14">
              <a:extLst>
                <a:ext uri="{FF2B5EF4-FFF2-40B4-BE49-F238E27FC236}">
                  <a16:creationId xmlns:a16="http://schemas.microsoft.com/office/drawing/2014/main" id="{F10F76ED-DFA4-4E7C-BE6A-2FA1AD187A80}"/>
                </a:ext>
              </a:extLst>
            </p:cNvPr>
            <p:cNvSpPr>
              <a:spLocks noChangeShapeType="1"/>
            </p:cNvSpPr>
            <p:nvPr/>
          </p:nvSpPr>
          <p:spPr bwMode="auto">
            <a:xfrm>
              <a:off x="1106078" y="3882212"/>
              <a:ext cx="0" cy="1143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6182" name="Line 17">
              <a:extLst>
                <a:ext uri="{FF2B5EF4-FFF2-40B4-BE49-F238E27FC236}">
                  <a16:creationId xmlns:a16="http://schemas.microsoft.com/office/drawing/2014/main" id="{BF218194-9F1A-4C78-9EEC-9D6D5F15DDE9}"/>
                </a:ext>
              </a:extLst>
            </p:cNvPr>
            <p:cNvSpPr>
              <a:spLocks noChangeShapeType="1"/>
            </p:cNvSpPr>
            <p:nvPr/>
          </p:nvSpPr>
          <p:spPr bwMode="auto">
            <a:xfrm>
              <a:off x="1277528" y="2396312"/>
              <a:ext cx="0" cy="171450"/>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6183" name="Line 17">
              <a:extLst>
                <a:ext uri="{FF2B5EF4-FFF2-40B4-BE49-F238E27FC236}">
                  <a16:creationId xmlns:a16="http://schemas.microsoft.com/office/drawing/2014/main" id="{F3C55F52-6614-4858-B106-5F0C1F9C121E}"/>
                </a:ext>
              </a:extLst>
            </p:cNvPr>
            <p:cNvSpPr>
              <a:spLocks noChangeShapeType="1"/>
            </p:cNvSpPr>
            <p:nvPr/>
          </p:nvSpPr>
          <p:spPr bwMode="auto">
            <a:xfrm>
              <a:off x="1963328" y="2396312"/>
              <a:ext cx="0" cy="171450"/>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6184" name="Line 20">
              <a:extLst>
                <a:ext uri="{FF2B5EF4-FFF2-40B4-BE49-F238E27FC236}">
                  <a16:creationId xmlns:a16="http://schemas.microsoft.com/office/drawing/2014/main" id="{801EFCBD-B044-4BE7-9135-498D9B5D7647}"/>
                </a:ext>
              </a:extLst>
            </p:cNvPr>
            <p:cNvSpPr>
              <a:spLocks noChangeShapeType="1"/>
            </p:cNvSpPr>
            <p:nvPr/>
          </p:nvSpPr>
          <p:spPr bwMode="auto">
            <a:xfrm rot="21420000" flipH="1">
              <a:off x="1281100" y="2796363"/>
              <a:ext cx="0" cy="136922"/>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6185" name="Line 20">
              <a:extLst>
                <a:ext uri="{FF2B5EF4-FFF2-40B4-BE49-F238E27FC236}">
                  <a16:creationId xmlns:a16="http://schemas.microsoft.com/office/drawing/2014/main" id="{3224186B-591D-49C3-AC9E-00EF779330D2}"/>
                </a:ext>
              </a:extLst>
            </p:cNvPr>
            <p:cNvSpPr>
              <a:spLocks noChangeShapeType="1"/>
            </p:cNvSpPr>
            <p:nvPr/>
          </p:nvSpPr>
          <p:spPr bwMode="auto">
            <a:xfrm rot="21420000" flipH="1">
              <a:off x="1958566" y="2796362"/>
              <a:ext cx="9525" cy="171450"/>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104" name="Text Box 12">
              <a:extLst>
                <a:ext uri="{FF2B5EF4-FFF2-40B4-BE49-F238E27FC236}">
                  <a16:creationId xmlns:a16="http://schemas.microsoft.com/office/drawing/2014/main" id="{F658724F-1A4E-4116-8B38-CD1763127B08}"/>
                </a:ext>
              </a:extLst>
            </p:cNvPr>
            <p:cNvSpPr txBox="1">
              <a:spLocks noChangeArrowheads="1"/>
            </p:cNvSpPr>
            <p:nvPr/>
          </p:nvSpPr>
          <p:spPr bwMode="auto">
            <a:xfrm>
              <a:off x="363128" y="2967812"/>
              <a:ext cx="1828800" cy="184666"/>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Provost Determination</a:t>
              </a:r>
            </a:p>
          </p:txBody>
        </p:sp>
        <p:sp>
          <p:nvSpPr>
            <p:cNvPr id="6189" name="Line 14">
              <a:extLst>
                <a:ext uri="{FF2B5EF4-FFF2-40B4-BE49-F238E27FC236}">
                  <a16:creationId xmlns:a16="http://schemas.microsoft.com/office/drawing/2014/main" id="{5A6F3297-E095-420E-B8DD-DD1A1F7CDE24}"/>
                </a:ext>
              </a:extLst>
            </p:cNvPr>
            <p:cNvSpPr>
              <a:spLocks noChangeShapeType="1"/>
            </p:cNvSpPr>
            <p:nvPr/>
          </p:nvSpPr>
          <p:spPr bwMode="auto">
            <a:xfrm>
              <a:off x="1106078" y="4167962"/>
              <a:ext cx="0" cy="1143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6190" name="Line 17">
              <a:extLst>
                <a:ext uri="{FF2B5EF4-FFF2-40B4-BE49-F238E27FC236}">
                  <a16:creationId xmlns:a16="http://schemas.microsoft.com/office/drawing/2014/main" id="{8DD8D6A8-A64D-4FDA-8F2C-CC69C3C7EC97}"/>
                </a:ext>
              </a:extLst>
            </p:cNvPr>
            <p:cNvSpPr>
              <a:spLocks noChangeShapeType="1"/>
            </p:cNvSpPr>
            <p:nvPr/>
          </p:nvSpPr>
          <p:spPr bwMode="auto">
            <a:xfrm>
              <a:off x="1106078" y="4453712"/>
              <a:ext cx="0" cy="171450"/>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107" name="Text Box 12">
              <a:extLst>
                <a:ext uri="{FF2B5EF4-FFF2-40B4-BE49-F238E27FC236}">
                  <a16:creationId xmlns:a16="http://schemas.microsoft.com/office/drawing/2014/main" id="{9DC73B91-D4BD-44BC-98F4-3021B898EBB1}"/>
                </a:ext>
              </a:extLst>
            </p:cNvPr>
            <p:cNvSpPr txBox="1">
              <a:spLocks noChangeArrowheads="1"/>
            </p:cNvSpPr>
            <p:nvPr/>
          </p:nvSpPr>
          <p:spPr bwMode="auto">
            <a:xfrm>
              <a:off x="248828" y="2224863"/>
              <a:ext cx="2000250" cy="276999"/>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6. Provost Consultation</a:t>
              </a:r>
              <a:br>
                <a:rPr lang="en-US" sz="600" dirty="0"/>
              </a:br>
              <a:r>
                <a:rPr lang="en-US" sz="600" dirty="0"/>
                <a:t>(including budget analysis)</a:t>
              </a:r>
            </a:p>
          </p:txBody>
        </p:sp>
        <p:sp>
          <p:nvSpPr>
            <p:cNvPr id="108" name="Text Box 28">
              <a:extLst>
                <a:ext uri="{FF2B5EF4-FFF2-40B4-BE49-F238E27FC236}">
                  <a16:creationId xmlns:a16="http://schemas.microsoft.com/office/drawing/2014/main" id="{CBE8EC26-AE10-4F90-9AEB-75B74A3BAE8C}"/>
                </a:ext>
              </a:extLst>
            </p:cNvPr>
            <p:cNvSpPr txBox="1">
              <a:spLocks noChangeArrowheads="1"/>
            </p:cNvSpPr>
            <p:nvPr/>
          </p:nvSpPr>
          <p:spPr bwMode="auto">
            <a:xfrm>
              <a:off x="534578" y="1024712"/>
              <a:ext cx="1314450"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2. Dean/Provost Consultation</a:t>
              </a:r>
            </a:p>
          </p:txBody>
        </p:sp>
        <p:sp>
          <p:nvSpPr>
            <p:cNvPr id="109" name="Text Box 28">
              <a:extLst>
                <a:ext uri="{FF2B5EF4-FFF2-40B4-BE49-F238E27FC236}">
                  <a16:creationId xmlns:a16="http://schemas.microsoft.com/office/drawing/2014/main" id="{50125D0A-0240-4622-AC83-AC3DD3CC6392}"/>
                </a:ext>
              </a:extLst>
            </p:cNvPr>
            <p:cNvSpPr txBox="1">
              <a:spLocks noChangeArrowheads="1"/>
            </p:cNvSpPr>
            <p:nvPr/>
          </p:nvSpPr>
          <p:spPr bwMode="auto">
            <a:xfrm>
              <a:off x="248828" y="738962"/>
              <a:ext cx="2000250"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1. Initiation of Program Concept by Department/Dean</a:t>
              </a:r>
            </a:p>
          </p:txBody>
        </p:sp>
        <p:sp>
          <p:nvSpPr>
            <p:cNvPr id="6200" name="Line 31">
              <a:extLst>
                <a:ext uri="{FF2B5EF4-FFF2-40B4-BE49-F238E27FC236}">
                  <a16:creationId xmlns:a16="http://schemas.microsoft.com/office/drawing/2014/main" id="{0024D755-637E-43F5-992B-7B23D2854197}"/>
                </a:ext>
              </a:extLst>
            </p:cNvPr>
            <p:cNvSpPr>
              <a:spLocks noChangeShapeType="1"/>
            </p:cNvSpPr>
            <p:nvPr/>
          </p:nvSpPr>
          <p:spPr bwMode="auto">
            <a:xfrm>
              <a:off x="1106078" y="1196162"/>
              <a:ext cx="0" cy="1143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6201" name="Line 31">
              <a:extLst>
                <a:ext uri="{FF2B5EF4-FFF2-40B4-BE49-F238E27FC236}">
                  <a16:creationId xmlns:a16="http://schemas.microsoft.com/office/drawing/2014/main" id="{7D099B14-ACE8-42F4-A806-4F4B682E587A}"/>
                </a:ext>
              </a:extLst>
            </p:cNvPr>
            <p:cNvSpPr>
              <a:spLocks noChangeShapeType="1"/>
            </p:cNvSpPr>
            <p:nvPr/>
          </p:nvSpPr>
          <p:spPr bwMode="auto">
            <a:xfrm>
              <a:off x="1106078" y="910412"/>
              <a:ext cx="0" cy="1143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6202" name="TextBox 2">
              <a:extLst>
                <a:ext uri="{FF2B5EF4-FFF2-40B4-BE49-F238E27FC236}">
                  <a16:creationId xmlns:a16="http://schemas.microsoft.com/office/drawing/2014/main" id="{48BD38C4-9FAE-47B9-9A2D-981AA1EEB163}"/>
                </a:ext>
              </a:extLst>
            </p:cNvPr>
            <p:cNvSpPr txBox="1">
              <a:spLocks noChangeArrowheads="1"/>
            </p:cNvSpPr>
            <p:nvPr/>
          </p:nvSpPr>
          <p:spPr bwMode="auto">
            <a:xfrm>
              <a:off x="305978" y="3190460"/>
              <a:ext cx="188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50" dirty="0">
                  <a:latin typeface="Arial" panose="020B0604020202020204" pitchFamily="34" charset="0"/>
                </a:rPr>
                <a:t>Upon receipt of consultative commentary, the Provost will determine if  the program request  will be forwarded to the University Committee on Curriculum for approval of its curriculum and degree requirements.</a:t>
              </a:r>
            </a:p>
            <a:p>
              <a:pPr eaLnBrk="1" hangingPunct="1">
                <a:spcBef>
                  <a:spcPct val="0"/>
                </a:spcBef>
                <a:buFontTx/>
                <a:buNone/>
              </a:pPr>
              <a:endParaRPr lang="en-US" altLang="en-US" sz="600" dirty="0">
                <a:latin typeface="Arial" panose="020B0604020202020204" pitchFamily="34" charset="0"/>
              </a:endParaRPr>
            </a:p>
          </p:txBody>
        </p:sp>
        <p:sp>
          <p:nvSpPr>
            <p:cNvPr id="143" name="TextBox 24">
              <a:extLst>
                <a:ext uri="{FF2B5EF4-FFF2-40B4-BE49-F238E27FC236}">
                  <a16:creationId xmlns:a16="http://schemas.microsoft.com/office/drawing/2014/main" id="{1552753C-51C4-4B29-AB15-F466B604531D}"/>
                </a:ext>
              </a:extLst>
            </p:cNvPr>
            <p:cNvSpPr txBox="1">
              <a:spLocks noChangeArrowheads="1"/>
            </p:cNvSpPr>
            <p:nvPr/>
          </p:nvSpPr>
          <p:spPr bwMode="auto">
            <a:xfrm>
              <a:off x="363117" y="3996512"/>
              <a:ext cx="1828800"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en-US" sz="600" dirty="0"/>
                <a:t>8. UCC Full Committee</a:t>
              </a:r>
            </a:p>
          </p:txBody>
        </p:sp>
        <p:sp>
          <p:nvSpPr>
            <p:cNvPr id="144" name="TextBox 24">
              <a:extLst>
                <a:ext uri="{FF2B5EF4-FFF2-40B4-BE49-F238E27FC236}">
                  <a16:creationId xmlns:a16="http://schemas.microsoft.com/office/drawing/2014/main" id="{71580C8D-1D27-4C47-AFFA-B3E9321A5A67}"/>
                </a:ext>
              </a:extLst>
            </p:cNvPr>
            <p:cNvSpPr txBox="1">
              <a:spLocks noChangeArrowheads="1"/>
            </p:cNvSpPr>
            <p:nvPr/>
          </p:nvSpPr>
          <p:spPr bwMode="auto">
            <a:xfrm>
              <a:off x="363117" y="4282262"/>
              <a:ext cx="1828800"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en-US" sz="600" dirty="0"/>
                <a:t>9. Faculty Senate</a:t>
              </a:r>
            </a:p>
          </p:txBody>
        </p:sp>
        <p:sp>
          <p:nvSpPr>
            <p:cNvPr id="146" name="TextBox 24">
              <a:extLst>
                <a:ext uri="{FF2B5EF4-FFF2-40B4-BE49-F238E27FC236}">
                  <a16:creationId xmlns:a16="http://schemas.microsoft.com/office/drawing/2014/main" id="{5DFC5513-80F7-4E99-B794-3E8F97BB332F}"/>
                </a:ext>
              </a:extLst>
            </p:cNvPr>
            <p:cNvSpPr txBox="1">
              <a:spLocks noChangeArrowheads="1"/>
            </p:cNvSpPr>
            <p:nvPr/>
          </p:nvSpPr>
          <p:spPr bwMode="auto">
            <a:xfrm>
              <a:off x="370284" y="4623833"/>
              <a:ext cx="1828800"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en-US" sz="600" dirty="0"/>
                <a:t>10. Statewide Academic Program Review</a:t>
              </a:r>
            </a:p>
          </p:txBody>
        </p:sp>
      </p:grpSp>
      <p:grpSp>
        <p:nvGrpSpPr>
          <p:cNvPr id="4" name="Group 3">
            <a:extLst>
              <a:ext uri="{FF2B5EF4-FFF2-40B4-BE49-F238E27FC236}">
                <a16:creationId xmlns:a16="http://schemas.microsoft.com/office/drawing/2014/main" id="{11266052-93C0-400C-999A-2B6416475B00}"/>
              </a:ext>
            </a:extLst>
          </p:cNvPr>
          <p:cNvGrpSpPr/>
          <p:nvPr/>
        </p:nvGrpSpPr>
        <p:grpSpPr>
          <a:xfrm>
            <a:off x="6056370" y="463690"/>
            <a:ext cx="2582311" cy="4398170"/>
            <a:chOff x="5366654" y="420828"/>
            <a:chExt cx="2582311" cy="4398170"/>
          </a:xfrm>
        </p:grpSpPr>
        <p:cxnSp>
          <p:nvCxnSpPr>
            <p:cNvPr id="138" name="Straight Connector 137">
              <a:extLst>
                <a:ext uri="{FF2B5EF4-FFF2-40B4-BE49-F238E27FC236}">
                  <a16:creationId xmlns:a16="http://schemas.microsoft.com/office/drawing/2014/main" id="{93972444-B047-4B3A-8839-65E765392161}"/>
                </a:ext>
              </a:extLst>
            </p:cNvPr>
            <p:cNvCxnSpPr/>
            <p:nvPr/>
          </p:nvCxnSpPr>
          <p:spPr>
            <a:xfrm rot="5400000">
              <a:off x="5890970" y="2761002"/>
              <a:ext cx="411480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8">
              <a:extLst>
                <a:ext uri="{FF2B5EF4-FFF2-40B4-BE49-F238E27FC236}">
                  <a16:creationId xmlns:a16="http://schemas.microsoft.com/office/drawing/2014/main" id="{AC4C8757-50BB-451E-8846-6E145F45AC56}"/>
                </a:ext>
              </a:extLst>
            </p:cNvPr>
            <p:cNvSpPr txBox="1">
              <a:spLocks noChangeArrowheads="1"/>
            </p:cNvSpPr>
            <p:nvPr/>
          </p:nvSpPr>
          <p:spPr bwMode="auto">
            <a:xfrm>
              <a:off x="5366654" y="420828"/>
              <a:ext cx="22860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50" b="1" dirty="0">
                  <a:latin typeface="Arial" panose="020B0604020202020204" pitchFamily="34" charset="0"/>
                </a:rPr>
                <a:t>Dean/Provost Conversation during College Planning and Budget process</a:t>
              </a:r>
            </a:p>
            <a:p>
              <a:pPr algn="ctr" eaLnBrk="1" hangingPunct="1">
                <a:spcBef>
                  <a:spcPct val="0"/>
                </a:spcBef>
                <a:buFontTx/>
                <a:buNone/>
              </a:pPr>
              <a:endParaRPr lang="en-US" altLang="en-US" sz="750" dirty="0">
                <a:latin typeface="Arial" panose="020B0604020202020204" pitchFamily="34" charset="0"/>
              </a:endParaRPr>
            </a:p>
          </p:txBody>
        </p:sp>
        <p:sp>
          <p:nvSpPr>
            <p:cNvPr id="163" name="Text Box 4">
              <a:extLst>
                <a:ext uri="{FF2B5EF4-FFF2-40B4-BE49-F238E27FC236}">
                  <a16:creationId xmlns:a16="http://schemas.microsoft.com/office/drawing/2014/main" id="{089C1FA1-CF1C-40FD-BEE0-6795904CC498}"/>
                </a:ext>
              </a:extLst>
            </p:cNvPr>
            <p:cNvSpPr txBox="1">
              <a:spLocks noChangeArrowheads="1"/>
            </p:cNvSpPr>
            <p:nvPr/>
          </p:nvSpPr>
          <p:spPr bwMode="auto">
            <a:xfrm>
              <a:off x="5680979" y="1337484"/>
              <a:ext cx="1485900" cy="276999"/>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3. University Curriculum &amp; Catalog, </a:t>
              </a:r>
              <a:br>
                <a:rPr lang="en-US" sz="600" dirty="0"/>
              </a:br>
              <a:r>
                <a:rPr lang="en-US" sz="600" dirty="0"/>
                <a:t>Office of </a:t>
              </a:r>
              <a:r>
                <a:rPr lang="en-US" sz="600"/>
                <a:t>the Provost</a:t>
              </a:r>
              <a:endParaRPr lang="en-US" sz="600" dirty="0"/>
            </a:p>
          </p:txBody>
        </p:sp>
        <p:sp>
          <p:nvSpPr>
            <p:cNvPr id="164" name="Oval 69">
              <a:extLst>
                <a:ext uri="{FF2B5EF4-FFF2-40B4-BE49-F238E27FC236}">
                  <a16:creationId xmlns:a16="http://schemas.microsoft.com/office/drawing/2014/main" id="{11B9AF7F-1DEA-4D22-98C1-42E7CFE6B729}"/>
                </a:ext>
              </a:extLst>
            </p:cNvPr>
            <p:cNvSpPr>
              <a:spLocks noChangeArrowheads="1"/>
            </p:cNvSpPr>
            <p:nvPr/>
          </p:nvSpPr>
          <p:spPr bwMode="auto">
            <a:xfrm>
              <a:off x="5566679" y="3337733"/>
              <a:ext cx="571500" cy="228600"/>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600" dirty="0"/>
                <a:t>UCUE</a:t>
              </a:r>
              <a:br>
                <a:rPr lang="en-US" sz="600" dirty="0"/>
              </a:br>
              <a:r>
                <a:rPr lang="en-US" sz="600" dirty="0"/>
                <a:t>advice</a:t>
              </a:r>
            </a:p>
          </p:txBody>
        </p:sp>
        <p:sp>
          <p:nvSpPr>
            <p:cNvPr id="165" name="Oval 70">
              <a:extLst>
                <a:ext uri="{FF2B5EF4-FFF2-40B4-BE49-F238E27FC236}">
                  <a16:creationId xmlns:a16="http://schemas.microsoft.com/office/drawing/2014/main" id="{A8A389BF-43CC-4039-9C75-4357D0A581A1}"/>
                </a:ext>
              </a:extLst>
            </p:cNvPr>
            <p:cNvSpPr>
              <a:spLocks noChangeArrowheads="1"/>
            </p:cNvSpPr>
            <p:nvPr/>
          </p:nvSpPr>
          <p:spPr bwMode="auto">
            <a:xfrm>
              <a:off x="6252479" y="3337733"/>
              <a:ext cx="571500" cy="228600"/>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600" dirty="0"/>
                <a:t>UCGS</a:t>
              </a:r>
              <a:br>
                <a:rPr lang="en-US" sz="600" dirty="0"/>
              </a:br>
              <a:r>
                <a:rPr lang="en-US" sz="600" dirty="0"/>
                <a:t>advice</a:t>
              </a:r>
            </a:p>
          </p:txBody>
        </p:sp>
        <p:sp>
          <p:nvSpPr>
            <p:cNvPr id="166" name="Oval 71">
              <a:extLst>
                <a:ext uri="{FF2B5EF4-FFF2-40B4-BE49-F238E27FC236}">
                  <a16:creationId xmlns:a16="http://schemas.microsoft.com/office/drawing/2014/main" id="{3F3DCCE0-86F0-49C7-95ED-F2F251195B87}"/>
                </a:ext>
              </a:extLst>
            </p:cNvPr>
            <p:cNvSpPr>
              <a:spLocks noChangeArrowheads="1"/>
            </p:cNvSpPr>
            <p:nvPr/>
          </p:nvSpPr>
          <p:spPr bwMode="auto">
            <a:xfrm>
              <a:off x="6881129" y="3337733"/>
              <a:ext cx="571500" cy="228600"/>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600" dirty="0"/>
                <a:t>TEC</a:t>
              </a:r>
              <a:br>
                <a:rPr lang="en-US" sz="600" dirty="0"/>
              </a:br>
              <a:r>
                <a:rPr lang="en-US" sz="600" dirty="0"/>
                <a:t>consultation</a:t>
              </a:r>
            </a:p>
          </p:txBody>
        </p:sp>
        <p:sp>
          <p:nvSpPr>
            <p:cNvPr id="167" name="Text Box 12">
              <a:extLst>
                <a:ext uri="{FF2B5EF4-FFF2-40B4-BE49-F238E27FC236}">
                  <a16:creationId xmlns:a16="http://schemas.microsoft.com/office/drawing/2014/main" id="{3C1DF143-920C-4A78-8F15-4853B0241E8F}"/>
                </a:ext>
              </a:extLst>
            </p:cNvPr>
            <p:cNvSpPr txBox="1">
              <a:spLocks noChangeArrowheads="1"/>
            </p:cNvSpPr>
            <p:nvPr/>
          </p:nvSpPr>
          <p:spPr bwMode="auto">
            <a:xfrm>
              <a:off x="5738129" y="4023533"/>
              <a:ext cx="1371600"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6. Faculty Senate</a:t>
              </a:r>
            </a:p>
          </p:txBody>
        </p:sp>
        <p:sp>
          <p:nvSpPr>
            <p:cNvPr id="168" name="Line 14">
              <a:extLst>
                <a:ext uri="{FF2B5EF4-FFF2-40B4-BE49-F238E27FC236}">
                  <a16:creationId xmlns:a16="http://schemas.microsoft.com/office/drawing/2014/main" id="{50B1EAB1-B62F-4541-AD0D-7EF17E1F231D}"/>
                </a:ext>
              </a:extLst>
            </p:cNvPr>
            <p:cNvSpPr>
              <a:spLocks noChangeShapeType="1"/>
            </p:cNvSpPr>
            <p:nvPr/>
          </p:nvSpPr>
          <p:spPr bwMode="auto">
            <a:xfrm>
              <a:off x="5783968" y="3166283"/>
              <a:ext cx="0" cy="571500"/>
            </a:xfrm>
            <a:prstGeom prst="line">
              <a:avLst/>
            </a:prstGeom>
            <a:no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71" name="Text Box 23">
              <a:extLst>
                <a:ext uri="{FF2B5EF4-FFF2-40B4-BE49-F238E27FC236}">
                  <a16:creationId xmlns:a16="http://schemas.microsoft.com/office/drawing/2014/main" id="{9F3B9ABD-AE9D-44B1-93E7-A48F18E6E2FD}"/>
                </a:ext>
              </a:extLst>
            </p:cNvPr>
            <p:cNvSpPr txBox="1">
              <a:spLocks noChangeArrowheads="1"/>
            </p:cNvSpPr>
            <p:nvPr/>
          </p:nvSpPr>
          <p:spPr bwMode="auto">
            <a:xfrm>
              <a:off x="5680979" y="4366434"/>
              <a:ext cx="1485900" cy="276999"/>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600"/>
                <a:t>Statewide Academic Program Review</a:t>
              </a:r>
              <a:br>
                <a:rPr lang="en-US" sz="600"/>
              </a:br>
              <a:r>
                <a:rPr lang="en-US" sz="600"/>
                <a:t>(name changes only)</a:t>
              </a:r>
            </a:p>
          </p:txBody>
        </p:sp>
        <p:sp>
          <p:nvSpPr>
            <p:cNvPr id="172" name="Text Box 28">
              <a:extLst>
                <a:ext uri="{FF2B5EF4-FFF2-40B4-BE49-F238E27FC236}">
                  <a16:creationId xmlns:a16="http://schemas.microsoft.com/office/drawing/2014/main" id="{FCDFA0EB-3FD7-4466-88B5-8B5555E25289}"/>
                </a:ext>
              </a:extLst>
            </p:cNvPr>
            <p:cNvSpPr txBox="1">
              <a:spLocks noChangeArrowheads="1"/>
            </p:cNvSpPr>
            <p:nvPr/>
          </p:nvSpPr>
          <p:spPr bwMode="auto">
            <a:xfrm>
              <a:off x="6023878" y="765983"/>
              <a:ext cx="734021"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solidFill>
                    <a:srgbClr val="000066"/>
                  </a:solidFill>
                </a:rPr>
                <a:t>1. </a:t>
              </a:r>
              <a:r>
                <a:rPr lang="en-US" sz="600" dirty="0"/>
                <a:t>Department</a:t>
              </a:r>
            </a:p>
          </p:txBody>
        </p:sp>
        <p:sp>
          <p:nvSpPr>
            <p:cNvPr id="173" name="Text Box 28">
              <a:extLst>
                <a:ext uri="{FF2B5EF4-FFF2-40B4-BE49-F238E27FC236}">
                  <a16:creationId xmlns:a16="http://schemas.microsoft.com/office/drawing/2014/main" id="{232DB9B9-65F2-4BF8-82F7-B35693E91A6C}"/>
                </a:ext>
              </a:extLst>
            </p:cNvPr>
            <p:cNvSpPr txBox="1">
              <a:spLocks noChangeArrowheads="1"/>
            </p:cNvSpPr>
            <p:nvPr/>
          </p:nvSpPr>
          <p:spPr bwMode="auto">
            <a:xfrm>
              <a:off x="6023879" y="1051733"/>
              <a:ext cx="628650"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a:latin typeface="Arial" charset="0"/>
                  <a:cs typeface="Arial" charset="0"/>
                </a:rPr>
                <a:t>2. College</a:t>
              </a:r>
            </a:p>
          </p:txBody>
        </p:sp>
        <p:sp>
          <p:nvSpPr>
            <p:cNvPr id="174" name="Line 31">
              <a:extLst>
                <a:ext uri="{FF2B5EF4-FFF2-40B4-BE49-F238E27FC236}">
                  <a16:creationId xmlns:a16="http://schemas.microsoft.com/office/drawing/2014/main" id="{6C4A0693-19EE-4C15-BD6C-4FE5F530CDDB}"/>
                </a:ext>
              </a:extLst>
            </p:cNvPr>
            <p:cNvSpPr>
              <a:spLocks noChangeShapeType="1"/>
            </p:cNvSpPr>
            <p:nvPr/>
          </p:nvSpPr>
          <p:spPr bwMode="auto">
            <a:xfrm>
              <a:off x="5843500" y="937433"/>
              <a:ext cx="0" cy="114300"/>
            </a:xfrm>
            <a:prstGeom prst="line">
              <a:avLst/>
            </a:prstGeom>
            <a:no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75" name="Line 31">
              <a:extLst>
                <a:ext uri="{FF2B5EF4-FFF2-40B4-BE49-F238E27FC236}">
                  <a16:creationId xmlns:a16="http://schemas.microsoft.com/office/drawing/2014/main" id="{C2DFE551-5696-49FE-AE58-ED3F3C91344E}"/>
                </a:ext>
              </a:extLst>
            </p:cNvPr>
            <p:cNvSpPr>
              <a:spLocks noChangeShapeType="1"/>
            </p:cNvSpPr>
            <p:nvPr/>
          </p:nvSpPr>
          <p:spPr bwMode="auto">
            <a:xfrm>
              <a:off x="5843500" y="1223183"/>
              <a:ext cx="0" cy="114300"/>
            </a:xfrm>
            <a:prstGeom prst="line">
              <a:avLst/>
            </a:prstGeom>
            <a:no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76" name="TextBox 87">
              <a:extLst>
                <a:ext uri="{FF2B5EF4-FFF2-40B4-BE49-F238E27FC236}">
                  <a16:creationId xmlns:a16="http://schemas.microsoft.com/office/drawing/2014/main" id="{BCBDD477-1EFD-497B-A9FD-E0E66BC0A014}"/>
                </a:ext>
              </a:extLst>
            </p:cNvPr>
            <p:cNvSpPr txBox="1">
              <a:spLocks noChangeArrowheads="1"/>
            </p:cNvSpPr>
            <p:nvPr/>
          </p:nvSpPr>
          <p:spPr bwMode="auto">
            <a:xfrm>
              <a:off x="5566679" y="2880534"/>
              <a:ext cx="1828800" cy="276999"/>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en-US" sz="600"/>
                <a:t>4. University Committee on Curriculum</a:t>
              </a:r>
            </a:p>
            <a:p>
              <a:pPr algn="ctr" eaLnBrk="1" hangingPunct="1">
                <a:defRPr/>
              </a:pPr>
              <a:r>
                <a:rPr lang="en-US" sz="600"/>
                <a:t>Subcommittee A, B, or C</a:t>
              </a:r>
            </a:p>
          </p:txBody>
        </p:sp>
        <p:sp>
          <p:nvSpPr>
            <p:cNvPr id="177" name="Line 31">
              <a:extLst>
                <a:ext uri="{FF2B5EF4-FFF2-40B4-BE49-F238E27FC236}">
                  <a16:creationId xmlns:a16="http://schemas.microsoft.com/office/drawing/2014/main" id="{DC7C80D9-D125-4B41-9437-925ECD2944EB}"/>
                </a:ext>
              </a:extLst>
            </p:cNvPr>
            <p:cNvSpPr>
              <a:spLocks noChangeShapeType="1"/>
            </p:cNvSpPr>
            <p:nvPr/>
          </p:nvSpPr>
          <p:spPr bwMode="auto">
            <a:xfrm>
              <a:off x="5843500" y="1566083"/>
              <a:ext cx="0" cy="114300"/>
            </a:xfrm>
            <a:prstGeom prst="line">
              <a:avLst/>
            </a:prstGeom>
            <a:no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78" name="Line 14">
              <a:extLst>
                <a:ext uri="{FF2B5EF4-FFF2-40B4-BE49-F238E27FC236}">
                  <a16:creationId xmlns:a16="http://schemas.microsoft.com/office/drawing/2014/main" id="{4ADD3B87-F4BD-4875-A137-8DFA2D07BA59}"/>
                </a:ext>
              </a:extLst>
            </p:cNvPr>
            <p:cNvSpPr>
              <a:spLocks noChangeShapeType="1"/>
            </p:cNvSpPr>
            <p:nvPr/>
          </p:nvSpPr>
          <p:spPr bwMode="auto">
            <a:xfrm>
              <a:off x="5898268" y="3909233"/>
              <a:ext cx="0" cy="114300"/>
            </a:xfrm>
            <a:prstGeom prst="line">
              <a:avLst/>
            </a:prstGeom>
            <a:no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79" name="Line 17">
              <a:extLst>
                <a:ext uri="{FF2B5EF4-FFF2-40B4-BE49-F238E27FC236}">
                  <a16:creationId xmlns:a16="http://schemas.microsoft.com/office/drawing/2014/main" id="{BD977925-C9D7-42E6-A59B-C7DD72529F04}"/>
                </a:ext>
              </a:extLst>
            </p:cNvPr>
            <p:cNvSpPr>
              <a:spLocks noChangeShapeType="1"/>
            </p:cNvSpPr>
            <p:nvPr/>
          </p:nvSpPr>
          <p:spPr bwMode="auto">
            <a:xfrm>
              <a:off x="6012568" y="3166283"/>
              <a:ext cx="0" cy="171450"/>
            </a:xfrm>
            <a:prstGeom prst="line">
              <a:avLst/>
            </a:prstGeom>
            <a:noFill/>
            <a:ln w="28575">
              <a:no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80" name="Line 17">
              <a:extLst>
                <a:ext uri="{FF2B5EF4-FFF2-40B4-BE49-F238E27FC236}">
                  <a16:creationId xmlns:a16="http://schemas.microsoft.com/office/drawing/2014/main" id="{8F1ED5DA-7C33-4C97-A847-A57C5011288C}"/>
                </a:ext>
              </a:extLst>
            </p:cNvPr>
            <p:cNvSpPr>
              <a:spLocks noChangeShapeType="1"/>
            </p:cNvSpPr>
            <p:nvPr/>
          </p:nvSpPr>
          <p:spPr bwMode="auto">
            <a:xfrm>
              <a:off x="6757900" y="3166283"/>
              <a:ext cx="0" cy="171450"/>
            </a:xfrm>
            <a:prstGeom prst="line">
              <a:avLst/>
            </a:prstGeom>
            <a:noFill/>
            <a:ln w="28575">
              <a:no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81" name="Line 20">
              <a:extLst>
                <a:ext uri="{FF2B5EF4-FFF2-40B4-BE49-F238E27FC236}">
                  <a16:creationId xmlns:a16="http://schemas.microsoft.com/office/drawing/2014/main" id="{98F59BD0-8036-48BC-AFAE-94C267FA5FD2}"/>
                </a:ext>
              </a:extLst>
            </p:cNvPr>
            <p:cNvSpPr>
              <a:spLocks noChangeShapeType="1"/>
            </p:cNvSpPr>
            <p:nvPr/>
          </p:nvSpPr>
          <p:spPr bwMode="auto">
            <a:xfrm rot="21420000" flipH="1">
              <a:off x="6014950" y="3566334"/>
              <a:ext cx="0" cy="136922"/>
            </a:xfrm>
            <a:prstGeom prst="line">
              <a:avLst/>
            </a:prstGeom>
            <a:noFill/>
            <a:ln w="28575">
              <a:no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82" name="Line 20">
              <a:extLst>
                <a:ext uri="{FF2B5EF4-FFF2-40B4-BE49-F238E27FC236}">
                  <a16:creationId xmlns:a16="http://schemas.microsoft.com/office/drawing/2014/main" id="{F3A22D42-B76E-4C4B-BFCA-F56A0E14DC09}"/>
                </a:ext>
              </a:extLst>
            </p:cNvPr>
            <p:cNvSpPr>
              <a:spLocks noChangeShapeType="1"/>
            </p:cNvSpPr>
            <p:nvPr/>
          </p:nvSpPr>
          <p:spPr bwMode="auto">
            <a:xfrm rot="21420000" flipH="1">
              <a:off x="7162117" y="3566333"/>
              <a:ext cx="9525" cy="171450"/>
            </a:xfrm>
            <a:prstGeom prst="line">
              <a:avLst/>
            </a:prstGeom>
            <a:noFill/>
            <a:ln w="28575">
              <a:no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83" name="Line 17">
              <a:extLst>
                <a:ext uri="{FF2B5EF4-FFF2-40B4-BE49-F238E27FC236}">
                  <a16:creationId xmlns:a16="http://schemas.microsoft.com/office/drawing/2014/main" id="{37F96BFB-C12D-4688-813C-E60FA3079F50}"/>
                </a:ext>
              </a:extLst>
            </p:cNvPr>
            <p:cNvSpPr>
              <a:spLocks noChangeShapeType="1"/>
            </p:cNvSpPr>
            <p:nvPr/>
          </p:nvSpPr>
          <p:spPr bwMode="auto">
            <a:xfrm>
              <a:off x="5898268" y="4194983"/>
              <a:ext cx="0" cy="171450"/>
            </a:xfrm>
            <a:prstGeom prst="line">
              <a:avLst/>
            </a:prstGeom>
            <a:noFill/>
            <a:ln w="28575">
              <a:no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84" name="Line 31">
              <a:extLst>
                <a:ext uri="{FF2B5EF4-FFF2-40B4-BE49-F238E27FC236}">
                  <a16:creationId xmlns:a16="http://schemas.microsoft.com/office/drawing/2014/main" id="{DD85483B-4DF8-49B8-9511-377240343113}"/>
                </a:ext>
              </a:extLst>
            </p:cNvPr>
            <p:cNvSpPr>
              <a:spLocks noChangeShapeType="1"/>
            </p:cNvSpPr>
            <p:nvPr/>
          </p:nvSpPr>
          <p:spPr bwMode="auto">
            <a:xfrm>
              <a:off x="5843500" y="1908983"/>
              <a:ext cx="0" cy="114300"/>
            </a:xfrm>
            <a:prstGeom prst="line">
              <a:avLst/>
            </a:prstGeom>
            <a:no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85" name="Text Box 12">
              <a:extLst>
                <a:ext uri="{FF2B5EF4-FFF2-40B4-BE49-F238E27FC236}">
                  <a16:creationId xmlns:a16="http://schemas.microsoft.com/office/drawing/2014/main" id="{70EFCBD5-5B64-4F50-AA92-730AAD0C9067}"/>
                </a:ext>
              </a:extLst>
            </p:cNvPr>
            <p:cNvSpPr txBox="1">
              <a:spLocks noChangeArrowheads="1"/>
            </p:cNvSpPr>
            <p:nvPr/>
          </p:nvSpPr>
          <p:spPr bwMode="auto">
            <a:xfrm>
              <a:off x="5554717" y="2055555"/>
              <a:ext cx="1828800" cy="184666"/>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Provost Determination</a:t>
              </a:r>
            </a:p>
          </p:txBody>
        </p:sp>
        <p:sp>
          <p:nvSpPr>
            <p:cNvPr id="186" name="Text Box 12">
              <a:extLst>
                <a:ext uri="{FF2B5EF4-FFF2-40B4-BE49-F238E27FC236}">
                  <a16:creationId xmlns:a16="http://schemas.microsoft.com/office/drawing/2014/main" id="{AF4E8F0F-97EE-4151-8772-C64AB1C6D17F}"/>
                </a:ext>
              </a:extLst>
            </p:cNvPr>
            <p:cNvSpPr txBox="1">
              <a:spLocks noChangeArrowheads="1"/>
            </p:cNvSpPr>
            <p:nvPr/>
          </p:nvSpPr>
          <p:spPr bwMode="auto">
            <a:xfrm>
              <a:off x="5554717" y="1712656"/>
              <a:ext cx="1897912" cy="276999"/>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Provost Consultation with Dean</a:t>
              </a:r>
              <a:br>
                <a:rPr lang="en-US" sz="600" dirty="0"/>
              </a:br>
              <a:r>
                <a:rPr lang="en-US" sz="600" dirty="0"/>
                <a:t>(including Office of Planning and Budgets Analysis)</a:t>
              </a:r>
            </a:p>
          </p:txBody>
        </p:sp>
        <p:sp>
          <p:nvSpPr>
            <p:cNvPr id="187" name="Rectangle 101">
              <a:extLst>
                <a:ext uri="{FF2B5EF4-FFF2-40B4-BE49-F238E27FC236}">
                  <a16:creationId xmlns:a16="http://schemas.microsoft.com/office/drawing/2014/main" id="{69D6FDF4-352D-43D4-AA99-DF943A0B731D}"/>
                </a:ext>
              </a:extLst>
            </p:cNvPr>
            <p:cNvSpPr>
              <a:spLocks noChangeArrowheads="1"/>
            </p:cNvSpPr>
            <p:nvPr/>
          </p:nvSpPr>
          <p:spPr bwMode="auto">
            <a:xfrm>
              <a:off x="5480954" y="2365119"/>
              <a:ext cx="2057400"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50" dirty="0">
                  <a:latin typeface="Arial" panose="020B0604020202020204" pitchFamily="34" charset="0"/>
                </a:rPr>
                <a:t>After consultation with the Dean and the Office of Planning and Budgets, the Provost will make a determination about the forwarding of the program request to the University Committee on Curriculum for approval of its curriculum and degree requirements.</a:t>
              </a:r>
            </a:p>
          </p:txBody>
        </p:sp>
        <p:sp>
          <p:nvSpPr>
            <p:cNvPr id="188" name="Text Box 2">
              <a:extLst>
                <a:ext uri="{FF2B5EF4-FFF2-40B4-BE49-F238E27FC236}">
                  <a16:creationId xmlns:a16="http://schemas.microsoft.com/office/drawing/2014/main" id="{EF142780-9298-4F0B-BF5E-D35CF17CF625}"/>
                </a:ext>
              </a:extLst>
            </p:cNvPr>
            <p:cNvSpPr txBox="1">
              <a:spLocks noChangeArrowheads="1"/>
            </p:cNvSpPr>
            <p:nvPr/>
          </p:nvSpPr>
          <p:spPr bwMode="auto">
            <a:xfrm>
              <a:off x="5548072" y="3749966"/>
              <a:ext cx="1885950"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5. UCC Full Committee</a:t>
              </a:r>
            </a:p>
          </p:txBody>
        </p:sp>
        <p:sp>
          <p:nvSpPr>
            <p:cNvPr id="195" name="Line 31">
              <a:extLst>
                <a:ext uri="{FF2B5EF4-FFF2-40B4-BE49-F238E27FC236}">
                  <a16:creationId xmlns:a16="http://schemas.microsoft.com/office/drawing/2014/main" id="{B856F74D-C79B-4427-AD64-15DF65D5CB57}"/>
                </a:ext>
              </a:extLst>
            </p:cNvPr>
            <p:cNvSpPr>
              <a:spLocks noChangeShapeType="1"/>
            </p:cNvSpPr>
            <p:nvPr/>
          </p:nvSpPr>
          <p:spPr bwMode="auto">
            <a:xfrm>
              <a:off x="6340585" y="928034"/>
              <a:ext cx="0" cy="1143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196" name="Line 31">
              <a:extLst>
                <a:ext uri="{FF2B5EF4-FFF2-40B4-BE49-F238E27FC236}">
                  <a16:creationId xmlns:a16="http://schemas.microsoft.com/office/drawing/2014/main" id="{01DA5D83-F740-492E-96FD-2D7EA074AFF5}"/>
                </a:ext>
              </a:extLst>
            </p:cNvPr>
            <p:cNvSpPr>
              <a:spLocks noChangeShapeType="1"/>
            </p:cNvSpPr>
            <p:nvPr/>
          </p:nvSpPr>
          <p:spPr bwMode="auto">
            <a:xfrm>
              <a:off x="6344158" y="1235215"/>
              <a:ext cx="0" cy="1143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197" name="Line 31">
              <a:extLst>
                <a:ext uri="{FF2B5EF4-FFF2-40B4-BE49-F238E27FC236}">
                  <a16:creationId xmlns:a16="http://schemas.microsoft.com/office/drawing/2014/main" id="{153BBCE1-FEC5-47D2-9381-108E695EB24E}"/>
                </a:ext>
              </a:extLst>
            </p:cNvPr>
            <p:cNvSpPr>
              <a:spLocks noChangeShapeType="1"/>
            </p:cNvSpPr>
            <p:nvPr/>
          </p:nvSpPr>
          <p:spPr bwMode="auto">
            <a:xfrm>
              <a:off x="6358445" y="1598356"/>
              <a:ext cx="0" cy="1143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198" name="Line 31">
              <a:extLst>
                <a:ext uri="{FF2B5EF4-FFF2-40B4-BE49-F238E27FC236}">
                  <a16:creationId xmlns:a16="http://schemas.microsoft.com/office/drawing/2014/main" id="{EAF5ACC3-EA6E-4DC2-80D0-F38A4EA52E77}"/>
                </a:ext>
              </a:extLst>
            </p:cNvPr>
            <p:cNvSpPr>
              <a:spLocks noChangeShapeType="1"/>
            </p:cNvSpPr>
            <p:nvPr/>
          </p:nvSpPr>
          <p:spPr bwMode="auto">
            <a:xfrm>
              <a:off x="6352492" y="1968640"/>
              <a:ext cx="0" cy="67866"/>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199" name="Line 31">
              <a:extLst>
                <a:ext uri="{FF2B5EF4-FFF2-40B4-BE49-F238E27FC236}">
                  <a16:creationId xmlns:a16="http://schemas.microsoft.com/office/drawing/2014/main" id="{8137825E-613B-45BA-AB76-DA0248982369}"/>
                </a:ext>
              </a:extLst>
            </p:cNvPr>
            <p:cNvSpPr>
              <a:spLocks noChangeShapeType="1"/>
            </p:cNvSpPr>
            <p:nvPr/>
          </p:nvSpPr>
          <p:spPr bwMode="auto">
            <a:xfrm flipH="1">
              <a:off x="6209617" y="3133072"/>
              <a:ext cx="0" cy="616744"/>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00" name="Line 20">
              <a:extLst>
                <a:ext uri="{FF2B5EF4-FFF2-40B4-BE49-F238E27FC236}">
                  <a16:creationId xmlns:a16="http://schemas.microsoft.com/office/drawing/2014/main" id="{14179688-237C-419C-B600-EE343C901F99}"/>
                </a:ext>
              </a:extLst>
            </p:cNvPr>
            <p:cNvSpPr>
              <a:spLocks noChangeShapeType="1"/>
            </p:cNvSpPr>
            <p:nvPr/>
          </p:nvSpPr>
          <p:spPr bwMode="auto">
            <a:xfrm flipH="1">
              <a:off x="5841714" y="3148550"/>
              <a:ext cx="0" cy="205978"/>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01" name="Line 20">
              <a:extLst>
                <a:ext uri="{FF2B5EF4-FFF2-40B4-BE49-F238E27FC236}">
                  <a16:creationId xmlns:a16="http://schemas.microsoft.com/office/drawing/2014/main" id="{79800660-BFC4-4466-AC31-C52EDBE711BA}"/>
                </a:ext>
              </a:extLst>
            </p:cNvPr>
            <p:cNvSpPr>
              <a:spLocks noChangeShapeType="1"/>
            </p:cNvSpPr>
            <p:nvPr/>
          </p:nvSpPr>
          <p:spPr bwMode="auto">
            <a:xfrm flipH="1">
              <a:off x="5850048" y="3566459"/>
              <a:ext cx="0" cy="205979"/>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02" name="Line 20">
              <a:extLst>
                <a:ext uri="{FF2B5EF4-FFF2-40B4-BE49-F238E27FC236}">
                  <a16:creationId xmlns:a16="http://schemas.microsoft.com/office/drawing/2014/main" id="{32B68484-E4A0-4AB1-9C02-B97AAF620449}"/>
                </a:ext>
              </a:extLst>
            </p:cNvPr>
            <p:cNvSpPr>
              <a:spLocks noChangeShapeType="1"/>
            </p:cNvSpPr>
            <p:nvPr/>
          </p:nvSpPr>
          <p:spPr bwMode="auto">
            <a:xfrm flipH="1">
              <a:off x="6538229" y="3134263"/>
              <a:ext cx="0" cy="205978"/>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03" name="Line 20">
              <a:extLst>
                <a:ext uri="{FF2B5EF4-FFF2-40B4-BE49-F238E27FC236}">
                  <a16:creationId xmlns:a16="http://schemas.microsoft.com/office/drawing/2014/main" id="{408FBD92-0E5A-46A6-A434-9209F5BE1E5E}"/>
                </a:ext>
              </a:extLst>
            </p:cNvPr>
            <p:cNvSpPr>
              <a:spLocks noChangeShapeType="1"/>
            </p:cNvSpPr>
            <p:nvPr/>
          </p:nvSpPr>
          <p:spPr bwMode="auto">
            <a:xfrm flipH="1">
              <a:off x="6551326" y="3566459"/>
              <a:ext cx="0" cy="205979"/>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04" name="Line 20">
              <a:extLst>
                <a:ext uri="{FF2B5EF4-FFF2-40B4-BE49-F238E27FC236}">
                  <a16:creationId xmlns:a16="http://schemas.microsoft.com/office/drawing/2014/main" id="{B0770051-15A9-490F-90CA-D504D393D102}"/>
                </a:ext>
              </a:extLst>
            </p:cNvPr>
            <p:cNvSpPr>
              <a:spLocks noChangeShapeType="1"/>
            </p:cNvSpPr>
            <p:nvPr/>
          </p:nvSpPr>
          <p:spPr bwMode="auto">
            <a:xfrm flipH="1">
              <a:off x="7157354" y="3156884"/>
              <a:ext cx="0" cy="205979"/>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05" name="Line 20">
              <a:extLst>
                <a:ext uri="{FF2B5EF4-FFF2-40B4-BE49-F238E27FC236}">
                  <a16:creationId xmlns:a16="http://schemas.microsoft.com/office/drawing/2014/main" id="{111B4294-B6CE-4E78-A19D-5CC8C70B2F89}"/>
                </a:ext>
              </a:extLst>
            </p:cNvPr>
            <p:cNvSpPr>
              <a:spLocks noChangeShapeType="1"/>
            </p:cNvSpPr>
            <p:nvPr/>
          </p:nvSpPr>
          <p:spPr bwMode="auto">
            <a:xfrm flipH="1">
              <a:off x="7183548" y="3579556"/>
              <a:ext cx="0" cy="204788"/>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06" name="Line 31">
              <a:extLst>
                <a:ext uri="{FF2B5EF4-FFF2-40B4-BE49-F238E27FC236}">
                  <a16:creationId xmlns:a16="http://schemas.microsoft.com/office/drawing/2014/main" id="{A0EDC4DB-C1C3-41E5-9597-C74922DCA953}"/>
                </a:ext>
              </a:extLst>
            </p:cNvPr>
            <p:cNvSpPr>
              <a:spLocks noChangeShapeType="1"/>
            </p:cNvSpPr>
            <p:nvPr/>
          </p:nvSpPr>
          <p:spPr bwMode="auto">
            <a:xfrm>
              <a:off x="6423929" y="3911740"/>
              <a:ext cx="0" cy="1143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07" name="Line 20">
              <a:extLst>
                <a:ext uri="{FF2B5EF4-FFF2-40B4-BE49-F238E27FC236}">
                  <a16:creationId xmlns:a16="http://schemas.microsoft.com/office/drawing/2014/main" id="{7502639E-3E9C-4D62-8B5B-A2CF0335838B}"/>
                </a:ext>
              </a:extLst>
            </p:cNvPr>
            <p:cNvSpPr>
              <a:spLocks noChangeShapeType="1"/>
            </p:cNvSpPr>
            <p:nvPr/>
          </p:nvSpPr>
          <p:spPr bwMode="auto">
            <a:xfrm flipH="1">
              <a:off x="6428692" y="4195110"/>
              <a:ext cx="0" cy="136922"/>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5" name="Group 4">
            <a:extLst>
              <a:ext uri="{FF2B5EF4-FFF2-40B4-BE49-F238E27FC236}">
                <a16:creationId xmlns:a16="http://schemas.microsoft.com/office/drawing/2014/main" id="{FEE74C31-DE0C-45A5-B8AA-263E7CA576C5}"/>
              </a:ext>
            </a:extLst>
          </p:cNvPr>
          <p:cNvGrpSpPr/>
          <p:nvPr/>
        </p:nvGrpSpPr>
        <p:grpSpPr>
          <a:xfrm>
            <a:off x="3290670" y="443450"/>
            <a:ext cx="2260382" cy="4375548"/>
            <a:chOff x="3205670" y="443450"/>
            <a:chExt cx="2260382" cy="4375548"/>
          </a:xfrm>
        </p:grpSpPr>
        <p:sp>
          <p:nvSpPr>
            <p:cNvPr id="136" name="TextBox 54">
              <a:extLst>
                <a:ext uri="{FF2B5EF4-FFF2-40B4-BE49-F238E27FC236}">
                  <a16:creationId xmlns:a16="http://schemas.microsoft.com/office/drawing/2014/main" id="{0A822C2C-9E1A-4BCC-8AB2-ACB35E569DC6}"/>
                </a:ext>
              </a:extLst>
            </p:cNvPr>
            <p:cNvSpPr txBox="1">
              <a:spLocks noChangeArrowheads="1"/>
            </p:cNvSpPr>
            <p:nvPr/>
          </p:nvSpPr>
          <p:spPr bwMode="auto">
            <a:xfrm>
              <a:off x="3205670" y="443450"/>
              <a:ext cx="209192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50" b="1">
                  <a:latin typeface="Arial" panose="020B0604020202020204" pitchFamily="34" charset="0"/>
                </a:rPr>
                <a:t>CHANGE Request – May Require Funding</a:t>
              </a:r>
            </a:p>
          </p:txBody>
        </p:sp>
        <p:cxnSp>
          <p:nvCxnSpPr>
            <p:cNvPr id="137" name="Straight Connector 136">
              <a:extLst>
                <a:ext uri="{FF2B5EF4-FFF2-40B4-BE49-F238E27FC236}">
                  <a16:creationId xmlns:a16="http://schemas.microsoft.com/office/drawing/2014/main" id="{2EB31716-2648-4168-ABC9-D39C8739D884}"/>
                </a:ext>
              </a:extLst>
            </p:cNvPr>
            <p:cNvCxnSpPr/>
            <p:nvPr/>
          </p:nvCxnSpPr>
          <p:spPr>
            <a:xfrm rot="5400000">
              <a:off x="3407462" y="2760407"/>
              <a:ext cx="4114800"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 Box 2">
              <a:extLst>
                <a:ext uri="{FF2B5EF4-FFF2-40B4-BE49-F238E27FC236}">
                  <a16:creationId xmlns:a16="http://schemas.microsoft.com/office/drawing/2014/main" id="{E7E3B99C-5244-4E8F-91BC-45B72B5D0364}"/>
                </a:ext>
              </a:extLst>
            </p:cNvPr>
            <p:cNvSpPr txBox="1">
              <a:spLocks noChangeArrowheads="1"/>
            </p:cNvSpPr>
            <p:nvPr/>
          </p:nvSpPr>
          <p:spPr bwMode="auto">
            <a:xfrm>
              <a:off x="3255426" y="2823509"/>
              <a:ext cx="1885950"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5. UCC Full Committee</a:t>
              </a:r>
            </a:p>
          </p:txBody>
        </p:sp>
        <p:sp>
          <p:nvSpPr>
            <p:cNvPr id="141" name="Text Box 4">
              <a:extLst>
                <a:ext uri="{FF2B5EF4-FFF2-40B4-BE49-F238E27FC236}">
                  <a16:creationId xmlns:a16="http://schemas.microsoft.com/office/drawing/2014/main" id="{6EEF339E-613D-4D51-8C19-45676E6B3571}"/>
                </a:ext>
              </a:extLst>
            </p:cNvPr>
            <p:cNvSpPr txBox="1">
              <a:spLocks noChangeArrowheads="1"/>
            </p:cNvSpPr>
            <p:nvPr/>
          </p:nvSpPr>
          <p:spPr bwMode="auto">
            <a:xfrm>
              <a:off x="3484026" y="1509060"/>
              <a:ext cx="1485900" cy="276999"/>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3. University Curriculum &amp; Catalog, </a:t>
              </a:r>
              <a:br>
                <a:rPr lang="en-US" sz="600" dirty="0"/>
              </a:br>
              <a:r>
                <a:rPr lang="en-US" sz="600" dirty="0"/>
                <a:t>Office of the Provost</a:t>
              </a:r>
            </a:p>
          </p:txBody>
        </p:sp>
        <p:sp>
          <p:nvSpPr>
            <p:cNvPr id="142" name="Oval 43">
              <a:extLst>
                <a:ext uri="{FF2B5EF4-FFF2-40B4-BE49-F238E27FC236}">
                  <a16:creationId xmlns:a16="http://schemas.microsoft.com/office/drawing/2014/main" id="{5B7A7A3D-60FD-4394-9AFF-E2F304A55026}"/>
                </a:ext>
              </a:extLst>
            </p:cNvPr>
            <p:cNvSpPr>
              <a:spLocks noChangeArrowheads="1"/>
            </p:cNvSpPr>
            <p:nvPr/>
          </p:nvSpPr>
          <p:spPr bwMode="auto">
            <a:xfrm>
              <a:off x="3255426" y="2423459"/>
              <a:ext cx="571500" cy="228600"/>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600" dirty="0"/>
                <a:t>UCUE</a:t>
              </a:r>
              <a:br>
                <a:rPr lang="en-US" sz="600" dirty="0"/>
              </a:br>
              <a:r>
                <a:rPr lang="en-US" sz="600" dirty="0"/>
                <a:t>advice</a:t>
              </a:r>
            </a:p>
          </p:txBody>
        </p:sp>
        <p:sp>
          <p:nvSpPr>
            <p:cNvPr id="145" name="Oval 44">
              <a:extLst>
                <a:ext uri="{FF2B5EF4-FFF2-40B4-BE49-F238E27FC236}">
                  <a16:creationId xmlns:a16="http://schemas.microsoft.com/office/drawing/2014/main" id="{8A5941E5-3CAD-4CF9-B1DE-2F0718C4872C}"/>
                </a:ext>
              </a:extLst>
            </p:cNvPr>
            <p:cNvSpPr>
              <a:spLocks noChangeArrowheads="1"/>
            </p:cNvSpPr>
            <p:nvPr/>
          </p:nvSpPr>
          <p:spPr bwMode="auto">
            <a:xfrm>
              <a:off x="3941226" y="2423459"/>
              <a:ext cx="571500" cy="228600"/>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600" dirty="0"/>
                <a:t>UCGS</a:t>
              </a:r>
              <a:br>
                <a:rPr lang="en-US" sz="600" dirty="0"/>
              </a:br>
              <a:r>
                <a:rPr lang="en-US" sz="600" dirty="0"/>
                <a:t>advice</a:t>
              </a:r>
            </a:p>
          </p:txBody>
        </p:sp>
        <p:sp>
          <p:nvSpPr>
            <p:cNvPr id="147" name="Oval 45">
              <a:extLst>
                <a:ext uri="{FF2B5EF4-FFF2-40B4-BE49-F238E27FC236}">
                  <a16:creationId xmlns:a16="http://schemas.microsoft.com/office/drawing/2014/main" id="{F39B31DE-9DF5-4EF8-84C4-F009685C5873}"/>
                </a:ext>
              </a:extLst>
            </p:cNvPr>
            <p:cNvSpPr>
              <a:spLocks noChangeArrowheads="1"/>
            </p:cNvSpPr>
            <p:nvPr/>
          </p:nvSpPr>
          <p:spPr bwMode="auto">
            <a:xfrm>
              <a:off x="4569876" y="2423459"/>
              <a:ext cx="571500" cy="228600"/>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600"/>
                <a:t>TEC</a:t>
              </a:r>
              <a:br>
                <a:rPr lang="en-US" sz="600"/>
              </a:br>
              <a:r>
                <a:rPr lang="en-US" sz="600"/>
                <a:t>consultation</a:t>
              </a:r>
            </a:p>
          </p:txBody>
        </p:sp>
        <p:sp>
          <p:nvSpPr>
            <p:cNvPr id="148" name="Text Box 12">
              <a:extLst>
                <a:ext uri="{FF2B5EF4-FFF2-40B4-BE49-F238E27FC236}">
                  <a16:creationId xmlns:a16="http://schemas.microsoft.com/office/drawing/2014/main" id="{9D835B9C-520A-4DD1-B138-88D44615D5DF}"/>
                </a:ext>
              </a:extLst>
            </p:cNvPr>
            <p:cNvSpPr txBox="1">
              <a:spLocks noChangeArrowheads="1"/>
            </p:cNvSpPr>
            <p:nvPr/>
          </p:nvSpPr>
          <p:spPr bwMode="auto">
            <a:xfrm>
              <a:off x="3484026" y="3109259"/>
              <a:ext cx="1371600"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dirty="0"/>
                <a:t>6. Faculty Senate</a:t>
              </a:r>
            </a:p>
          </p:txBody>
        </p:sp>
        <p:sp>
          <p:nvSpPr>
            <p:cNvPr id="149" name="Line 14">
              <a:extLst>
                <a:ext uri="{FF2B5EF4-FFF2-40B4-BE49-F238E27FC236}">
                  <a16:creationId xmlns:a16="http://schemas.microsoft.com/office/drawing/2014/main" id="{FF0C5C05-3369-4381-B6FB-A52889A5B865}"/>
                </a:ext>
              </a:extLst>
            </p:cNvPr>
            <p:cNvSpPr>
              <a:spLocks noChangeShapeType="1"/>
            </p:cNvSpPr>
            <p:nvPr/>
          </p:nvSpPr>
          <p:spPr bwMode="auto">
            <a:xfrm>
              <a:off x="3470584" y="2252009"/>
              <a:ext cx="0" cy="571500"/>
            </a:xfrm>
            <a:prstGeom prst="line">
              <a:avLst/>
            </a:prstGeom>
            <a:no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50" name="Text Box 23">
              <a:extLst>
                <a:ext uri="{FF2B5EF4-FFF2-40B4-BE49-F238E27FC236}">
                  <a16:creationId xmlns:a16="http://schemas.microsoft.com/office/drawing/2014/main" id="{1AB7D37D-1749-470C-A186-0ACE3E9AC87A}"/>
                </a:ext>
              </a:extLst>
            </p:cNvPr>
            <p:cNvSpPr txBox="1">
              <a:spLocks noChangeArrowheads="1"/>
            </p:cNvSpPr>
            <p:nvPr/>
          </p:nvSpPr>
          <p:spPr bwMode="auto">
            <a:xfrm>
              <a:off x="3426876" y="3452160"/>
              <a:ext cx="1485900" cy="276999"/>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600"/>
                <a:t>Statewide Academic Program Review</a:t>
              </a:r>
              <a:br>
                <a:rPr lang="en-US" sz="600"/>
              </a:br>
              <a:r>
                <a:rPr lang="en-US" sz="600"/>
                <a:t>(name changes only)</a:t>
              </a:r>
            </a:p>
          </p:txBody>
        </p:sp>
        <p:sp>
          <p:nvSpPr>
            <p:cNvPr id="151" name="Text Box 28">
              <a:extLst>
                <a:ext uri="{FF2B5EF4-FFF2-40B4-BE49-F238E27FC236}">
                  <a16:creationId xmlns:a16="http://schemas.microsoft.com/office/drawing/2014/main" id="{603DABB5-70B0-4F52-99A5-E2808E6AFCD5}"/>
                </a:ext>
              </a:extLst>
            </p:cNvPr>
            <p:cNvSpPr txBox="1">
              <a:spLocks noChangeArrowheads="1"/>
            </p:cNvSpPr>
            <p:nvPr/>
          </p:nvSpPr>
          <p:spPr bwMode="auto">
            <a:xfrm>
              <a:off x="3826926" y="880409"/>
              <a:ext cx="793804"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a:t>1. Department</a:t>
              </a:r>
            </a:p>
          </p:txBody>
        </p:sp>
        <p:sp>
          <p:nvSpPr>
            <p:cNvPr id="152" name="Text Box 28">
              <a:extLst>
                <a:ext uri="{FF2B5EF4-FFF2-40B4-BE49-F238E27FC236}">
                  <a16:creationId xmlns:a16="http://schemas.microsoft.com/office/drawing/2014/main" id="{82D11EBF-71C5-41FA-8010-3E927870B745}"/>
                </a:ext>
              </a:extLst>
            </p:cNvPr>
            <p:cNvSpPr txBox="1">
              <a:spLocks noChangeArrowheads="1"/>
            </p:cNvSpPr>
            <p:nvPr/>
          </p:nvSpPr>
          <p:spPr bwMode="auto">
            <a:xfrm>
              <a:off x="3826926" y="1166159"/>
              <a:ext cx="628650" cy="18466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600">
                  <a:latin typeface="Arial" charset="0"/>
                  <a:cs typeface="Arial" charset="0"/>
                </a:rPr>
                <a:t>2. College</a:t>
              </a:r>
            </a:p>
          </p:txBody>
        </p:sp>
        <p:sp>
          <p:nvSpPr>
            <p:cNvPr id="153" name="Line 31">
              <a:extLst>
                <a:ext uri="{FF2B5EF4-FFF2-40B4-BE49-F238E27FC236}">
                  <a16:creationId xmlns:a16="http://schemas.microsoft.com/office/drawing/2014/main" id="{6DB794C0-49BB-4B05-AEBD-BE8DB0DFA123}"/>
                </a:ext>
              </a:extLst>
            </p:cNvPr>
            <p:cNvSpPr>
              <a:spLocks noChangeShapeType="1"/>
            </p:cNvSpPr>
            <p:nvPr/>
          </p:nvSpPr>
          <p:spPr bwMode="auto">
            <a:xfrm>
              <a:off x="3584884" y="1051859"/>
              <a:ext cx="0" cy="114300"/>
            </a:xfrm>
            <a:prstGeom prst="line">
              <a:avLst/>
            </a:prstGeom>
            <a:no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54" name="Line 31">
              <a:extLst>
                <a:ext uri="{FF2B5EF4-FFF2-40B4-BE49-F238E27FC236}">
                  <a16:creationId xmlns:a16="http://schemas.microsoft.com/office/drawing/2014/main" id="{9DBA1024-F565-4B36-9543-33BE2871DFB7}"/>
                </a:ext>
              </a:extLst>
            </p:cNvPr>
            <p:cNvSpPr>
              <a:spLocks noChangeShapeType="1"/>
            </p:cNvSpPr>
            <p:nvPr/>
          </p:nvSpPr>
          <p:spPr bwMode="auto">
            <a:xfrm>
              <a:off x="3584884" y="1337609"/>
              <a:ext cx="0" cy="171450"/>
            </a:xfrm>
            <a:prstGeom prst="line">
              <a:avLst/>
            </a:prstGeom>
            <a:no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55" name="TextBox 55">
              <a:extLst>
                <a:ext uri="{FF2B5EF4-FFF2-40B4-BE49-F238E27FC236}">
                  <a16:creationId xmlns:a16="http://schemas.microsoft.com/office/drawing/2014/main" id="{796E4354-C6BF-4761-AB80-3FAD339D9E26}"/>
                </a:ext>
              </a:extLst>
            </p:cNvPr>
            <p:cNvSpPr txBox="1">
              <a:spLocks noChangeArrowheads="1"/>
            </p:cNvSpPr>
            <p:nvPr/>
          </p:nvSpPr>
          <p:spPr bwMode="auto">
            <a:xfrm>
              <a:off x="3312576" y="1966260"/>
              <a:ext cx="1828800" cy="276999"/>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en-US" sz="600"/>
                <a:t>4. University Committee on Curriculum</a:t>
              </a:r>
            </a:p>
            <a:p>
              <a:pPr algn="ctr" eaLnBrk="1" hangingPunct="1">
                <a:defRPr/>
              </a:pPr>
              <a:r>
                <a:rPr lang="en-US" sz="600"/>
                <a:t>Subcommittee A, B, or C</a:t>
              </a:r>
            </a:p>
          </p:txBody>
        </p:sp>
        <p:sp>
          <p:nvSpPr>
            <p:cNvPr id="156" name="Line 31">
              <a:extLst>
                <a:ext uri="{FF2B5EF4-FFF2-40B4-BE49-F238E27FC236}">
                  <a16:creationId xmlns:a16="http://schemas.microsoft.com/office/drawing/2014/main" id="{AE97D3D3-C11C-4229-9429-08407FFBBD48}"/>
                </a:ext>
              </a:extLst>
            </p:cNvPr>
            <p:cNvSpPr>
              <a:spLocks noChangeShapeType="1"/>
            </p:cNvSpPr>
            <p:nvPr/>
          </p:nvSpPr>
          <p:spPr bwMode="auto">
            <a:xfrm>
              <a:off x="3584884" y="1794809"/>
              <a:ext cx="0" cy="171450"/>
            </a:xfrm>
            <a:prstGeom prst="line">
              <a:avLst/>
            </a:prstGeom>
            <a:no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57" name="Line 17">
              <a:extLst>
                <a:ext uri="{FF2B5EF4-FFF2-40B4-BE49-F238E27FC236}">
                  <a16:creationId xmlns:a16="http://schemas.microsoft.com/office/drawing/2014/main" id="{64C47766-E285-473A-B4FE-F1F5F725C4B5}"/>
                </a:ext>
              </a:extLst>
            </p:cNvPr>
            <p:cNvSpPr>
              <a:spLocks noChangeShapeType="1"/>
            </p:cNvSpPr>
            <p:nvPr/>
          </p:nvSpPr>
          <p:spPr bwMode="auto">
            <a:xfrm>
              <a:off x="3758715" y="2252009"/>
              <a:ext cx="0" cy="171450"/>
            </a:xfrm>
            <a:prstGeom prst="line">
              <a:avLst/>
            </a:prstGeom>
            <a:noFill/>
            <a:ln w="28575">
              <a:no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58" name="Line 17">
              <a:extLst>
                <a:ext uri="{FF2B5EF4-FFF2-40B4-BE49-F238E27FC236}">
                  <a16:creationId xmlns:a16="http://schemas.microsoft.com/office/drawing/2014/main" id="{4070184D-DDE8-4509-B452-80F1E15FB68A}"/>
                </a:ext>
              </a:extLst>
            </p:cNvPr>
            <p:cNvSpPr>
              <a:spLocks noChangeShapeType="1"/>
            </p:cNvSpPr>
            <p:nvPr/>
          </p:nvSpPr>
          <p:spPr bwMode="auto">
            <a:xfrm>
              <a:off x="4444515" y="2252009"/>
              <a:ext cx="0" cy="171450"/>
            </a:xfrm>
            <a:prstGeom prst="line">
              <a:avLst/>
            </a:prstGeom>
            <a:noFill/>
            <a:ln w="28575">
              <a:no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59" name="Line 20">
              <a:extLst>
                <a:ext uri="{FF2B5EF4-FFF2-40B4-BE49-F238E27FC236}">
                  <a16:creationId xmlns:a16="http://schemas.microsoft.com/office/drawing/2014/main" id="{20634732-D2FE-4B50-B5C1-31A954C08C65}"/>
                </a:ext>
              </a:extLst>
            </p:cNvPr>
            <p:cNvSpPr>
              <a:spLocks noChangeShapeType="1"/>
            </p:cNvSpPr>
            <p:nvPr/>
          </p:nvSpPr>
          <p:spPr bwMode="auto">
            <a:xfrm rot="21420000" flipH="1">
              <a:off x="3761096" y="2652060"/>
              <a:ext cx="0" cy="136922"/>
            </a:xfrm>
            <a:prstGeom prst="line">
              <a:avLst/>
            </a:prstGeom>
            <a:noFill/>
            <a:ln w="28575">
              <a:no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60" name="Line 20">
              <a:extLst>
                <a:ext uri="{FF2B5EF4-FFF2-40B4-BE49-F238E27FC236}">
                  <a16:creationId xmlns:a16="http://schemas.microsoft.com/office/drawing/2014/main" id="{A1F189AB-C547-4853-8601-9C9EEDF7E053}"/>
                </a:ext>
              </a:extLst>
            </p:cNvPr>
            <p:cNvSpPr>
              <a:spLocks noChangeShapeType="1"/>
            </p:cNvSpPr>
            <p:nvPr/>
          </p:nvSpPr>
          <p:spPr bwMode="auto">
            <a:xfrm rot="21420000" flipH="1">
              <a:off x="4850863" y="2652059"/>
              <a:ext cx="9525" cy="171450"/>
            </a:xfrm>
            <a:prstGeom prst="line">
              <a:avLst/>
            </a:prstGeom>
            <a:noFill/>
            <a:ln w="28575">
              <a:no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61" name="Line 14">
              <a:extLst>
                <a:ext uri="{FF2B5EF4-FFF2-40B4-BE49-F238E27FC236}">
                  <a16:creationId xmlns:a16="http://schemas.microsoft.com/office/drawing/2014/main" id="{90187762-118E-443E-B12D-E0F02C00C8AB}"/>
                </a:ext>
              </a:extLst>
            </p:cNvPr>
            <p:cNvSpPr>
              <a:spLocks noChangeShapeType="1"/>
            </p:cNvSpPr>
            <p:nvPr/>
          </p:nvSpPr>
          <p:spPr bwMode="auto">
            <a:xfrm>
              <a:off x="3644415" y="2994959"/>
              <a:ext cx="0" cy="114300"/>
            </a:xfrm>
            <a:prstGeom prst="line">
              <a:avLst/>
            </a:prstGeom>
            <a:no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62" name="Line 17">
              <a:extLst>
                <a:ext uri="{FF2B5EF4-FFF2-40B4-BE49-F238E27FC236}">
                  <a16:creationId xmlns:a16="http://schemas.microsoft.com/office/drawing/2014/main" id="{142B17B1-831F-43EA-B6BA-F0719E7D20D4}"/>
                </a:ext>
              </a:extLst>
            </p:cNvPr>
            <p:cNvSpPr>
              <a:spLocks noChangeShapeType="1"/>
            </p:cNvSpPr>
            <p:nvPr/>
          </p:nvSpPr>
          <p:spPr bwMode="auto">
            <a:xfrm>
              <a:off x="3644415" y="3280709"/>
              <a:ext cx="0" cy="171450"/>
            </a:xfrm>
            <a:prstGeom prst="line">
              <a:avLst/>
            </a:prstGeom>
            <a:noFill/>
            <a:ln w="28575">
              <a:no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69" name="Line 17">
              <a:extLst>
                <a:ext uri="{FF2B5EF4-FFF2-40B4-BE49-F238E27FC236}">
                  <a16:creationId xmlns:a16="http://schemas.microsoft.com/office/drawing/2014/main" id="{74E601E1-E34B-408B-9179-28853AD3C198}"/>
                </a:ext>
              </a:extLst>
            </p:cNvPr>
            <p:cNvSpPr>
              <a:spLocks noChangeShapeType="1"/>
            </p:cNvSpPr>
            <p:nvPr/>
          </p:nvSpPr>
          <p:spPr bwMode="auto">
            <a:xfrm>
              <a:off x="5386300" y="3166283"/>
              <a:ext cx="0" cy="171450"/>
            </a:xfrm>
            <a:prstGeom prst="line">
              <a:avLst/>
            </a:prstGeom>
            <a:noFill/>
            <a:ln w="28575">
              <a:no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70" name="Line 20">
              <a:extLst>
                <a:ext uri="{FF2B5EF4-FFF2-40B4-BE49-F238E27FC236}">
                  <a16:creationId xmlns:a16="http://schemas.microsoft.com/office/drawing/2014/main" id="{467AD52B-BAB9-46F5-BA09-E797A89615A1}"/>
                </a:ext>
              </a:extLst>
            </p:cNvPr>
            <p:cNvSpPr>
              <a:spLocks noChangeShapeType="1"/>
            </p:cNvSpPr>
            <p:nvPr/>
          </p:nvSpPr>
          <p:spPr bwMode="auto">
            <a:xfrm rot="21420000" flipH="1">
              <a:off x="5383918" y="3566334"/>
              <a:ext cx="0" cy="136922"/>
            </a:xfrm>
            <a:prstGeom prst="line">
              <a:avLst/>
            </a:prstGeom>
            <a:noFill/>
            <a:ln w="28575">
              <a:no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pPr eaLnBrk="1" hangingPunct="1">
                <a:defRPr/>
              </a:pPr>
              <a:endParaRPr lang="en-US">
                <a:latin typeface="Arial" charset="0"/>
              </a:endParaRPr>
            </a:p>
          </p:txBody>
        </p:sp>
        <p:sp>
          <p:nvSpPr>
            <p:cNvPr id="189" name="Line 31">
              <a:extLst>
                <a:ext uri="{FF2B5EF4-FFF2-40B4-BE49-F238E27FC236}">
                  <a16:creationId xmlns:a16="http://schemas.microsoft.com/office/drawing/2014/main" id="{3F0A34FA-330A-4845-B269-667CE3CB2B62}"/>
                </a:ext>
              </a:extLst>
            </p:cNvPr>
            <p:cNvSpPr>
              <a:spLocks noChangeShapeType="1"/>
            </p:cNvSpPr>
            <p:nvPr/>
          </p:nvSpPr>
          <p:spPr bwMode="auto">
            <a:xfrm>
              <a:off x="4120070" y="1051859"/>
              <a:ext cx="0" cy="1143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190" name="Line 31">
              <a:extLst>
                <a:ext uri="{FF2B5EF4-FFF2-40B4-BE49-F238E27FC236}">
                  <a16:creationId xmlns:a16="http://schemas.microsoft.com/office/drawing/2014/main" id="{6443678D-BB39-4B94-A455-79350502466E}"/>
                </a:ext>
              </a:extLst>
            </p:cNvPr>
            <p:cNvSpPr>
              <a:spLocks noChangeShapeType="1"/>
            </p:cNvSpPr>
            <p:nvPr/>
          </p:nvSpPr>
          <p:spPr bwMode="auto">
            <a:xfrm flipH="1">
              <a:off x="4127214" y="1349516"/>
              <a:ext cx="0" cy="159544"/>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191" name="Line 31">
              <a:extLst>
                <a:ext uri="{FF2B5EF4-FFF2-40B4-BE49-F238E27FC236}">
                  <a16:creationId xmlns:a16="http://schemas.microsoft.com/office/drawing/2014/main" id="{19E9D470-7DCF-4C64-AFB8-898EE5EFA72B}"/>
                </a:ext>
              </a:extLst>
            </p:cNvPr>
            <p:cNvSpPr>
              <a:spLocks noChangeShapeType="1"/>
            </p:cNvSpPr>
            <p:nvPr/>
          </p:nvSpPr>
          <p:spPr bwMode="auto">
            <a:xfrm flipH="1">
              <a:off x="4120070" y="1762663"/>
              <a:ext cx="0" cy="205978"/>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192" name="Line 31">
              <a:extLst>
                <a:ext uri="{FF2B5EF4-FFF2-40B4-BE49-F238E27FC236}">
                  <a16:creationId xmlns:a16="http://schemas.microsoft.com/office/drawing/2014/main" id="{C6BEAF32-0A77-431A-8DD5-693C7D5E24E6}"/>
                </a:ext>
              </a:extLst>
            </p:cNvPr>
            <p:cNvSpPr>
              <a:spLocks noChangeShapeType="1"/>
            </p:cNvSpPr>
            <p:nvPr/>
          </p:nvSpPr>
          <p:spPr bwMode="auto">
            <a:xfrm flipH="1">
              <a:off x="3852179" y="2229388"/>
              <a:ext cx="0" cy="617934"/>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193" name="Line 31">
              <a:extLst>
                <a:ext uri="{FF2B5EF4-FFF2-40B4-BE49-F238E27FC236}">
                  <a16:creationId xmlns:a16="http://schemas.microsoft.com/office/drawing/2014/main" id="{A4005E52-EBBE-4928-B562-2212EB4593FF}"/>
                </a:ext>
              </a:extLst>
            </p:cNvPr>
            <p:cNvSpPr>
              <a:spLocks noChangeShapeType="1"/>
            </p:cNvSpPr>
            <p:nvPr/>
          </p:nvSpPr>
          <p:spPr bwMode="auto">
            <a:xfrm>
              <a:off x="4120070" y="2994959"/>
              <a:ext cx="0" cy="114300"/>
            </a:xfrm>
            <a:prstGeom prst="line">
              <a:avLst/>
            </a:prstGeom>
            <a:noFill/>
            <a:ln w="28575">
              <a:solidFill>
                <a:schemeClr val="tx1"/>
              </a:solidFill>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194" name="Line 20">
              <a:extLst>
                <a:ext uri="{FF2B5EF4-FFF2-40B4-BE49-F238E27FC236}">
                  <a16:creationId xmlns:a16="http://schemas.microsoft.com/office/drawing/2014/main" id="{ADC9211B-9BCA-441F-A985-2BB444F19C6F}"/>
                </a:ext>
              </a:extLst>
            </p:cNvPr>
            <p:cNvSpPr>
              <a:spLocks noChangeShapeType="1"/>
            </p:cNvSpPr>
            <p:nvPr/>
          </p:nvSpPr>
          <p:spPr bwMode="auto">
            <a:xfrm flipH="1">
              <a:off x="4133167" y="3283090"/>
              <a:ext cx="0" cy="205979"/>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08" name="Line 20">
              <a:extLst>
                <a:ext uri="{FF2B5EF4-FFF2-40B4-BE49-F238E27FC236}">
                  <a16:creationId xmlns:a16="http://schemas.microsoft.com/office/drawing/2014/main" id="{775106CC-8401-45FD-A525-02710AA02A83}"/>
                </a:ext>
              </a:extLst>
            </p:cNvPr>
            <p:cNvSpPr>
              <a:spLocks noChangeShapeType="1"/>
            </p:cNvSpPr>
            <p:nvPr/>
          </p:nvSpPr>
          <p:spPr bwMode="auto">
            <a:xfrm flipH="1">
              <a:off x="3541426" y="2229388"/>
              <a:ext cx="0" cy="205978"/>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09" name="Line 20">
              <a:extLst>
                <a:ext uri="{FF2B5EF4-FFF2-40B4-BE49-F238E27FC236}">
                  <a16:creationId xmlns:a16="http://schemas.microsoft.com/office/drawing/2014/main" id="{F1498895-7604-43DB-94EE-F255F98F4EDE}"/>
                </a:ext>
              </a:extLst>
            </p:cNvPr>
            <p:cNvSpPr>
              <a:spLocks noChangeShapeType="1"/>
            </p:cNvSpPr>
            <p:nvPr/>
          </p:nvSpPr>
          <p:spPr bwMode="auto">
            <a:xfrm flipH="1">
              <a:off x="4226035" y="2240103"/>
              <a:ext cx="0" cy="205979"/>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10" name="Line 20">
              <a:extLst>
                <a:ext uri="{FF2B5EF4-FFF2-40B4-BE49-F238E27FC236}">
                  <a16:creationId xmlns:a16="http://schemas.microsoft.com/office/drawing/2014/main" id="{84F80FF7-77F4-4EC7-873E-FE718614230A}"/>
                </a:ext>
              </a:extLst>
            </p:cNvPr>
            <p:cNvSpPr>
              <a:spLocks noChangeShapeType="1"/>
            </p:cNvSpPr>
            <p:nvPr/>
          </p:nvSpPr>
          <p:spPr bwMode="auto">
            <a:xfrm flipH="1">
              <a:off x="4855876" y="2235340"/>
              <a:ext cx="0" cy="204788"/>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11" name="Line 20">
              <a:extLst>
                <a:ext uri="{FF2B5EF4-FFF2-40B4-BE49-F238E27FC236}">
                  <a16:creationId xmlns:a16="http://schemas.microsoft.com/office/drawing/2014/main" id="{5567FB55-5FF2-4D2F-94FB-61BBB0CD4F24}"/>
                </a:ext>
              </a:extLst>
            </p:cNvPr>
            <p:cNvSpPr>
              <a:spLocks noChangeShapeType="1"/>
            </p:cNvSpPr>
            <p:nvPr/>
          </p:nvSpPr>
          <p:spPr bwMode="auto">
            <a:xfrm flipH="1">
              <a:off x="3541426" y="2662775"/>
              <a:ext cx="0" cy="136922"/>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12" name="Line 20">
              <a:extLst>
                <a:ext uri="{FF2B5EF4-FFF2-40B4-BE49-F238E27FC236}">
                  <a16:creationId xmlns:a16="http://schemas.microsoft.com/office/drawing/2014/main" id="{C4741FE6-6016-4198-B37E-4387BD085E64}"/>
                </a:ext>
              </a:extLst>
            </p:cNvPr>
            <p:cNvSpPr>
              <a:spLocks noChangeShapeType="1"/>
            </p:cNvSpPr>
            <p:nvPr/>
          </p:nvSpPr>
          <p:spPr bwMode="auto">
            <a:xfrm flipH="1">
              <a:off x="4224845" y="2668728"/>
              <a:ext cx="0" cy="138113"/>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sp>
          <p:nvSpPr>
            <p:cNvPr id="213" name="Line 20">
              <a:extLst>
                <a:ext uri="{FF2B5EF4-FFF2-40B4-BE49-F238E27FC236}">
                  <a16:creationId xmlns:a16="http://schemas.microsoft.com/office/drawing/2014/main" id="{D7AA382A-37D7-4E2B-ACB2-18A63DD2FA06}"/>
                </a:ext>
              </a:extLst>
            </p:cNvPr>
            <p:cNvSpPr>
              <a:spLocks noChangeShapeType="1"/>
            </p:cNvSpPr>
            <p:nvPr/>
          </p:nvSpPr>
          <p:spPr bwMode="auto">
            <a:xfrm flipH="1">
              <a:off x="4846351" y="2668728"/>
              <a:ext cx="0" cy="138113"/>
            </a:xfrm>
            <a:prstGeom prst="line">
              <a:avLst/>
            </a:prstGeom>
            <a:noFill/>
            <a:ln w="28575">
              <a:solidFill>
                <a:srgbClr val="FF3300"/>
              </a:solidFill>
              <a:prstDash val="sysDot"/>
              <a:round/>
              <a:headEnd/>
              <a:tailEnd/>
            </a:ln>
            <a:effectLst>
              <a:outerShdw dist="35921" dir="2700000" algn="ctr" rotWithShape="0">
                <a:srgbClr val="C0C0C0">
                  <a:alpha val="79999"/>
                </a:srgbClr>
              </a:outerShdw>
            </a:effectLst>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sld>
</file>

<file path=ppt/theme/theme1.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B43951-A485-CE40-BE2C-7831326019FF}" vid="{D552D5CC-CFC9-7C42-A885-468EAACA04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3BE68F7849A845B253768CFB280D40" ma:contentTypeVersion="20" ma:contentTypeDescription="Create a new document." ma:contentTypeScope="" ma:versionID="27c855a24322560e7a7fca8c3f33477f">
  <xsd:schema xmlns:xsd="http://www.w3.org/2001/XMLSchema" xmlns:xs="http://www.w3.org/2001/XMLSchema" xmlns:p="http://schemas.microsoft.com/office/2006/metadata/properties" xmlns:ns2="b9af824b-b9ca-44bc-93e9-131eccbb3ac9" xmlns:ns3="b9b69cfa-80ab-4e57-8c7c-c439de3a6f57" targetNamespace="http://schemas.microsoft.com/office/2006/metadata/properties" ma:root="true" ma:fieldsID="4728126e996387a2b2d41c0dae127070" ns2:_="" ns3:_="">
    <xsd:import namespace="b9af824b-b9ca-44bc-93e9-131eccbb3ac9"/>
    <xsd:import namespace="b9b69cfa-80ab-4e57-8c7c-c439de3a6f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one" minOccurs="0"/>
                <xsd:element ref="ns2:MediaLengthInSeconds" minOccurs="0"/>
                <xsd:element ref="ns2:Status" minOccurs="0"/>
                <xsd:element ref="ns2:MediaServiceLocation" minOccurs="0"/>
                <xsd:element ref="ns2:Updated" minOccurs="0"/>
                <xsd:element ref="ns2:ConfirmedCurrent"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f824b-b9ca-44bc-93e9-131eccbb3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one" ma:index="19" nillable="true" ma:displayName="Done" ma:default="1" ma:internalName="Done">
      <xsd:simpleType>
        <xsd:restriction base="dms:Boolean"/>
      </xsd:simpleType>
    </xsd:element>
    <xsd:element name="MediaLengthInSeconds" ma:index="20" nillable="true" ma:displayName="Length (seconds)" ma:internalName="MediaLengthInSeconds" ma:readOnly="true">
      <xsd:simpleType>
        <xsd:restriction base="dms:Unknown"/>
      </xsd:simpleType>
    </xsd:element>
    <xsd:element name="Status" ma:index="21" nillable="true" ma:displayName="Status " ma:format="Dropdown" ma:internalName="Status">
      <xsd:simpleType>
        <xsd:union memberTypes="dms:Text">
          <xsd:simpleType>
            <xsd:restriction base="dms:Choice">
              <xsd:enumeration value="Drafting"/>
              <xsd:enumeration value="Complete"/>
              <xsd:enumeration value="Implementing "/>
            </xsd:restriction>
          </xsd:simpleType>
        </xsd:union>
      </xsd:simpleType>
    </xsd:element>
    <xsd:element name="MediaServiceLocation" ma:index="22" nillable="true" ma:displayName="Location" ma:internalName="MediaServiceLocation" ma:readOnly="true">
      <xsd:simpleType>
        <xsd:restriction base="dms:Text"/>
      </xsd:simpleType>
    </xsd:element>
    <xsd:element name="Updated" ma:index="23" nillable="true" ma:displayName="Updated" ma:description="May 2018" ma:format="Dropdown" ma:internalName="Updated">
      <xsd:simpleType>
        <xsd:restriction base="dms:Text">
          <xsd:maxLength value="255"/>
        </xsd:restriction>
      </xsd:simpleType>
    </xsd:element>
    <xsd:element name="ConfirmedCurrent" ma:index="24" nillable="true" ma:displayName="Confirmed Current " ma:description="January 14, 2021 " ma:format="Dropdown" ma:internalName="ConfirmedCurrent">
      <xsd:simpleType>
        <xsd:restriction base="dms:Text">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b69cfa-80ab-4e57-8c7c-c439de3a6f5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ff38b9b-e467-49f0-aa00-a4b002715b25}" ma:internalName="TaxCatchAll" ma:showField="CatchAllData" ma:web="b9b69cfa-80ab-4e57-8c7c-c439de3a6f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DA809A-FAB1-4042-9DA4-9117619C23B6}"/>
</file>

<file path=customXml/itemProps2.xml><?xml version="1.0" encoding="utf-8"?>
<ds:datastoreItem xmlns:ds="http://schemas.openxmlformats.org/officeDocument/2006/customXml" ds:itemID="{2DCD05A7-43B4-4AF9-8C2C-2E11180D0B64}"/>
</file>

<file path=docProps/app.xml><?xml version="1.0" encoding="utf-8"?>
<Properties xmlns="http://schemas.openxmlformats.org/officeDocument/2006/extended-properties" xmlns:vt="http://schemas.openxmlformats.org/officeDocument/2006/docPropsVTypes">
  <Template>MSU Template 1</Template>
  <TotalTime>225</TotalTime>
  <Words>718</Words>
  <Application>Microsoft Office PowerPoint</Application>
  <PresentationFormat>On-screen Show (16:9)</PresentationFormat>
  <Paragraphs>110</Paragraphs>
  <Slides>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Gotham Book</vt:lpstr>
      <vt:lpstr>Gotham-Bold</vt:lpstr>
      <vt:lpstr>Impact</vt:lpstr>
      <vt:lpstr>Tahoma</vt:lpstr>
      <vt:lpstr>Wingdings</vt:lpstr>
      <vt:lpstr>MSU Template 1</vt:lpstr>
      <vt:lpstr>Role of the University Committee on Undergraduate Education</vt:lpstr>
      <vt:lpstr>PowerPoint Presentation</vt:lpstr>
      <vt:lpstr>PowerPoint Presentation</vt:lpstr>
      <vt:lpstr>PowerPoint Presentation</vt:lpstr>
      <vt:lpstr>Modes of Participation</vt:lpstr>
      <vt:lpstr>University Committee on Undergraduate Education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Davies</dc:creator>
  <cp:lastModifiedBy>Silvestri, Tyler</cp:lastModifiedBy>
  <cp:revision>15</cp:revision>
  <cp:lastPrinted>2010-09-08T13:46:11Z</cp:lastPrinted>
  <dcterms:created xsi:type="dcterms:W3CDTF">2019-05-04T16:32:13Z</dcterms:created>
  <dcterms:modified xsi:type="dcterms:W3CDTF">2022-09-29T15:40:37Z</dcterms:modified>
</cp:coreProperties>
</file>