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4"/>
  </p:sldMasterIdLst>
  <p:notesMasterIdLst>
    <p:notesMasterId r:id="rId12"/>
  </p:notesMasterIdLst>
  <p:sldIdLst>
    <p:sldId id="256" r:id="rId5"/>
    <p:sldId id="264" r:id="rId6"/>
    <p:sldId id="258" r:id="rId7"/>
    <p:sldId id="266" r:id="rId8"/>
    <p:sldId id="259" r:id="rId9"/>
    <p:sldId id="265" r:id="rId10"/>
    <p:sldId id="263"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B746BC4-0189-4413-9A4B-24341F93D671}" v="4" dt="2023-01-27T15:11:58.20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p:restoredTop sz="94687"/>
  </p:normalViewPr>
  <p:slideViewPr>
    <p:cSldViewPr snapToGrid="0">
      <p:cViewPr varScale="1">
        <p:scale>
          <a:sx n="118" d="100"/>
          <a:sy n="118" d="100"/>
        </p:scale>
        <p:origin x="276"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17"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9720480-56C3-0445-91B8-7A4BB5B82820}" type="datetimeFigureOut">
              <a:rPr lang="en-US" smtClean="0"/>
              <a:t>1/27/2023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9ECEDB8-9385-6E4B-A45D-ADD9311DED5B}" type="slidenum">
              <a:rPr lang="en-US" smtClean="0"/>
              <a:t>‹#›</a:t>
            </a:fld>
            <a:endParaRPr lang="en-US"/>
          </a:p>
        </p:txBody>
      </p:sp>
    </p:spTree>
    <p:extLst>
      <p:ext uri="{BB962C8B-B14F-4D97-AF65-F5344CB8AC3E}">
        <p14:creationId xmlns:p14="http://schemas.microsoft.com/office/powerpoint/2010/main" val="39753302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Welcome</a:t>
            </a:r>
          </a:p>
        </p:txBody>
      </p:sp>
      <p:sp>
        <p:nvSpPr>
          <p:cNvPr id="4" name="Slide Number Placeholder 3"/>
          <p:cNvSpPr>
            <a:spLocks noGrp="1"/>
          </p:cNvSpPr>
          <p:nvPr>
            <p:ph type="sldNum" sz="quarter" idx="5"/>
          </p:nvPr>
        </p:nvSpPr>
        <p:spPr/>
        <p:txBody>
          <a:bodyPr/>
          <a:lstStyle/>
          <a:p>
            <a:fld id="{29ECEDB8-9385-6E4B-A45D-ADD9311DED5B}" type="slidenum">
              <a:rPr lang="en-US" smtClean="0"/>
              <a:t>1</a:t>
            </a:fld>
            <a:endParaRPr lang="en-US"/>
          </a:p>
        </p:txBody>
      </p:sp>
    </p:spTree>
    <p:extLst>
      <p:ext uri="{BB962C8B-B14F-4D97-AF65-F5344CB8AC3E}">
        <p14:creationId xmlns:p14="http://schemas.microsoft.com/office/powerpoint/2010/main" val="11560528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Overview/Background of the USIWG</a:t>
            </a:r>
          </a:p>
          <a:p>
            <a:r>
              <a:rPr lang="en-US"/>
              <a:t>Report (say “hope you all had the chance to read our report prior to coming here”)</a:t>
            </a:r>
          </a:p>
          <a:p>
            <a:endParaRPr lang="en-US"/>
          </a:p>
          <a:p>
            <a:endParaRPr lang="en-US"/>
          </a:p>
        </p:txBody>
      </p:sp>
      <p:sp>
        <p:nvSpPr>
          <p:cNvPr id="4" name="Slide Number Placeholder 3"/>
          <p:cNvSpPr>
            <a:spLocks noGrp="1"/>
          </p:cNvSpPr>
          <p:nvPr>
            <p:ph type="sldNum" sz="quarter" idx="5"/>
          </p:nvPr>
        </p:nvSpPr>
        <p:spPr/>
        <p:txBody>
          <a:bodyPr/>
          <a:lstStyle/>
          <a:p>
            <a:fld id="{29ECEDB8-9385-6E4B-A45D-ADD9311DED5B}" type="slidenum">
              <a:rPr lang="en-US" smtClean="0"/>
              <a:t>3</a:t>
            </a:fld>
            <a:endParaRPr lang="en-US"/>
          </a:p>
        </p:txBody>
      </p:sp>
    </p:spTree>
    <p:extLst>
      <p:ext uri="{BB962C8B-B14F-4D97-AF65-F5344CB8AC3E}">
        <p14:creationId xmlns:p14="http://schemas.microsoft.com/office/powerpoint/2010/main" val="37702881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Overview/Background of the USIWG</a:t>
            </a:r>
          </a:p>
          <a:p>
            <a:r>
              <a:rPr lang="en-US"/>
              <a:t>Report (say “hope you all had the chance to read our report prior to coming here”)</a:t>
            </a:r>
          </a:p>
          <a:p>
            <a:endParaRPr lang="en-US"/>
          </a:p>
          <a:p>
            <a:endParaRPr lang="en-US"/>
          </a:p>
        </p:txBody>
      </p:sp>
      <p:sp>
        <p:nvSpPr>
          <p:cNvPr id="4" name="Slide Number Placeholder 3"/>
          <p:cNvSpPr>
            <a:spLocks noGrp="1"/>
          </p:cNvSpPr>
          <p:nvPr>
            <p:ph type="sldNum" sz="quarter" idx="5"/>
          </p:nvPr>
        </p:nvSpPr>
        <p:spPr/>
        <p:txBody>
          <a:bodyPr/>
          <a:lstStyle/>
          <a:p>
            <a:fld id="{29ECEDB8-9385-6E4B-A45D-ADD9311DED5B}" type="slidenum">
              <a:rPr lang="en-US" smtClean="0"/>
              <a:t>4</a:t>
            </a:fld>
            <a:endParaRPr lang="en-US"/>
          </a:p>
        </p:txBody>
      </p:sp>
    </p:spTree>
    <p:extLst>
      <p:ext uri="{BB962C8B-B14F-4D97-AF65-F5344CB8AC3E}">
        <p14:creationId xmlns:p14="http://schemas.microsoft.com/office/powerpoint/2010/main" val="4354257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9ECEDB8-9385-6E4B-A45D-ADD9311DED5B}" type="slidenum">
              <a:rPr lang="en-US" smtClean="0"/>
              <a:t>5</a:t>
            </a:fld>
            <a:endParaRPr lang="en-US"/>
          </a:p>
        </p:txBody>
      </p:sp>
    </p:spTree>
    <p:extLst>
      <p:ext uri="{BB962C8B-B14F-4D97-AF65-F5344CB8AC3E}">
        <p14:creationId xmlns:p14="http://schemas.microsoft.com/office/powerpoint/2010/main" val="420318444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9ECEDB8-9385-6E4B-A45D-ADD9311DED5B}" type="slidenum">
              <a:rPr lang="en-US" smtClean="0"/>
              <a:t>6</a:t>
            </a:fld>
            <a:endParaRPr lang="en-US"/>
          </a:p>
        </p:txBody>
      </p:sp>
    </p:spTree>
    <p:extLst>
      <p:ext uri="{BB962C8B-B14F-4D97-AF65-F5344CB8AC3E}">
        <p14:creationId xmlns:p14="http://schemas.microsoft.com/office/powerpoint/2010/main" val="374310133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9ECEDB8-9385-6E4B-A45D-ADD9311DED5B}" type="slidenum">
              <a:rPr lang="en-US" smtClean="0"/>
              <a:t>7</a:t>
            </a:fld>
            <a:endParaRPr lang="en-US"/>
          </a:p>
        </p:txBody>
      </p:sp>
    </p:spTree>
    <p:extLst>
      <p:ext uri="{BB962C8B-B14F-4D97-AF65-F5344CB8AC3E}">
        <p14:creationId xmlns:p14="http://schemas.microsoft.com/office/powerpoint/2010/main" val="14550757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B2040E-6352-FACF-534F-4D9B982BF47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306F290-9427-CB38-727C-FABF9BD2E71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3B10038-CA56-3FCB-8FB4-C7896D392F2A}"/>
              </a:ext>
            </a:extLst>
          </p:cNvPr>
          <p:cNvSpPr>
            <a:spLocks noGrp="1"/>
          </p:cNvSpPr>
          <p:nvPr>
            <p:ph type="dt" sz="half" idx="10"/>
          </p:nvPr>
        </p:nvSpPr>
        <p:spPr/>
        <p:txBody>
          <a:bodyPr/>
          <a:lstStyle/>
          <a:p>
            <a:fld id="{846CE7D5-CF57-46EF-B807-FDD0502418D4}" type="datetimeFigureOut">
              <a:rPr lang="en-US" smtClean="0"/>
              <a:t>1/27/2023</a:t>
            </a:fld>
            <a:endParaRPr lang="en-US"/>
          </a:p>
        </p:txBody>
      </p:sp>
      <p:sp>
        <p:nvSpPr>
          <p:cNvPr id="5" name="Footer Placeholder 4">
            <a:extLst>
              <a:ext uri="{FF2B5EF4-FFF2-40B4-BE49-F238E27FC236}">
                <a16:creationId xmlns:a16="http://schemas.microsoft.com/office/drawing/2014/main" id="{038803B6-B09B-D46F-BB81-ECA2632798C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0662ABD-1CC3-98BB-2EAF-D89B6001F65D}"/>
              </a:ext>
            </a:extLst>
          </p:cNvPr>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41978147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5FB060-1A3E-C5EA-D82E-42627FD1360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531F805-04F0-3724-2E8B-ECE99E21CB9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F030418-6FDD-9BA7-B053-444B2EF4B2E5}"/>
              </a:ext>
            </a:extLst>
          </p:cNvPr>
          <p:cNvSpPr>
            <a:spLocks noGrp="1"/>
          </p:cNvSpPr>
          <p:nvPr>
            <p:ph type="dt" sz="half" idx="10"/>
          </p:nvPr>
        </p:nvSpPr>
        <p:spPr/>
        <p:txBody>
          <a:bodyPr/>
          <a:lstStyle/>
          <a:p>
            <a:fld id="{846CE7D5-CF57-46EF-B807-FDD0502418D4}" type="datetimeFigureOut">
              <a:rPr lang="en-US" smtClean="0"/>
              <a:t>1/27/2023</a:t>
            </a:fld>
            <a:endParaRPr lang="en-US"/>
          </a:p>
        </p:txBody>
      </p:sp>
      <p:sp>
        <p:nvSpPr>
          <p:cNvPr id="5" name="Footer Placeholder 4">
            <a:extLst>
              <a:ext uri="{FF2B5EF4-FFF2-40B4-BE49-F238E27FC236}">
                <a16:creationId xmlns:a16="http://schemas.microsoft.com/office/drawing/2014/main" id="{4C6FED39-23D0-D6F4-F735-A19307CB532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D7A1AA5-FF7B-C073-2886-796617D5ECDC}"/>
              </a:ext>
            </a:extLst>
          </p:cNvPr>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8730323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37D560A-6FB0-4758-A350-880FC0C9422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E4D5217-973D-C76E-DD50-66F41AC9F8B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D897B36-BAD4-AFCB-1488-4B159AEEE09A}"/>
              </a:ext>
            </a:extLst>
          </p:cNvPr>
          <p:cNvSpPr>
            <a:spLocks noGrp="1"/>
          </p:cNvSpPr>
          <p:nvPr>
            <p:ph type="dt" sz="half" idx="10"/>
          </p:nvPr>
        </p:nvSpPr>
        <p:spPr/>
        <p:txBody>
          <a:bodyPr/>
          <a:lstStyle/>
          <a:p>
            <a:fld id="{846CE7D5-CF57-46EF-B807-FDD0502418D4}" type="datetimeFigureOut">
              <a:rPr lang="en-US" smtClean="0"/>
              <a:t>1/27/2023</a:t>
            </a:fld>
            <a:endParaRPr lang="en-US"/>
          </a:p>
        </p:txBody>
      </p:sp>
      <p:sp>
        <p:nvSpPr>
          <p:cNvPr id="5" name="Footer Placeholder 4">
            <a:extLst>
              <a:ext uri="{FF2B5EF4-FFF2-40B4-BE49-F238E27FC236}">
                <a16:creationId xmlns:a16="http://schemas.microsoft.com/office/drawing/2014/main" id="{F4CA9E56-A201-F9C9-24D1-307163E1343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F4D71C0-864B-F335-CEC2-0D69528ED884}"/>
              </a:ext>
            </a:extLst>
          </p:cNvPr>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5336061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A88E4A-BAF2-FC71-44BF-07C433C3992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0BD7B24-2E9C-D42E-9A67-3B254D8F2BD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15F1DEE-BDAF-2E82-B4E9-28E7986C6C14}"/>
              </a:ext>
            </a:extLst>
          </p:cNvPr>
          <p:cNvSpPr>
            <a:spLocks noGrp="1"/>
          </p:cNvSpPr>
          <p:nvPr>
            <p:ph type="dt" sz="half" idx="10"/>
          </p:nvPr>
        </p:nvSpPr>
        <p:spPr/>
        <p:txBody>
          <a:bodyPr/>
          <a:lstStyle/>
          <a:p>
            <a:fld id="{846CE7D5-CF57-46EF-B807-FDD0502418D4}" type="datetimeFigureOut">
              <a:rPr lang="en-US" smtClean="0"/>
              <a:t>1/27/2023</a:t>
            </a:fld>
            <a:endParaRPr lang="en-US"/>
          </a:p>
        </p:txBody>
      </p:sp>
      <p:sp>
        <p:nvSpPr>
          <p:cNvPr id="5" name="Footer Placeholder 4">
            <a:extLst>
              <a:ext uri="{FF2B5EF4-FFF2-40B4-BE49-F238E27FC236}">
                <a16:creationId xmlns:a16="http://schemas.microsoft.com/office/drawing/2014/main" id="{52343A89-00D2-5C0F-7A25-59700647F88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9AF1789-746F-E2D2-F1A0-D1277AA54551}"/>
              </a:ext>
            </a:extLst>
          </p:cNvPr>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4405447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22C9F1-6A94-DE9A-2652-74FB30C9296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E809ECB-0E83-3244-3BBF-3887FC31184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8FFCCD8-C2EA-E5AD-5033-C6CDA85877F9}"/>
              </a:ext>
            </a:extLst>
          </p:cNvPr>
          <p:cNvSpPr>
            <a:spLocks noGrp="1"/>
          </p:cNvSpPr>
          <p:nvPr>
            <p:ph type="dt" sz="half" idx="10"/>
          </p:nvPr>
        </p:nvSpPr>
        <p:spPr/>
        <p:txBody>
          <a:bodyPr/>
          <a:lstStyle/>
          <a:p>
            <a:fld id="{846CE7D5-CF57-46EF-B807-FDD0502418D4}" type="datetimeFigureOut">
              <a:rPr lang="en-US" smtClean="0"/>
              <a:t>1/27/2023</a:t>
            </a:fld>
            <a:endParaRPr lang="en-US"/>
          </a:p>
        </p:txBody>
      </p:sp>
      <p:sp>
        <p:nvSpPr>
          <p:cNvPr id="5" name="Footer Placeholder 4">
            <a:extLst>
              <a:ext uri="{FF2B5EF4-FFF2-40B4-BE49-F238E27FC236}">
                <a16:creationId xmlns:a16="http://schemas.microsoft.com/office/drawing/2014/main" id="{B299BD25-87C0-D873-AE88-45F2C2448C9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5F3C999-55B5-4F85-8315-B26BF69C0C3B}"/>
              </a:ext>
            </a:extLst>
          </p:cNvPr>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8532015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9EAAF5-1FB1-7653-F7AD-33F7B38BC9C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611D87E-B84F-A047-2089-DCBC4CC4B09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77E8164-33F6-C437-3699-9AFEB6CDD02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B985DF4-9F23-2085-B721-E748D089536E}"/>
              </a:ext>
            </a:extLst>
          </p:cNvPr>
          <p:cNvSpPr>
            <a:spLocks noGrp="1"/>
          </p:cNvSpPr>
          <p:nvPr>
            <p:ph type="dt" sz="half" idx="10"/>
          </p:nvPr>
        </p:nvSpPr>
        <p:spPr/>
        <p:txBody>
          <a:bodyPr/>
          <a:lstStyle/>
          <a:p>
            <a:fld id="{846CE7D5-CF57-46EF-B807-FDD0502418D4}" type="datetimeFigureOut">
              <a:rPr lang="en-US" smtClean="0"/>
              <a:t>1/27/2023</a:t>
            </a:fld>
            <a:endParaRPr lang="en-US"/>
          </a:p>
        </p:txBody>
      </p:sp>
      <p:sp>
        <p:nvSpPr>
          <p:cNvPr id="6" name="Footer Placeholder 5">
            <a:extLst>
              <a:ext uri="{FF2B5EF4-FFF2-40B4-BE49-F238E27FC236}">
                <a16:creationId xmlns:a16="http://schemas.microsoft.com/office/drawing/2014/main" id="{7356E8AA-7CA3-C9E6-1328-522A5BFE5BC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09C72A9-256A-617D-973B-120AAEEB9E73}"/>
              </a:ext>
            </a:extLst>
          </p:cNvPr>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8673813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D70C38-4805-3F6B-573C-FF0F15927D8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D2A2CDC-CD06-D623-392E-A97C34E58F9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904958E-5480-AD4F-DA68-91F165A73CA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222AB5B-25F0-5642-3D56-4D4D4F0C25B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4B5CE89-D574-DC9F-17B2-7D54B4AFE26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78DE8B0-F3B9-2E9C-E207-407CAF52C228}"/>
              </a:ext>
            </a:extLst>
          </p:cNvPr>
          <p:cNvSpPr>
            <a:spLocks noGrp="1"/>
          </p:cNvSpPr>
          <p:nvPr>
            <p:ph type="dt" sz="half" idx="10"/>
          </p:nvPr>
        </p:nvSpPr>
        <p:spPr/>
        <p:txBody>
          <a:bodyPr/>
          <a:lstStyle/>
          <a:p>
            <a:fld id="{846CE7D5-CF57-46EF-B807-FDD0502418D4}" type="datetimeFigureOut">
              <a:rPr lang="en-US" smtClean="0"/>
              <a:t>1/27/2023</a:t>
            </a:fld>
            <a:endParaRPr lang="en-US"/>
          </a:p>
        </p:txBody>
      </p:sp>
      <p:sp>
        <p:nvSpPr>
          <p:cNvPr id="8" name="Footer Placeholder 7">
            <a:extLst>
              <a:ext uri="{FF2B5EF4-FFF2-40B4-BE49-F238E27FC236}">
                <a16:creationId xmlns:a16="http://schemas.microsoft.com/office/drawing/2014/main" id="{B04C4F31-A0E6-F118-1F90-EEE3B6A7B33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514C0B7-817D-2F15-2839-D3E78FC46A57}"/>
              </a:ext>
            </a:extLst>
          </p:cNvPr>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263310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108DD1-2F47-B6E9-4D5F-88B75597559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0498135-CA46-FF4C-91EC-710ED3C96003}"/>
              </a:ext>
            </a:extLst>
          </p:cNvPr>
          <p:cNvSpPr>
            <a:spLocks noGrp="1"/>
          </p:cNvSpPr>
          <p:nvPr>
            <p:ph type="dt" sz="half" idx="10"/>
          </p:nvPr>
        </p:nvSpPr>
        <p:spPr/>
        <p:txBody>
          <a:bodyPr/>
          <a:lstStyle/>
          <a:p>
            <a:fld id="{846CE7D5-CF57-46EF-B807-FDD0502418D4}" type="datetimeFigureOut">
              <a:rPr lang="en-US" smtClean="0"/>
              <a:t>1/27/2023</a:t>
            </a:fld>
            <a:endParaRPr lang="en-US"/>
          </a:p>
        </p:txBody>
      </p:sp>
      <p:sp>
        <p:nvSpPr>
          <p:cNvPr id="4" name="Footer Placeholder 3">
            <a:extLst>
              <a:ext uri="{FF2B5EF4-FFF2-40B4-BE49-F238E27FC236}">
                <a16:creationId xmlns:a16="http://schemas.microsoft.com/office/drawing/2014/main" id="{F34254D2-4DFF-0B1D-1869-A43A6AB780F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6DE10EE-FD34-090B-D554-0FB057086FC0}"/>
              </a:ext>
            </a:extLst>
          </p:cNvPr>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4089360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24BC1E5-9D28-D08F-2331-B6852410784B}"/>
              </a:ext>
            </a:extLst>
          </p:cNvPr>
          <p:cNvSpPr>
            <a:spLocks noGrp="1"/>
          </p:cNvSpPr>
          <p:nvPr>
            <p:ph type="dt" sz="half" idx="10"/>
          </p:nvPr>
        </p:nvSpPr>
        <p:spPr/>
        <p:txBody>
          <a:bodyPr/>
          <a:lstStyle/>
          <a:p>
            <a:fld id="{846CE7D5-CF57-46EF-B807-FDD0502418D4}" type="datetimeFigureOut">
              <a:rPr lang="en-US" smtClean="0"/>
              <a:t>1/27/2023</a:t>
            </a:fld>
            <a:endParaRPr lang="en-US"/>
          </a:p>
        </p:txBody>
      </p:sp>
      <p:sp>
        <p:nvSpPr>
          <p:cNvPr id="3" name="Footer Placeholder 2">
            <a:extLst>
              <a:ext uri="{FF2B5EF4-FFF2-40B4-BE49-F238E27FC236}">
                <a16:creationId xmlns:a16="http://schemas.microsoft.com/office/drawing/2014/main" id="{2B64FF76-98DA-74A8-B160-678DAA3AD4D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9FD3645-69BE-A360-E41A-3FA8DC7950DE}"/>
              </a:ext>
            </a:extLst>
          </p:cNvPr>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9456283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D055A5-A45C-071C-B669-3F7257D67B2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45E6753-EB23-1DCC-D49F-7A1D64EA8EB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8FB4CC7-E2A2-7541-CBA2-D0524A89D81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232C661-67B4-B4F8-EFF3-7D247E6F3C7C}"/>
              </a:ext>
            </a:extLst>
          </p:cNvPr>
          <p:cNvSpPr>
            <a:spLocks noGrp="1"/>
          </p:cNvSpPr>
          <p:nvPr>
            <p:ph type="dt" sz="half" idx="10"/>
          </p:nvPr>
        </p:nvSpPr>
        <p:spPr/>
        <p:txBody>
          <a:bodyPr/>
          <a:lstStyle/>
          <a:p>
            <a:fld id="{846CE7D5-CF57-46EF-B807-FDD0502418D4}" type="datetimeFigureOut">
              <a:rPr lang="en-US" smtClean="0"/>
              <a:t>1/27/2023</a:t>
            </a:fld>
            <a:endParaRPr lang="en-US"/>
          </a:p>
        </p:txBody>
      </p:sp>
      <p:sp>
        <p:nvSpPr>
          <p:cNvPr id="6" name="Footer Placeholder 5">
            <a:extLst>
              <a:ext uri="{FF2B5EF4-FFF2-40B4-BE49-F238E27FC236}">
                <a16:creationId xmlns:a16="http://schemas.microsoft.com/office/drawing/2014/main" id="{EB56D303-737A-6B6E-34D4-20962BC395C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247D2DC-95D1-781F-5F10-920E9FB56863}"/>
              </a:ext>
            </a:extLst>
          </p:cNvPr>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086143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C1731C-6C8D-A1AD-980B-879ED7E2814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EAC1738-8E94-DA61-019B-B1D550A6A36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08920A7-7C36-9097-58DD-7412863DC4A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C20749D-0C70-B828-D5CA-BB3ABDF93A2A}"/>
              </a:ext>
            </a:extLst>
          </p:cNvPr>
          <p:cNvSpPr>
            <a:spLocks noGrp="1"/>
          </p:cNvSpPr>
          <p:nvPr>
            <p:ph type="dt" sz="half" idx="10"/>
          </p:nvPr>
        </p:nvSpPr>
        <p:spPr/>
        <p:txBody>
          <a:bodyPr/>
          <a:lstStyle/>
          <a:p>
            <a:fld id="{846CE7D5-CF57-46EF-B807-FDD0502418D4}" type="datetimeFigureOut">
              <a:rPr lang="en-US" smtClean="0"/>
              <a:t>1/27/2023</a:t>
            </a:fld>
            <a:endParaRPr lang="en-US"/>
          </a:p>
        </p:txBody>
      </p:sp>
      <p:sp>
        <p:nvSpPr>
          <p:cNvPr id="6" name="Footer Placeholder 5">
            <a:extLst>
              <a:ext uri="{FF2B5EF4-FFF2-40B4-BE49-F238E27FC236}">
                <a16:creationId xmlns:a16="http://schemas.microsoft.com/office/drawing/2014/main" id="{8FE4F44E-6B0C-E13C-3C7A-060E53A761F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EC78DBA-4A83-73A8-068B-E9601059CBD8}"/>
              </a:ext>
            </a:extLst>
          </p:cNvPr>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35745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433CD89-D761-97DE-1CFE-44E63C19997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0B748DA-9E6E-4333-395F-C35C7AA7892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C8C687B-9557-AE0D-F614-3065B591BAA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6CE7D5-CF57-46EF-B807-FDD0502418D4}" type="datetimeFigureOut">
              <a:rPr lang="en-US" smtClean="0"/>
              <a:t>1/27/2023</a:t>
            </a:fld>
            <a:endParaRPr lang="en-US"/>
          </a:p>
        </p:txBody>
      </p:sp>
      <p:sp>
        <p:nvSpPr>
          <p:cNvPr id="5" name="Footer Placeholder 4">
            <a:extLst>
              <a:ext uri="{FF2B5EF4-FFF2-40B4-BE49-F238E27FC236}">
                <a16:creationId xmlns:a16="http://schemas.microsoft.com/office/drawing/2014/main" id="{19002F8E-29F2-E990-7DE4-47C27ACB64A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A74A39E-8D14-896D-6C24-907C67C0A9A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0EA680-D336-4FF7-8B7A-9848BB0A1C32}" type="slidenum">
              <a:rPr lang="en-US" smtClean="0"/>
              <a:t>‹#›</a:t>
            </a:fld>
            <a:endParaRPr lang="en-US"/>
          </a:p>
        </p:txBody>
      </p:sp>
    </p:spTree>
    <p:extLst>
      <p:ext uri="{BB962C8B-B14F-4D97-AF65-F5344CB8AC3E}">
        <p14:creationId xmlns:p14="http://schemas.microsoft.com/office/powerpoint/2010/main" val="3187953968"/>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mailto:lamore@msu.edu"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3.sv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2" name="Rectangle 34">
            <a:extLst>
              <a:ext uri="{FF2B5EF4-FFF2-40B4-BE49-F238E27FC236}">
                <a16:creationId xmlns:a16="http://schemas.microsoft.com/office/drawing/2014/main" id="{B26EE4FD-480F-42A5-9FEB-DA630457CF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Freeform 5">
            <a:extLst>
              <a:ext uri="{FF2B5EF4-FFF2-40B4-BE49-F238E27FC236}">
                <a16:creationId xmlns:a16="http://schemas.microsoft.com/office/drawing/2014/main" id="{A187062F-BE14-42FC-B06A-607DB23849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H="1">
            <a:off x="842688" y="1766812"/>
            <a:ext cx="822493" cy="4232692"/>
          </a:xfrm>
          <a:custGeom>
            <a:avLst/>
            <a:gdLst>
              <a:gd name="T0" fmla="*/ 491 w 491"/>
              <a:gd name="T1" fmla="*/ 2247 h 2732"/>
              <a:gd name="T2" fmla="*/ 0 w 491"/>
              <a:gd name="T3" fmla="*/ 2732 h 2732"/>
              <a:gd name="T4" fmla="*/ 0 w 491"/>
              <a:gd name="T5" fmla="*/ 486 h 2732"/>
              <a:gd name="T6" fmla="*/ 491 w 491"/>
              <a:gd name="T7" fmla="*/ 0 h 2732"/>
              <a:gd name="T8" fmla="*/ 491 w 491"/>
              <a:gd name="T9" fmla="*/ 2247 h 2732"/>
            </a:gdLst>
            <a:ahLst/>
            <a:cxnLst>
              <a:cxn ang="0">
                <a:pos x="T0" y="T1"/>
              </a:cxn>
              <a:cxn ang="0">
                <a:pos x="T2" y="T3"/>
              </a:cxn>
              <a:cxn ang="0">
                <a:pos x="T4" y="T5"/>
              </a:cxn>
              <a:cxn ang="0">
                <a:pos x="T6" y="T7"/>
              </a:cxn>
              <a:cxn ang="0">
                <a:pos x="T8" y="T9"/>
              </a:cxn>
            </a:cxnLst>
            <a:rect l="0" t="0" r="r" b="b"/>
            <a:pathLst>
              <a:path w="491" h="2732">
                <a:moveTo>
                  <a:pt x="491" y="2247"/>
                </a:moveTo>
                <a:lnTo>
                  <a:pt x="0" y="2732"/>
                </a:lnTo>
                <a:lnTo>
                  <a:pt x="0" y="486"/>
                </a:lnTo>
                <a:lnTo>
                  <a:pt x="491" y="0"/>
                </a:lnTo>
                <a:lnTo>
                  <a:pt x="491" y="224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9" name="Freeform 6">
            <a:extLst>
              <a:ext uri="{FF2B5EF4-FFF2-40B4-BE49-F238E27FC236}">
                <a16:creationId xmlns:a16="http://schemas.microsoft.com/office/drawing/2014/main" id="{731FE21B-2A45-4BF5-8B03-E123419887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H="1">
            <a:off x="842689" y="1423780"/>
            <a:ext cx="687754" cy="3820236"/>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1" name="Freeform 7">
            <a:extLst>
              <a:ext uri="{FF2B5EF4-FFF2-40B4-BE49-F238E27FC236}">
                <a16:creationId xmlns:a16="http://schemas.microsoft.com/office/drawing/2014/main" id="{2DC5A94D-79ED-48F5-9DC5-96CBB507CEC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H="1">
            <a:off x="1183243" y="1239381"/>
            <a:ext cx="347200" cy="3699705"/>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3" name="Rectangle 8">
            <a:extLst>
              <a:ext uri="{FF2B5EF4-FFF2-40B4-BE49-F238E27FC236}">
                <a16:creationId xmlns:a16="http://schemas.microsoft.com/office/drawing/2014/main" id="{93A3D4BE-AF25-4F9A-9C29-1145CCE24A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H="1">
            <a:off x="1183242" y="1230651"/>
            <a:ext cx="10208658" cy="3531073"/>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ctrTitle"/>
          </p:nvPr>
        </p:nvSpPr>
        <p:spPr>
          <a:xfrm>
            <a:off x="1870997" y="1233865"/>
            <a:ext cx="9236026" cy="2876680"/>
          </a:xfrm>
        </p:spPr>
        <p:txBody>
          <a:bodyPr anchor="b">
            <a:normAutofit/>
          </a:bodyPr>
          <a:lstStyle/>
          <a:p>
            <a:pPr algn="l"/>
            <a:r>
              <a:rPr lang="en-US" sz="4800" dirty="0">
                <a:solidFill>
                  <a:srgbClr val="FFFFFF"/>
                </a:solidFill>
              </a:rPr>
              <a:t>Sustainable &amp; Just Investing Policies and Practices at MSU </a:t>
            </a:r>
            <a:endParaRPr lang="en-US" sz="5600" dirty="0">
              <a:solidFill>
                <a:srgbClr val="FFFFFF"/>
              </a:solidFill>
            </a:endParaRPr>
          </a:p>
        </p:txBody>
      </p:sp>
      <p:sp>
        <p:nvSpPr>
          <p:cNvPr id="3" name="Subtitle 2"/>
          <p:cNvSpPr>
            <a:spLocks noGrp="1"/>
          </p:cNvSpPr>
          <p:nvPr>
            <p:ph type="subTitle" idx="1"/>
          </p:nvPr>
        </p:nvSpPr>
        <p:spPr>
          <a:xfrm>
            <a:off x="1987499" y="4810308"/>
            <a:ext cx="9003022" cy="1316439"/>
          </a:xfrm>
        </p:spPr>
        <p:txBody>
          <a:bodyPr vert="horz" lIns="91440" tIns="45720" rIns="91440" bIns="45720" rtlCol="0" anchor="t">
            <a:normAutofit fontScale="70000" lnSpcReduction="20000"/>
          </a:bodyPr>
          <a:lstStyle/>
          <a:p>
            <a:pPr algn="l"/>
            <a:r>
              <a:rPr lang="en-US" dirty="0"/>
              <a:t>Ad Hoc USIWG (University Sustainable Investment Working Group)</a:t>
            </a:r>
          </a:p>
          <a:p>
            <a:pPr algn="l"/>
            <a:r>
              <a:rPr lang="en-US" dirty="0">
                <a:ea typeface="+mn-lt"/>
                <a:cs typeface="+mn-lt"/>
              </a:rPr>
              <a:t>Rex </a:t>
            </a:r>
            <a:r>
              <a:rPr lang="en-US" dirty="0" err="1">
                <a:ea typeface="+mn-lt"/>
                <a:cs typeface="+mn-lt"/>
              </a:rPr>
              <a:t>LaMore</a:t>
            </a:r>
            <a:r>
              <a:rPr lang="en-US" dirty="0">
                <a:ea typeface="+mn-lt"/>
                <a:cs typeface="+mn-lt"/>
              </a:rPr>
              <a:t>, Ph.D., Karen Kelly-Blake, Ph.D., Stephen </a:t>
            </a:r>
            <a:r>
              <a:rPr lang="en-US" dirty="0" err="1">
                <a:ea typeface="+mn-lt"/>
                <a:cs typeface="+mn-lt"/>
              </a:rPr>
              <a:t>Gasteyer</a:t>
            </a:r>
            <a:r>
              <a:rPr lang="en-US" dirty="0">
                <a:ea typeface="+mn-lt"/>
                <a:cs typeface="+mn-lt"/>
              </a:rPr>
              <a:t>, Ph.D., Emma Gilbert, Joseph Allen, Marianna Coelho </a:t>
            </a:r>
            <a:r>
              <a:rPr lang="en-US" dirty="0" err="1">
                <a:ea typeface="+mn-lt"/>
                <a:cs typeface="+mn-lt"/>
              </a:rPr>
              <a:t>Uchoa</a:t>
            </a:r>
            <a:r>
              <a:rPr lang="en-US" dirty="0">
                <a:ea typeface="+mn-lt"/>
                <a:cs typeface="+mn-lt"/>
              </a:rPr>
              <a:t>, Michelle </a:t>
            </a:r>
            <a:r>
              <a:rPr lang="en-US" dirty="0" err="1">
                <a:ea typeface="+mn-lt"/>
                <a:cs typeface="+mn-lt"/>
              </a:rPr>
              <a:t>Hoexum</a:t>
            </a:r>
            <a:r>
              <a:rPr lang="en-US" dirty="0">
                <a:ea typeface="+mn-lt"/>
                <a:cs typeface="+mn-lt"/>
              </a:rPr>
              <a:t>, Daniel Ahlquist, Ph.D., Dave </a:t>
            </a:r>
            <a:r>
              <a:rPr lang="en-US" dirty="0" err="1">
                <a:ea typeface="+mn-lt"/>
                <a:cs typeface="+mn-lt"/>
              </a:rPr>
              <a:t>Ewoldson</a:t>
            </a:r>
            <a:r>
              <a:rPr lang="en-US" dirty="0">
                <a:ea typeface="+mn-lt"/>
                <a:cs typeface="+mn-lt"/>
              </a:rPr>
              <a:t>, Ph.D., John Melcher, Cody Evans, Alice </a:t>
            </a:r>
            <a:r>
              <a:rPr lang="en-US" dirty="0" err="1">
                <a:ea typeface="+mn-lt"/>
                <a:cs typeface="+mn-lt"/>
              </a:rPr>
              <a:t>Puchalsky</a:t>
            </a:r>
            <a:r>
              <a:rPr lang="en-US" dirty="0">
                <a:ea typeface="+mn-lt"/>
                <a:cs typeface="+mn-lt"/>
              </a:rPr>
              <a:t>, and Eli </a:t>
            </a:r>
            <a:r>
              <a:rPr lang="en-US" dirty="0" err="1">
                <a:ea typeface="+mn-lt"/>
                <a:cs typeface="+mn-lt"/>
              </a:rPr>
              <a:t>Folts</a:t>
            </a:r>
            <a:r>
              <a:rPr lang="en-US" dirty="0">
                <a:ea typeface="+mn-lt"/>
                <a:cs typeface="+mn-lt"/>
              </a:rPr>
              <a:t> </a:t>
            </a:r>
          </a:p>
          <a:p>
            <a:pPr algn="l"/>
            <a:r>
              <a:rPr lang="en-US" dirty="0">
                <a:cs typeface="Calibri"/>
              </a:rPr>
              <a:t>January 31, 2023</a:t>
            </a:r>
          </a:p>
        </p:txBody>
      </p:sp>
    </p:spTree>
    <p:extLst>
      <p:ext uri="{BB962C8B-B14F-4D97-AF65-F5344CB8AC3E}">
        <p14:creationId xmlns:p14="http://schemas.microsoft.com/office/powerpoint/2010/main" val="1098572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type="wd">
                                    <p:tmPct val="15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1000"/>
                                  </p:stCondLst>
                                  <p:iterate type="wd">
                                    <p:tmPct val="15000"/>
                                  </p:iterate>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1000"/>
                                  </p:stCondLst>
                                  <p:iterate type="wd">
                                    <p:tmPct val="15000"/>
                                  </p:iterate>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childTnLst>
                                </p:cTn>
                              </p:par>
                              <p:par>
                                <p:cTn id="18" presetID="10" presetClass="entr" presetSubtype="0" fill="hold" grpId="0" nodeType="withEffect">
                                  <p:stCondLst>
                                    <p:cond delay="500"/>
                                  </p:stCondLst>
                                  <p:iterate type="wd">
                                    <p:tmPct val="15000"/>
                                  </p:iterate>
                                  <p:childTnLst>
                                    <p:set>
                                      <p:cBhvr>
                                        <p:cTn id="19" dur="1" fill="hold">
                                          <p:stCondLst>
                                            <p:cond delay="0"/>
                                          </p:stCondLst>
                                        </p:cTn>
                                        <p:tgtEl>
                                          <p:spTgt spid="2"/>
                                        </p:tgtEl>
                                        <p:attrNameLst>
                                          <p:attrName>style.visibility</p:attrName>
                                        </p:attrNameLst>
                                      </p:cBhvr>
                                      <p:to>
                                        <p:strVal val="visible"/>
                                      </p:to>
                                    </p:set>
                                    <p:animEffect transition="in" filter="fade">
                                      <p:cBhvr>
                                        <p:cTn id="20"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6FD433D-BC7B-025B-627B-E1E363640B8E}"/>
              </a:ext>
            </a:extLst>
          </p:cNvPr>
          <p:cNvSpPr>
            <a:spLocks noGrp="1"/>
          </p:cNvSpPr>
          <p:nvPr>
            <p:ph type="title"/>
          </p:nvPr>
        </p:nvSpPr>
        <p:spPr>
          <a:xfrm>
            <a:off x="838200" y="365125"/>
            <a:ext cx="10515600" cy="1325563"/>
          </a:xfrm>
        </p:spPr>
        <p:txBody>
          <a:bodyPr>
            <a:normAutofit/>
          </a:bodyPr>
          <a:lstStyle/>
          <a:p>
            <a:r>
              <a:rPr lang="en-US" sz="5400" b="1"/>
              <a:t>An Impetus for Change</a:t>
            </a:r>
          </a:p>
        </p:txBody>
      </p:sp>
      <p:sp>
        <p:nvSpPr>
          <p:cNvPr id="23"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19145967-D226-48A1-8596-F0FC9F350237}"/>
              </a:ext>
            </a:extLst>
          </p:cNvPr>
          <p:cNvSpPr>
            <a:spLocks noGrp="1"/>
          </p:cNvSpPr>
          <p:nvPr>
            <p:ph idx="1"/>
          </p:nvPr>
        </p:nvSpPr>
        <p:spPr>
          <a:xfrm>
            <a:off x="838200" y="1929384"/>
            <a:ext cx="10515600" cy="4251960"/>
          </a:xfrm>
        </p:spPr>
        <p:txBody>
          <a:bodyPr>
            <a:normAutofit/>
          </a:bodyPr>
          <a:lstStyle/>
          <a:p>
            <a:pPr marL="0" indent="0">
              <a:buNone/>
            </a:pPr>
            <a:r>
              <a:rPr lang="en-US" sz="2200" dirty="0">
                <a:latin typeface="+mj-lt"/>
                <a:cs typeface="Times New Roman"/>
              </a:rPr>
              <a:t>The overarching beliefs that have guided the Ad Hoc USIWG through this mission are relatively straightforward: </a:t>
            </a:r>
            <a:endParaRPr lang="en-US" sz="2200" dirty="0">
              <a:latin typeface="+mj-lt"/>
              <a:cs typeface="Times New Roman" panose="02020603050405020304" pitchFamily="18" charset="0"/>
            </a:endParaRPr>
          </a:p>
          <a:p>
            <a:r>
              <a:rPr lang="en-US" sz="2200" dirty="0">
                <a:latin typeface="+mj-lt"/>
                <a:cs typeface="Times New Roman"/>
              </a:rPr>
              <a:t>As a public institution, it is our obligation to seek the highest degree of </a:t>
            </a:r>
            <a:r>
              <a:rPr lang="en-US" sz="2200" b="1" dirty="0">
                <a:latin typeface="+mj-lt"/>
                <a:cs typeface="Times New Roman"/>
              </a:rPr>
              <a:t>stewardship and accountability </a:t>
            </a:r>
            <a:r>
              <a:rPr lang="en-US" sz="2200" dirty="0">
                <a:latin typeface="+mj-lt"/>
                <a:cs typeface="Times New Roman"/>
              </a:rPr>
              <a:t>in managing our investments.</a:t>
            </a:r>
            <a:endParaRPr lang="en-US" sz="2200" dirty="0">
              <a:latin typeface="+mj-lt"/>
              <a:cs typeface="Times New Roman" panose="02020603050405020304" pitchFamily="18" charset="0"/>
            </a:endParaRPr>
          </a:p>
          <a:p>
            <a:r>
              <a:rPr lang="en-US" sz="2200" dirty="0">
                <a:latin typeface="+mj-lt"/>
                <a:cs typeface="Times New Roman"/>
              </a:rPr>
              <a:t>It is fundamental to </a:t>
            </a:r>
            <a:r>
              <a:rPr lang="en-US" sz="2200" b="1" dirty="0">
                <a:latin typeface="+mj-lt"/>
                <a:cs typeface="Times New Roman"/>
              </a:rPr>
              <a:t>transparently demonstrate MSU's community values</a:t>
            </a:r>
            <a:r>
              <a:rPr lang="en-US" sz="2200" dirty="0">
                <a:latin typeface="+mj-lt"/>
                <a:cs typeface="Times New Roman"/>
              </a:rPr>
              <a:t> in the way that the </a:t>
            </a:r>
            <a:r>
              <a:rPr lang="en-US" sz="2200" b="1" dirty="0">
                <a:latin typeface="+mj-lt"/>
                <a:cs typeface="Times New Roman"/>
              </a:rPr>
              <a:t>Common Investment Fund (CIF), our institutional endowment, </a:t>
            </a:r>
            <a:r>
              <a:rPr lang="en-US" sz="2200" dirty="0">
                <a:latin typeface="+mj-lt"/>
                <a:cs typeface="Times New Roman"/>
              </a:rPr>
              <a:t>is managed and invested. </a:t>
            </a:r>
            <a:endParaRPr lang="en-US" sz="2200" dirty="0">
              <a:latin typeface="+mj-lt"/>
              <a:cs typeface="Times New Roman" panose="02020603050405020304" pitchFamily="18" charset="0"/>
            </a:endParaRPr>
          </a:p>
          <a:p>
            <a:r>
              <a:rPr lang="en-US" sz="2200" dirty="0">
                <a:latin typeface="+mj-lt"/>
                <a:cs typeface="Times New Roman"/>
              </a:rPr>
              <a:t>MSU's ability to advance specific </a:t>
            </a:r>
            <a:r>
              <a:rPr lang="en-US" sz="2200" b="1" dirty="0">
                <a:latin typeface="+mj-lt"/>
                <a:cs typeface="Times New Roman"/>
              </a:rPr>
              <a:t>Environmental, Social, and Governance (ESG) goals</a:t>
            </a:r>
            <a:r>
              <a:rPr lang="en-US" sz="2200" dirty="0">
                <a:latin typeface="+mj-lt"/>
                <a:cs typeface="Times New Roman"/>
              </a:rPr>
              <a:t> from its </a:t>
            </a:r>
            <a:r>
              <a:rPr lang="en-US" sz="2200" b="1" dirty="0">
                <a:latin typeface="+mj-lt"/>
                <a:cs typeface="Times New Roman"/>
              </a:rPr>
              <a:t>Strategic and DEI Plans</a:t>
            </a:r>
            <a:r>
              <a:rPr lang="en-US" sz="2200" dirty="0">
                <a:latin typeface="+mj-lt"/>
                <a:cs typeface="Times New Roman"/>
              </a:rPr>
              <a:t> should be directly reflected in investment policy and practice.</a:t>
            </a:r>
          </a:p>
          <a:p>
            <a:endParaRPr lang="en-US" sz="2200" dirty="0">
              <a:latin typeface="Calibri Light"/>
              <a:cs typeface="Times New Roman"/>
            </a:endParaRPr>
          </a:p>
          <a:p>
            <a:endParaRPr lang="en-US" sz="2200" dirty="0"/>
          </a:p>
        </p:txBody>
      </p:sp>
    </p:spTree>
    <p:extLst>
      <p:ext uri="{BB962C8B-B14F-4D97-AF65-F5344CB8AC3E}">
        <p14:creationId xmlns:p14="http://schemas.microsoft.com/office/powerpoint/2010/main" val="37883315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5" name="Rectangle 44">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F81D55D-7696-0AE4-0975-CFADF1F4A6F4}"/>
              </a:ext>
            </a:extLst>
          </p:cNvPr>
          <p:cNvSpPr>
            <a:spLocks noGrp="1"/>
          </p:cNvSpPr>
          <p:nvPr>
            <p:ph type="title"/>
          </p:nvPr>
        </p:nvSpPr>
        <p:spPr>
          <a:xfrm>
            <a:off x="838200" y="365125"/>
            <a:ext cx="10515600" cy="1325563"/>
          </a:xfrm>
        </p:spPr>
        <p:txBody>
          <a:bodyPr>
            <a:normAutofit/>
          </a:bodyPr>
          <a:lstStyle/>
          <a:p>
            <a:r>
              <a:rPr lang="en-US" sz="5400" b="1" dirty="0"/>
              <a:t>A Chronology of Our Efforts</a:t>
            </a:r>
          </a:p>
        </p:txBody>
      </p:sp>
      <p:sp>
        <p:nvSpPr>
          <p:cNvPr id="47"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CFCD6CA4-D460-93F2-692D-F322076F2E6D}"/>
              </a:ext>
            </a:extLst>
          </p:cNvPr>
          <p:cNvSpPr>
            <a:spLocks noGrp="1"/>
          </p:cNvSpPr>
          <p:nvPr>
            <p:ph idx="1"/>
          </p:nvPr>
        </p:nvSpPr>
        <p:spPr>
          <a:xfrm>
            <a:off x="838200" y="1929384"/>
            <a:ext cx="10515600" cy="4251960"/>
          </a:xfrm>
        </p:spPr>
        <p:txBody>
          <a:bodyPr vert="horz" lIns="91440" tIns="45720" rIns="91440" bIns="45720" rtlCol="0" anchor="t">
            <a:normAutofit/>
          </a:bodyPr>
          <a:lstStyle/>
          <a:p>
            <a:r>
              <a:rPr lang="en-US" sz="2000" dirty="0">
                <a:latin typeface="+mj-lt"/>
                <a:cs typeface="Times New Roman"/>
              </a:rPr>
              <a:t>In November 2021, a group of faculty, students, and concerned outside partners, who came to be the Ad Hoc University Sustainable Investment Working Group (USIWG), presented its first resolution to the University Council regarding sustainable and just investing at MSU.</a:t>
            </a:r>
            <a:endParaRPr lang="en-US" dirty="0"/>
          </a:p>
          <a:p>
            <a:r>
              <a:rPr lang="en-US" sz="2000" dirty="0">
                <a:latin typeface="+mj-lt"/>
                <a:cs typeface="Times New Roman"/>
              </a:rPr>
              <a:t>The resolution called upon the Board of Trustees to create a ten (10) person task force, which would include members of the Board of Trustees and faculty and students across MSU, to investigate the alignment between the Board's Endowment Investment policies and practices with the goals and values adopted in the university's 2021 Strategic and DEI Plans. </a:t>
            </a:r>
            <a:endParaRPr lang="en-US" dirty="0"/>
          </a:p>
          <a:p>
            <a:r>
              <a:rPr lang="en-US" sz="2000" dirty="0">
                <a:latin typeface="+mj-lt"/>
                <a:cs typeface="Times New Roman"/>
              </a:rPr>
              <a:t>The resolution passed through the University Council with significant support.</a:t>
            </a:r>
          </a:p>
          <a:p>
            <a:pPr lvl="1"/>
            <a:r>
              <a:rPr lang="en-US" sz="1600" dirty="0">
                <a:ea typeface="+mn-lt"/>
                <a:cs typeface="+mn-lt"/>
              </a:rPr>
              <a:t>Approximately 80 percent of the council voted to pass the resolution. </a:t>
            </a:r>
            <a:endParaRPr lang="en-US" sz="1600" dirty="0">
              <a:latin typeface="+mj-lt"/>
              <a:cs typeface="Times New Roman"/>
            </a:endParaRPr>
          </a:p>
          <a:p>
            <a:r>
              <a:rPr lang="en-US" sz="2000" u="sng" dirty="0">
                <a:latin typeface="+mj-lt"/>
                <a:cs typeface="Times New Roman"/>
              </a:rPr>
              <a:t>However, the Board of Trustees decided not to take action upon the resolution</a:t>
            </a:r>
            <a:r>
              <a:rPr lang="en-US" sz="2000" dirty="0">
                <a:latin typeface="+mj-lt"/>
                <a:cs typeface="Times New Roman"/>
              </a:rPr>
              <a:t>. </a:t>
            </a:r>
          </a:p>
        </p:txBody>
      </p:sp>
    </p:spTree>
    <p:extLst>
      <p:ext uri="{BB962C8B-B14F-4D97-AF65-F5344CB8AC3E}">
        <p14:creationId xmlns:p14="http://schemas.microsoft.com/office/powerpoint/2010/main" val="9154005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47" name="Rectangle 1046">
            <a:extLst>
              <a:ext uri="{FF2B5EF4-FFF2-40B4-BE49-F238E27FC236}">
                <a16:creationId xmlns:a16="http://schemas.microsoft.com/office/drawing/2014/main" id="{743AA782-23D1-4521-8CAD-47662984A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F81D55D-7696-0AE4-0975-CFADF1F4A6F4}"/>
              </a:ext>
            </a:extLst>
          </p:cNvPr>
          <p:cNvSpPr>
            <a:spLocks noGrp="1"/>
          </p:cNvSpPr>
          <p:nvPr>
            <p:ph type="title"/>
          </p:nvPr>
        </p:nvSpPr>
        <p:spPr>
          <a:xfrm>
            <a:off x="630936" y="640080"/>
            <a:ext cx="4818888" cy="1481328"/>
          </a:xfrm>
        </p:spPr>
        <p:txBody>
          <a:bodyPr anchor="b">
            <a:normAutofit/>
          </a:bodyPr>
          <a:lstStyle/>
          <a:p>
            <a:r>
              <a:rPr lang="en-US" sz="5000" b="1" dirty="0"/>
              <a:t>Our Continuing Efforts</a:t>
            </a:r>
          </a:p>
        </p:txBody>
      </p:sp>
      <p:sp>
        <p:nvSpPr>
          <p:cNvPr id="1049" name="sketch line">
            <a:extLst>
              <a:ext uri="{FF2B5EF4-FFF2-40B4-BE49-F238E27FC236}">
                <a16:creationId xmlns:a16="http://schemas.microsoft.com/office/drawing/2014/main" id="{650D18FE-0824-4A46-B22C-A86B52E5780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278" y="2372868"/>
            <a:ext cx="3255095" cy="18288"/>
          </a:xfrm>
          <a:custGeom>
            <a:avLst/>
            <a:gdLst>
              <a:gd name="connsiteX0" fmla="*/ 0 w 3255095"/>
              <a:gd name="connsiteY0" fmla="*/ 0 h 18288"/>
              <a:gd name="connsiteX1" fmla="*/ 618468 w 3255095"/>
              <a:gd name="connsiteY1" fmla="*/ 0 h 18288"/>
              <a:gd name="connsiteX2" fmla="*/ 1269487 w 3255095"/>
              <a:gd name="connsiteY2" fmla="*/ 0 h 18288"/>
              <a:gd name="connsiteX3" fmla="*/ 1953057 w 3255095"/>
              <a:gd name="connsiteY3" fmla="*/ 0 h 18288"/>
              <a:gd name="connsiteX4" fmla="*/ 2636627 w 3255095"/>
              <a:gd name="connsiteY4" fmla="*/ 0 h 18288"/>
              <a:gd name="connsiteX5" fmla="*/ 3255095 w 3255095"/>
              <a:gd name="connsiteY5" fmla="*/ 0 h 18288"/>
              <a:gd name="connsiteX6" fmla="*/ 3255095 w 3255095"/>
              <a:gd name="connsiteY6" fmla="*/ 18288 h 18288"/>
              <a:gd name="connsiteX7" fmla="*/ 2538974 w 3255095"/>
              <a:gd name="connsiteY7" fmla="*/ 18288 h 18288"/>
              <a:gd name="connsiteX8" fmla="*/ 1822853 w 3255095"/>
              <a:gd name="connsiteY8" fmla="*/ 18288 h 18288"/>
              <a:gd name="connsiteX9" fmla="*/ 1171834 w 3255095"/>
              <a:gd name="connsiteY9" fmla="*/ 18288 h 18288"/>
              <a:gd name="connsiteX10" fmla="*/ 0 w 3255095"/>
              <a:gd name="connsiteY10" fmla="*/ 18288 h 18288"/>
              <a:gd name="connsiteX11" fmla="*/ 0 w 3255095"/>
              <a:gd name="connsiteY11"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255095" h="18288" fill="none" extrusionOk="0">
                <a:moveTo>
                  <a:pt x="0" y="0"/>
                </a:moveTo>
                <a:cubicBezTo>
                  <a:pt x="240201" y="-22123"/>
                  <a:pt x="462021" y="-19623"/>
                  <a:pt x="618468" y="0"/>
                </a:cubicBezTo>
                <a:cubicBezTo>
                  <a:pt x="774915" y="19623"/>
                  <a:pt x="974734" y="2035"/>
                  <a:pt x="1269487" y="0"/>
                </a:cubicBezTo>
                <a:cubicBezTo>
                  <a:pt x="1564240" y="-2035"/>
                  <a:pt x="1733579" y="10639"/>
                  <a:pt x="1953057" y="0"/>
                </a:cubicBezTo>
                <a:cubicBezTo>
                  <a:pt x="2172535" y="-10639"/>
                  <a:pt x="2453962" y="14018"/>
                  <a:pt x="2636627" y="0"/>
                </a:cubicBezTo>
                <a:cubicBezTo>
                  <a:pt x="2819292" y="-14018"/>
                  <a:pt x="3121375" y="5399"/>
                  <a:pt x="3255095" y="0"/>
                </a:cubicBezTo>
                <a:cubicBezTo>
                  <a:pt x="3254386" y="8157"/>
                  <a:pt x="3254682" y="12125"/>
                  <a:pt x="3255095" y="18288"/>
                </a:cubicBezTo>
                <a:cubicBezTo>
                  <a:pt x="3088545" y="23203"/>
                  <a:pt x="2687475" y="7419"/>
                  <a:pt x="2538974" y="18288"/>
                </a:cubicBezTo>
                <a:cubicBezTo>
                  <a:pt x="2390473" y="29157"/>
                  <a:pt x="2137381" y="-8959"/>
                  <a:pt x="1822853" y="18288"/>
                </a:cubicBezTo>
                <a:cubicBezTo>
                  <a:pt x="1508325" y="45535"/>
                  <a:pt x="1466437" y="20385"/>
                  <a:pt x="1171834" y="18288"/>
                </a:cubicBezTo>
                <a:cubicBezTo>
                  <a:pt x="877231" y="16191"/>
                  <a:pt x="561097" y="37643"/>
                  <a:pt x="0" y="18288"/>
                </a:cubicBezTo>
                <a:cubicBezTo>
                  <a:pt x="-46" y="12483"/>
                  <a:pt x="-203" y="6491"/>
                  <a:pt x="0" y="0"/>
                </a:cubicBezTo>
                <a:close/>
              </a:path>
              <a:path w="3255095" h="18288" stroke="0" extrusionOk="0">
                <a:moveTo>
                  <a:pt x="0" y="0"/>
                </a:moveTo>
                <a:cubicBezTo>
                  <a:pt x="291965" y="19429"/>
                  <a:pt x="363155" y="8568"/>
                  <a:pt x="618468" y="0"/>
                </a:cubicBezTo>
                <a:cubicBezTo>
                  <a:pt x="873781" y="-8568"/>
                  <a:pt x="904459" y="-19505"/>
                  <a:pt x="1171834" y="0"/>
                </a:cubicBezTo>
                <a:cubicBezTo>
                  <a:pt x="1439209" y="19505"/>
                  <a:pt x="1744369" y="9790"/>
                  <a:pt x="1887955" y="0"/>
                </a:cubicBezTo>
                <a:cubicBezTo>
                  <a:pt x="2031541" y="-9790"/>
                  <a:pt x="2346378" y="21240"/>
                  <a:pt x="2506423" y="0"/>
                </a:cubicBezTo>
                <a:cubicBezTo>
                  <a:pt x="2666468" y="-21240"/>
                  <a:pt x="2990257" y="30414"/>
                  <a:pt x="3255095" y="0"/>
                </a:cubicBezTo>
                <a:cubicBezTo>
                  <a:pt x="3254831" y="4493"/>
                  <a:pt x="3255479" y="9472"/>
                  <a:pt x="3255095" y="18288"/>
                </a:cubicBezTo>
                <a:cubicBezTo>
                  <a:pt x="3120743" y="16690"/>
                  <a:pt x="2759628" y="42462"/>
                  <a:pt x="2604076" y="18288"/>
                </a:cubicBezTo>
                <a:cubicBezTo>
                  <a:pt x="2448524" y="-5886"/>
                  <a:pt x="2184336" y="19599"/>
                  <a:pt x="1887955" y="18288"/>
                </a:cubicBezTo>
                <a:cubicBezTo>
                  <a:pt x="1591574" y="16977"/>
                  <a:pt x="1548845" y="6870"/>
                  <a:pt x="1334589" y="18288"/>
                </a:cubicBezTo>
                <a:cubicBezTo>
                  <a:pt x="1120333" y="29706"/>
                  <a:pt x="996014" y="9662"/>
                  <a:pt x="683570" y="18288"/>
                </a:cubicBezTo>
                <a:cubicBezTo>
                  <a:pt x="371126" y="26914"/>
                  <a:pt x="198687" y="16167"/>
                  <a:pt x="0" y="18288"/>
                </a:cubicBezTo>
                <a:cubicBezTo>
                  <a:pt x="843" y="9577"/>
                  <a:pt x="371" y="6900"/>
                  <a:pt x="0" y="0"/>
                </a:cubicBezTo>
                <a:close/>
              </a:path>
            </a:pathLst>
          </a:custGeom>
          <a:solidFill>
            <a:schemeClr val="accent2"/>
          </a:solidFill>
          <a:ln w="38100"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CFCD6CA4-D460-93F2-692D-F322076F2E6D}"/>
              </a:ext>
            </a:extLst>
          </p:cNvPr>
          <p:cNvSpPr>
            <a:spLocks noGrp="1"/>
          </p:cNvSpPr>
          <p:nvPr>
            <p:ph idx="1"/>
          </p:nvPr>
        </p:nvSpPr>
        <p:spPr>
          <a:xfrm>
            <a:off x="630936" y="2660904"/>
            <a:ext cx="4818888" cy="3877056"/>
          </a:xfrm>
        </p:spPr>
        <p:txBody>
          <a:bodyPr vert="horz" lIns="91440" tIns="45720" rIns="91440" bIns="45720" rtlCol="0" anchor="t">
            <a:normAutofit/>
          </a:bodyPr>
          <a:lstStyle/>
          <a:p>
            <a:r>
              <a:rPr lang="en-US" sz="1600" dirty="0">
                <a:latin typeface="+mj-lt"/>
                <a:cs typeface="Times New Roman"/>
              </a:rPr>
              <a:t>Recognizing the importance of the topic, and in spite of the BOT’s failure to act, the Ad Hoc USIWG undertook a fact-finding investigation to more fully understand the policies and practices that the MSU Board of Trustees are employing to guide the University’s investment portfolio and to recommend how we might align our investment practices with our stated values as expressed in our recently adopted Strategic and DEI plans.</a:t>
            </a:r>
            <a:endParaRPr lang="en-US" sz="1600" dirty="0">
              <a:cs typeface="Calibri" panose="020F0502020204030204"/>
            </a:endParaRPr>
          </a:p>
          <a:p>
            <a:r>
              <a:rPr lang="en-US" sz="1600" dirty="0">
                <a:latin typeface="+mj-lt"/>
                <a:cs typeface="Times New Roman"/>
              </a:rPr>
              <a:t>In April of 2022, on Earth Day, the working group presented to the Board a fact-finding survey that was completed by the MSU Board of Trustees’ designated representative in June. </a:t>
            </a:r>
          </a:p>
          <a:p>
            <a:r>
              <a:rPr lang="en-US" sz="1600" dirty="0">
                <a:latin typeface="+mj-lt"/>
                <a:cs typeface="Times New Roman"/>
              </a:rPr>
              <a:t>The responses to that survey and additional research of the Working Group resulted in the publication of a fact-finding report over the summer of 2022.</a:t>
            </a:r>
            <a:endParaRPr lang="en-US" sz="1600" b="1" dirty="0">
              <a:latin typeface="+mj-lt"/>
              <a:cs typeface="Times New Roman"/>
            </a:endParaRPr>
          </a:p>
        </p:txBody>
      </p:sp>
      <p:pic>
        <p:nvPicPr>
          <p:cNvPr id="1026" name="Picture 2">
            <a:extLst>
              <a:ext uri="{FF2B5EF4-FFF2-40B4-BE49-F238E27FC236}">
                <a16:creationId xmlns:a16="http://schemas.microsoft.com/office/drawing/2014/main" id="{AECD3903-F103-58CA-F002-B0DD4C120351}"/>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4804" r="1" b="1"/>
          <a:stretch/>
        </p:blipFill>
        <p:spPr bwMode="auto">
          <a:xfrm>
            <a:off x="6777591" y="640080"/>
            <a:ext cx="4101881" cy="55778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255191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5" name="Rectangle 20">
            <a:extLst>
              <a:ext uri="{FF2B5EF4-FFF2-40B4-BE49-F238E27FC236}">
                <a16:creationId xmlns:a16="http://schemas.microsoft.com/office/drawing/2014/main" id="{777A147A-9ED8-46B4-8660-1B3C2AA880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1A7D44E-4552-E1FD-ADB9-D3F9AC5983C0}"/>
              </a:ext>
            </a:extLst>
          </p:cNvPr>
          <p:cNvSpPr>
            <a:spLocks noGrp="1"/>
          </p:cNvSpPr>
          <p:nvPr>
            <p:ph type="title"/>
          </p:nvPr>
        </p:nvSpPr>
        <p:spPr>
          <a:xfrm>
            <a:off x="1346278" y="548640"/>
            <a:ext cx="3095830" cy="5431536"/>
          </a:xfrm>
        </p:spPr>
        <p:txBody>
          <a:bodyPr>
            <a:normAutofit/>
          </a:bodyPr>
          <a:lstStyle/>
          <a:p>
            <a:r>
              <a:rPr lang="en-US" sz="6000" b="1" dirty="0"/>
              <a:t>Ongoing USIWG    Efforts</a:t>
            </a:r>
          </a:p>
        </p:txBody>
      </p:sp>
      <p:sp>
        <p:nvSpPr>
          <p:cNvPr id="26" name="sketch line">
            <a:extLst>
              <a:ext uri="{FF2B5EF4-FFF2-40B4-BE49-F238E27FC236}">
                <a16:creationId xmlns:a16="http://schemas.microsoft.com/office/drawing/2014/main" id="{5D6C15A0-C087-4593-8414-2B4EC1CDC3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543983" y="3258715"/>
            <a:ext cx="4480560" cy="18288"/>
          </a:xfrm>
          <a:custGeom>
            <a:avLst/>
            <a:gdLst>
              <a:gd name="connsiteX0" fmla="*/ 0 w 4480560"/>
              <a:gd name="connsiteY0" fmla="*/ 0 h 18288"/>
              <a:gd name="connsiteX1" fmla="*/ 595274 w 4480560"/>
              <a:gd name="connsiteY1" fmla="*/ 0 h 18288"/>
              <a:gd name="connsiteX2" fmla="*/ 1100938 w 4480560"/>
              <a:gd name="connsiteY2" fmla="*/ 0 h 18288"/>
              <a:gd name="connsiteX3" fmla="*/ 1651406 w 4480560"/>
              <a:gd name="connsiteY3" fmla="*/ 0 h 18288"/>
              <a:gd name="connsiteX4" fmla="*/ 2336292 w 4480560"/>
              <a:gd name="connsiteY4" fmla="*/ 0 h 18288"/>
              <a:gd name="connsiteX5" fmla="*/ 2931566 w 4480560"/>
              <a:gd name="connsiteY5" fmla="*/ 0 h 18288"/>
              <a:gd name="connsiteX6" fmla="*/ 3482035 w 4480560"/>
              <a:gd name="connsiteY6" fmla="*/ 0 h 18288"/>
              <a:gd name="connsiteX7" fmla="*/ 4480560 w 4480560"/>
              <a:gd name="connsiteY7" fmla="*/ 0 h 18288"/>
              <a:gd name="connsiteX8" fmla="*/ 4480560 w 4480560"/>
              <a:gd name="connsiteY8" fmla="*/ 18288 h 18288"/>
              <a:gd name="connsiteX9" fmla="*/ 3840480 w 4480560"/>
              <a:gd name="connsiteY9" fmla="*/ 18288 h 18288"/>
              <a:gd name="connsiteX10" fmla="*/ 3290011 w 4480560"/>
              <a:gd name="connsiteY10" fmla="*/ 18288 h 18288"/>
              <a:gd name="connsiteX11" fmla="*/ 2560320 w 4480560"/>
              <a:gd name="connsiteY11" fmla="*/ 18288 h 18288"/>
              <a:gd name="connsiteX12" fmla="*/ 1965046 w 4480560"/>
              <a:gd name="connsiteY12" fmla="*/ 18288 h 18288"/>
              <a:gd name="connsiteX13" fmla="*/ 1459382 w 4480560"/>
              <a:gd name="connsiteY13" fmla="*/ 18288 h 18288"/>
              <a:gd name="connsiteX14" fmla="*/ 774497 w 4480560"/>
              <a:gd name="connsiteY14" fmla="*/ 18288 h 18288"/>
              <a:gd name="connsiteX15" fmla="*/ 0 w 4480560"/>
              <a:gd name="connsiteY15" fmla="*/ 18288 h 18288"/>
              <a:gd name="connsiteX16" fmla="*/ 0 w 4480560"/>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18288"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80958" y="7429"/>
                  <a:pt x="4480540" y="10822"/>
                  <a:pt x="4480560" y="18288"/>
                </a:cubicBezTo>
                <a:cubicBezTo>
                  <a:pt x="4314132" y="14924"/>
                  <a:pt x="4028383" y="36632"/>
                  <a:pt x="3840480" y="18288"/>
                </a:cubicBezTo>
                <a:cubicBezTo>
                  <a:pt x="3652577" y="-56"/>
                  <a:pt x="3547615" y="2848"/>
                  <a:pt x="3290011" y="18288"/>
                </a:cubicBezTo>
                <a:cubicBezTo>
                  <a:pt x="3032407" y="33728"/>
                  <a:pt x="2830268" y="8719"/>
                  <a:pt x="2560320" y="18288"/>
                </a:cubicBezTo>
                <a:cubicBezTo>
                  <a:pt x="2290372" y="27857"/>
                  <a:pt x="2147422" y="6728"/>
                  <a:pt x="1965046" y="18288"/>
                </a:cubicBezTo>
                <a:cubicBezTo>
                  <a:pt x="1782670" y="29848"/>
                  <a:pt x="1689791" y="40680"/>
                  <a:pt x="1459382" y="18288"/>
                </a:cubicBezTo>
                <a:cubicBezTo>
                  <a:pt x="1228973" y="-4104"/>
                  <a:pt x="915486" y="36501"/>
                  <a:pt x="774497" y="18288"/>
                </a:cubicBezTo>
                <a:cubicBezTo>
                  <a:pt x="633508" y="75"/>
                  <a:pt x="361442" y="-11107"/>
                  <a:pt x="0" y="18288"/>
                </a:cubicBezTo>
                <a:cubicBezTo>
                  <a:pt x="-591" y="13205"/>
                  <a:pt x="-663" y="6329"/>
                  <a:pt x="0" y="0"/>
                </a:cubicBezTo>
                <a:close/>
              </a:path>
              <a:path w="4480560" h="18288"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79674" y="5429"/>
                  <a:pt x="4481381" y="14046"/>
                  <a:pt x="4480560" y="18288"/>
                </a:cubicBezTo>
                <a:cubicBezTo>
                  <a:pt x="4279652" y="-6850"/>
                  <a:pt x="4200762" y="41566"/>
                  <a:pt x="3930091" y="18288"/>
                </a:cubicBezTo>
                <a:cubicBezTo>
                  <a:pt x="3659420" y="-4990"/>
                  <a:pt x="3456052" y="22294"/>
                  <a:pt x="3290011" y="18288"/>
                </a:cubicBezTo>
                <a:cubicBezTo>
                  <a:pt x="3123970" y="14282"/>
                  <a:pt x="2882392" y="32818"/>
                  <a:pt x="2649931" y="18288"/>
                </a:cubicBezTo>
                <a:cubicBezTo>
                  <a:pt x="2417470" y="3758"/>
                  <a:pt x="2238426" y="7337"/>
                  <a:pt x="2054657" y="18288"/>
                </a:cubicBezTo>
                <a:cubicBezTo>
                  <a:pt x="1870888" y="29239"/>
                  <a:pt x="1566368" y="45040"/>
                  <a:pt x="1324966" y="18288"/>
                </a:cubicBezTo>
                <a:cubicBezTo>
                  <a:pt x="1083564" y="-8464"/>
                  <a:pt x="787410" y="10946"/>
                  <a:pt x="595274" y="18288"/>
                </a:cubicBezTo>
                <a:cubicBezTo>
                  <a:pt x="403138" y="25630"/>
                  <a:pt x="169622" y="10499"/>
                  <a:pt x="0" y="18288"/>
                </a:cubicBezTo>
                <a:cubicBezTo>
                  <a:pt x="668" y="13665"/>
                  <a:pt x="578" y="5675"/>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45FD737D-E7C8-4167-DE45-60528735EF35}"/>
              </a:ext>
            </a:extLst>
          </p:cNvPr>
          <p:cNvSpPr>
            <a:spLocks noGrp="1"/>
          </p:cNvSpPr>
          <p:nvPr>
            <p:ph idx="1"/>
          </p:nvPr>
        </p:nvSpPr>
        <p:spPr>
          <a:xfrm>
            <a:off x="5126418" y="552091"/>
            <a:ext cx="6224335" cy="5431536"/>
          </a:xfrm>
        </p:spPr>
        <p:txBody>
          <a:bodyPr anchor="ctr">
            <a:normAutofit/>
          </a:bodyPr>
          <a:lstStyle/>
          <a:p>
            <a:r>
              <a:rPr lang="en-US" sz="2200" dirty="0"/>
              <a:t>In 2022: </a:t>
            </a:r>
          </a:p>
          <a:p>
            <a:pPr lvl="1"/>
            <a:r>
              <a:rPr lang="en-US" sz="2200" dirty="0"/>
              <a:t>We worked on our report and recommendations for the MSU BOT;</a:t>
            </a:r>
            <a:endParaRPr lang="en-US" sz="2200" dirty="0">
              <a:cs typeface="Calibri"/>
            </a:endParaRPr>
          </a:p>
          <a:p>
            <a:pPr lvl="1"/>
            <a:r>
              <a:rPr lang="en-US" sz="2200" dirty="0"/>
              <a:t>We presented our report to the BOT at their first meeting of the 2022-2023 academic year on September 9</a:t>
            </a:r>
            <a:r>
              <a:rPr lang="en-US" sz="2200" baseline="30000" dirty="0"/>
              <a:t>th</a:t>
            </a:r>
            <a:r>
              <a:rPr lang="en-US" sz="2200" dirty="0"/>
              <a:t>;</a:t>
            </a:r>
            <a:endParaRPr lang="en-US" sz="2200" dirty="0">
              <a:cs typeface="Calibri"/>
            </a:endParaRPr>
          </a:p>
          <a:p>
            <a:pPr lvl="1"/>
            <a:r>
              <a:rPr lang="en-US" sz="2200" dirty="0"/>
              <a:t>We presented to several student and faculty organizations in order to spread the word and make connections around the issue of sustainable &amp; just investing at MSU; and</a:t>
            </a:r>
          </a:p>
          <a:p>
            <a:pPr lvl="1"/>
            <a:r>
              <a:rPr lang="en-US" sz="2200" dirty="0">
                <a:effectLst/>
                <a:ea typeface="Calibri" panose="020F0502020204030204" pitchFamily="34" charset="0"/>
              </a:rPr>
              <a:t>The USIWG </a:t>
            </a:r>
            <a:r>
              <a:rPr lang="en-US" sz="2200" dirty="0">
                <a:ea typeface="Calibri" panose="020F0502020204030204" pitchFamily="34" charset="0"/>
              </a:rPr>
              <a:t>with the guidance of a resolution sub-commit </a:t>
            </a:r>
            <a:r>
              <a:rPr lang="en-US" sz="2200" dirty="0">
                <a:effectLst/>
                <a:ea typeface="Calibri" panose="020F0502020204030204" pitchFamily="34" charset="0"/>
              </a:rPr>
              <a:t>crafted a resolution, for consideration for the University Council </a:t>
            </a:r>
            <a:r>
              <a:rPr lang="en-US" sz="2200" dirty="0">
                <a:ea typeface="Calibri" panose="020F0502020204030204" pitchFamily="34" charset="0"/>
              </a:rPr>
              <a:t>(UC) and other stakeholders.</a:t>
            </a:r>
            <a:endParaRPr lang="en-US" sz="2200" dirty="0">
              <a:cs typeface="Calibri"/>
            </a:endParaRPr>
          </a:p>
        </p:txBody>
      </p:sp>
    </p:spTree>
    <p:extLst>
      <p:ext uri="{BB962C8B-B14F-4D97-AF65-F5344CB8AC3E}">
        <p14:creationId xmlns:p14="http://schemas.microsoft.com/office/powerpoint/2010/main" val="15557214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5" name="Rectangle 20">
            <a:extLst>
              <a:ext uri="{FF2B5EF4-FFF2-40B4-BE49-F238E27FC236}">
                <a16:creationId xmlns:a16="http://schemas.microsoft.com/office/drawing/2014/main" id="{777A147A-9ED8-46B4-8660-1B3C2AA880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1A7D44E-4552-E1FD-ADB9-D3F9AC5983C0}"/>
              </a:ext>
            </a:extLst>
          </p:cNvPr>
          <p:cNvSpPr>
            <a:spLocks noGrp="1"/>
          </p:cNvSpPr>
          <p:nvPr>
            <p:ph type="title"/>
          </p:nvPr>
        </p:nvSpPr>
        <p:spPr>
          <a:xfrm>
            <a:off x="273834" y="548640"/>
            <a:ext cx="4281163" cy="5431536"/>
          </a:xfrm>
        </p:spPr>
        <p:txBody>
          <a:bodyPr>
            <a:normAutofit/>
          </a:bodyPr>
          <a:lstStyle/>
          <a:p>
            <a:r>
              <a:rPr lang="en-US" sz="4800" b="1" dirty="0">
                <a:cs typeface="Calibri Light"/>
              </a:rPr>
              <a:t>Overview of Resolution being Presented to the UC for Consideration</a:t>
            </a:r>
          </a:p>
        </p:txBody>
      </p:sp>
      <p:sp>
        <p:nvSpPr>
          <p:cNvPr id="26" name="sketch line">
            <a:extLst>
              <a:ext uri="{FF2B5EF4-FFF2-40B4-BE49-F238E27FC236}">
                <a16:creationId xmlns:a16="http://schemas.microsoft.com/office/drawing/2014/main" id="{5D6C15A0-C087-4593-8414-2B4EC1CDC3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543983" y="3258715"/>
            <a:ext cx="4480560" cy="18288"/>
          </a:xfrm>
          <a:custGeom>
            <a:avLst/>
            <a:gdLst>
              <a:gd name="connsiteX0" fmla="*/ 0 w 4480560"/>
              <a:gd name="connsiteY0" fmla="*/ 0 h 18288"/>
              <a:gd name="connsiteX1" fmla="*/ 595274 w 4480560"/>
              <a:gd name="connsiteY1" fmla="*/ 0 h 18288"/>
              <a:gd name="connsiteX2" fmla="*/ 1100938 w 4480560"/>
              <a:gd name="connsiteY2" fmla="*/ 0 h 18288"/>
              <a:gd name="connsiteX3" fmla="*/ 1651406 w 4480560"/>
              <a:gd name="connsiteY3" fmla="*/ 0 h 18288"/>
              <a:gd name="connsiteX4" fmla="*/ 2336292 w 4480560"/>
              <a:gd name="connsiteY4" fmla="*/ 0 h 18288"/>
              <a:gd name="connsiteX5" fmla="*/ 2931566 w 4480560"/>
              <a:gd name="connsiteY5" fmla="*/ 0 h 18288"/>
              <a:gd name="connsiteX6" fmla="*/ 3482035 w 4480560"/>
              <a:gd name="connsiteY6" fmla="*/ 0 h 18288"/>
              <a:gd name="connsiteX7" fmla="*/ 4480560 w 4480560"/>
              <a:gd name="connsiteY7" fmla="*/ 0 h 18288"/>
              <a:gd name="connsiteX8" fmla="*/ 4480560 w 4480560"/>
              <a:gd name="connsiteY8" fmla="*/ 18288 h 18288"/>
              <a:gd name="connsiteX9" fmla="*/ 3840480 w 4480560"/>
              <a:gd name="connsiteY9" fmla="*/ 18288 h 18288"/>
              <a:gd name="connsiteX10" fmla="*/ 3290011 w 4480560"/>
              <a:gd name="connsiteY10" fmla="*/ 18288 h 18288"/>
              <a:gd name="connsiteX11" fmla="*/ 2560320 w 4480560"/>
              <a:gd name="connsiteY11" fmla="*/ 18288 h 18288"/>
              <a:gd name="connsiteX12" fmla="*/ 1965046 w 4480560"/>
              <a:gd name="connsiteY12" fmla="*/ 18288 h 18288"/>
              <a:gd name="connsiteX13" fmla="*/ 1459382 w 4480560"/>
              <a:gd name="connsiteY13" fmla="*/ 18288 h 18288"/>
              <a:gd name="connsiteX14" fmla="*/ 774497 w 4480560"/>
              <a:gd name="connsiteY14" fmla="*/ 18288 h 18288"/>
              <a:gd name="connsiteX15" fmla="*/ 0 w 4480560"/>
              <a:gd name="connsiteY15" fmla="*/ 18288 h 18288"/>
              <a:gd name="connsiteX16" fmla="*/ 0 w 4480560"/>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18288"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80958" y="7429"/>
                  <a:pt x="4480540" y="10822"/>
                  <a:pt x="4480560" y="18288"/>
                </a:cubicBezTo>
                <a:cubicBezTo>
                  <a:pt x="4314132" y="14924"/>
                  <a:pt x="4028383" y="36632"/>
                  <a:pt x="3840480" y="18288"/>
                </a:cubicBezTo>
                <a:cubicBezTo>
                  <a:pt x="3652577" y="-56"/>
                  <a:pt x="3547615" y="2848"/>
                  <a:pt x="3290011" y="18288"/>
                </a:cubicBezTo>
                <a:cubicBezTo>
                  <a:pt x="3032407" y="33728"/>
                  <a:pt x="2830268" y="8719"/>
                  <a:pt x="2560320" y="18288"/>
                </a:cubicBezTo>
                <a:cubicBezTo>
                  <a:pt x="2290372" y="27857"/>
                  <a:pt x="2147422" y="6728"/>
                  <a:pt x="1965046" y="18288"/>
                </a:cubicBezTo>
                <a:cubicBezTo>
                  <a:pt x="1782670" y="29848"/>
                  <a:pt x="1689791" y="40680"/>
                  <a:pt x="1459382" y="18288"/>
                </a:cubicBezTo>
                <a:cubicBezTo>
                  <a:pt x="1228973" y="-4104"/>
                  <a:pt x="915486" y="36501"/>
                  <a:pt x="774497" y="18288"/>
                </a:cubicBezTo>
                <a:cubicBezTo>
                  <a:pt x="633508" y="75"/>
                  <a:pt x="361442" y="-11107"/>
                  <a:pt x="0" y="18288"/>
                </a:cubicBezTo>
                <a:cubicBezTo>
                  <a:pt x="-591" y="13205"/>
                  <a:pt x="-663" y="6329"/>
                  <a:pt x="0" y="0"/>
                </a:cubicBezTo>
                <a:close/>
              </a:path>
              <a:path w="4480560" h="18288"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79674" y="5429"/>
                  <a:pt x="4481381" y="14046"/>
                  <a:pt x="4480560" y="18288"/>
                </a:cubicBezTo>
                <a:cubicBezTo>
                  <a:pt x="4279652" y="-6850"/>
                  <a:pt x="4200762" y="41566"/>
                  <a:pt x="3930091" y="18288"/>
                </a:cubicBezTo>
                <a:cubicBezTo>
                  <a:pt x="3659420" y="-4990"/>
                  <a:pt x="3456052" y="22294"/>
                  <a:pt x="3290011" y="18288"/>
                </a:cubicBezTo>
                <a:cubicBezTo>
                  <a:pt x="3123970" y="14282"/>
                  <a:pt x="2882392" y="32818"/>
                  <a:pt x="2649931" y="18288"/>
                </a:cubicBezTo>
                <a:cubicBezTo>
                  <a:pt x="2417470" y="3758"/>
                  <a:pt x="2238426" y="7337"/>
                  <a:pt x="2054657" y="18288"/>
                </a:cubicBezTo>
                <a:cubicBezTo>
                  <a:pt x="1870888" y="29239"/>
                  <a:pt x="1566368" y="45040"/>
                  <a:pt x="1324966" y="18288"/>
                </a:cubicBezTo>
                <a:cubicBezTo>
                  <a:pt x="1083564" y="-8464"/>
                  <a:pt x="787410" y="10946"/>
                  <a:pt x="595274" y="18288"/>
                </a:cubicBezTo>
                <a:cubicBezTo>
                  <a:pt x="403138" y="25630"/>
                  <a:pt x="169622" y="10499"/>
                  <a:pt x="0" y="18288"/>
                </a:cubicBezTo>
                <a:cubicBezTo>
                  <a:pt x="668" y="13665"/>
                  <a:pt x="578" y="5675"/>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45FD737D-E7C8-4167-DE45-60528735EF35}"/>
              </a:ext>
            </a:extLst>
          </p:cNvPr>
          <p:cNvSpPr>
            <a:spLocks noGrp="1"/>
          </p:cNvSpPr>
          <p:nvPr>
            <p:ph idx="1"/>
          </p:nvPr>
        </p:nvSpPr>
        <p:spPr>
          <a:xfrm>
            <a:off x="5140602" y="891654"/>
            <a:ext cx="6224335" cy="5431536"/>
          </a:xfrm>
        </p:spPr>
        <p:txBody>
          <a:bodyPr anchor="ctr">
            <a:normAutofit/>
          </a:bodyPr>
          <a:lstStyle/>
          <a:p>
            <a:r>
              <a:rPr lang="en-US" sz="2200" dirty="0">
                <a:cs typeface="Calibri"/>
              </a:rPr>
              <a:t>Three Actions are called for in the proposed resolution:</a:t>
            </a:r>
          </a:p>
          <a:p>
            <a:pPr marL="800100" lvl="1" indent="-342900">
              <a:buAutoNum type="arabicPeriod"/>
            </a:pPr>
            <a:r>
              <a:rPr lang="en-US" sz="2000" dirty="0">
                <a:ea typeface="+mn-lt"/>
                <a:cs typeface="+mn-lt"/>
              </a:rPr>
              <a:t>That the MSU Board of Trustees </a:t>
            </a:r>
            <a:r>
              <a:rPr lang="en-US" sz="2000" u="sng" dirty="0">
                <a:ea typeface="+mn-lt"/>
                <a:cs typeface="+mn-lt"/>
              </a:rPr>
              <a:t>develop and adopt a social conscience framework</a:t>
            </a:r>
            <a:r>
              <a:rPr lang="en-US" sz="2000" dirty="0">
                <a:ea typeface="+mn-lt"/>
                <a:cs typeface="+mn-lt"/>
              </a:rPr>
              <a:t> in its investment policy statement to be transmitted and employed by the investment firms that manage MSU’s endowment; and,</a:t>
            </a:r>
          </a:p>
          <a:p>
            <a:pPr marL="800100" lvl="1" indent="-342900">
              <a:buAutoNum type="arabicPeriod"/>
            </a:pPr>
            <a:r>
              <a:rPr lang="en-US" sz="2000" dirty="0">
                <a:ea typeface="+mn-lt"/>
                <a:cs typeface="+mn-lt"/>
              </a:rPr>
              <a:t>That the MSU Board of Trustees </a:t>
            </a:r>
            <a:r>
              <a:rPr lang="en-US" sz="2000" u="sng" dirty="0">
                <a:ea typeface="+mn-lt"/>
                <a:cs typeface="+mn-lt"/>
              </a:rPr>
              <a:t>expand the network of investment firms</a:t>
            </a:r>
            <a:r>
              <a:rPr lang="en-US" sz="2000" dirty="0">
                <a:ea typeface="+mn-lt"/>
                <a:cs typeface="+mn-lt"/>
              </a:rPr>
              <a:t> that it uses for managing MSU’s endowment to ensure a competitive approach to supporting the social conscience framework; and,</a:t>
            </a:r>
            <a:endParaRPr lang="en-US" sz="2000" dirty="0">
              <a:cs typeface="Calibri"/>
            </a:endParaRPr>
          </a:p>
          <a:p>
            <a:pPr marL="800100" lvl="1" indent="-342900">
              <a:buAutoNum type="arabicPeriod"/>
            </a:pPr>
            <a:r>
              <a:rPr lang="en-US" sz="2000" dirty="0">
                <a:ea typeface="+mn-lt"/>
                <a:cs typeface="+mn-lt"/>
              </a:rPr>
              <a:t>That where reasonable, the Board of Trustees make Budget &amp; Finance Committee meetings and Investment Advisory Subcommittee (IAS) meetings open to the public in order to </a:t>
            </a:r>
            <a:r>
              <a:rPr lang="en-US" sz="2000" u="sng" dirty="0">
                <a:ea typeface="+mn-lt"/>
                <a:cs typeface="+mn-lt"/>
              </a:rPr>
              <a:t>demonstrate the Board’s commitment to transparency</a:t>
            </a:r>
            <a:r>
              <a:rPr lang="en-US" sz="2000" dirty="0">
                <a:ea typeface="+mn-lt"/>
                <a:cs typeface="+mn-lt"/>
              </a:rPr>
              <a:t> in all its deliberations.</a:t>
            </a:r>
            <a:endParaRPr lang="en-US" sz="2000" dirty="0">
              <a:cs typeface="Calibri"/>
            </a:endParaRPr>
          </a:p>
          <a:p>
            <a:pPr marL="800100" lvl="1" indent="-342900">
              <a:buAutoNum type="arabicPeriod"/>
            </a:pPr>
            <a:endParaRPr lang="en-US" sz="1800" dirty="0">
              <a:cs typeface="Calibri"/>
            </a:endParaRPr>
          </a:p>
          <a:p>
            <a:pPr lvl="1"/>
            <a:endParaRPr lang="en-US" sz="1800" dirty="0">
              <a:cs typeface="Calibri"/>
            </a:endParaRPr>
          </a:p>
        </p:txBody>
      </p:sp>
    </p:spTree>
    <p:extLst>
      <p:ext uri="{BB962C8B-B14F-4D97-AF65-F5344CB8AC3E}">
        <p14:creationId xmlns:p14="http://schemas.microsoft.com/office/powerpoint/2010/main" val="1188425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65219498-D544-41AC-98FE-8F956EF66A6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F500DBFC-17A9-4E0A-AEE2-A49F9AEEF0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1A7D44E-4552-E1FD-ADB9-D3F9AC5983C0}"/>
              </a:ext>
            </a:extLst>
          </p:cNvPr>
          <p:cNvSpPr>
            <a:spLocks noGrp="1"/>
          </p:cNvSpPr>
          <p:nvPr>
            <p:ph type="title"/>
          </p:nvPr>
        </p:nvSpPr>
        <p:spPr>
          <a:xfrm>
            <a:off x="379828" y="2897945"/>
            <a:ext cx="5542670" cy="2667002"/>
          </a:xfrm>
        </p:spPr>
        <p:txBody>
          <a:bodyPr vert="horz" lIns="91440" tIns="45720" rIns="91440" bIns="45720" rtlCol="0" anchor="t">
            <a:normAutofit/>
          </a:bodyPr>
          <a:lstStyle/>
          <a:p>
            <a:r>
              <a:rPr lang="en-US" sz="4000" kern="1200" dirty="0">
                <a:solidFill>
                  <a:schemeClr val="tx2"/>
                </a:solidFill>
                <a:latin typeface="+mj-lt"/>
                <a:ea typeface="+mj-ea"/>
                <a:cs typeface="+mj-cs"/>
              </a:rPr>
              <a:t>Thank you!</a:t>
            </a:r>
            <a:br>
              <a:rPr lang="en-US" sz="4000" kern="1200" dirty="0"/>
            </a:br>
            <a:r>
              <a:rPr lang="en-US" sz="3600" kern="1200" dirty="0">
                <a:solidFill>
                  <a:schemeClr val="tx2"/>
                </a:solidFill>
                <a:latin typeface="+mj-lt"/>
                <a:ea typeface="+mj-ea"/>
                <a:cs typeface="+mj-cs"/>
              </a:rPr>
              <a:t>If you have any questions, feel free to reach out to Dr. </a:t>
            </a:r>
            <a:r>
              <a:rPr lang="en-US" sz="3600" kern="1200">
                <a:solidFill>
                  <a:schemeClr val="tx2"/>
                </a:solidFill>
                <a:latin typeface="+mj-lt"/>
                <a:ea typeface="+mj-ea"/>
                <a:cs typeface="+mj-cs"/>
              </a:rPr>
              <a:t>Rex </a:t>
            </a:r>
            <a:r>
              <a:rPr lang="en-US" sz="3600" dirty="0" err="1">
                <a:solidFill>
                  <a:schemeClr val="tx2"/>
                </a:solidFill>
              </a:rPr>
              <a:t>LaMore</a:t>
            </a:r>
            <a:r>
              <a:rPr lang="en-US" sz="3600" dirty="0">
                <a:solidFill>
                  <a:schemeClr val="tx2"/>
                </a:solidFill>
              </a:rPr>
              <a:t> (</a:t>
            </a:r>
            <a:r>
              <a:rPr lang="en-US" sz="3600" dirty="0">
                <a:solidFill>
                  <a:schemeClr val="tx2"/>
                </a:solidFill>
                <a:hlinkClick r:id="rId3">
                  <a:extLst>
                    <a:ext uri="{A12FA001-AC4F-418D-AE19-62706E023703}">
                      <ahyp:hlinkClr xmlns:ahyp="http://schemas.microsoft.com/office/drawing/2018/hyperlinkcolor" val="tx"/>
                    </a:ext>
                  </a:extLst>
                </a:hlinkClick>
              </a:rPr>
              <a:t>lamore@msu.edu</a:t>
            </a:r>
            <a:r>
              <a:rPr lang="en-US" sz="3600" dirty="0">
                <a:solidFill>
                  <a:schemeClr val="tx2"/>
                </a:solidFill>
              </a:rPr>
              <a:t>).</a:t>
            </a:r>
            <a:endParaRPr lang="en-US" sz="3600" kern="1200" dirty="0">
              <a:solidFill>
                <a:schemeClr val="tx2"/>
              </a:solidFill>
              <a:latin typeface="+mj-lt"/>
              <a:ea typeface="+mj-ea"/>
              <a:cs typeface="+mj-cs"/>
            </a:endParaRPr>
          </a:p>
        </p:txBody>
      </p:sp>
      <p:grpSp>
        <p:nvGrpSpPr>
          <p:cNvPr id="27" name="Group 26">
            <a:extLst>
              <a:ext uri="{FF2B5EF4-FFF2-40B4-BE49-F238E27FC236}">
                <a16:creationId xmlns:a16="http://schemas.microsoft.com/office/drawing/2014/main" id="{D74613BB-817C-4C4F-8A24-4936F2F064C0}"/>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101023" y="52996"/>
            <a:ext cx="6093363" cy="6805005"/>
            <a:chOff x="6101023" y="52996"/>
            <a:chExt cx="6093363" cy="6805005"/>
          </a:xfrm>
        </p:grpSpPr>
        <p:sp>
          <p:nvSpPr>
            <p:cNvPr id="28" name="Freeform: Shape 27">
              <a:extLst>
                <a:ext uri="{FF2B5EF4-FFF2-40B4-BE49-F238E27FC236}">
                  <a16:creationId xmlns:a16="http://schemas.microsoft.com/office/drawing/2014/main" id="{926C820D-9A01-44F0-AE18-C2DAB089B8C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01024" y="52997"/>
              <a:ext cx="6093362" cy="6805004"/>
            </a:xfrm>
            <a:custGeom>
              <a:avLst/>
              <a:gdLst>
                <a:gd name="connsiteX0" fmla="*/ 3517682 w 5890490"/>
                <a:gd name="connsiteY0" fmla="*/ 0 h 6578439"/>
                <a:gd name="connsiteX1" fmla="*/ 5849513 w 5890490"/>
                <a:gd name="connsiteY1" fmla="*/ 841730 h 6578439"/>
                <a:gd name="connsiteX2" fmla="*/ 5890490 w 5890490"/>
                <a:gd name="connsiteY2" fmla="*/ 879060 h 6578439"/>
                <a:gd name="connsiteX3" fmla="*/ 5890490 w 5890490"/>
                <a:gd name="connsiteY3" fmla="*/ 1816052 h 6578439"/>
                <a:gd name="connsiteX4" fmla="*/ 5856961 w 5890490"/>
                <a:gd name="connsiteY4" fmla="*/ 1771023 h 6578439"/>
                <a:gd name="connsiteX5" fmla="*/ 5655397 w 5890490"/>
                <a:gd name="connsiteY5" fmla="*/ 1548813 h 6578439"/>
                <a:gd name="connsiteX6" fmla="*/ 3517682 w 5890490"/>
                <a:gd name="connsiteY6" fmla="*/ 658717 h 6578439"/>
                <a:gd name="connsiteX7" fmla="*/ 2395696 w 5890490"/>
                <a:gd name="connsiteY7" fmla="*/ 850721 h 6578439"/>
                <a:gd name="connsiteX8" fmla="*/ 1519955 w 5890490"/>
                <a:gd name="connsiteY8" fmla="*/ 1450441 h 6578439"/>
                <a:gd name="connsiteX9" fmla="*/ 1223630 w 5890490"/>
                <a:gd name="connsiteY9" fmla="*/ 1841430 h 6578439"/>
                <a:gd name="connsiteX10" fmla="*/ 1075857 w 5890490"/>
                <a:gd name="connsiteY10" fmla="*/ 2329343 h 6578439"/>
                <a:gd name="connsiteX11" fmla="*/ 731010 w 5890490"/>
                <a:gd name="connsiteY11" fmla="*/ 3483744 h 6578439"/>
                <a:gd name="connsiteX12" fmla="*/ 741000 w 5890490"/>
                <a:gd name="connsiteY12" fmla="*/ 4479719 h 6578439"/>
                <a:gd name="connsiteX13" fmla="*/ 1315615 w 5890490"/>
                <a:gd name="connsiteY13" fmla="*/ 5443827 h 6578439"/>
                <a:gd name="connsiteX14" fmla="*/ 2277503 w 5890490"/>
                <a:gd name="connsiteY14" fmla="*/ 6259386 h 6578439"/>
                <a:gd name="connsiteX15" fmla="*/ 3439448 w 5890490"/>
                <a:gd name="connsiteY15" fmla="*/ 6551739 h 6578439"/>
                <a:gd name="connsiteX16" fmla="*/ 4408732 w 5890490"/>
                <a:gd name="connsiteY16" fmla="*/ 6255172 h 6578439"/>
                <a:gd name="connsiteX17" fmla="*/ 5343243 w 5890490"/>
                <a:gd name="connsiteY17" fmla="*/ 5442509 h 6578439"/>
                <a:gd name="connsiteX18" fmla="*/ 5745566 w 5890490"/>
                <a:gd name="connsiteY18" fmla="*/ 5056656 h 6578439"/>
                <a:gd name="connsiteX19" fmla="*/ 5890490 w 5890490"/>
                <a:gd name="connsiteY19" fmla="*/ 4920880 h 6578439"/>
                <a:gd name="connsiteX20" fmla="*/ 5890490 w 5890490"/>
                <a:gd name="connsiteY20" fmla="*/ 5821966 h 6578439"/>
                <a:gd name="connsiteX21" fmla="*/ 5802002 w 5890490"/>
                <a:gd name="connsiteY21" fmla="*/ 5907904 h 6578439"/>
                <a:gd name="connsiteX22" fmla="*/ 5294358 w 5890490"/>
                <a:gd name="connsiteY22" fmla="*/ 6397505 h 6578439"/>
                <a:gd name="connsiteX23" fmla="*/ 5077178 w 5890490"/>
                <a:gd name="connsiteY23" fmla="*/ 6578439 h 6578439"/>
                <a:gd name="connsiteX24" fmla="*/ 1567290 w 5890490"/>
                <a:gd name="connsiteY24" fmla="*/ 6578439 h 6578439"/>
                <a:gd name="connsiteX25" fmla="*/ 1508588 w 5890490"/>
                <a:gd name="connsiteY25" fmla="*/ 6535186 h 6578439"/>
                <a:gd name="connsiteX26" fmla="*/ 826498 w 5890490"/>
                <a:gd name="connsiteY26" fmla="*/ 5876034 h 6578439"/>
                <a:gd name="connsiteX27" fmla="*/ 122403 w 5890490"/>
                <a:gd name="connsiteY27" fmla="*/ 3255655 h 6578439"/>
                <a:gd name="connsiteX28" fmla="*/ 1061197 w 5890490"/>
                <a:gd name="connsiteY28" fmla="*/ 984650 h 6578439"/>
                <a:gd name="connsiteX29" fmla="*/ 3517682 w 5890490"/>
                <a:gd name="connsiteY29" fmla="*/ 0 h 65784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890490" h="6578439">
                  <a:moveTo>
                    <a:pt x="3517682" y="0"/>
                  </a:moveTo>
                  <a:cubicBezTo>
                    <a:pt x="4402016" y="0"/>
                    <a:pt x="5213741" y="315483"/>
                    <a:pt x="5849513" y="841730"/>
                  </a:cubicBezTo>
                  <a:lnTo>
                    <a:pt x="5890490" y="879060"/>
                  </a:lnTo>
                  <a:lnTo>
                    <a:pt x="5890490" y="1816052"/>
                  </a:lnTo>
                  <a:lnTo>
                    <a:pt x="5856961" y="1771023"/>
                  </a:lnTo>
                  <a:cubicBezTo>
                    <a:pt x="5793650" y="1694076"/>
                    <a:pt x="5726429" y="1619959"/>
                    <a:pt x="5655397" y="1548813"/>
                  </a:cubicBezTo>
                  <a:cubicBezTo>
                    <a:pt x="5082208" y="974906"/>
                    <a:pt x="4322973" y="658717"/>
                    <a:pt x="3517682" y="658717"/>
                  </a:cubicBezTo>
                  <a:cubicBezTo>
                    <a:pt x="3085520" y="658717"/>
                    <a:pt x="2718488" y="721533"/>
                    <a:pt x="2395696" y="850721"/>
                  </a:cubicBezTo>
                  <a:cubicBezTo>
                    <a:pt x="2079132" y="977407"/>
                    <a:pt x="1792668" y="1173626"/>
                    <a:pt x="1519955" y="1450441"/>
                  </a:cubicBezTo>
                  <a:cubicBezTo>
                    <a:pt x="1330275" y="1642840"/>
                    <a:pt x="1263719" y="1756094"/>
                    <a:pt x="1223630" y="1841430"/>
                  </a:cubicBezTo>
                  <a:cubicBezTo>
                    <a:pt x="1166545" y="1962981"/>
                    <a:pt x="1128532" y="2116663"/>
                    <a:pt x="1075857" y="2329343"/>
                  </a:cubicBezTo>
                  <a:cubicBezTo>
                    <a:pt x="1008652" y="2601153"/>
                    <a:pt x="916537" y="2973574"/>
                    <a:pt x="731010" y="3483744"/>
                  </a:cubicBezTo>
                  <a:cubicBezTo>
                    <a:pt x="617488" y="3795981"/>
                    <a:pt x="620731" y="4121653"/>
                    <a:pt x="741000" y="4479719"/>
                  </a:cubicBezTo>
                  <a:cubicBezTo>
                    <a:pt x="847257" y="4796172"/>
                    <a:pt x="1045888" y="5129481"/>
                    <a:pt x="1315615" y="5443827"/>
                  </a:cubicBezTo>
                  <a:cubicBezTo>
                    <a:pt x="1630753" y="5810980"/>
                    <a:pt x="1945371" y="6077784"/>
                    <a:pt x="2277503" y="6259386"/>
                  </a:cubicBezTo>
                  <a:cubicBezTo>
                    <a:pt x="2637530" y="6456133"/>
                    <a:pt x="3017536" y="6551739"/>
                    <a:pt x="3439448" y="6551739"/>
                  </a:cubicBezTo>
                  <a:cubicBezTo>
                    <a:pt x="3781571" y="6551739"/>
                    <a:pt x="4089573" y="6457449"/>
                    <a:pt x="4408732" y="6255172"/>
                  </a:cubicBezTo>
                  <a:cubicBezTo>
                    <a:pt x="4738010" y="6046310"/>
                    <a:pt x="5050941" y="5739207"/>
                    <a:pt x="5343243" y="5442509"/>
                  </a:cubicBezTo>
                  <a:cubicBezTo>
                    <a:pt x="5479860" y="5303970"/>
                    <a:pt x="5614918" y="5178206"/>
                    <a:pt x="5745566" y="5056656"/>
                  </a:cubicBezTo>
                  <a:lnTo>
                    <a:pt x="5890490" y="4920880"/>
                  </a:lnTo>
                  <a:lnTo>
                    <a:pt x="5890490" y="5821966"/>
                  </a:lnTo>
                  <a:lnTo>
                    <a:pt x="5802002" y="5907904"/>
                  </a:lnTo>
                  <a:cubicBezTo>
                    <a:pt x="5634962" y="6077456"/>
                    <a:pt x="5467509" y="6243625"/>
                    <a:pt x="5294358" y="6397505"/>
                  </a:cubicBezTo>
                  <a:lnTo>
                    <a:pt x="5077178" y="6578439"/>
                  </a:lnTo>
                  <a:lnTo>
                    <a:pt x="1567290" y="6578439"/>
                  </a:lnTo>
                  <a:lnTo>
                    <a:pt x="1508588" y="6535186"/>
                  </a:lnTo>
                  <a:cubicBezTo>
                    <a:pt x="1263991" y="6345442"/>
                    <a:pt x="1038054" y="6122666"/>
                    <a:pt x="826498" y="5876034"/>
                  </a:cubicBezTo>
                  <a:cubicBezTo>
                    <a:pt x="261613" y="5217713"/>
                    <a:pt x="-239182" y="4250314"/>
                    <a:pt x="122403" y="3255655"/>
                  </a:cubicBezTo>
                  <a:cubicBezTo>
                    <a:pt x="607497" y="1921629"/>
                    <a:pt x="393040" y="1662857"/>
                    <a:pt x="1061197" y="984650"/>
                  </a:cubicBezTo>
                  <a:cubicBezTo>
                    <a:pt x="1729484" y="306444"/>
                    <a:pt x="2498060" y="0"/>
                    <a:pt x="3517682" y="0"/>
                  </a:cubicBezTo>
                  <a:close/>
                </a:path>
              </a:pathLst>
            </a:custGeom>
            <a:gradFill flip="none" rotWithShape="1">
              <a:gsLst>
                <a:gs pos="2000">
                  <a:schemeClr val="bg1">
                    <a:alpha val="10000"/>
                  </a:schemeClr>
                </a:gs>
                <a:gs pos="16000">
                  <a:schemeClr val="accent6">
                    <a:alpha val="5000"/>
                  </a:schemeClr>
                </a:gs>
                <a:gs pos="100000">
                  <a:schemeClr val="bg1">
                    <a:alpha val="10000"/>
                  </a:schemeClr>
                </a:gs>
                <a:gs pos="85000">
                  <a:schemeClr val="accent1">
                    <a:alpha val="5000"/>
                  </a:schemeClr>
                </a:gs>
              </a:gsLst>
              <a:lin ang="120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Freeform: Shape 28">
              <a:extLst>
                <a:ext uri="{FF2B5EF4-FFF2-40B4-BE49-F238E27FC236}">
                  <a16:creationId xmlns:a16="http://schemas.microsoft.com/office/drawing/2014/main" id="{458B604F-996E-4349-B131-E04ED285D8D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01025" y="52996"/>
              <a:ext cx="6093361" cy="6805003"/>
            </a:xfrm>
            <a:custGeom>
              <a:avLst/>
              <a:gdLst>
                <a:gd name="connsiteX0" fmla="*/ 3391253 w 5890489"/>
                <a:gd name="connsiteY0" fmla="*/ 0 h 6578438"/>
                <a:gd name="connsiteX1" fmla="*/ 3434974 w 5890489"/>
                <a:gd name="connsiteY1" fmla="*/ 646 h 6578438"/>
                <a:gd name="connsiteX2" fmla="*/ 3522419 w 5890489"/>
                <a:gd name="connsiteY2" fmla="*/ 2712 h 6578438"/>
                <a:gd name="connsiteX3" fmla="*/ 3610261 w 5890489"/>
                <a:gd name="connsiteY3" fmla="*/ 6458 h 6578438"/>
                <a:gd name="connsiteX4" fmla="*/ 3786872 w 5890489"/>
                <a:gd name="connsiteY4" fmla="*/ 20667 h 6578438"/>
                <a:gd name="connsiteX5" fmla="*/ 3962291 w 5890489"/>
                <a:gd name="connsiteY5" fmla="*/ 43530 h 6578438"/>
                <a:gd name="connsiteX6" fmla="*/ 4135855 w 5890489"/>
                <a:gd name="connsiteY6" fmla="*/ 75176 h 6578438"/>
                <a:gd name="connsiteX7" fmla="*/ 4307299 w 5890489"/>
                <a:gd name="connsiteY7" fmla="*/ 114315 h 6578438"/>
                <a:gd name="connsiteX8" fmla="*/ 4476358 w 5890489"/>
                <a:gd name="connsiteY8" fmla="*/ 160816 h 6578438"/>
                <a:gd name="connsiteX9" fmla="*/ 4559829 w 5890489"/>
                <a:gd name="connsiteY9" fmla="*/ 186779 h 6578438"/>
                <a:gd name="connsiteX10" fmla="*/ 4642901 w 5890489"/>
                <a:gd name="connsiteY10" fmla="*/ 213648 h 6578438"/>
                <a:gd name="connsiteX11" fmla="*/ 5280847 w 5890489"/>
                <a:gd name="connsiteY11" fmla="*/ 485936 h 6578438"/>
                <a:gd name="connsiteX12" fmla="*/ 5865400 w 5890489"/>
                <a:gd name="connsiteY12" fmla="*/ 851099 h 6578438"/>
                <a:gd name="connsiteX13" fmla="*/ 5890489 w 5890489"/>
                <a:gd name="connsiteY13" fmla="*/ 870950 h 6578438"/>
                <a:gd name="connsiteX14" fmla="*/ 5890489 w 5890489"/>
                <a:gd name="connsiteY14" fmla="*/ 1321814 h 6578438"/>
                <a:gd name="connsiteX15" fmla="*/ 5887395 w 5890489"/>
                <a:gd name="connsiteY15" fmla="*/ 1318952 h 6578438"/>
                <a:gd name="connsiteX16" fmla="*/ 5830291 w 5890489"/>
                <a:gd name="connsiteY16" fmla="*/ 1265992 h 6578438"/>
                <a:gd name="connsiteX17" fmla="*/ 5815981 w 5890489"/>
                <a:gd name="connsiteY17" fmla="*/ 1252687 h 6578438"/>
                <a:gd name="connsiteX18" fmla="*/ 5801142 w 5890489"/>
                <a:gd name="connsiteY18" fmla="*/ 1240158 h 6578438"/>
                <a:gd name="connsiteX19" fmla="*/ 5771464 w 5890489"/>
                <a:gd name="connsiteY19" fmla="*/ 1214969 h 6578438"/>
                <a:gd name="connsiteX20" fmla="*/ 5651030 w 5890489"/>
                <a:gd name="connsiteY20" fmla="*/ 1115767 h 6578438"/>
                <a:gd name="connsiteX21" fmla="*/ 5123183 w 5890489"/>
                <a:gd name="connsiteY21" fmla="*/ 780443 h 6578438"/>
                <a:gd name="connsiteX22" fmla="*/ 4533860 w 5890489"/>
                <a:gd name="connsiteY22" fmla="*/ 567701 h 6578438"/>
                <a:gd name="connsiteX23" fmla="*/ 4457281 w 5890489"/>
                <a:gd name="connsiteY23" fmla="*/ 550780 h 6578438"/>
                <a:gd name="connsiteX24" fmla="*/ 4380568 w 5890489"/>
                <a:gd name="connsiteY24" fmla="*/ 535279 h 6578438"/>
                <a:gd name="connsiteX25" fmla="*/ 4303325 w 5890489"/>
                <a:gd name="connsiteY25" fmla="*/ 522879 h 6578438"/>
                <a:gd name="connsiteX26" fmla="*/ 4264769 w 5890489"/>
                <a:gd name="connsiteY26" fmla="*/ 516679 h 6578438"/>
                <a:gd name="connsiteX27" fmla="*/ 4226082 w 5890489"/>
                <a:gd name="connsiteY27" fmla="*/ 511253 h 6578438"/>
                <a:gd name="connsiteX28" fmla="*/ 4070934 w 5890489"/>
                <a:gd name="connsiteY28" fmla="*/ 494848 h 6578438"/>
                <a:gd name="connsiteX29" fmla="*/ 3915521 w 5890489"/>
                <a:gd name="connsiteY29" fmla="*/ 486065 h 6578438"/>
                <a:gd name="connsiteX30" fmla="*/ 3760241 w 5890489"/>
                <a:gd name="connsiteY30" fmla="*/ 484257 h 6578438"/>
                <a:gd name="connsiteX31" fmla="*/ 3682734 w 5890489"/>
                <a:gd name="connsiteY31" fmla="*/ 486581 h 6578438"/>
                <a:gd name="connsiteX32" fmla="*/ 3605491 w 5890489"/>
                <a:gd name="connsiteY32" fmla="*/ 488907 h 6578438"/>
                <a:gd name="connsiteX33" fmla="*/ 3527454 w 5890489"/>
                <a:gd name="connsiteY33" fmla="*/ 493169 h 6578438"/>
                <a:gd name="connsiteX34" fmla="*/ 3449151 w 5890489"/>
                <a:gd name="connsiteY34" fmla="*/ 498336 h 6578438"/>
                <a:gd name="connsiteX35" fmla="*/ 3410067 w 5890489"/>
                <a:gd name="connsiteY35" fmla="*/ 500532 h 6578438"/>
                <a:gd name="connsiteX36" fmla="*/ 3371246 w 5890489"/>
                <a:gd name="connsiteY36" fmla="*/ 504279 h 6578438"/>
                <a:gd name="connsiteX37" fmla="*/ 3293739 w 5890489"/>
                <a:gd name="connsiteY37" fmla="*/ 511512 h 6578438"/>
                <a:gd name="connsiteX38" fmla="*/ 2689445 w 5890489"/>
                <a:gd name="connsiteY38" fmla="*/ 610198 h 6578438"/>
                <a:gd name="connsiteX39" fmla="*/ 2117875 w 5890489"/>
                <a:gd name="connsiteY39" fmla="*/ 800335 h 6578438"/>
                <a:gd name="connsiteX40" fmla="*/ 1981276 w 5890489"/>
                <a:gd name="connsiteY40" fmla="*/ 865566 h 6578438"/>
                <a:gd name="connsiteX41" fmla="*/ 1847991 w 5890489"/>
                <a:gd name="connsiteY41" fmla="*/ 938676 h 6578438"/>
                <a:gd name="connsiteX42" fmla="*/ 1783069 w 5890489"/>
                <a:gd name="connsiteY42" fmla="*/ 978718 h 6578438"/>
                <a:gd name="connsiteX43" fmla="*/ 1750609 w 5890489"/>
                <a:gd name="connsiteY43" fmla="*/ 998869 h 6578438"/>
                <a:gd name="connsiteX44" fmla="*/ 1734312 w 5890489"/>
                <a:gd name="connsiteY44" fmla="*/ 1008945 h 6578438"/>
                <a:gd name="connsiteX45" fmla="*/ 1718547 w 5890489"/>
                <a:gd name="connsiteY45" fmla="*/ 1019924 h 6578438"/>
                <a:gd name="connsiteX46" fmla="*/ 1655481 w 5890489"/>
                <a:gd name="connsiteY46" fmla="*/ 1063582 h 6578438"/>
                <a:gd name="connsiteX47" fmla="*/ 1593077 w 5890489"/>
                <a:gd name="connsiteY47" fmla="*/ 1108664 h 6578438"/>
                <a:gd name="connsiteX48" fmla="*/ 1532263 w 5890489"/>
                <a:gd name="connsiteY48" fmla="*/ 1156197 h 6578438"/>
                <a:gd name="connsiteX49" fmla="*/ 1472509 w 5890489"/>
                <a:gd name="connsiteY49" fmla="*/ 1205152 h 6578438"/>
                <a:gd name="connsiteX50" fmla="*/ 1414212 w 5890489"/>
                <a:gd name="connsiteY50" fmla="*/ 1256175 h 6578438"/>
                <a:gd name="connsiteX51" fmla="*/ 1357242 w 5890489"/>
                <a:gd name="connsiteY51" fmla="*/ 1308359 h 6578438"/>
                <a:gd name="connsiteX52" fmla="*/ 1153072 w 5890489"/>
                <a:gd name="connsiteY52" fmla="*/ 1529498 h 6578438"/>
                <a:gd name="connsiteX53" fmla="*/ 1002694 w 5890489"/>
                <a:gd name="connsiteY53" fmla="*/ 1770658 h 6578438"/>
                <a:gd name="connsiteX54" fmla="*/ 974076 w 5890489"/>
                <a:gd name="connsiteY54" fmla="*/ 1835371 h 6578438"/>
                <a:gd name="connsiteX55" fmla="*/ 949564 w 5890489"/>
                <a:gd name="connsiteY55" fmla="*/ 1903573 h 6578438"/>
                <a:gd name="connsiteX56" fmla="*/ 927173 w 5890489"/>
                <a:gd name="connsiteY56" fmla="*/ 1974229 h 6578438"/>
                <a:gd name="connsiteX57" fmla="*/ 906107 w 5890489"/>
                <a:gd name="connsiteY57" fmla="*/ 2046952 h 6578438"/>
                <a:gd name="connsiteX58" fmla="*/ 751092 w 5890489"/>
                <a:gd name="connsiteY58" fmla="*/ 2676266 h 6578438"/>
                <a:gd name="connsiteX59" fmla="*/ 547189 w 5890489"/>
                <a:gd name="connsiteY59" fmla="*/ 3308422 h 6578438"/>
                <a:gd name="connsiteX60" fmla="*/ 441195 w 5890489"/>
                <a:gd name="connsiteY60" fmla="*/ 3866306 h 6578438"/>
                <a:gd name="connsiteX61" fmla="*/ 527182 w 5890489"/>
                <a:gd name="connsiteY61" fmla="*/ 4439174 h 6578438"/>
                <a:gd name="connsiteX62" fmla="*/ 775073 w 5890489"/>
                <a:gd name="connsiteY62" fmla="*/ 4987240 h 6578438"/>
                <a:gd name="connsiteX63" fmla="*/ 943206 w 5890489"/>
                <a:gd name="connsiteY63" fmla="*/ 5244933 h 6578438"/>
                <a:gd name="connsiteX64" fmla="*/ 1133728 w 5890489"/>
                <a:gd name="connsiteY64" fmla="*/ 5490356 h 6578438"/>
                <a:gd name="connsiteX65" fmla="*/ 1359626 w 5890489"/>
                <a:gd name="connsiteY65" fmla="*/ 5709815 h 6578438"/>
                <a:gd name="connsiteX66" fmla="*/ 1481254 w 5890489"/>
                <a:gd name="connsiteY66" fmla="*/ 5809146 h 6578438"/>
                <a:gd name="connsiteX67" fmla="*/ 1543260 w 5890489"/>
                <a:gd name="connsiteY67" fmla="*/ 5856940 h 6578438"/>
                <a:gd name="connsiteX68" fmla="*/ 1607518 w 5890489"/>
                <a:gd name="connsiteY68" fmla="*/ 5901374 h 6578438"/>
                <a:gd name="connsiteX69" fmla="*/ 2145566 w 5890489"/>
                <a:gd name="connsiteY69" fmla="*/ 6193814 h 6578438"/>
                <a:gd name="connsiteX70" fmla="*/ 2214991 w 5890489"/>
                <a:gd name="connsiteY70" fmla="*/ 6221844 h 6578438"/>
                <a:gd name="connsiteX71" fmla="*/ 2249307 w 5890489"/>
                <a:gd name="connsiteY71" fmla="*/ 6236182 h 6578438"/>
                <a:gd name="connsiteX72" fmla="*/ 2284285 w 5890489"/>
                <a:gd name="connsiteY72" fmla="*/ 6248711 h 6578438"/>
                <a:gd name="connsiteX73" fmla="*/ 2354241 w 5890489"/>
                <a:gd name="connsiteY73" fmla="*/ 6273124 h 6578438"/>
                <a:gd name="connsiteX74" fmla="*/ 2371597 w 5890489"/>
                <a:gd name="connsiteY74" fmla="*/ 6279324 h 6578438"/>
                <a:gd name="connsiteX75" fmla="*/ 2387894 w 5890489"/>
                <a:gd name="connsiteY75" fmla="*/ 6287719 h 6578438"/>
                <a:gd name="connsiteX76" fmla="*/ 2421414 w 5890489"/>
                <a:gd name="connsiteY76" fmla="*/ 6302186 h 6578438"/>
                <a:gd name="connsiteX77" fmla="*/ 2489117 w 5890489"/>
                <a:gd name="connsiteY77" fmla="*/ 6329441 h 6578438"/>
                <a:gd name="connsiteX78" fmla="*/ 2522902 w 5890489"/>
                <a:gd name="connsiteY78" fmla="*/ 6343134 h 6578438"/>
                <a:gd name="connsiteX79" fmla="*/ 2556953 w 5890489"/>
                <a:gd name="connsiteY79" fmla="*/ 6356051 h 6578438"/>
                <a:gd name="connsiteX80" fmla="*/ 2695009 w 5890489"/>
                <a:gd name="connsiteY80" fmla="*/ 6401905 h 6578438"/>
                <a:gd name="connsiteX81" fmla="*/ 3268035 w 5890489"/>
                <a:gd name="connsiteY81" fmla="*/ 6501238 h 6578438"/>
                <a:gd name="connsiteX82" fmla="*/ 3341038 w 5890489"/>
                <a:gd name="connsiteY82" fmla="*/ 6506145 h 6578438"/>
                <a:gd name="connsiteX83" fmla="*/ 3414703 w 5890489"/>
                <a:gd name="connsiteY83" fmla="*/ 6507050 h 6578438"/>
                <a:gd name="connsiteX84" fmla="*/ 3488237 w 5890489"/>
                <a:gd name="connsiteY84" fmla="*/ 6508212 h 6578438"/>
                <a:gd name="connsiteX85" fmla="*/ 3524142 w 5890489"/>
                <a:gd name="connsiteY85" fmla="*/ 6507955 h 6578438"/>
                <a:gd name="connsiteX86" fmla="*/ 3559252 w 5890489"/>
                <a:gd name="connsiteY86" fmla="*/ 6506921 h 6578438"/>
                <a:gd name="connsiteX87" fmla="*/ 3629207 w 5890489"/>
                <a:gd name="connsiteY87" fmla="*/ 6503045 h 6578438"/>
                <a:gd name="connsiteX88" fmla="*/ 3698633 w 5890489"/>
                <a:gd name="connsiteY88" fmla="*/ 6496845 h 6578438"/>
                <a:gd name="connsiteX89" fmla="*/ 3733213 w 5890489"/>
                <a:gd name="connsiteY89" fmla="*/ 6493357 h 6578438"/>
                <a:gd name="connsiteX90" fmla="*/ 3767529 w 5890489"/>
                <a:gd name="connsiteY90" fmla="*/ 6488707 h 6578438"/>
                <a:gd name="connsiteX91" fmla="*/ 3801845 w 5890489"/>
                <a:gd name="connsiteY91" fmla="*/ 6484057 h 6578438"/>
                <a:gd name="connsiteX92" fmla="*/ 3835895 w 5890489"/>
                <a:gd name="connsiteY92" fmla="*/ 6478116 h 6578438"/>
                <a:gd name="connsiteX93" fmla="*/ 4364801 w 5890489"/>
                <a:gd name="connsiteY93" fmla="*/ 6308517 h 6578438"/>
                <a:gd name="connsiteX94" fmla="*/ 4861379 w 5890489"/>
                <a:gd name="connsiteY94" fmla="*/ 6000576 h 6578438"/>
                <a:gd name="connsiteX95" fmla="*/ 5341263 w 5890489"/>
                <a:gd name="connsiteY95" fmla="*/ 5605834 h 6578438"/>
                <a:gd name="connsiteX96" fmla="*/ 5587301 w 5890489"/>
                <a:gd name="connsiteY96" fmla="*/ 5390379 h 6578438"/>
                <a:gd name="connsiteX97" fmla="*/ 5849105 w 5890489"/>
                <a:gd name="connsiteY97" fmla="*/ 5176344 h 6578438"/>
                <a:gd name="connsiteX98" fmla="*/ 5890489 w 5890489"/>
                <a:gd name="connsiteY98" fmla="*/ 5145260 h 6578438"/>
                <a:gd name="connsiteX99" fmla="*/ 5890489 w 5890489"/>
                <a:gd name="connsiteY99" fmla="*/ 5995323 h 6578438"/>
                <a:gd name="connsiteX100" fmla="*/ 5811477 w 5890489"/>
                <a:gd name="connsiteY100" fmla="*/ 6077819 h 6578438"/>
                <a:gd name="connsiteX101" fmla="*/ 5301384 w 5890489"/>
                <a:gd name="connsiteY101" fmla="*/ 6542958 h 6578438"/>
                <a:gd name="connsiteX102" fmla="*/ 5252008 w 5890489"/>
                <a:gd name="connsiteY102" fmla="*/ 6578438 h 6578438"/>
                <a:gd name="connsiteX103" fmla="*/ 1653730 w 5890489"/>
                <a:gd name="connsiteY103" fmla="*/ 6578438 h 6578438"/>
                <a:gd name="connsiteX104" fmla="*/ 1549768 w 5890489"/>
                <a:gd name="connsiteY104" fmla="*/ 6488821 h 6578438"/>
                <a:gd name="connsiteX105" fmla="*/ 1298282 w 5890489"/>
                <a:gd name="connsiteY105" fmla="*/ 6243932 h 6578438"/>
                <a:gd name="connsiteX106" fmla="*/ 1237999 w 5890489"/>
                <a:gd name="connsiteY106" fmla="*/ 6181671 h 6578438"/>
                <a:gd name="connsiteX107" fmla="*/ 1179967 w 5890489"/>
                <a:gd name="connsiteY107" fmla="*/ 6117862 h 6578438"/>
                <a:gd name="connsiteX108" fmla="*/ 1121936 w 5890489"/>
                <a:gd name="connsiteY108" fmla="*/ 6054569 h 6578438"/>
                <a:gd name="connsiteX109" fmla="*/ 1065628 w 5890489"/>
                <a:gd name="connsiteY109" fmla="*/ 5990243 h 6578438"/>
                <a:gd name="connsiteX110" fmla="*/ 954335 w 5890489"/>
                <a:gd name="connsiteY110" fmla="*/ 5861460 h 6578438"/>
                <a:gd name="connsiteX111" fmla="*/ 898953 w 5890489"/>
                <a:gd name="connsiteY111" fmla="*/ 5797393 h 6578438"/>
                <a:gd name="connsiteX112" fmla="*/ 842908 w 5890489"/>
                <a:gd name="connsiteY112" fmla="*/ 5733582 h 6578438"/>
                <a:gd name="connsiteX113" fmla="*/ 622442 w 5890489"/>
                <a:gd name="connsiteY113" fmla="*/ 5471884 h 6578438"/>
                <a:gd name="connsiteX114" fmla="*/ 425559 w 5890489"/>
                <a:gd name="connsiteY114" fmla="*/ 5190036 h 6578438"/>
                <a:gd name="connsiteX115" fmla="*/ 123877 w 5890489"/>
                <a:gd name="connsiteY115" fmla="*/ 4564210 h 6578438"/>
                <a:gd name="connsiteX116" fmla="*/ 130 w 5890489"/>
                <a:gd name="connsiteY116" fmla="*/ 3865530 h 6578438"/>
                <a:gd name="connsiteX117" fmla="*/ 30602 w 5890489"/>
                <a:gd name="connsiteY117" fmla="*/ 3505793 h 6578438"/>
                <a:gd name="connsiteX118" fmla="*/ 126924 w 5890489"/>
                <a:gd name="connsiteY118" fmla="*/ 3157164 h 6578438"/>
                <a:gd name="connsiteX119" fmla="*/ 334803 w 5890489"/>
                <a:gd name="connsiteY119" fmla="*/ 2560530 h 6578438"/>
                <a:gd name="connsiteX120" fmla="*/ 381176 w 5890489"/>
                <a:gd name="connsiteY120" fmla="*/ 2409144 h 6578438"/>
                <a:gd name="connsiteX121" fmla="*/ 425825 w 5890489"/>
                <a:gd name="connsiteY121" fmla="*/ 2255819 h 6578438"/>
                <a:gd name="connsiteX122" fmla="*/ 470210 w 5890489"/>
                <a:gd name="connsiteY122" fmla="*/ 2099523 h 6578438"/>
                <a:gd name="connsiteX123" fmla="*/ 492998 w 5890489"/>
                <a:gd name="connsiteY123" fmla="*/ 2020213 h 6578438"/>
                <a:gd name="connsiteX124" fmla="*/ 517509 w 5890489"/>
                <a:gd name="connsiteY124" fmla="*/ 1939224 h 6578438"/>
                <a:gd name="connsiteX125" fmla="*/ 544007 w 5890489"/>
                <a:gd name="connsiteY125" fmla="*/ 1857201 h 6578438"/>
                <a:gd name="connsiteX126" fmla="*/ 573288 w 5890489"/>
                <a:gd name="connsiteY126" fmla="*/ 1774274 h 6578438"/>
                <a:gd name="connsiteX127" fmla="*/ 606146 w 5890489"/>
                <a:gd name="connsiteY127" fmla="*/ 1690832 h 6578438"/>
                <a:gd name="connsiteX128" fmla="*/ 644569 w 5890489"/>
                <a:gd name="connsiteY128" fmla="*/ 1607775 h 6578438"/>
                <a:gd name="connsiteX129" fmla="*/ 837874 w 5890489"/>
                <a:gd name="connsiteY129" fmla="*/ 1297638 h 6578438"/>
                <a:gd name="connsiteX130" fmla="*/ 1069602 w 5890489"/>
                <a:gd name="connsiteY130" fmla="*/ 1032194 h 6578438"/>
                <a:gd name="connsiteX131" fmla="*/ 1130548 w 5890489"/>
                <a:gd name="connsiteY131" fmla="*/ 970839 h 6578438"/>
                <a:gd name="connsiteX132" fmla="*/ 1192024 w 5890489"/>
                <a:gd name="connsiteY132" fmla="*/ 910129 h 6578438"/>
                <a:gd name="connsiteX133" fmla="*/ 1255356 w 5890489"/>
                <a:gd name="connsiteY133" fmla="*/ 850841 h 6578438"/>
                <a:gd name="connsiteX134" fmla="*/ 1319614 w 5890489"/>
                <a:gd name="connsiteY134" fmla="*/ 792068 h 6578438"/>
                <a:gd name="connsiteX135" fmla="*/ 1385728 w 5890489"/>
                <a:gd name="connsiteY135" fmla="*/ 734975 h 6578438"/>
                <a:gd name="connsiteX136" fmla="*/ 1452768 w 5890489"/>
                <a:gd name="connsiteY136" fmla="*/ 678528 h 6578438"/>
                <a:gd name="connsiteX137" fmla="*/ 1469594 w 5890489"/>
                <a:gd name="connsiteY137" fmla="*/ 664449 h 6578438"/>
                <a:gd name="connsiteX138" fmla="*/ 1487083 w 5890489"/>
                <a:gd name="connsiteY138" fmla="*/ 651015 h 6578438"/>
                <a:gd name="connsiteX139" fmla="*/ 1522193 w 5890489"/>
                <a:gd name="connsiteY139" fmla="*/ 624277 h 6578438"/>
                <a:gd name="connsiteX140" fmla="*/ 1592415 w 5890489"/>
                <a:gd name="connsiteY140" fmla="*/ 570671 h 6578438"/>
                <a:gd name="connsiteX141" fmla="*/ 1738287 w 5890489"/>
                <a:gd name="connsiteY141" fmla="*/ 469402 h 6578438"/>
                <a:gd name="connsiteX142" fmla="*/ 1890918 w 5890489"/>
                <a:gd name="connsiteY142" fmla="*/ 376530 h 6578438"/>
                <a:gd name="connsiteX143" fmla="*/ 2555363 w 5890489"/>
                <a:gd name="connsiteY143" fmla="*/ 105274 h 6578438"/>
                <a:gd name="connsiteX144" fmla="*/ 3259291 w 5890489"/>
                <a:gd name="connsiteY144" fmla="*/ 3229 h 6578438"/>
                <a:gd name="connsiteX145" fmla="*/ 3347265 w 5890489"/>
                <a:gd name="connsiteY145" fmla="*/ 903 h 65784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Lst>
              <a:rect l="l" t="t" r="r" b="b"/>
              <a:pathLst>
                <a:path w="5890489" h="6578438">
                  <a:moveTo>
                    <a:pt x="3391253" y="0"/>
                  </a:moveTo>
                  <a:lnTo>
                    <a:pt x="3434974" y="646"/>
                  </a:lnTo>
                  <a:lnTo>
                    <a:pt x="3522419" y="2712"/>
                  </a:lnTo>
                  <a:cubicBezTo>
                    <a:pt x="3551567" y="3488"/>
                    <a:pt x="3580451" y="3746"/>
                    <a:pt x="3610261" y="6458"/>
                  </a:cubicBezTo>
                  <a:cubicBezTo>
                    <a:pt x="3669353" y="10850"/>
                    <a:pt x="3728179" y="14337"/>
                    <a:pt x="3786872" y="20667"/>
                  </a:cubicBezTo>
                  <a:lnTo>
                    <a:pt x="3962291" y="43530"/>
                  </a:lnTo>
                  <a:lnTo>
                    <a:pt x="4135855" y="75176"/>
                  </a:lnTo>
                  <a:cubicBezTo>
                    <a:pt x="4193224" y="87836"/>
                    <a:pt x="4250328" y="101398"/>
                    <a:pt x="4307299" y="114315"/>
                  </a:cubicBezTo>
                  <a:cubicBezTo>
                    <a:pt x="4364139" y="128394"/>
                    <a:pt x="4420050" y="145575"/>
                    <a:pt x="4476358" y="160816"/>
                  </a:cubicBezTo>
                  <a:cubicBezTo>
                    <a:pt x="4504580" y="167921"/>
                    <a:pt x="4532138" y="177995"/>
                    <a:pt x="4559829" y="186779"/>
                  </a:cubicBezTo>
                  <a:lnTo>
                    <a:pt x="4642901" y="213648"/>
                  </a:lnTo>
                  <a:cubicBezTo>
                    <a:pt x="4863234" y="288307"/>
                    <a:pt x="5076414" y="379371"/>
                    <a:pt x="5280847" y="485936"/>
                  </a:cubicBezTo>
                  <a:cubicBezTo>
                    <a:pt x="5485018" y="592631"/>
                    <a:pt x="5681768" y="713145"/>
                    <a:pt x="5865400" y="851099"/>
                  </a:cubicBezTo>
                  <a:lnTo>
                    <a:pt x="5890489" y="870950"/>
                  </a:lnTo>
                  <a:lnTo>
                    <a:pt x="5890489" y="1321814"/>
                  </a:lnTo>
                  <a:lnTo>
                    <a:pt x="5887395" y="1318952"/>
                  </a:lnTo>
                  <a:lnTo>
                    <a:pt x="5830291" y="1265992"/>
                  </a:lnTo>
                  <a:lnTo>
                    <a:pt x="5815981" y="1252687"/>
                  </a:lnTo>
                  <a:lnTo>
                    <a:pt x="5801142" y="1240158"/>
                  </a:lnTo>
                  <a:lnTo>
                    <a:pt x="5771464" y="1214969"/>
                  </a:lnTo>
                  <a:cubicBezTo>
                    <a:pt x="5731849" y="1181385"/>
                    <a:pt x="5692897" y="1146896"/>
                    <a:pt x="5651030" y="1115767"/>
                  </a:cubicBezTo>
                  <a:cubicBezTo>
                    <a:pt x="5487534" y="986985"/>
                    <a:pt x="5311321" y="872542"/>
                    <a:pt x="5123183" y="780443"/>
                  </a:cubicBezTo>
                  <a:cubicBezTo>
                    <a:pt x="4935309" y="688087"/>
                    <a:pt x="4737102" y="616398"/>
                    <a:pt x="4533860" y="567701"/>
                  </a:cubicBezTo>
                  <a:lnTo>
                    <a:pt x="4457281" y="550780"/>
                  </a:lnTo>
                  <a:cubicBezTo>
                    <a:pt x="4431709" y="545484"/>
                    <a:pt x="4406536" y="538896"/>
                    <a:pt x="4380568" y="535279"/>
                  </a:cubicBezTo>
                  <a:lnTo>
                    <a:pt x="4303325" y="522879"/>
                  </a:lnTo>
                  <a:lnTo>
                    <a:pt x="4264769" y="516679"/>
                  </a:lnTo>
                  <a:cubicBezTo>
                    <a:pt x="4251918" y="514612"/>
                    <a:pt x="4239067" y="512415"/>
                    <a:pt x="4226082" y="511253"/>
                  </a:cubicBezTo>
                  <a:cubicBezTo>
                    <a:pt x="4174145" y="505829"/>
                    <a:pt x="4122606" y="499498"/>
                    <a:pt x="4070934" y="494848"/>
                  </a:cubicBezTo>
                  <a:lnTo>
                    <a:pt x="3915521" y="486065"/>
                  </a:lnTo>
                  <a:lnTo>
                    <a:pt x="3760241" y="484257"/>
                  </a:lnTo>
                  <a:cubicBezTo>
                    <a:pt x="3734405" y="483869"/>
                    <a:pt x="3708571" y="485936"/>
                    <a:pt x="3682734" y="486581"/>
                  </a:cubicBezTo>
                  <a:lnTo>
                    <a:pt x="3605491" y="488907"/>
                  </a:lnTo>
                  <a:cubicBezTo>
                    <a:pt x="3579921" y="489165"/>
                    <a:pt x="3553555" y="491490"/>
                    <a:pt x="3527454" y="493169"/>
                  </a:cubicBezTo>
                  <a:lnTo>
                    <a:pt x="3449151" y="498336"/>
                  </a:lnTo>
                  <a:lnTo>
                    <a:pt x="3410067" y="500532"/>
                  </a:lnTo>
                  <a:lnTo>
                    <a:pt x="3371246" y="504279"/>
                  </a:lnTo>
                  <a:cubicBezTo>
                    <a:pt x="3345410" y="506862"/>
                    <a:pt x="3319575" y="509315"/>
                    <a:pt x="3293739" y="511512"/>
                  </a:cubicBezTo>
                  <a:cubicBezTo>
                    <a:pt x="3087450" y="531662"/>
                    <a:pt x="2885531" y="563180"/>
                    <a:pt x="2689445" y="610198"/>
                  </a:cubicBezTo>
                  <a:cubicBezTo>
                    <a:pt x="2493357" y="657344"/>
                    <a:pt x="2302303" y="719088"/>
                    <a:pt x="2117875" y="800335"/>
                  </a:cubicBezTo>
                  <a:cubicBezTo>
                    <a:pt x="2072298" y="821648"/>
                    <a:pt x="2026854" y="843606"/>
                    <a:pt x="1981276" y="865566"/>
                  </a:cubicBezTo>
                  <a:cubicBezTo>
                    <a:pt x="1937025" y="889978"/>
                    <a:pt x="1891978" y="913229"/>
                    <a:pt x="1847991" y="938676"/>
                  </a:cubicBezTo>
                  <a:lnTo>
                    <a:pt x="1783069" y="978718"/>
                  </a:lnTo>
                  <a:lnTo>
                    <a:pt x="1750609" y="998869"/>
                  </a:lnTo>
                  <a:lnTo>
                    <a:pt x="1734312" y="1008945"/>
                  </a:lnTo>
                  <a:lnTo>
                    <a:pt x="1718547" y="1019924"/>
                  </a:lnTo>
                  <a:lnTo>
                    <a:pt x="1655481" y="1063582"/>
                  </a:lnTo>
                  <a:cubicBezTo>
                    <a:pt x="1634414" y="1078178"/>
                    <a:pt x="1612950" y="1092259"/>
                    <a:pt x="1593077" y="1108664"/>
                  </a:cubicBezTo>
                  <a:lnTo>
                    <a:pt x="1532263" y="1156197"/>
                  </a:lnTo>
                  <a:cubicBezTo>
                    <a:pt x="1511992" y="1172085"/>
                    <a:pt x="1491587" y="1187844"/>
                    <a:pt x="1472509" y="1205152"/>
                  </a:cubicBezTo>
                  <a:lnTo>
                    <a:pt x="1414212" y="1256175"/>
                  </a:lnTo>
                  <a:cubicBezTo>
                    <a:pt x="1395001" y="1273354"/>
                    <a:pt x="1375127" y="1290147"/>
                    <a:pt x="1357242" y="1308359"/>
                  </a:cubicBezTo>
                  <a:cubicBezTo>
                    <a:pt x="1283178" y="1379532"/>
                    <a:pt x="1212163" y="1452513"/>
                    <a:pt x="1153072" y="1529498"/>
                  </a:cubicBezTo>
                  <a:cubicBezTo>
                    <a:pt x="1090933" y="1605578"/>
                    <a:pt x="1043501" y="1685794"/>
                    <a:pt x="1002694" y="1770658"/>
                  </a:cubicBezTo>
                  <a:lnTo>
                    <a:pt x="974076" y="1835371"/>
                  </a:lnTo>
                  <a:lnTo>
                    <a:pt x="949564" y="1903573"/>
                  </a:lnTo>
                  <a:cubicBezTo>
                    <a:pt x="940820" y="1925661"/>
                    <a:pt x="934593" y="1950719"/>
                    <a:pt x="927173" y="1974229"/>
                  </a:cubicBezTo>
                  <a:cubicBezTo>
                    <a:pt x="920019" y="1998254"/>
                    <a:pt x="912468" y="2021504"/>
                    <a:pt x="906107" y="2046952"/>
                  </a:cubicBezTo>
                  <a:cubicBezTo>
                    <a:pt x="853906" y="2245614"/>
                    <a:pt x="809918" y="2463136"/>
                    <a:pt x="751092" y="2676266"/>
                  </a:cubicBezTo>
                  <a:cubicBezTo>
                    <a:pt x="693458" y="2889912"/>
                    <a:pt x="624166" y="3100976"/>
                    <a:pt x="547189" y="3308422"/>
                  </a:cubicBezTo>
                  <a:cubicBezTo>
                    <a:pt x="479617" y="3487580"/>
                    <a:pt x="444109" y="3675523"/>
                    <a:pt x="441195" y="3866306"/>
                  </a:cubicBezTo>
                  <a:cubicBezTo>
                    <a:pt x="438014" y="4057089"/>
                    <a:pt x="469282" y="4250456"/>
                    <a:pt x="527182" y="4439174"/>
                  </a:cubicBezTo>
                  <a:cubicBezTo>
                    <a:pt x="584815" y="4628278"/>
                    <a:pt x="671067" y="4811828"/>
                    <a:pt x="775073" y="4987240"/>
                  </a:cubicBezTo>
                  <a:cubicBezTo>
                    <a:pt x="827009" y="5075075"/>
                    <a:pt x="884246" y="5160327"/>
                    <a:pt x="943206" y="5244933"/>
                  </a:cubicBezTo>
                  <a:cubicBezTo>
                    <a:pt x="1002296" y="5329411"/>
                    <a:pt x="1064964" y="5412337"/>
                    <a:pt x="1133728" y="5490356"/>
                  </a:cubicBezTo>
                  <a:cubicBezTo>
                    <a:pt x="1203949" y="5567728"/>
                    <a:pt x="1279337" y="5642259"/>
                    <a:pt x="1359626" y="5709815"/>
                  </a:cubicBezTo>
                  <a:cubicBezTo>
                    <a:pt x="1398711" y="5744949"/>
                    <a:pt x="1439916" y="5777241"/>
                    <a:pt x="1481254" y="5809146"/>
                  </a:cubicBezTo>
                  <a:cubicBezTo>
                    <a:pt x="1501922" y="5825163"/>
                    <a:pt x="1522325" y="5841309"/>
                    <a:pt x="1543260" y="5856940"/>
                  </a:cubicBezTo>
                  <a:cubicBezTo>
                    <a:pt x="1564591" y="5871923"/>
                    <a:pt x="1585921" y="5886777"/>
                    <a:pt x="1607518" y="5901374"/>
                  </a:cubicBezTo>
                  <a:cubicBezTo>
                    <a:pt x="1778565" y="6019693"/>
                    <a:pt x="1961271" y="6115924"/>
                    <a:pt x="2145566" y="6193814"/>
                  </a:cubicBezTo>
                  <a:lnTo>
                    <a:pt x="2214991" y="6221844"/>
                  </a:lnTo>
                  <a:lnTo>
                    <a:pt x="2249307" y="6236182"/>
                  </a:lnTo>
                  <a:cubicBezTo>
                    <a:pt x="2260702" y="6241089"/>
                    <a:pt x="2272625" y="6244577"/>
                    <a:pt x="2284285" y="6248711"/>
                  </a:cubicBezTo>
                  <a:lnTo>
                    <a:pt x="2354241" y="6273124"/>
                  </a:lnTo>
                  <a:cubicBezTo>
                    <a:pt x="2360070" y="6275190"/>
                    <a:pt x="2365899" y="6277128"/>
                    <a:pt x="2371597" y="6279324"/>
                  </a:cubicBezTo>
                  <a:cubicBezTo>
                    <a:pt x="2377161" y="6281778"/>
                    <a:pt x="2382329" y="6285007"/>
                    <a:pt x="2387894" y="6287719"/>
                  </a:cubicBezTo>
                  <a:cubicBezTo>
                    <a:pt x="2398757" y="6293274"/>
                    <a:pt x="2410153" y="6297666"/>
                    <a:pt x="2421414" y="6302186"/>
                  </a:cubicBezTo>
                  <a:lnTo>
                    <a:pt x="2489117" y="6329441"/>
                  </a:lnTo>
                  <a:lnTo>
                    <a:pt x="2522902" y="6343134"/>
                  </a:lnTo>
                  <a:cubicBezTo>
                    <a:pt x="2534165" y="6347654"/>
                    <a:pt x="2545294" y="6352563"/>
                    <a:pt x="2556953" y="6356051"/>
                  </a:cubicBezTo>
                  <a:lnTo>
                    <a:pt x="2695009" y="6401905"/>
                  </a:lnTo>
                  <a:cubicBezTo>
                    <a:pt x="2880895" y="6457190"/>
                    <a:pt x="3073141" y="6489095"/>
                    <a:pt x="3268035" y="6501238"/>
                  </a:cubicBezTo>
                  <a:cubicBezTo>
                    <a:pt x="3292413" y="6502659"/>
                    <a:pt x="3316527" y="6505629"/>
                    <a:pt x="3341038" y="6506145"/>
                  </a:cubicBezTo>
                  <a:lnTo>
                    <a:pt x="3414703" y="6507050"/>
                  </a:lnTo>
                  <a:lnTo>
                    <a:pt x="3488237" y="6508212"/>
                  </a:lnTo>
                  <a:cubicBezTo>
                    <a:pt x="3500690" y="6508729"/>
                    <a:pt x="3512483" y="6508471"/>
                    <a:pt x="3524142" y="6507955"/>
                  </a:cubicBezTo>
                  <a:lnTo>
                    <a:pt x="3559252" y="6506921"/>
                  </a:lnTo>
                  <a:cubicBezTo>
                    <a:pt x="3582835" y="6506792"/>
                    <a:pt x="3605889" y="6504467"/>
                    <a:pt x="3629207" y="6503045"/>
                  </a:cubicBezTo>
                  <a:cubicBezTo>
                    <a:pt x="3652526" y="6502012"/>
                    <a:pt x="3675579" y="6499171"/>
                    <a:pt x="3698633" y="6496845"/>
                  </a:cubicBezTo>
                  <a:cubicBezTo>
                    <a:pt x="3710160" y="6495683"/>
                    <a:pt x="3721819" y="6494907"/>
                    <a:pt x="3733213" y="6493357"/>
                  </a:cubicBezTo>
                  <a:lnTo>
                    <a:pt x="3767529" y="6488707"/>
                  </a:lnTo>
                  <a:lnTo>
                    <a:pt x="3801845" y="6484057"/>
                  </a:lnTo>
                  <a:lnTo>
                    <a:pt x="3835895" y="6478116"/>
                  </a:lnTo>
                  <a:cubicBezTo>
                    <a:pt x="4017673" y="6446727"/>
                    <a:pt x="4194152" y="6390281"/>
                    <a:pt x="4364801" y="6308517"/>
                  </a:cubicBezTo>
                  <a:cubicBezTo>
                    <a:pt x="4535583" y="6227139"/>
                    <a:pt x="4700138" y="6120962"/>
                    <a:pt x="4861379" y="6000576"/>
                  </a:cubicBezTo>
                  <a:cubicBezTo>
                    <a:pt x="5022621" y="5879931"/>
                    <a:pt x="5180684" y="5745337"/>
                    <a:pt x="5341263" y="5605834"/>
                  </a:cubicBezTo>
                  <a:lnTo>
                    <a:pt x="5587301" y="5390379"/>
                  </a:lnTo>
                  <a:cubicBezTo>
                    <a:pt x="5674216" y="5315718"/>
                    <a:pt x="5761527" y="5244416"/>
                    <a:pt x="5849105" y="5176344"/>
                  </a:cubicBezTo>
                  <a:lnTo>
                    <a:pt x="5890489" y="5145260"/>
                  </a:lnTo>
                  <a:lnTo>
                    <a:pt x="5890489" y="5995323"/>
                  </a:lnTo>
                  <a:lnTo>
                    <a:pt x="5811477" y="6077819"/>
                  </a:lnTo>
                  <a:cubicBezTo>
                    <a:pt x="5654739" y="6238377"/>
                    <a:pt x="5487138" y="6396093"/>
                    <a:pt x="5301384" y="6542958"/>
                  </a:cubicBezTo>
                  <a:lnTo>
                    <a:pt x="5252008" y="6578438"/>
                  </a:lnTo>
                  <a:lnTo>
                    <a:pt x="1653730" y="6578438"/>
                  </a:lnTo>
                  <a:lnTo>
                    <a:pt x="1549768" y="6488821"/>
                  </a:lnTo>
                  <a:cubicBezTo>
                    <a:pt x="1461976" y="6409495"/>
                    <a:pt x="1378573" y="6327182"/>
                    <a:pt x="1298282" y="6243932"/>
                  </a:cubicBezTo>
                  <a:cubicBezTo>
                    <a:pt x="1278277" y="6223006"/>
                    <a:pt x="1258138" y="6202210"/>
                    <a:pt x="1237999" y="6181671"/>
                  </a:cubicBezTo>
                  <a:lnTo>
                    <a:pt x="1179967" y="6117862"/>
                  </a:lnTo>
                  <a:lnTo>
                    <a:pt x="1121936" y="6054569"/>
                  </a:lnTo>
                  <a:cubicBezTo>
                    <a:pt x="1102328" y="6033644"/>
                    <a:pt x="1084573" y="6011427"/>
                    <a:pt x="1065628" y="5990243"/>
                  </a:cubicBezTo>
                  <a:cubicBezTo>
                    <a:pt x="1028662" y="5947099"/>
                    <a:pt x="990239" y="5904991"/>
                    <a:pt x="954335" y="5861460"/>
                  </a:cubicBezTo>
                  <a:cubicBezTo>
                    <a:pt x="936050" y="5840018"/>
                    <a:pt x="917634" y="5818446"/>
                    <a:pt x="898953" y="5797393"/>
                  </a:cubicBezTo>
                  <a:cubicBezTo>
                    <a:pt x="880404" y="5776208"/>
                    <a:pt x="861325" y="5755412"/>
                    <a:pt x="842908" y="5733582"/>
                  </a:cubicBezTo>
                  <a:cubicBezTo>
                    <a:pt x="767919" y="5647942"/>
                    <a:pt x="693061" y="5561786"/>
                    <a:pt x="622442" y="5471884"/>
                  </a:cubicBezTo>
                  <a:cubicBezTo>
                    <a:pt x="551559" y="5382112"/>
                    <a:pt x="486639" y="5287430"/>
                    <a:pt x="425559" y="5190036"/>
                  </a:cubicBezTo>
                  <a:cubicBezTo>
                    <a:pt x="303668" y="4994990"/>
                    <a:pt x="200193" y="4786123"/>
                    <a:pt x="123877" y="4564210"/>
                  </a:cubicBezTo>
                  <a:cubicBezTo>
                    <a:pt x="47694" y="4342555"/>
                    <a:pt x="2249" y="4106045"/>
                    <a:pt x="130" y="3865530"/>
                  </a:cubicBezTo>
                  <a:cubicBezTo>
                    <a:pt x="-1328" y="3745403"/>
                    <a:pt x="9537" y="3624629"/>
                    <a:pt x="30602" y="3505793"/>
                  </a:cubicBezTo>
                  <a:cubicBezTo>
                    <a:pt x="51802" y="3386828"/>
                    <a:pt x="84659" y="3270059"/>
                    <a:pt x="126924" y="3157164"/>
                  </a:cubicBezTo>
                  <a:cubicBezTo>
                    <a:pt x="200457" y="2959276"/>
                    <a:pt x="271737" y="2761388"/>
                    <a:pt x="334803" y="2560530"/>
                  </a:cubicBezTo>
                  <a:lnTo>
                    <a:pt x="381176" y="2409144"/>
                  </a:lnTo>
                  <a:lnTo>
                    <a:pt x="425825" y="2255819"/>
                  </a:lnTo>
                  <a:lnTo>
                    <a:pt x="470210" y="2099523"/>
                  </a:lnTo>
                  <a:lnTo>
                    <a:pt x="492998" y="2020213"/>
                  </a:lnTo>
                  <a:lnTo>
                    <a:pt x="517509" y="1939224"/>
                  </a:lnTo>
                  <a:cubicBezTo>
                    <a:pt x="525061" y="1912485"/>
                    <a:pt x="534866" y="1884586"/>
                    <a:pt x="544007" y="1857201"/>
                  </a:cubicBezTo>
                  <a:cubicBezTo>
                    <a:pt x="553680" y="1829559"/>
                    <a:pt x="561496" y="1802304"/>
                    <a:pt x="573288" y="1774274"/>
                  </a:cubicBezTo>
                  <a:lnTo>
                    <a:pt x="606146" y="1690832"/>
                  </a:lnTo>
                  <a:cubicBezTo>
                    <a:pt x="618467" y="1663060"/>
                    <a:pt x="631716" y="1635417"/>
                    <a:pt x="644569" y="1607775"/>
                  </a:cubicBezTo>
                  <a:cubicBezTo>
                    <a:pt x="698625" y="1498368"/>
                    <a:pt x="763413" y="1391287"/>
                    <a:pt x="837874" y="1297638"/>
                  </a:cubicBezTo>
                  <a:cubicBezTo>
                    <a:pt x="910348" y="1201278"/>
                    <a:pt x="990107" y="1115897"/>
                    <a:pt x="1069602" y="1032194"/>
                  </a:cubicBezTo>
                  <a:cubicBezTo>
                    <a:pt x="1089079" y="1010624"/>
                    <a:pt x="1110012" y="990990"/>
                    <a:pt x="1130548" y="970839"/>
                  </a:cubicBezTo>
                  <a:lnTo>
                    <a:pt x="1192024" y="910129"/>
                  </a:lnTo>
                  <a:cubicBezTo>
                    <a:pt x="1212031" y="889462"/>
                    <a:pt x="1234024" y="870475"/>
                    <a:pt x="1255356" y="850841"/>
                  </a:cubicBezTo>
                  <a:lnTo>
                    <a:pt x="1319614" y="792068"/>
                  </a:lnTo>
                  <a:cubicBezTo>
                    <a:pt x="1340680" y="772176"/>
                    <a:pt x="1363469" y="753834"/>
                    <a:pt x="1385728" y="734975"/>
                  </a:cubicBezTo>
                  <a:lnTo>
                    <a:pt x="1452768" y="678528"/>
                  </a:lnTo>
                  <a:lnTo>
                    <a:pt x="1469594" y="664449"/>
                  </a:lnTo>
                  <a:lnTo>
                    <a:pt x="1487083" y="651015"/>
                  </a:lnTo>
                  <a:lnTo>
                    <a:pt x="1522193" y="624277"/>
                  </a:lnTo>
                  <a:lnTo>
                    <a:pt x="1592415" y="570671"/>
                  </a:lnTo>
                  <a:cubicBezTo>
                    <a:pt x="1640110" y="535925"/>
                    <a:pt x="1689531" y="503245"/>
                    <a:pt x="1738287" y="469402"/>
                  </a:cubicBezTo>
                  <a:cubicBezTo>
                    <a:pt x="1788634" y="438015"/>
                    <a:pt x="1839643" y="407013"/>
                    <a:pt x="1890918" y="376530"/>
                  </a:cubicBezTo>
                  <a:cubicBezTo>
                    <a:pt x="2098400" y="258209"/>
                    <a:pt x="2323503" y="166241"/>
                    <a:pt x="2555363" y="105274"/>
                  </a:cubicBezTo>
                  <a:cubicBezTo>
                    <a:pt x="2787223" y="44047"/>
                    <a:pt x="3024516" y="12013"/>
                    <a:pt x="3259291" y="3229"/>
                  </a:cubicBezTo>
                  <a:lnTo>
                    <a:pt x="3347265" y="903"/>
                  </a:lnTo>
                  <a:close/>
                </a:path>
              </a:pathLst>
            </a:custGeom>
            <a:gradFill flip="none" rotWithShape="1">
              <a:gsLst>
                <a:gs pos="2000">
                  <a:schemeClr val="bg1">
                    <a:alpha val="10000"/>
                  </a:schemeClr>
                </a:gs>
                <a:gs pos="16000">
                  <a:schemeClr val="accent6">
                    <a:alpha val="5000"/>
                  </a:schemeClr>
                </a:gs>
                <a:gs pos="100000">
                  <a:schemeClr val="bg1">
                    <a:alpha val="10000"/>
                  </a:schemeClr>
                </a:gs>
                <a:gs pos="85000">
                  <a:schemeClr val="accent1">
                    <a:alpha val="5000"/>
                  </a:schemeClr>
                </a:gs>
              </a:gsLst>
              <a:lin ang="120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Freeform: Shape 29">
              <a:extLst>
                <a:ext uri="{FF2B5EF4-FFF2-40B4-BE49-F238E27FC236}">
                  <a16:creationId xmlns:a16="http://schemas.microsoft.com/office/drawing/2014/main" id="{27CCEAF3-651B-4605-AE58-F96E2270363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01023" y="52997"/>
              <a:ext cx="6093363" cy="6805004"/>
            </a:xfrm>
            <a:custGeom>
              <a:avLst/>
              <a:gdLst>
                <a:gd name="connsiteX0" fmla="*/ 3517682 w 5890491"/>
                <a:gd name="connsiteY0" fmla="*/ 0 h 6578439"/>
                <a:gd name="connsiteX1" fmla="*/ 5849513 w 5890491"/>
                <a:gd name="connsiteY1" fmla="*/ 841730 h 6578439"/>
                <a:gd name="connsiteX2" fmla="*/ 5890491 w 5890491"/>
                <a:gd name="connsiteY2" fmla="*/ 879061 h 6578439"/>
                <a:gd name="connsiteX3" fmla="*/ 5890491 w 5890491"/>
                <a:gd name="connsiteY3" fmla="*/ 2034114 h 6578439"/>
                <a:gd name="connsiteX4" fmla="*/ 5757065 w 5890491"/>
                <a:gd name="connsiteY4" fmla="*/ 1854938 h 6578439"/>
                <a:gd name="connsiteX5" fmla="*/ 5564060 w 5890491"/>
                <a:gd name="connsiteY5" fmla="*/ 1642182 h 6578439"/>
                <a:gd name="connsiteX6" fmla="*/ 3517551 w 5890491"/>
                <a:gd name="connsiteY6" fmla="*/ 790012 h 6578439"/>
                <a:gd name="connsiteX7" fmla="*/ 1611552 w 5890491"/>
                <a:gd name="connsiteY7" fmla="*/ 1543282 h 6578439"/>
                <a:gd name="connsiteX8" fmla="*/ 1340656 w 5890491"/>
                <a:gd name="connsiteY8" fmla="*/ 1897925 h 6578439"/>
                <a:gd name="connsiteX9" fmla="*/ 1201705 w 5890491"/>
                <a:gd name="connsiteY9" fmla="*/ 2361213 h 6578439"/>
                <a:gd name="connsiteX10" fmla="*/ 852705 w 5890491"/>
                <a:gd name="connsiteY10" fmla="*/ 3529176 h 6578439"/>
                <a:gd name="connsiteX11" fmla="*/ 863863 w 5890491"/>
                <a:gd name="connsiteY11" fmla="*/ 4437051 h 6578439"/>
                <a:gd name="connsiteX12" fmla="*/ 1413569 w 5890491"/>
                <a:gd name="connsiteY12" fmla="*/ 5357174 h 6578439"/>
                <a:gd name="connsiteX13" fmla="*/ 2339129 w 5890491"/>
                <a:gd name="connsiteY13" fmla="*/ 6143367 h 6578439"/>
                <a:gd name="connsiteX14" fmla="*/ 3439449 w 5890491"/>
                <a:gd name="connsiteY14" fmla="*/ 6420049 h 6578439"/>
                <a:gd name="connsiteX15" fmla="*/ 5251388 w 5890491"/>
                <a:gd name="connsiteY15" fmla="*/ 5349009 h 6578439"/>
                <a:gd name="connsiteX16" fmla="*/ 5657731 w 5890491"/>
                <a:gd name="connsiteY16" fmla="*/ 4959205 h 6578439"/>
                <a:gd name="connsiteX17" fmla="*/ 5836127 w 5890491"/>
                <a:gd name="connsiteY17" fmla="*/ 4792052 h 6578439"/>
                <a:gd name="connsiteX18" fmla="*/ 5890491 w 5890491"/>
                <a:gd name="connsiteY18" fmla="*/ 4738662 h 6578439"/>
                <a:gd name="connsiteX19" fmla="*/ 5890491 w 5890491"/>
                <a:gd name="connsiteY19" fmla="*/ 5821964 h 6578439"/>
                <a:gd name="connsiteX20" fmla="*/ 5802001 w 5890491"/>
                <a:gd name="connsiteY20" fmla="*/ 5907904 h 6578439"/>
                <a:gd name="connsiteX21" fmla="*/ 5294358 w 5890491"/>
                <a:gd name="connsiteY21" fmla="*/ 6397505 h 6578439"/>
                <a:gd name="connsiteX22" fmla="*/ 5077178 w 5890491"/>
                <a:gd name="connsiteY22" fmla="*/ 6578439 h 6578439"/>
                <a:gd name="connsiteX23" fmla="*/ 1567290 w 5890491"/>
                <a:gd name="connsiteY23" fmla="*/ 6578439 h 6578439"/>
                <a:gd name="connsiteX24" fmla="*/ 1508588 w 5890491"/>
                <a:gd name="connsiteY24" fmla="*/ 6535186 h 6578439"/>
                <a:gd name="connsiteX25" fmla="*/ 826498 w 5890491"/>
                <a:gd name="connsiteY25" fmla="*/ 5876034 h 6578439"/>
                <a:gd name="connsiteX26" fmla="*/ 122403 w 5890491"/>
                <a:gd name="connsiteY26" fmla="*/ 3255655 h 6578439"/>
                <a:gd name="connsiteX27" fmla="*/ 1061197 w 5890491"/>
                <a:gd name="connsiteY27" fmla="*/ 984650 h 6578439"/>
                <a:gd name="connsiteX28" fmla="*/ 3517682 w 5890491"/>
                <a:gd name="connsiteY28" fmla="*/ 0 h 65784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5890491" h="6578439">
                  <a:moveTo>
                    <a:pt x="3517682" y="0"/>
                  </a:moveTo>
                  <a:cubicBezTo>
                    <a:pt x="4402017" y="0"/>
                    <a:pt x="5213742" y="315483"/>
                    <a:pt x="5849513" y="841730"/>
                  </a:cubicBezTo>
                  <a:lnTo>
                    <a:pt x="5890491" y="879061"/>
                  </a:lnTo>
                  <a:lnTo>
                    <a:pt x="5890491" y="2034114"/>
                  </a:lnTo>
                  <a:lnTo>
                    <a:pt x="5757065" y="1854938"/>
                  </a:lnTo>
                  <a:cubicBezTo>
                    <a:pt x="5696443" y="1781264"/>
                    <a:pt x="5632076" y="1710299"/>
                    <a:pt x="5564060" y="1642182"/>
                  </a:cubicBezTo>
                  <a:cubicBezTo>
                    <a:pt x="5015393" y="1092636"/>
                    <a:pt x="4288592" y="790012"/>
                    <a:pt x="3517551" y="790012"/>
                  </a:cubicBezTo>
                  <a:cubicBezTo>
                    <a:pt x="2701750" y="790012"/>
                    <a:pt x="2131676" y="1015335"/>
                    <a:pt x="1611552" y="1543282"/>
                  </a:cubicBezTo>
                  <a:cubicBezTo>
                    <a:pt x="1435754" y="1721722"/>
                    <a:pt x="1375945" y="1822729"/>
                    <a:pt x="1340656" y="1897925"/>
                  </a:cubicBezTo>
                  <a:cubicBezTo>
                    <a:pt x="1289148" y="2007623"/>
                    <a:pt x="1252432" y="2155907"/>
                    <a:pt x="1201705" y="2361213"/>
                  </a:cubicBezTo>
                  <a:cubicBezTo>
                    <a:pt x="1133721" y="2635919"/>
                    <a:pt x="1040568" y="3012290"/>
                    <a:pt x="852705" y="3529176"/>
                  </a:cubicBezTo>
                  <a:cubicBezTo>
                    <a:pt x="749952" y="3811784"/>
                    <a:pt x="753584" y="4108747"/>
                    <a:pt x="863863" y="4437051"/>
                  </a:cubicBezTo>
                  <a:cubicBezTo>
                    <a:pt x="964800" y="4737438"/>
                    <a:pt x="1154869" y="5055603"/>
                    <a:pt x="1413569" y="5357174"/>
                  </a:cubicBezTo>
                  <a:cubicBezTo>
                    <a:pt x="1718326" y="5712343"/>
                    <a:pt x="2021008" y="5969404"/>
                    <a:pt x="2339129" y="6143367"/>
                  </a:cubicBezTo>
                  <a:cubicBezTo>
                    <a:pt x="2679565" y="6329577"/>
                    <a:pt x="3039591" y="6420049"/>
                    <a:pt x="3439449" y="6420049"/>
                  </a:cubicBezTo>
                  <a:cubicBezTo>
                    <a:pt x="4142246" y="6420049"/>
                    <a:pt x="4633828" y="5976251"/>
                    <a:pt x="5251388" y="5349009"/>
                  </a:cubicBezTo>
                  <a:cubicBezTo>
                    <a:pt x="5389949" y="5208364"/>
                    <a:pt x="5526047" y="5081677"/>
                    <a:pt x="5657731" y="4959205"/>
                  </a:cubicBezTo>
                  <a:cubicBezTo>
                    <a:pt x="5719520" y="4901722"/>
                    <a:pt x="5779200" y="4846206"/>
                    <a:pt x="5836127" y="4792052"/>
                  </a:cubicBezTo>
                  <a:lnTo>
                    <a:pt x="5890491" y="4738662"/>
                  </a:lnTo>
                  <a:lnTo>
                    <a:pt x="5890491" y="5821964"/>
                  </a:lnTo>
                  <a:lnTo>
                    <a:pt x="5802001" y="5907904"/>
                  </a:lnTo>
                  <a:cubicBezTo>
                    <a:pt x="5634962" y="6077456"/>
                    <a:pt x="5467509" y="6243625"/>
                    <a:pt x="5294358" y="6397505"/>
                  </a:cubicBezTo>
                  <a:lnTo>
                    <a:pt x="5077178" y="6578439"/>
                  </a:lnTo>
                  <a:lnTo>
                    <a:pt x="1567290" y="6578439"/>
                  </a:lnTo>
                  <a:lnTo>
                    <a:pt x="1508588" y="6535186"/>
                  </a:lnTo>
                  <a:cubicBezTo>
                    <a:pt x="1263991" y="6345442"/>
                    <a:pt x="1038054" y="6122666"/>
                    <a:pt x="826498" y="5876034"/>
                  </a:cubicBezTo>
                  <a:cubicBezTo>
                    <a:pt x="261613" y="5217713"/>
                    <a:pt x="-239182" y="4250314"/>
                    <a:pt x="122403" y="3255655"/>
                  </a:cubicBezTo>
                  <a:cubicBezTo>
                    <a:pt x="607497" y="1921629"/>
                    <a:pt x="393040" y="1662857"/>
                    <a:pt x="1061197" y="984650"/>
                  </a:cubicBezTo>
                  <a:cubicBezTo>
                    <a:pt x="1729484" y="306444"/>
                    <a:pt x="2498060" y="0"/>
                    <a:pt x="3517682" y="0"/>
                  </a:cubicBezTo>
                  <a:close/>
                </a:path>
              </a:pathLst>
            </a:custGeom>
            <a:gradFill flip="none" rotWithShape="1">
              <a:gsLst>
                <a:gs pos="2000">
                  <a:schemeClr val="bg1"/>
                </a:gs>
                <a:gs pos="16000">
                  <a:schemeClr val="accent6">
                    <a:alpha val="10000"/>
                  </a:schemeClr>
                </a:gs>
                <a:gs pos="100000">
                  <a:schemeClr val="bg1">
                    <a:alpha val="10000"/>
                  </a:schemeClr>
                </a:gs>
                <a:gs pos="85000">
                  <a:schemeClr val="accent1">
                    <a:alpha val="10000"/>
                  </a:schemeClr>
                </a:gs>
              </a:gsLst>
              <a:lin ang="120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Freeform: Shape 30">
              <a:extLst>
                <a:ext uri="{FF2B5EF4-FFF2-40B4-BE49-F238E27FC236}">
                  <a16:creationId xmlns:a16="http://schemas.microsoft.com/office/drawing/2014/main" id="{ED519330-E5F1-4248-B58C-1AA0D9E6DAB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01024" y="52997"/>
              <a:ext cx="6093362" cy="6805004"/>
            </a:xfrm>
            <a:custGeom>
              <a:avLst/>
              <a:gdLst>
                <a:gd name="connsiteX0" fmla="*/ 5890490 w 5890490"/>
                <a:gd name="connsiteY0" fmla="*/ 5389037 h 6578439"/>
                <a:gd name="connsiteX1" fmla="*/ 5890490 w 5890490"/>
                <a:gd name="connsiteY1" fmla="*/ 5855587 h 6578439"/>
                <a:gd name="connsiteX2" fmla="*/ 5784593 w 5890490"/>
                <a:gd name="connsiteY2" fmla="*/ 5962054 h 6578439"/>
                <a:gd name="connsiteX3" fmla="*/ 5663414 w 5890490"/>
                <a:gd name="connsiteY3" fmla="*/ 6082564 h 6578439"/>
                <a:gd name="connsiteX4" fmla="*/ 5147099 w 5890490"/>
                <a:gd name="connsiteY4" fmla="*/ 6547726 h 6578439"/>
                <a:gd name="connsiteX5" fmla="*/ 5105015 w 5890490"/>
                <a:gd name="connsiteY5" fmla="*/ 6578439 h 6578439"/>
                <a:gd name="connsiteX6" fmla="*/ 4385601 w 5890490"/>
                <a:gd name="connsiteY6" fmla="*/ 6578439 h 6578439"/>
                <a:gd name="connsiteX7" fmla="*/ 4507252 w 5890490"/>
                <a:gd name="connsiteY7" fmla="*/ 6515968 h 6578439"/>
                <a:gd name="connsiteX8" fmla="*/ 4909330 w 5890490"/>
                <a:gd name="connsiteY8" fmla="*/ 6253453 h 6578439"/>
                <a:gd name="connsiteX9" fmla="*/ 5411374 w 5890490"/>
                <a:gd name="connsiteY9" fmla="*/ 5828544 h 6578439"/>
                <a:gd name="connsiteX10" fmla="*/ 5533570 w 5890490"/>
                <a:gd name="connsiteY10" fmla="*/ 5714534 h 6578439"/>
                <a:gd name="connsiteX11" fmla="*/ 5657425 w 5890490"/>
                <a:gd name="connsiteY11" fmla="*/ 5597650 h 6578439"/>
                <a:gd name="connsiteX12" fmla="*/ 3336813 w 5890490"/>
                <a:gd name="connsiteY12" fmla="*/ 499 h 6578439"/>
                <a:gd name="connsiteX13" fmla="*/ 3513674 w 5890490"/>
                <a:gd name="connsiteY13" fmla="*/ 1202 h 6578439"/>
                <a:gd name="connsiteX14" fmla="*/ 3602743 w 5890490"/>
                <a:gd name="connsiteY14" fmla="*/ 4827 h 6578439"/>
                <a:gd name="connsiteX15" fmla="*/ 3647213 w 5890490"/>
                <a:gd name="connsiteY15" fmla="*/ 6703 h 6578439"/>
                <a:gd name="connsiteX16" fmla="*/ 3691684 w 5890490"/>
                <a:gd name="connsiteY16" fmla="*/ 9453 h 6578439"/>
                <a:gd name="connsiteX17" fmla="*/ 3868927 w 5890490"/>
                <a:gd name="connsiteY17" fmla="*/ 27080 h 6578439"/>
                <a:gd name="connsiteX18" fmla="*/ 5200872 w 5890490"/>
                <a:gd name="connsiteY18" fmla="*/ 472240 h 6578439"/>
                <a:gd name="connsiteX19" fmla="*/ 5772711 w 5890490"/>
                <a:gd name="connsiteY19" fmla="*/ 866334 h 6578439"/>
                <a:gd name="connsiteX20" fmla="*/ 5890490 w 5890490"/>
                <a:gd name="connsiteY20" fmla="*/ 972426 h 6578439"/>
                <a:gd name="connsiteX21" fmla="*/ 5890490 w 5890490"/>
                <a:gd name="connsiteY21" fmla="*/ 1158576 h 6578439"/>
                <a:gd name="connsiteX22" fmla="*/ 5676045 w 5890490"/>
                <a:gd name="connsiteY22" fmla="*/ 986969 h 6578439"/>
                <a:gd name="connsiteX23" fmla="*/ 5103776 w 5890490"/>
                <a:gd name="connsiteY23" fmla="*/ 655879 h 6578439"/>
                <a:gd name="connsiteX24" fmla="*/ 4482465 w 5890490"/>
                <a:gd name="connsiteY24" fmla="*/ 440363 h 6578439"/>
                <a:gd name="connsiteX25" fmla="*/ 4402444 w 5890490"/>
                <a:gd name="connsiteY25" fmla="*/ 422111 h 6578439"/>
                <a:gd name="connsiteX26" fmla="*/ 4322423 w 5890490"/>
                <a:gd name="connsiteY26" fmla="*/ 404610 h 6578439"/>
                <a:gd name="connsiteX27" fmla="*/ 4241892 w 5890490"/>
                <a:gd name="connsiteY27" fmla="*/ 389858 h 6578439"/>
                <a:gd name="connsiteX28" fmla="*/ 4201627 w 5890490"/>
                <a:gd name="connsiteY28" fmla="*/ 382483 h 6578439"/>
                <a:gd name="connsiteX29" fmla="*/ 4161234 w 5890490"/>
                <a:gd name="connsiteY29" fmla="*/ 375857 h 6578439"/>
                <a:gd name="connsiteX30" fmla="*/ 3999280 w 5890490"/>
                <a:gd name="connsiteY30" fmla="*/ 353606 h 6578439"/>
                <a:gd name="connsiteX31" fmla="*/ 3836817 w 5890490"/>
                <a:gd name="connsiteY31" fmla="*/ 338480 h 6578439"/>
                <a:gd name="connsiteX32" fmla="*/ 3673972 w 5890490"/>
                <a:gd name="connsiteY32" fmla="*/ 330604 h 6578439"/>
                <a:gd name="connsiteX33" fmla="*/ 3511126 w 5890490"/>
                <a:gd name="connsiteY33" fmla="*/ 328978 h 6578439"/>
                <a:gd name="connsiteX34" fmla="*/ 3183142 w 5890490"/>
                <a:gd name="connsiteY34" fmla="*/ 342854 h 6578439"/>
                <a:gd name="connsiteX35" fmla="*/ 2541444 w 5890490"/>
                <a:gd name="connsiteY35" fmla="*/ 439988 h 6578439"/>
                <a:gd name="connsiteX36" fmla="*/ 1933895 w 5890490"/>
                <a:gd name="connsiteY36" fmla="*/ 650505 h 6578439"/>
                <a:gd name="connsiteX37" fmla="*/ 1378079 w 5890490"/>
                <a:gd name="connsiteY37" fmla="*/ 983905 h 6578439"/>
                <a:gd name="connsiteX38" fmla="*/ 1312967 w 5890490"/>
                <a:gd name="connsiteY38" fmla="*/ 1033660 h 6578439"/>
                <a:gd name="connsiteX39" fmla="*/ 1248364 w 5890490"/>
                <a:gd name="connsiteY39" fmla="*/ 1084413 h 6578439"/>
                <a:gd name="connsiteX40" fmla="*/ 1185163 w 5890490"/>
                <a:gd name="connsiteY40" fmla="*/ 1137168 h 6578439"/>
                <a:gd name="connsiteX41" fmla="*/ 1122852 w 5890490"/>
                <a:gd name="connsiteY41" fmla="*/ 1190922 h 6578439"/>
                <a:gd name="connsiteX42" fmla="*/ 892092 w 5890490"/>
                <a:gd name="connsiteY42" fmla="*/ 1421440 h 6578439"/>
                <a:gd name="connsiteX43" fmla="*/ 707202 w 5890490"/>
                <a:gd name="connsiteY43" fmla="*/ 1684212 h 6578439"/>
                <a:gd name="connsiteX44" fmla="*/ 670121 w 5890490"/>
                <a:gd name="connsiteY44" fmla="*/ 1756093 h 6578439"/>
                <a:gd name="connsiteX45" fmla="*/ 637630 w 5890490"/>
                <a:gd name="connsiteY45" fmla="*/ 1830724 h 6578439"/>
                <a:gd name="connsiteX46" fmla="*/ 607685 w 5890490"/>
                <a:gd name="connsiteY46" fmla="*/ 1907105 h 6578439"/>
                <a:gd name="connsiteX47" fmla="*/ 580034 w 5890490"/>
                <a:gd name="connsiteY47" fmla="*/ 1984986 h 6578439"/>
                <a:gd name="connsiteX48" fmla="*/ 481919 w 5890490"/>
                <a:gd name="connsiteY48" fmla="*/ 2304386 h 6578439"/>
                <a:gd name="connsiteX49" fmla="*/ 433881 w 5890490"/>
                <a:gd name="connsiteY49" fmla="*/ 2465399 h 6578439"/>
                <a:gd name="connsiteX50" fmla="*/ 384442 w 5890490"/>
                <a:gd name="connsiteY50" fmla="*/ 2626163 h 6578439"/>
                <a:gd name="connsiteX51" fmla="*/ 166039 w 5890490"/>
                <a:gd name="connsiteY51" fmla="*/ 3261338 h 6578439"/>
                <a:gd name="connsiteX52" fmla="*/ 56202 w 5890490"/>
                <a:gd name="connsiteY52" fmla="*/ 3910265 h 6578439"/>
                <a:gd name="connsiteX53" fmla="*/ 93664 w 5890490"/>
                <a:gd name="connsiteY53" fmla="*/ 4237292 h 6578439"/>
                <a:gd name="connsiteX54" fmla="*/ 111758 w 5890490"/>
                <a:gd name="connsiteY54" fmla="*/ 4317548 h 6578439"/>
                <a:gd name="connsiteX55" fmla="*/ 133038 w 5890490"/>
                <a:gd name="connsiteY55" fmla="*/ 4397054 h 6578439"/>
                <a:gd name="connsiteX56" fmla="*/ 157757 w 5890490"/>
                <a:gd name="connsiteY56" fmla="*/ 4475560 h 6578439"/>
                <a:gd name="connsiteX57" fmla="*/ 185153 w 5890490"/>
                <a:gd name="connsiteY57" fmla="*/ 4553066 h 6578439"/>
                <a:gd name="connsiteX58" fmla="*/ 493642 w 5890490"/>
                <a:gd name="connsiteY58" fmla="*/ 5132239 h 6578439"/>
                <a:gd name="connsiteX59" fmla="*/ 914391 w 5890490"/>
                <a:gd name="connsiteY59" fmla="*/ 5636528 h 6578439"/>
                <a:gd name="connsiteX60" fmla="*/ 1402034 w 5890490"/>
                <a:gd name="connsiteY60" fmla="*/ 6076188 h 6578439"/>
                <a:gd name="connsiteX61" fmla="*/ 1664397 w 5890490"/>
                <a:gd name="connsiteY61" fmla="*/ 6267079 h 6578439"/>
                <a:gd name="connsiteX62" fmla="*/ 1938992 w 5890490"/>
                <a:gd name="connsiteY62" fmla="*/ 6434343 h 6578439"/>
                <a:gd name="connsiteX63" fmla="*/ 2225931 w 5890490"/>
                <a:gd name="connsiteY63" fmla="*/ 6574322 h 6578439"/>
                <a:gd name="connsiteX64" fmla="*/ 2236328 w 5890490"/>
                <a:gd name="connsiteY64" fmla="*/ 6578439 h 6578439"/>
                <a:gd name="connsiteX65" fmla="*/ 1504665 w 5890490"/>
                <a:gd name="connsiteY65" fmla="*/ 6578439 h 6578439"/>
                <a:gd name="connsiteX66" fmla="*/ 1456827 w 5890490"/>
                <a:gd name="connsiteY66" fmla="*/ 6543476 h 6578439"/>
                <a:gd name="connsiteX67" fmla="*/ 1188475 w 5890490"/>
                <a:gd name="connsiteY67" fmla="*/ 6314083 h 6578439"/>
                <a:gd name="connsiteX68" fmla="*/ 721728 w 5890490"/>
                <a:gd name="connsiteY68" fmla="*/ 5798666 h 6578439"/>
                <a:gd name="connsiteX69" fmla="*/ 344175 w 5890490"/>
                <a:gd name="connsiteY69" fmla="*/ 5219495 h 6578439"/>
                <a:gd name="connsiteX70" fmla="*/ 87293 w 5890490"/>
                <a:gd name="connsiteY70" fmla="*/ 4583569 h 6578439"/>
                <a:gd name="connsiteX71" fmla="*/ 65886 w 5890490"/>
                <a:gd name="connsiteY71" fmla="*/ 4500813 h 6578439"/>
                <a:gd name="connsiteX72" fmla="*/ 47409 w 5890490"/>
                <a:gd name="connsiteY72" fmla="*/ 4417431 h 6578439"/>
                <a:gd name="connsiteX73" fmla="*/ 39000 w 5890490"/>
                <a:gd name="connsiteY73" fmla="*/ 4375677 h 6578439"/>
                <a:gd name="connsiteX74" fmla="*/ 31610 w 5890490"/>
                <a:gd name="connsiteY74" fmla="*/ 4333674 h 6578439"/>
                <a:gd name="connsiteX75" fmla="*/ 18868 w 5890490"/>
                <a:gd name="connsiteY75" fmla="*/ 4249417 h 6578439"/>
                <a:gd name="connsiteX76" fmla="*/ 646 w 5890490"/>
                <a:gd name="connsiteY76" fmla="*/ 3910265 h 6578439"/>
                <a:gd name="connsiteX77" fmla="*/ 130234 w 5890490"/>
                <a:gd name="connsiteY77" fmla="*/ 3248337 h 6578439"/>
                <a:gd name="connsiteX78" fmla="*/ 335383 w 5890490"/>
                <a:gd name="connsiteY78" fmla="*/ 2611911 h 6578439"/>
                <a:gd name="connsiteX79" fmla="*/ 487272 w 5890490"/>
                <a:gd name="connsiteY79" fmla="*/ 1958609 h 6578439"/>
                <a:gd name="connsiteX80" fmla="*/ 508550 w 5890490"/>
                <a:gd name="connsiteY80" fmla="*/ 1876227 h 6578439"/>
                <a:gd name="connsiteX81" fmla="*/ 531742 w 5890490"/>
                <a:gd name="connsiteY81" fmla="*/ 1793721 h 6578439"/>
                <a:gd name="connsiteX82" fmla="*/ 558245 w 5890490"/>
                <a:gd name="connsiteY82" fmla="*/ 1711465 h 6578439"/>
                <a:gd name="connsiteX83" fmla="*/ 590100 w 5890490"/>
                <a:gd name="connsiteY83" fmla="*/ 1630332 h 6578439"/>
                <a:gd name="connsiteX84" fmla="*/ 758680 w 5890490"/>
                <a:gd name="connsiteY84" fmla="*/ 1322433 h 6578439"/>
                <a:gd name="connsiteX85" fmla="*/ 976317 w 5890490"/>
                <a:gd name="connsiteY85" fmla="*/ 1049286 h 6578439"/>
                <a:gd name="connsiteX86" fmla="*/ 1035314 w 5890490"/>
                <a:gd name="connsiteY86" fmla="*/ 985406 h 6578439"/>
                <a:gd name="connsiteX87" fmla="*/ 1095329 w 5890490"/>
                <a:gd name="connsiteY87" fmla="*/ 922526 h 6578439"/>
                <a:gd name="connsiteX88" fmla="*/ 1157384 w 5890490"/>
                <a:gd name="connsiteY88" fmla="*/ 861271 h 6578439"/>
                <a:gd name="connsiteX89" fmla="*/ 1220841 w 5890490"/>
                <a:gd name="connsiteY89" fmla="*/ 801017 h 6578439"/>
                <a:gd name="connsiteX90" fmla="*/ 1286462 w 5890490"/>
                <a:gd name="connsiteY90" fmla="*/ 742886 h 6578439"/>
                <a:gd name="connsiteX91" fmla="*/ 1353233 w 5890490"/>
                <a:gd name="connsiteY91" fmla="*/ 685632 h 6578439"/>
                <a:gd name="connsiteX92" fmla="*/ 1369924 w 5890490"/>
                <a:gd name="connsiteY92" fmla="*/ 671256 h 6578439"/>
                <a:gd name="connsiteX93" fmla="*/ 1387380 w 5890490"/>
                <a:gd name="connsiteY93" fmla="*/ 657755 h 6578439"/>
                <a:gd name="connsiteX94" fmla="*/ 1422422 w 5890490"/>
                <a:gd name="connsiteY94" fmla="*/ 630877 h 6578439"/>
                <a:gd name="connsiteX95" fmla="*/ 1492759 w 5890490"/>
                <a:gd name="connsiteY95" fmla="*/ 577248 h 6578439"/>
                <a:gd name="connsiteX96" fmla="*/ 1528820 w 5890490"/>
                <a:gd name="connsiteY96" fmla="*/ 551496 h 6578439"/>
                <a:gd name="connsiteX97" fmla="*/ 1565390 w 5890490"/>
                <a:gd name="connsiteY97" fmla="*/ 526370 h 6578439"/>
                <a:gd name="connsiteX98" fmla="*/ 1639040 w 5890490"/>
                <a:gd name="connsiteY98" fmla="*/ 476490 h 6578439"/>
                <a:gd name="connsiteX99" fmla="*/ 1792075 w 5890490"/>
                <a:gd name="connsiteY99" fmla="*/ 384859 h 6578439"/>
                <a:gd name="connsiteX100" fmla="*/ 2455943 w 5890490"/>
                <a:gd name="connsiteY100" fmla="*/ 117836 h 6578439"/>
                <a:gd name="connsiteX101" fmla="*/ 3159952 w 5890490"/>
                <a:gd name="connsiteY101" fmla="*/ 7203 h 6578439"/>
                <a:gd name="connsiteX102" fmla="*/ 3336813 w 5890490"/>
                <a:gd name="connsiteY102" fmla="*/ 499 h 65784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Lst>
              <a:rect l="l" t="t" r="r" b="b"/>
              <a:pathLst>
                <a:path w="5890490" h="6578439">
                  <a:moveTo>
                    <a:pt x="5890490" y="5389037"/>
                  </a:moveTo>
                  <a:lnTo>
                    <a:pt x="5890490" y="5855587"/>
                  </a:lnTo>
                  <a:lnTo>
                    <a:pt x="5784593" y="5962054"/>
                  </a:lnTo>
                  <a:cubicBezTo>
                    <a:pt x="5744454" y="6002308"/>
                    <a:pt x="5704062" y="6042436"/>
                    <a:pt x="5663414" y="6082564"/>
                  </a:cubicBezTo>
                  <a:cubicBezTo>
                    <a:pt x="5500314" y="6242577"/>
                    <a:pt x="5330970" y="6400714"/>
                    <a:pt x="5147099" y="6547726"/>
                  </a:cubicBezTo>
                  <a:lnTo>
                    <a:pt x="5105015" y="6578439"/>
                  </a:lnTo>
                  <a:lnTo>
                    <a:pt x="4385601" y="6578439"/>
                  </a:lnTo>
                  <a:lnTo>
                    <a:pt x="4507252" y="6515968"/>
                  </a:lnTo>
                  <a:cubicBezTo>
                    <a:pt x="4645901" y="6439679"/>
                    <a:pt x="4779837" y="6350961"/>
                    <a:pt x="4909330" y="6253453"/>
                  </a:cubicBezTo>
                  <a:cubicBezTo>
                    <a:pt x="5082369" y="6123567"/>
                    <a:pt x="5248145" y="5979180"/>
                    <a:pt x="5411374" y="5828544"/>
                  </a:cubicBezTo>
                  <a:cubicBezTo>
                    <a:pt x="5452149" y="5790791"/>
                    <a:pt x="5492924" y="5752788"/>
                    <a:pt x="5533570" y="5714534"/>
                  </a:cubicBezTo>
                  <a:lnTo>
                    <a:pt x="5657425" y="5597650"/>
                  </a:lnTo>
                  <a:close/>
                  <a:moveTo>
                    <a:pt x="3336813" y="499"/>
                  </a:moveTo>
                  <a:cubicBezTo>
                    <a:pt x="3395682" y="-392"/>
                    <a:pt x="3454550" y="-48"/>
                    <a:pt x="3513674" y="1202"/>
                  </a:cubicBezTo>
                  <a:lnTo>
                    <a:pt x="3602743" y="4827"/>
                  </a:lnTo>
                  <a:lnTo>
                    <a:pt x="3647213" y="6703"/>
                  </a:lnTo>
                  <a:cubicBezTo>
                    <a:pt x="3661994" y="7327"/>
                    <a:pt x="3676903" y="7703"/>
                    <a:pt x="3691684" y="9453"/>
                  </a:cubicBezTo>
                  <a:lnTo>
                    <a:pt x="3868927" y="27080"/>
                  </a:lnTo>
                  <a:cubicBezTo>
                    <a:pt x="4340645" y="85584"/>
                    <a:pt x="4795160" y="243221"/>
                    <a:pt x="5200872" y="472240"/>
                  </a:cubicBezTo>
                  <a:cubicBezTo>
                    <a:pt x="5403855" y="587124"/>
                    <a:pt x="5594988" y="719447"/>
                    <a:pt x="5772711" y="866334"/>
                  </a:cubicBezTo>
                  <a:lnTo>
                    <a:pt x="5890490" y="972426"/>
                  </a:lnTo>
                  <a:lnTo>
                    <a:pt x="5890490" y="1158576"/>
                  </a:lnTo>
                  <a:lnTo>
                    <a:pt x="5676045" y="986969"/>
                  </a:lnTo>
                  <a:cubicBezTo>
                    <a:pt x="5496587" y="857740"/>
                    <a:pt x="5304275" y="746699"/>
                    <a:pt x="5103776" y="655879"/>
                  </a:cubicBezTo>
                  <a:cubicBezTo>
                    <a:pt x="4903214" y="564747"/>
                    <a:pt x="4695006" y="492492"/>
                    <a:pt x="4482465" y="440363"/>
                  </a:cubicBezTo>
                  <a:lnTo>
                    <a:pt x="4402444" y="422111"/>
                  </a:lnTo>
                  <a:cubicBezTo>
                    <a:pt x="4375813" y="416111"/>
                    <a:pt x="4349436" y="408859"/>
                    <a:pt x="4322423" y="404610"/>
                  </a:cubicBezTo>
                  <a:lnTo>
                    <a:pt x="4241892" y="389858"/>
                  </a:lnTo>
                  <a:lnTo>
                    <a:pt x="4201627" y="382483"/>
                  </a:lnTo>
                  <a:cubicBezTo>
                    <a:pt x="4188248" y="379983"/>
                    <a:pt x="4174869" y="377483"/>
                    <a:pt x="4161234" y="375857"/>
                  </a:cubicBezTo>
                  <a:cubicBezTo>
                    <a:pt x="4107208" y="368482"/>
                    <a:pt x="4053308" y="360482"/>
                    <a:pt x="3999280" y="353606"/>
                  </a:cubicBezTo>
                  <a:cubicBezTo>
                    <a:pt x="3944999" y="348855"/>
                    <a:pt x="3890844" y="343854"/>
                    <a:pt x="3836817" y="338480"/>
                  </a:cubicBezTo>
                  <a:lnTo>
                    <a:pt x="3673972" y="330604"/>
                  </a:lnTo>
                  <a:cubicBezTo>
                    <a:pt x="3619690" y="329104"/>
                    <a:pt x="3565281" y="329604"/>
                    <a:pt x="3511126" y="328978"/>
                  </a:cubicBezTo>
                  <a:cubicBezTo>
                    <a:pt x="3402054" y="330728"/>
                    <a:pt x="3291706" y="334604"/>
                    <a:pt x="3183142" y="342854"/>
                  </a:cubicBezTo>
                  <a:cubicBezTo>
                    <a:pt x="2965505" y="358855"/>
                    <a:pt x="2750670" y="389733"/>
                    <a:pt x="2541444" y="439988"/>
                  </a:cubicBezTo>
                  <a:cubicBezTo>
                    <a:pt x="2332216" y="490117"/>
                    <a:pt x="2128850" y="559997"/>
                    <a:pt x="1933895" y="650505"/>
                  </a:cubicBezTo>
                  <a:cubicBezTo>
                    <a:pt x="1738939" y="741261"/>
                    <a:pt x="1553540" y="854146"/>
                    <a:pt x="1378079" y="983905"/>
                  </a:cubicBezTo>
                  <a:lnTo>
                    <a:pt x="1312967" y="1033660"/>
                  </a:lnTo>
                  <a:cubicBezTo>
                    <a:pt x="1291178" y="1050286"/>
                    <a:pt x="1269006" y="1066412"/>
                    <a:pt x="1248364" y="1084413"/>
                  </a:cubicBezTo>
                  <a:lnTo>
                    <a:pt x="1185163" y="1137168"/>
                  </a:lnTo>
                  <a:cubicBezTo>
                    <a:pt x="1164138" y="1154794"/>
                    <a:pt x="1142603" y="1172046"/>
                    <a:pt x="1122852" y="1190922"/>
                  </a:cubicBezTo>
                  <a:cubicBezTo>
                    <a:pt x="1041557" y="1264303"/>
                    <a:pt x="961663" y="1339309"/>
                    <a:pt x="892092" y="1421440"/>
                  </a:cubicBezTo>
                  <a:cubicBezTo>
                    <a:pt x="819589" y="1501822"/>
                    <a:pt x="759827" y="1590329"/>
                    <a:pt x="707202" y="1684212"/>
                  </a:cubicBezTo>
                  <a:cubicBezTo>
                    <a:pt x="694715" y="1708089"/>
                    <a:pt x="682227" y="1731841"/>
                    <a:pt x="670121" y="1756093"/>
                  </a:cubicBezTo>
                  <a:lnTo>
                    <a:pt x="637630" y="1830724"/>
                  </a:lnTo>
                  <a:cubicBezTo>
                    <a:pt x="626161" y="1855350"/>
                    <a:pt x="617624" y="1881603"/>
                    <a:pt x="607685" y="1907105"/>
                  </a:cubicBezTo>
                  <a:cubicBezTo>
                    <a:pt x="598128" y="1932857"/>
                    <a:pt x="588317" y="1958483"/>
                    <a:pt x="580034" y="1984986"/>
                  </a:cubicBezTo>
                  <a:cubicBezTo>
                    <a:pt x="544611" y="2089620"/>
                    <a:pt x="513393" y="2197128"/>
                    <a:pt x="481919" y="2304386"/>
                  </a:cubicBezTo>
                  <a:lnTo>
                    <a:pt x="433881" y="2465399"/>
                  </a:lnTo>
                  <a:lnTo>
                    <a:pt x="384442" y="2626163"/>
                  </a:lnTo>
                  <a:cubicBezTo>
                    <a:pt x="317672" y="2839680"/>
                    <a:pt x="243129" y="3050946"/>
                    <a:pt x="166039" y="3261338"/>
                  </a:cubicBezTo>
                  <a:cubicBezTo>
                    <a:pt x="88822" y="3468979"/>
                    <a:pt x="50850" y="3690248"/>
                    <a:pt x="56202" y="3910265"/>
                  </a:cubicBezTo>
                  <a:cubicBezTo>
                    <a:pt x="58495" y="4020274"/>
                    <a:pt x="71493" y="4129783"/>
                    <a:pt x="93664" y="4237292"/>
                  </a:cubicBezTo>
                  <a:cubicBezTo>
                    <a:pt x="99143" y="4264168"/>
                    <a:pt x="104623" y="4291045"/>
                    <a:pt x="111758" y="4317548"/>
                  </a:cubicBezTo>
                  <a:cubicBezTo>
                    <a:pt x="118384" y="4344176"/>
                    <a:pt x="124627" y="4370802"/>
                    <a:pt x="133038" y="4397054"/>
                  </a:cubicBezTo>
                  <a:cubicBezTo>
                    <a:pt x="140810" y="4423307"/>
                    <a:pt x="148456" y="4449683"/>
                    <a:pt x="157757" y="4475560"/>
                  </a:cubicBezTo>
                  <a:cubicBezTo>
                    <a:pt x="166549" y="4501562"/>
                    <a:pt x="175087" y="4527564"/>
                    <a:pt x="185153" y="4553066"/>
                  </a:cubicBezTo>
                  <a:cubicBezTo>
                    <a:pt x="262371" y="4758458"/>
                    <a:pt x="368895" y="4951974"/>
                    <a:pt x="493642" y="5132239"/>
                  </a:cubicBezTo>
                  <a:cubicBezTo>
                    <a:pt x="618389" y="5312627"/>
                    <a:pt x="760846" y="5480391"/>
                    <a:pt x="914391" y="5636528"/>
                  </a:cubicBezTo>
                  <a:cubicBezTo>
                    <a:pt x="1069081" y="5793166"/>
                    <a:pt x="1231544" y="5941677"/>
                    <a:pt x="1402034" y="6076188"/>
                  </a:cubicBezTo>
                  <a:cubicBezTo>
                    <a:pt x="1487535" y="6143320"/>
                    <a:pt x="1574565" y="6207574"/>
                    <a:pt x="1664397" y="6267079"/>
                  </a:cubicBezTo>
                  <a:cubicBezTo>
                    <a:pt x="1753592" y="6327459"/>
                    <a:pt x="1845336" y="6383088"/>
                    <a:pt x="1938992" y="6434343"/>
                  </a:cubicBezTo>
                  <a:cubicBezTo>
                    <a:pt x="2032647" y="6485659"/>
                    <a:pt x="2128309" y="6532600"/>
                    <a:pt x="2225931" y="6574322"/>
                  </a:cubicBezTo>
                  <a:lnTo>
                    <a:pt x="2236328" y="6578439"/>
                  </a:lnTo>
                  <a:lnTo>
                    <a:pt x="1504665" y="6578439"/>
                  </a:lnTo>
                  <a:lnTo>
                    <a:pt x="1456827" y="6543476"/>
                  </a:lnTo>
                  <a:cubicBezTo>
                    <a:pt x="1363554" y="6470595"/>
                    <a:pt x="1273848" y="6394340"/>
                    <a:pt x="1188475" y="6314083"/>
                  </a:cubicBezTo>
                  <a:cubicBezTo>
                    <a:pt x="1017856" y="6153445"/>
                    <a:pt x="863803" y="5979931"/>
                    <a:pt x="721728" y="5798666"/>
                  </a:cubicBezTo>
                  <a:cubicBezTo>
                    <a:pt x="579397" y="5616027"/>
                    <a:pt x="452103" y="5422511"/>
                    <a:pt x="344175" y="5219495"/>
                  </a:cubicBezTo>
                  <a:cubicBezTo>
                    <a:pt x="236505" y="5016354"/>
                    <a:pt x="147946" y="4803586"/>
                    <a:pt x="87293" y="4583569"/>
                  </a:cubicBezTo>
                  <a:cubicBezTo>
                    <a:pt x="79138" y="4556193"/>
                    <a:pt x="72639" y="4528440"/>
                    <a:pt x="65886" y="4500813"/>
                  </a:cubicBezTo>
                  <a:cubicBezTo>
                    <a:pt x="58751" y="4473311"/>
                    <a:pt x="53144" y="4445308"/>
                    <a:pt x="47409" y="4417431"/>
                  </a:cubicBezTo>
                  <a:cubicBezTo>
                    <a:pt x="44733" y="4403430"/>
                    <a:pt x="41294" y="4389679"/>
                    <a:pt x="39000" y="4375677"/>
                  </a:cubicBezTo>
                  <a:lnTo>
                    <a:pt x="31610" y="4333674"/>
                  </a:lnTo>
                  <a:cubicBezTo>
                    <a:pt x="26258" y="4305797"/>
                    <a:pt x="22563" y="4277544"/>
                    <a:pt x="18868" y="4249417"/>
                  </a:cubicBezTo>
                  <a:cubicBezTo>
                    <a:pt x="4214" y="4136784"/>
                    <a:pt x="-2158" y="4023275"/>
                    <a:pt x="646" y="3910265"/>
                  </a:cubicBezTo>
                  <a:cubicBezTo>
                    <a:pt x="5997" y="3683872"/>
                    <a:pt x="50596" y="3459605"/>
                    <a:pt x="130234" y="3248337"/>
                  </a:cubicBezTo>
                  <a:cubicBezTo>
                    <a:pt x="207961" y="3039196"/>
                    <a:pt x="278044" y="2827179"/>
                    <a:pt x="335383" y="2611911"/>
                  </a:cubicBezTo>
                  <a:cubicBezTo>
                    <a:pt x="393743" y="2396644"/>
                    <a:pt x="435792" y="2178627"/>
                    <a:pt x="487272" y="1958609"/>
                  </a:cubicBezTo>
                  <a:cubicBezTo>
                    <a:pt x="493259" y="1931107"/>
                    <a:pt x="501287" y="1903730"/>
                    <a:pt x="508550" y="1876227"/>
                  </a:cubicBezTo>
                  <a:cubicBezTo>
                    <a:pt x="516195" y="1848725"/>
                    <a:pt x="522312" y="1820972"/>
                    <a:pt x="531742" y="1793721"/>
                  </a:cubicBezTo>
                  <a:lnTo>
                    <a:pt x="558245" y="1711465"/>
                  </a:lnTo>
                  <a:cubicBezTo>
                    <a:pt x="568439" y="1684337"/>
                    <a:pt x="579652" y="1657459"/>
                    <a:pt x="590100" y="1630332"/>
                  </a:cubicBezTo>
                  <a:cubicBezTo>
                    <a:pt x="635080" y="1523075"/>
                    <a:pt x="690637" y="1417566"/>
                    <a:pt x="758680" y="1322433"/>
                  </a:cubicBezTo>
                  <a:cubicBezTo>
                    <a:pt x="824430" y="1225051"/>
                    <a:pt x="899610" y="1136168"/>
                    <a:pt x="976317" y="1049286"/>
                  </a:cubicBezTo>
                  <a:cubicBezTo>
                    <a:pt x="995049" y="1027035"/>
                    <a:pt x="1015436" y="1006533"/>
                    <a:pt x="1035314" y="985406"/>
                  </a:cubicBezTo>
                  <a:lnTo>
                    <a:pt x="1095329" y="922526"/>
                  </a:lnTo>
                  <a:cubicBezTo>
                    <a:pt x="1114953" y="901149"/>
                    <a:pt x="1136359" y="881397"/>
                    <a:pt x="1157384" y="861271"/>
                  </a:cubicBezTo>
                  <a:lnTo>
                    <a:pt x="1220841" y="801017"/>
                  </a:lnTo>
                  <a:cubicBezTo>
                    <a:pt x="1241610" y="780514"/>
                    <a:pt x="1264418" y="762014"/>
                    <a:pt x="1286462" y="742886"/>
                  </a:cubicBezTo>
                  <a:lnTo>
                    <a:pt x="1353233" y="685632"/>
                  </a:lnTo>
                  <a:lnTo>
                    <a:pt x="1369924" y="671256"/>
                  </a:lnTo>
                  <a:cubicBezTo>
                    <a:pt x="1375658" y="666631"/>
                    <a:pt x="1381520" y="662255"/>
                    <a:pt x="1387380" y="657755"/>
                  </a:cubicBezTo>
                  <a:lnTo>
                    <a:pt x="1422422" y="630877"/>
                  </a:lnTo>
                  <a:lnTo>
                    <a:pt x="1492759" y="577248"/>
                  </a:lnTo>
                  <a:cubicBezTo>
                    <a:pt x="1504355" y="567997"/>
                    <a:pt x="1516714" y="559997"/>
                    <a:pt x="1528820" y="551496"/>
                  </a:cubicBezTo>
                  <a:lnTo>
                    <a:pt x="1565390" y="526370"/>
                  </a:lnTo>
                  <a:lnTo>
                    <a:pt x="1639040" y="476490"/>
                  </a:lnTo>
                  <a:cubicBezTo>
                    <a:pt x="1689754" y="445613"/>
                    <a:pt x="1740723" y="414986"/>
                    <a:pt x="1792075" y="384859"/>
                  </a:cubicBezTo>
                  <a:cubicBezTo>
                    <a:pt x="2000282" y="268724"/>
                    <a:pt x="2224927" y="179467"/>
                    <a:pt x="2455943" y="117836"/>
                  </a:cubicBezTo>
                  <a:cubicBezTo>
                    <a:pt x="2687088" y="55957"/>
                    <a:pt x="2923964" y="21204"/>
                    <a:pt x="3159952" y="7203"/>
                  </a:cubicBezTo>
                  <a:cubicBezTo>
                    <a:pt x="3219076" y="3515"/>
                    <a:pt x="3277945" y="1389"/>
                    <a:pt x="3336813" y="499"/>
                  </a:cubicBezTo>
                  <a:close/>
                </a:path>
              </a:pathLst>
            </a:custGeom>
            <a:gradFill flip="none" rotWithShape="1">
              <a:gsLst>
                <a:gs pos="2000">
                  <a:schemeClr val="bg1">
                    <a:alpha val="10000"/>
                  </a:schemeClr>
                </a:gs>
                <a:gs pos="16000">
                  <a:schemeClr val="accent6">
                    <a:alpha val="5000"/>
                  </a:schemeClr>
                </a:gs>
                <a:gs pos="100000">
                  <a:schemeClr val="bg1">
                    <a:alpha val="10000"/>
                  </a:schemeClr>
                </a:gs>
                <a:gs pos="85000">
                  <a:schemeClr val="accent1">
                    <a:alpha val="10000"/>
                  </a:schemeClr>
                </a:gs>
              </a:gsLst>
              <a:lin ang="120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20" name="Graphic 19" descr="Handshake">
            <a:extLst>
              <a:ext uri="{FF2B5EF4-FFF2-40B4-BE49-F238E27FC236}">
                <a16:creationId xmlns:a16="http://schemas.microsoft.com/office/drawing/2014/main" id="{24A55C7B-A203-9155-9295-0CC8C0CCFBAA}"/>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7729652" y="1859078"/>
            <a:ext cx="3821102" cy="3821102"/>
          </a:xfrm>
          <a:prstGeom prst="rect">
            <a:avLst/>
          </a:prstGeom>
          <a:ln>
            <a:noFill/>
          </a:ln>
        </p:spPr>
      </p:pic>
    </p:spTree>
    <p:extLst>
      <p:ext uri="{BB962C8B-B14F-4D97-AF65-F5344CB8AC3E}">
        <p14:creationId xmlns:p14="http://schemas.microsoft.com/office/powerpoint/2010/main" val="3539949535"/>
      </p:ext>
    </p:extLst>
  </p:cSld>
  <p:clrMapOvr>
    <a:masterClrMapping/>
  </p:clrMapOvr>
</p:sld>
</file>

<file path=ppt/theme/theme1.xml><?xml version="1.0" encoding="utf-8"?>
<a:theme xmlns:a="http://schemas.openxmlformats.org/drawingml/2006/main" name="Office Theme 2013 - 2022">
  <a:themeElements>
    <a:clrScheme name="Green">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ppt/theme/theme2.xml><?xml version="1.0" encoding="utf-8"?>
<a:theme xmlns:a="http://schemas.openxmlformats.org/drawingml/2006/main" name="Office Theme 2013 - 2022">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TaxCatchAll xmlns="b9b69cfa-80ab-4e57-8c7c-c439de3a6f57" xsi:nil="true"/>
    <lcf76f155ced4ddcb4097134ff3c332f xmlns="b9af824b-b9ca-44bc-93e9-131eccbb3ac9">
      <Terms xmlns="http://schemas.microsoft.com/office/infopath/2007/PartnerControls"/>
    </lcf76f155ced4ddcb4097134ff3c332f>
    <Status xmlns="b9af824b-b9ca-44bc-93e9-131eccbb3ac9" xsi:nil="true"/>
    <Updated xmlns="b9af824b-b9ca-44bc-93e9-131eccbb3ac9" xsi:nil="true"/>
    <Done xmlns="b9af824b-b9ca-44bc-93e9-131eccbb3ac9">true</Done>
    <ConfirmedCurrent xmlns="b9af824b-b9ca-44bc-93e9-131eccbb3ac9"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373BE68F7849A845B253768CFB280D40" ma:contentTypeVersion="20" ma:contentTypeDescription="Create a new document." ma:contentTypeScope="" ma:versionID="27c855a24322560e7a7fca8c3f33477f">
  <xsd:schema xmlns:xsd="http://www.w3.org/2001/XMLSchema" xmlns:xs="http://www.w3.org/2001/XMLSchema" xmlns:p="http://schemas.microsoft.com/office/2006/metadata/properties" xmlns:ns2="b9af824b-b9ca-44bc-93e9-131eccbb3ac9" xmlns:ns3="b9b69cfa-80ab-4e57-8c7c-c439de3a6f57" targetNamespace="http://schemas.microsoft.com/office/2006/metadata/properties" ma:root="true" ma:fieldsID="4728126e996387a2b2d41c0dae127070" ns2:_="" ns3:_="">
    <xsd:import namespace="b9af824b-b9ca-44bc-93e9-131eccbb3ac9"/>
    <xsd:import namespace="b9b69cfa-80ab-4e57-8c7c-c439de3a6f57"/>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KeyPoints" minOccurs="0"/>
                <xsd:element ref="ns2:MediaServiceKeyPoints" minOccurs="0"/>
                <xsd:element ref="ns3:SharedWithUsers" minOccurs="0"/>
                <xsd:element ref="ns3:SharedWithDetails" minOccurs="0"/>
                <xsd:element ref="ns2:MediaServiceAutoTags" minOccurs="0"/>
                <xsd:element ref="ns2:MediaServiceOCR" minOccurs="0"/>
                <xsd:element ref="ns2:MediaServiceGenerationTime" minOccurs="0"/>
                <xsd:element ref="ns2:MediaServiceEventHashCode" minOccurs="0"/>
                <xsd:element ref="ns2:Done" minOccurs="0"/>
                <xsd:element ref="ns2:MediaLengthInSeconds" minOccurs="0"/>
                <xsd:element ref="ns2:Status" minOccurs="0"/>
                <xsd:element ref="ns2:MediaServiceLocation" minOccurs="0"/>
                <xsd:element ref="ns2:Updated" minOccurs="0"/>
                <xsd:element ref="ns2:ConfirmedCurrent"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9af824b-b9ca-44bc-93e9-131eccbb3ac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KeyPoints" ma:index="11" nillable="true" ma:displayName="MediaServiceAutoKeyPoints" ma:hidden="true" ma:internalName="MediaServiceAutoKeyPoints" ma:readOnly="true">
      <xsd:simpleType>
        <xsd:restriction base="dms:Note"/>
      </xsd:simpleType>
    </xsd:element>
    <xsd:element name="MediaServiceKeyPoints" ma:index="12" nillable="true" ma:displayName="KeyPoints" ma:internalName="MediaServiceKeyPoints" ma:readOnly="true">
      <xsd:simpleType>
        <xsd:restriction base="dms:Note">
          <xsd:maxLength value="255"/>
        </xsd:restriction>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Done" ma:index="19" nillable="true" ma:displayName="Done" ma:default="1" ma:internalName="Done">
      <xsd:simpleType>
        <xsd:restriction base="dms:Boolean"/>
      </xsd:simpleType>
    </xsd:element>
    <xsd:element name="MediaLengthInSeconds" ma:index="20" nillable="true" ma:displayName="Length (seconds)" ma:internalName="MediaLengthInSeconds" ma:readOnly="true">
      <xsd:simpleType>
        <xsd:restriction base="dms:Unknown"/>
      </xsd:simpleType>
    </xsd:element>
    <xsd:element name="Status" ma:index="21" nillable="true" ma:displayName="Status " ma:format="Dropdown" ma:internalName="Status">
      <xsd:simpleType>
        <xsd:union memberTypes="dms:Text">
          <xsd:simpleType>
            <xsd:restriction base="dms:Choice">
              <xsd:enumeration value="Drafting"/>
              <xsd:enumeration value="Complete"/>
              <xsd:enumeration value="Implementing "/>
            </xsd:restriction>
          </xsd:simpleType>
        </xsd:union>
      </xsd:simpleType>
    </xsd:element>
    <xsd:element name="MediaServiceLocation" ma:index="22" nillable="true" ma:displayName="Location" ma:internalName="MediaServiceLocation" ma:readOnly="true">
      <xsd:simpleType>
        <xsd:restriction base="dms:Text"/>
      </xsd:simpleType>
    </xsd:element>
    <xsd:element name="Updated" ma:index="23" nillable="true" ma:displayName="Updated" ma:description="May 2018" ma:format="Dropdown" ma:internalName="Updated">
      <xsd:simpleType>
        <xsd:restriction base="dms:Text">
          <xsd:maxLength value="255"/>
        </xsd:restriction>
      </xsd:simpleType>
    </xsd:element>
    <xsd:element name="ConfirmedCurrent" ma:index="24" nillable="true" ma:displayName="Confirmed Current " ma:description="January 14, 2021 " ma:format="Dropdown" ma:internalName="ConfirmedCurrent">
      <xsd:simpleType>
        <xsd:restriction base="dms:Text">
          <xsd:maxLength value="255"/>
        </xsd:restriction>
      </xsd:simpleType>
    </xsd:element>
    <xsd:element name="lcf76f155ced4ddcb4097134ff3c332f" ma:index="26" nillable="true" ma:taxonomy="true" ma:internalName="lcf76f155ced4ddcb4097134ff3c332f" ma:taxonomyFieldName="MediaServiceImageTags" ma:displayName="Image Tags" ma:readOnly="false" ma:fieldId="{5cf76f15-5ced-4ddc-b409-7134ff3c332f}" ma:taxonomyMulti="true" ma:sspId="0ad816ea-8460-453a-b1af-cd753e23c00d"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b9b69cfa-80ab-4e57-8c7c-c439de3a6f57" elementFormDefault="qualified">
    <xsd:import namespace="http://schemas.microsoft.com/office/2006/documentManagement/types"/>
    <xsd:import namespace="http://schemas.microsoft.com/office/infopath/2007/PartnerControls"/>
    <xsd:element name="SharedWithUsers" ma:index="1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Shared With Details" ma:internalName="SharedWithDetails" ma:readOnly="true">
      <xsd:simpleType>
        <xsd:restriction base="dms:Note">
          <xsd:maxLength value="255"/>
        </xsd:restriction>
      </xsd:simpleType>
    </xsd:element>
    <xsd:element name="TaxCatchAll" ma:index="27" nillable="true" ma:displayName="Taxonomy Catch All Column" ma:hidden="true" ma:list="{eff38b9b-e467-49f0-aa00-a4b002715b25}" ma:internalName="TaxCatchAll" ma:showField="CatchAllData" ma:web="b9b69cfa-80ab-4e57-8c7c-c439de3a6f57">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40C4A25-88E5-4C5B-AC5B-4475A898A52A}">
  <ds:schemaRefs>
    <ds:schemaRef ds:uri="http://schemas.microsoft.com/sharepoint/v3/contenttype/forms"/>
  </ds:schemaRefs>
</ds:datastoreItem>
</file>

<file path=customXml/itemProps2.xml><?xml version="1.0" encoding="utf-8"?>
<ds:datastoreItem xmlns:ds="http://schemas.openxmlformats.org/officeDocument/2006/customXml" ds:itemID="{6DD4C826-A903-488F-8FDD-5A255E9911FC}">
  <ds:schemaRefs>
    <ds:schemaRef ds:uri="http://schemas.microsoft.com/office/2006/metadata/properties"/>
    <ds:schemaRef ds:uri="http://purl.org/dc/elements/1.1/"/>
    <ds:schemaRef ds:uri="http://www.w3.org/XML/1998/namespace"/>
    <ds:schemaRef ds:uri="http://purl.org/dc/dcmitype/"/>
    <ds:schemaRef ds:uri="http://schemas.microsoft.com/office/infopath/2007/PartnerControls"/>
    <ds:schemaRef ds:uri="http://schemas.microsoft.com/office/2006/documentManagement/types"/>
    <ds:schemaRef ds:uri="http://schemas.openxmlformats.org/package/2006/metadata/core-properties"/>
    <ds:schemaRef ds:uri="2ec18957-a37b-45a2-97ac-c15b6e0dba4f"/>
    <ds:schemaRef ds:uri="e8101412-06ed-478d-a6ac-2cfd669a7761"/>
    <ds:schemaRef ds:uri="http://purl.org/dc/terms/"/>
    <ds:schemaRef ds:uri="b9b69cfa-80ab-4e57-8c7c-c439de3a6f57"/>
    <ds:schemaRef ds:uri="b9af824b-b9ca-44bc-93e9-131eccbb3ac9"/>
  </ds:schemaRefs>
</ds:datastoreItem>
</file>

<file path=customXml/itemProps3.xml><?xml version="1.0" encoding="utf-8"?>
<ds:datastoreItem xmlns:ds="http://schemas.openxmlformats.org/officeDocument/2006/customXml" ds:itemID="{3F897A6A-5C43-4599-9580-AD1A715FD38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9af824b-b9ca-44bc-93e9-131eccbb3ac9"/>
    <ds:schemaRef ds:uri="b9b69cfa-80ab-4e57-8c7c-c439de3a6f5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29</TotalTime>
  <Words>778</Words>
  <Application>Microsoft Office PowerPoint</Application>
  <PresentationFormat>Widescreen</PresentationFormat>
  <Paragraphs>42</Paragraphs>
  <Slides>7</Slides>
  <Notes>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Office Theme 2013 - 2022</vt:lpstr>
      <vt:lpstr>Sustainable &amp; Just Investing Policies and Practices at MSU </vt:lpstr>
      <vt:lpstr>An Impetus for Change</vt:lpstr>
      <vt:lpstr>A Chronology of Our Efforts</vt:lpstr>
      <vt:lpstr>Our Continuing Efforts</vt:lpstr>
      <vt:lpstr>Ongoing USIWG    Efforts</vt:lpstr>
      <vt:lpstr>Overview of Resolution being Presented to the UC for Consideration</vt:lpstr>
      <vt:lpstr>Thank you! If you have any questions, feel free to reach out to Dr. Rex LaMore (lamore@msu.edu).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Rex LaMore</dc:creator>
  <cp:lastModifiedBy>Thrush, Taylor</cp:lastModifiedBy>
  <cp:revision>132</cp:revision>
  <dcterms:created xsi:type="dcterms:W3CDTF">2023-01-05T18:08:23Z</dcterms:created>
  <dcterms:modified xsi:type="dcterms:W3CDTF">2023-01-27T15:12:22Z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ediaServiceImageTags">
    <vt:lpwstr/>
  </property>
  <property fmtid="{D5CDD505-2E9C-101B-9397-08002B2CF9AE}" pid="3" name="ContentTypeId">
    <vt:lpwstr>0x010100373BE68F7849A845B253768CFB280D40</vt:lpwstr>
  </property>
</Properties>
</file>