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3.xml" ContentType="application/vnd.openxmlformats-officedocument.drawingml.diagramData+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3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99" r:id="rId1"/>
    <p:sldMasterId id="2147483705" r:id="rId2"/>
    <p:sldMasterId id="2147483711" r:id="rId3"/>
  </p:sldMasterIdLst>
  <p:notesMasterIdLst>
    <p:notesMasterId r:id="rId15"/>
  </p:notesMasterIdLst>
  <p:sldIdLst>
    <p:sldId id="258" r:id="rId4"/>
    <p:sldId id="312" r:id="rId5"/>
    <p:sldId id="311" r:id="rId6"/>
    <p:sldId id="331" r:id="rId7"/>
    <p:sldId id="338" r:id="rId8"/>
    <p:sldId id="337" r:id="rId9"/>
    <p:sldId id="336" r:id="rId10"/>
    <p:sldId id="342" r:id="rId11"/>
    <p:sldId id="333" r:id="rId12"/>
    <p:sldId id="339" r:id="rId13"/>
    <p:sldId id="296" r:id="rId14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8EC133-AA4A-398C-110D-7C0AEBB45102}" name="Torres, Shannon" initials="TS" userId="S::torressh@msu.edu::ade263bf-0256-4aad-ad06-1b729f229aa0" providerId="AD"/>
  <p188:author id="{5546CB3F-FE02-DBAB-9132-AC52E763F23E}" name="Chapman, Christian" initials="CC" userId="S::chapm346@msu.edu::c574fe26-ecbe-4f6a-b450-103448cde150" providerId="AD"/>
  <p188:author id="{3E4D834A-E749-5768-2661-3D83DCF64E24}" name="Schweda, Kelly" initials="SK" userId="S::schweda@msu.edu::e80bc232-7837-4729-b0ed-65090d15c3e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C533A"/>
    <a:srgbClr val="67C521"/>
    <a:srgbClr val="5DDB60"/>
    <a:srgbClr val="409755"/>
    <a:srgbClr val="A7C421"/>
    <a:srgbClr val="9C6BBF"/>
    <a:srgbClr val="375B39"/>
    <a:srgbClr val="327441"/>
    <a:srgbClr val="367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67075" autoAdjust="0"/>
  </p:normalViewPr>
  <p:slideViewPr>
    <p:cSldViewPr snapToGrid="0">
      <p:cViewPr varScale="1">
        <p:scale>
          <a:sx n="111" d="100"/>
          <a:sy n="111" d="100"/>
        </p:scale>
        <p:origin x="288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8B457-F2B8-4BFB-B175-246527275CE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74517D9-EC16-41E8-B630-C72F70DE9C2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Develop</a:t>
          </a:r>
        </a:p>
      </dgm:t>
    </dgm:pt>
    <dgm:pt modelId="{B85EBA2A-FD04-46DC-9141-CAB7F4BDD926}" type="parTrans" cxnId="{4829B789-639C-4B1B-AFAC-73ACF6D51461}">
      <dgm:prSet/>
      <dgm:spPr/>
      <dgm:t>
        <a:bodyPr/>
        <a:lstStyle/>
        <a:p>
          <a:endParaRPr lang="en-US"/>
        </a:p>
      </dgm:t>
    </dgm:pt>
    <dgm:pt modelId="{E0A04C7A-C13F-467B-B9C3-437ACBE0F3A0}" type="sibTrans" cxnId="{4829B789-639C-4B1B-AFAC-73ACF6D51461}">
      <dgm:prSet/>
      <dgm:spPr/>
      <dgm:t>
        <a:bodyPr/>
        <a:lstStyle/>
        <a:p>
          <a:endParaRPr lang="en-US"/>
        </a:p>
      </dgm:t>
    </dgm:pt>
    <dgm:pt modelId="{5C2F53FE-480F-498D-AD5B-60F5F22FE10C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Develop the structure and resources of OCR to meet the evolving needs of MSU and the university community.</a:t>
          </a:r>
        </a:p>
      </dgm:t>
    </dgm:pt>
    <dgm:pt modelId="{321DA337-5D3C-482B-81FF-E4671B09F53B}" type="parTrans" cxnId="{FA92D1E0-DB00-467D-968A-242FFFC5F2D3}">
      <dgm:prSet/>
      <dgm:spPr/>
      <dgm:t>
        <a:bodyPr/>
        <a:lstStyle/>
        <a:p>
          <a:endParaRPr lang="en-US"/>
        </a:p>
      </dgm:t>
    </dgm:pt>
    <dgm:pt modelId="{D95F6E86-2C9D-4678-BD32-903B1C86D29B}" type="sibTrans" cxnId="{FA92D1E0-DB00-467D-968A-242FFFC5F2D3}">
      <dgm:prSet/>
      <dgm:spPr/>
      <dgm:t>
        <a:bodyPr/>
        <a:lstStyle/>
        <a:p>
          <a:endParaRPr lang="en-US"/>
        </a:p>
      </dgm:t>
    </dgm:pt>
    <dgm:pt modelId="{78C03DBF-73D9-4052-B9BD-BD56ABC6E97B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Improve</a:t>
          </a:r>
        </a:p>
      </dgm:t>
    </dgm:pt>
    <dgm:pt modelId="{99219171-4D4B-452D-B207-59B3EFF86960}" type="parTrans" cxnId="{46A30AE6-0837-400B-ACF6-F14B6EA4A802}">
      <dgm:prSet/>
      <dgm:spPr/>
      <dgm:t>
        <a:bodyPr/>
        <a:lstStyle/>
        <a:p>
          <a:endParaRPr lang="en-US"/>
        </a:p>
      </dgm:t>
    </dgm:pt>
    <dgm:pt modelId="{02A6DD71-31C8-47B0-8D2C-087549CEC8F1}" type="sibTrans" cxnId="{46A30AE6-0837-400B-ACF6-F14B6EA4A802}">
      <dgm:prSet/>
      <dgm:spPr/>
      <dgm:t>
        <a:bodyPr/>
        <a:lstStyle/>
        <a:p>
          <a:endParaRPr lang="en-US"/>
        </a:p>
      </dgm:t>
    </dgm:pt>
    <dgm:pt modelId="{C94596C4-9360-41AA-A1AA-B84A0F65A52D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Improve campus safety and culture through robust prevention, support and response.</a:t>
          </a:r>
        </a:p>
      </dgm:t>
    </dgm:pt>
    <dgm:pt modelId="{61EA9FB0-085F-43D9-A804-D82CA1470C5E}" type="parTrans" cxnId="{88E67640-B356-40EF-A761-97DA4C4FF8D9}">
      <dgm:prSet/>
      <dgm:spPr/>
      <dgm:t>
        <a:bodyPr/>
        <a:lstStyle/>
        <a:p>
          <a:endParaRPr lang="en-US"/>
        </a:p>
      </dgm:t>
    </dgm:pt>
    <dgm:pt modelId="{1291953C-2AE8-4796-8689-4879A10B6CFC}" type="sibTrans" cxnId="{88E67640-B356-40EF-A761-97DA4C4FF8D9}">
      <dgm:prSet/>
      <dgm:spPr/>
      <dgm:t>
        <a:bodyPr/>
        <a:lstStyle/>
        <a:p>
          <a:endParaRPr lang="en-US"/>
        </a:p>
      </dgm:t>
    </dgm:pt>
    <dgm:pt modelId="{B77B1C73-8DA5-4C95-8920-81A8AE625490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Enhance</a:t>
          </a:r>
        </a:p>
      </dgm:t>
    </dgm:pt>
    <dgm:pt modelId="{F7B57814-0AE5-4A78-B248-9E7F039FAD1A}" type="parTrans" cxnId="{87E1F699-AB91-4551-AFFF-A44B5F609FEE}">
      <dgm:prSet/>
      <dgm:spPr/>
      <dgm:t>
        <a:bodyPr/>
        <a:lstStyle/>
        <a:p>
          <a:endParaRPr lang="en-US"/>
        </a:p>
      </dgm:t>
    </dgm:pt>
    <dgm:pt modelId="{FCC3252A-30EF-4503-9B4C-D4C23798A06F}" type="sibTrans" cxnId="{87E1F699-AB91-4551-AFFF-A44B5F609FEE}">
      <dgm:prSet/>
      <dgm:spPr/>
      <dgm:t>
        <a:bodyPr/>
        <a:lstStyle/>
        <a:p>
          <a:endParaRPr lang="en-US"/>
        </a:p>
      </dgm:t>
    </dgm:pt>
    <dgm:pt modelId="{CF3AA5DC-5BA5-4E4F-8AEA-C11537C39209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Enhance MSU’s civil rights profile and measure the impact of our efforts relative to higher education nationally.</a:t>
          </a:r>
        </a:p>
      </dgm:t>
    </dgm:pt>
    <dgm:pt modelId="{F44CDD72-0CEC-4222-9D5A-7955CC2BAB03}" type="parTrans" cxnId="{56385281-9552-4ACF-B7F4-40E59076FF25}">
      <dgm:prSet/>
      <dgm:spPr/>
      <dgm:t>
        <a:bodyPr/>
        <a:lstStyle/>
        <a:p>
          <a:endParaRPr lang="en-US"/>
        </a:p>
      </dgm:t>
    </dgm:pt>
    <dgm:pt modelId="{867E6F47-625B-4B46-9FC3-07507919FFB7}" type="sibTrans" cxnId="{56385281-9552-4ACF-B7F4-40E59076FF25}">
      <dgm:prSet/>
      <dgm:spPr/>
      <dgm:t>
        <a:bodyPr/>
        <a:lstStyle/>
        <a:p>
          <a:endParaRPr lang="en-US"/>
        </a:p>
      </dgm:t>
    </dgm:pt>
    <dgm:pt modelId="{B0FEA108-8F1B-2942-845D-DED762613D7C}" type="pres">
      <dgm:prSet presAssocID="{2BA8B457-F2B8-4BFB-B175-246527275CE8}" presName="Name0" presStyleCnt="0">
        <dgm:presLayoutVars>
          <dgm:dir/>
          <dgm:animLvl val="lvl"/>
          <dgm:resizeHandles val="exact"/>
        </dgm:presLayoutVars>
      </dgm:prSet>
      <dgm:spPr/>
    </dgm:pt>
    <dgm:pt modelId="{1BD485EC-A926-AB4E-9886-77B43BA0CEBE}" type="pres">
      <dgm:prSet presAssocID="{674517D9-EC16-41E8-B630-C72F70DE9C20}" presName="linNode" presStyleCnt="0"/>
      <dgm:spPr/>
    </dgm:pt>
    <dgm:pt modelId="{87B04DCA-A07A-064D-BD10-8EF2213BA0A0}" type="pres">
      <dgm:prSet presAssocID="{674517D9-EC16-41E8-B630-C72F70DE9C20}" presName="parentText" presStyleLbl="node1" presStyleIdx="0" presStyleCnt="3" custLinFactNeighborY="1512">
        <dgm:presLayoutVars>
          <dgm:chMax val="1"/>
          <dgm:bulletEnabled val="1"/>
        </dgm:presLayoutVars>
      </dgm:prSet>
      <dgm:spPr/>
    </dgm:pt>
    <dgm:pt modelId="{4821215E-14BD-B54F-B960-84DE961A0A66}" type="pres">
      <dgm:prSet presAssocID="{674517D9-EC16-41E8-B630-C72F70DE9C20}" presName="descendantText" presStyleLbl="alignAccFollowNode1" presStyleIdx="0" presStyleCnt="3">
        <dgm:presLayoutVars>
          <dgm:bulletEnabled val="1"/>
        </dgm:presLayoutVars>
      </dgm:prSet>
      <dgm:spPr/>
    </dgm:pt>
    <dgm:pt modelId="{84447804-BEAE-864F-8229-DCAC85AC6215}" type="pres">
      <dgm:prSet presAssocID="{E0A04C7A-C13F-467B-B9C3-437ACBE0F3A0}" presName="sp" presStyleCnt="0"/>
      <dgm:spPr/>
    </dgm:pt>
    <dgm:pt modelId="{C4DE0BDE-D8A8-E34F-A83F-E8CAE4B908E9}" type="pres">
      <dgm:prSet presAssocID="{78C03DBF-73D9-4052-B9BD-BD56ABC6E97B}" presName="linNode" presStyleCnt="0"/>
      <dgm:spPr/>
    </dgm:pt>
    <dgm:pt modelId="{B3B1618D-514F-D841-895F-06FB4D19F899}" type="pres">
      <dgm:prSet presAssocID="{78C03DBF-73D9-4052-B9BD-BD56ABC6E97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B68331A-6503-0542-BABC-7C6DB8DAE27C}" type="pres">
      <dgm:prSet presAssocID="{78C03DBF-73D9-4052-B9BD-BD56ABC6E97B}" presName="descendantText" presStyleLbl="alignAccFollowNode1" presStyleIdx="1" presStyleCnt="3">
        <dgm:presLayoutVars>
          <dgm:bulletEnabled val="1"/>
        </dgm:presLayoutVars>
      </dgm:prSet>
      <dgm:spPr/>
    </dgm:pt>
    <dgm:pt modelId="{3BA51EEB-7D7B-4C4E-ACD7-03E9CBAD4B89}" type="pres">
      <dgm:prSet presAssocID="{02A6DD71-31C8-47B0-8D2C-087549CEC8F1}" presName="sp" presStyleCnt="0"/>
      <dgm:spPr/>
    </dgm:pt>
    <dgm:pt modelId="{8F565E5D-416C-1B4F-B0C1-87B4063BF7FB}" type="pres">
      <dgm:prSet presAssocID="{B77B1C73-8DA5-4C95-8920-81A8AE625490}" presName="linNode" presStyleCnt="0"/>
      <dgm:spPr/>
    </dgm:pt>
    <dgm:pt modelId="{D54EDC09-B80C-1649-A42E-0DD22CEE41D3}" type="pres">
      <dgm:prSet presAssocID="{B77B1C73-8DA5-4C95-8920-81A8AE62549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03F11194-4C55-234D-88C1-68AFF293ECF7}" type="pres">
      <dgm:prSet presAssocID="{B77B1C73-8DA5-4C95-8920-81A8AE62549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2155D18-ADAF-C44D-BC9C-17BBC067CF71}" type="presOf" srcId="{674517D9-EC16-41E8-B630-C72F70DE9C20}" destId="{87B04DCA-A07A-064D-BD10-8EF2213BA0A0}" srcOrd="0" destOrd="0" presId="urn:microsoft.com/office/officeart/2005/8/layout/vList5"/>
    <dgm:cxn modelId="{88E67640-B356-40EF-A761-97DA4C4FF8D9}" srcId="{78C03DBF-73D9-4052-B9BD-BD56ABC6E97B}" destId="{C94596C4-9360-41AA-A1AA-B84A0F65A52D}" srcOrd="0" destOrd="0" parTransId="{61EA9FB0-085F-43D9-A804-D82CA1470C5E}" sibTransId="{1291953C-2AE8-4796-8689-4879A10B6CFC}"/>
    <dgm:cxn modelId="{2148F141-AFB8-6442-8153-9DB10FC543E4}" type="presOf" srcId="{CF3AA5DC-5BA5-4E4F-8AEA-C11537C39209}" destId="{03F11194-4C55-234D-88C1-68AFF293ECF7}" srcOrd="0" destOrd="0" presId="urn:microsoft.com/office/officeart/2005/8/layout/vList5"/>
    <dgm:cxn modelId="{2266B56B-A16F-E443-AF02-DD83E053F65A}" type="presOf" srcId="{5C2F53FE-480F-498D-AD5B-60F5F22FE10C}" destId="{4821215E-14BD-B54F-B960-84DE961A0A66}" srcOrd="0" destOrd="0" presId="urn:microsoft.com/office/officeart/2005/8/layout/vList5"/>
    <dgm:cxn modelId="{56385281-9552-4ACF-B7F4-40E59076FF25}" srcId="{B77B1C73-8DA5-4C95-8920-81A8AE625490}" destId="{CF3AA5DC-5BA5-4E4F-8AEA-C11537C39209}" srcOrd="0" destOrd="0" parTransId="{F44CDD72-0CEC-4222-9D5A-7955CC2BAB03}" sibTransId="{867E6F47-625B-4B46-9FC3-07507919FFB7}"/>
    <dgm:cxn modelId="{4829B789-639C-4B1B-AFAC-73ACF6D51461}" srcId="{2BA8B457-F2B8-4BFB-B175-246527275CE8}" destId="{674517D9-EC16-41E8-B630-C72F70DE9C20}" srcOrd="0" destOrd="0" parTransId="{B85EBA2A-FD04-46DC-9141-CAB7F4BDD926}" sibTransId="{E0A04C7A-C13F-467B-B9C3-437ACBE0F3A0}"/>
    <dgm:cxn modelId="{87E1F699-AB91-4551-AFFF-A44B5F609FEE}" srcId="{2BA8B457-F2B8-4BFB-B175-246527275CE8}" destId="{B77B1C73-8DA5-4C95-8920-81A8AE625490}" srcOrd="2" destOrd="0" parTransId="{F7B57814-0AE5-4A78-B248-9E7F039FAD1A}" sibTransId="{FCC3252A-30EF-4503-9B4C-D4C23798A06F}"/>
    <dgm:cxn modelId="{FB28A4AF-4FCD-2F4D-826D-244AEE19D47A}" type="presOf" srcId="{2BA8B457-F2B8-4BFB-B175-246527275CE8}" destId="{B0FEA108-8F1B-2942-845D-DED762613D7C}" srcOrd="0" destOrd="0" presId="urn:microsoft.com/office/officeart/2005/8/layout/vList5"/>
    <dgm:cxn modelId="{57E3A2BD-5A11-4949-852D-EEE6F4C19D57}" type="presOf" srcId="{C94596C4-9360-41AA-A1AA-B84A0F65A52D}" destId="{6B68331A-6503-0542-BABC-7C6DB8DAE27C}" srcOrd="0" destOrd="0" presId="urn:microsoft.com/office/officeart/2005/8/layout/vList5"/>
    <dgm:cxn modelId="{FA92D1E0-DB00-467D-968A-242FFFC5F2D3}" srcId="{674517D9-EC16-41E8-B630-C72F70DE9C20}" destId="{5C2F53FE-480F-498D-AD5B-60F5F22FE10C}" srcOrd="0" destOrd="0" parTransId="{321DA337-5D3C-482B-81FF-E4671B09F53B}" sibTransId="{D95F6E86-2C9D-4678-BD32-903B1C86D29B}"/>
    <dgm:cxn modelId="{2ED3E7E3-D73F-6C42-B40D-D17A2D03A5F1}" type="presOf" srcId="{78C03DBF-73D9-4052-B9BD-BD56ABC6E97B}" destId="{B3B1618D-514F-D841-895F-06FB4D19F899}" srcOrd="0" destOrd="0" presId="urn:microsoft.com/office/officeart/2005/8/layout/vList5"/>
    <dgm:cxn modelId="{37F307E5-02D5-9748-BB09-BB90A4CB0BBA}" type="presOf" srcId="{B77B1C73-8DA5-4C95-8920-81A8AE625490}" destId="{D54EDC09-B80C-1649-A42E-0DD22CEE41D3}" srcOrd="0" destOrd="0" presId="urn:microsoft.com/office/officeart/2005/8/layout/vList5"/>
    <dgm:cxn modelId="{46A30AE6-0837-400B-ACF6-F14B6EA4A802}" srcId="{2BA8B457-F2B8-4BFB-B175-246527275CE8}" destId="{78C03DBF-73D9-4052-B9BD-BD56ABC6E97B}" srcOrd="1" destOrd="0" parTransId="{99219171-4D4B-452D-B207-59B3EFF86960}" sibTransId="{02A6DD71-31C8-47B0-8D2C-087549CEC8F1}"/>
    <dgm:cxn modelId="{1CB33809-20FE-514D-A8BE-4F18CA11880E}" type="presParOf" srcId="{B0FEA108-8F1B-2942-845D-DED762613D7C}" destId="{1BD485EC-A926-AB4E-9886-77B43BA0CEBE}" srcOrd="0" destOrd="0" presId="urn:microsoft.com/office/officeart/2005/8/layout/vList5"/>
    <dgm:cxn modelId="{A7D24BEF-3764-8641-906C-FC3A42DAFC51}" type="presParOf" srcId="{1BD485EC-A926-AB4E-9886-77B43BA0CEBE}" destId="{87B04DCA-A07A-064D-BD10-8EF2213BA0A0}" srcOrd="0" destOrd="0" presId="urn:microsoft.com/office/officeart/2005/8/layout/vList5"/>
    <dgm:cxn modelId="{A076EF2C-59CF-6C4D-B66D-3CEFC70779D2}" type="presParOf" srcId="{1BD485EC-A926-AB4E-9886-77B43BA0CEBE}" destId="{4821215E-14BD-B54F-B960-84DE961A0A66}" srcOrd="1" destOrd="0" presId="urn:microsoft.com/office/officeart/2005/8/layout/vList5"/>
    <dgm:cxn modelId="{BED70E76-3702-E046-BFAE-F31AEE3E6AC6}" type="presParOf" srcId="{B0FEA108-8F1B-2942-845D-DED762613D7C}" destId="{84447804-BEAE-864F-8229-DCAC85AC6215}" srcOrd="1" destOrd="0" presId="urn:microsoft.com/office/officeart/2005/8/layout/vList5"/>
    <dgm:cxn modelId="{B0E86E57-8AFF-2649-A48F-85E92ED9082A}" type="presParOf" srcId="{B0FEA108-8F1B-2942-845D-DED762613D7C}" destId="{C4DE0BDE-D8A8-E34F-A83F-E8CAE4B908E9}" srcOrd="2" destOrd="0" presId="urn:microsoft.com/office/officeart/2005/8/layout/vList5"/>
    <dgm:cxn modelId="{4FBE4869-75EB-754E-84E9-10307656844F}" type="presParOf" srcId="{C4DE0BDE-D8A8-E34F-A83F-E8CAE4B908E9}" destId="{B3B1618D-514F-D841-895F-06FB4D19F899}" srcOrd="0" destOrd="0" presId="urn:microsoft.com/office/officeart/2005/8/layout/vList5"/>
    <dgm:cxn modelId="{45E15456-AC86-FB48-A0A0-B0A10A39F14D}" type="presParOf" srcId="{C4DE0BDE-D8A8-E34F-A83F-E8CAE4B908E9}" destId="{6B68331A-6503-0542-BABC-7C6DB8DAE27C}" srcOrd="1" destOrd="0" presId="urn:microsoft.com/office/officeart/2005/8/layout/vList5"/>
    <dgm:cxn modelId="{DAA9541D-EE7C-5044-A80C-304A763B13E8}" type="presParOf" srcId="{B0FEA108-8F1B-2942-845D-DED762613D7C}" destId="{3BA51EEB-7D7B-4C4E-ACD7-03E9CBAD4B89}" srcOrd="3" destOrd="0" presId="urn:microsoft.com/office/officeart/2005/8/layout/vList5"/>
    <dgm:cxn modelId="{9B7A955F-57B9-5E4D-ABB6-96F53D023A9D}" type="presParOf" srcId="{B0FEA108-8F1B-2942-845D-DED762613D7C}" destId="{8F565E5D-416C-1B4F-B0C1-87B4063BF7FB}" srcOrd="4" destOrd="0" presId="urn:microsoft.com/office/officeart/2005/8/layout/vList5"/>
    <dgm:cxn modelId="{8EF8F0E7-2688-7343-9A9C-7C62A141161B}" type="presParOf" srcId="{8F565E5D-416C-1B4F-B0C1-87B4063BF7FB}" destId="{D54EDC09-B80C-1649-A42E-0DD22CEE41D3}" srcOrd="0" destOrd="0" presId="urn:microsoft.com/office/officeart/2005/8/layout/vList5"/>
    <dgm:cxn modelId="{7860E494-0949-CD49-AFED-8B93487F116D}" type="presParOf" srcId="{8F565E5D-416C-1B4F-B0C1-87B4063BF7FB}" destId="{03F11194-4C55-234D-88C1-68AFF293EC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CF1DF-0592-458D-88F7-9E2D46BA439F}" type="doc">
      <dgm:prSet loTypeId="urn:microsoft.com/office/officeart/2018/5/layout/IconCircleLabelList" loCatId="icon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59EA71-287F-4C46-AA82-F00A47EA762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SUPPORT AND INTAKE</a:t>
          </a:r>
        </a:p>
      </dgm:t>
    </dgm:pt>
    <dgm:pt modelId="{275B6589-8021-44A7-A574-6C6EB8AD4674}" type="parTrans" cxnId="{D541A274-6BFD-4F21-990C-48A0230AF4C2}">
      <dgm:prSet/>
      <dgm:spPr/>
      <dgm:t>
        <a:bodyPr/>
        <a:lstStyle/>
        <a:p>
          <a:endParaRPr lang="en-US"/>
        </a:p>
      </dgm:t>
    </dgm:pt>
    <dgm:pt modelId="{585C5F53-4AA8-4A80-8C1C-9E5C577105F3}" type="sibTrans" cxnId="{D541A274-6BFD-4F21-990C-48A0230AF4C2}">
      <dgm:prSet/>
      <dgm:spPr/>
      <dgm:t>
        <a:bodyPr/>
        <a:lstStyle/>
        <a:p>
          <a:endParaRPr lang="en-US"/>
        </a:p>
      </dgm:t>
    </dgm:pt>
    <dgm:pt modelId="{89C742EC-EB49-4FDA-85EB-306BF0DCA294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Policies</a:t>
          </a:r>
        </a:p>
      </dgm:t>
    </dgm:pt>
    <dgm:pt modelId="{4D9382BA-BD94-45BA-8E90-A3D8602902CF}" type="parTrans" cxnId="{196FE483-5AD4-4C40-AC21-1767A07D4D67}">
      <dgm:prSet/>
      <dgm:spPr/>
      <dgm:t>
        <a:bodyPr/>
        <a:lstStyle/>
        <a:p>
          <a:endParaRPr lang="en-US"/>
        </a:p>
      </dgm:t>
    </dgm:pt>
    <dgm:pt modelId="{68F5C798-C9BE-4B9C-92E0-E1A17AF4A4F8}" type="sibTrans" cxnId="{196FE483-5AD4-4C40-AC21-1767A07D4D67}">
      <dgm:prSet/>
      <dgm:spPr/>
      <dgm:t>
        <a:bodyPr/>
        <a:lstStyle/>
        <a:p>
          <a:endParaRPr lang="en-US"/>
        </a:p>
      </dgm:t>
    </dgm:pt>
    <dgm:pt modelId="{99CF8406-A070-48E2-B39E-2CDEFEFAE77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Reporting and Case Management System</a:t>
          </a:r>
        </a:p>
      </dgm:t>
    </dgm:pt>
    <dgm:pt modelId="{B79F070D-8241-46FB-991D-D3C7612B9AE3}" type="parTrans" cxnId="{31CA2FFF-FA3A-4073-9F61-814BAFCE68F9}">
      <dgm:prSet/>
      <dgm:spPr/>
      <dgm:t>
        <a:bodyPr/>
        <a:lstStyle/>
        <a:p>
          <a:endParaRPr lang="en-US"/>
        </a:p>
      </dgm:t>
    </dgm:pt>
    <dgm:pt modelId="{01EAACFE-FDDA-4DC2-BC6D-2C7840E18CF4}" type="sibTrans" cxnId="{31CA2FFF-FA3A-4073-9F61-814BAFCE68F9}">
      <dgm:prSet/>
      <dgm:spPr/>
      <dgm:t>
        <a:bodyPr/>
        <a:lstStyle/>
        <a:p>
          <a:endParaRPr lang="en-US"/>
        </a:p>
      </dgm:t>
    </dgm:pt>
    <dgm:pt modelId="{1C9F84B7-1444-4B42-B117-4E9AEA4FF1D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POE Training</a:t>
          </a:r>
        </a:p>
      </dgm:t>
    </dgm:pt>
    <dgm:pt modelId="{5FC81EA3-8C56-4AB2-9E14-F176E2F39104}" type="parTrans" cxnId="{6F5B2B54-BA26-45D0-9BEC-1BDC7A71A3EB}">
      <dgm:prSet/>
      <dgm:spPr/>
      <dgm:t>
        <a:bodyPr/>
        <a:lstStyle/>
        <a:p>
          <a:endParaRPr lang="en-US"/>
        </a:p>
      </dgm:t>
    </dgm:pt>
    <dgm:pt modelId="{5DDDA8BD-C6C7-4416-A192-F45B99F9A29C}" type="sibTrans" cxnId="{6F5B2B54-BA26-45D0-9BEC-1BDC7A71A3EB}">
      <dgm:prSet/>
      <dgm:spPr/>
      <dgm:t>
        <a:bodyPr/>
        <a:lstStyle/>
        <a:p>
          <a:endParaRPr lang="en-US"/>
        </a:p>
      </dgm:t>
    </dgm:pt>
    <dgm:pt modelId="{4C2E8240-3DF5-4F4F-8613-29E60CA0FED7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Digital Accessibility</a:t>
          </a:r>
        </a:p>
      </dgm:t>
    </dgm:pt>
    <dgm:pt modelId="{217DD753-01D6-4CF5-81A7-C528125D29E5}" type="parTrans" cxnId="{61D981F1-FBAF-4EA1-B4BB-C8681A3FD907}">
      <dgm:prSet/>
      <dgm:spPr/>
      <dgm:t>
        <a:bodyPr/>
        <a:lstStyle/>
        <a:p>
          <a:endParaRPr lang="en-US"/>
        </a:p>
      </dgm:t>
    </dgm:pt>
    <dgm:pt modelId="{1FBB03CE-5060-4FE0-AC55-956D4A460082}" type="sibTrans" cxnId="{61D981F1-FBAF-4EA1-B4BB-C8681A3FD907}">
      <dgm:prSet/>
      <dgm:spPr/>
      <dgm:t>
        <a:bodyPr/>
        <a:lstStyle/>
        <a:p>
          <a:endParaRPr lang="en-US"/>
        </a:p>
      </dgm:t>
    </dgm:pt>
    <dgm:pt modelId="{6335299E-19CE-4915-9122-E48C032E12A5}" type="pres">
      <dgm:prSet presAssocID="{A36CF1DF-0592-458D-88F7-9E2D46BA439F}" presName="root" presStyleCnt="0">
        <dgm:presLayoutVars>
          <dgm:dir/>
          <dgm:resizeHandles val="exact"/>
        </dgm:presLayoutVars>
      </dgm:prSet>
      <dgm:spPr/>
    </dgm:pt>
    <dgm:pt modelId="{49CD1A72-097A-4A10-8385-845E0F70B7CF}" type="pres">
      <dgm:prSet presAssocID="{0A59EA71-287F-4C46-AA82-F00A47EA7623}" presName="compNode" presStyleCnt="0"/>
      <dgm:spPr/>
    </dgm:pt>
    <dgm:pt modelId="{B7B2D6AD-66F3-478D-AEDC-349950995A9B}" type="pres">
      <dgm:prSet presAssocID="{0A59EA71-287F-4C46-AA82-F00A47EA7623}" presName="iconBgRect" presStyleLbl="bgShp" presStyleIdx="0" presStyleCnt="5" custLinFactNeighborX="-4300" custLinFactNeighborY="13251"/>
      <dgm:spPr>
        <a:solidFill>
          <a:srgbClr val="5DDB60"/>
        </a:solidFill>
      </dgm:spPr>
    </dgm:pt>
    <dgm:pt modelId="{D6F8021C-44FC-4461-90B3-58CCA719C29E}" type="pres">
      <dgm:prSet presAssocID="{0A59EA71-287F-4C46-AA82-F00A47EA7623}" presName="iconRect" presStyleLbl="node1" presStyleIdx="0" presStyleCnt="5" custScaleX="140802" custScaleY="139878" custLinFactNeighborX="-11991" custLinFactNeighborY="16497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room outline"/>
        </a:ext>
      </dgm:extLst>
    </dgm:pt>
    <dgm:pt modelId="{A6509A17-54AC-4F3E-9E3D-04125909ADE4}" type="pres">
      <dgm:prSet presAssocID="{0A59EA71-287F-4C46-AA82-F00A47EA7623}" presName="spaceRect" presStyleCnt="0"/>
      <dgm:spPr/>
    </dgm:pt>
    <dgm:pt modelId="{0DF04992-25FD-4729-85E2-848F35ECA4C9}" type="pres">
      <dgm:prSet presAssocID="{0A59EA71-287F-4C46-AA82-F00A47EA7623}" presName="textRect" presStyleLbl="revTx" presStyleIdx="0" presStyleCnt="5">
        <dgm:presLayoutVars>
          <dgm:chMax val="1"/>
          <dgm:chPref val="1"/>
        </dgm:presLayoutVars>
      </dgm:prSet>
      <dgm:spPr/>
    </dgm:pt>
    <dgm:pt modelId="{89C744DA-353F-4438-9A76-5044483ED347}" type="pres">
      <dgm:prSet presAssocID="{585C5F53-4AA8-4A80-8C1C-9E5C577105F3}" presName="sibTrans" presStyleCnt="0"/>
      <dgm:spPr/>
    </dgm:pt>
    <dgm:pt modelId="{01416F12-A138-40EC-AA45-C9901CCED480}" type="pres">
      <dgm:prSet presAssocID="{89C742EC-EB49-4FDA-85EB-306BF0DCA294}" presName="compNode" presStyleCnt="0"/>
      <dgm:spPr/>
    </dgm:pt>
    <dgm:pt modelId="{CB03CBE2-8B91-490C-93CC-C9BDB9C5EA9B}" type="pres">
      <dgm:prSet presAssocID="{89C742EC-EB49-4FDA-85EB-306BF0DCA294}" presName="iconBgRect" presStyleLbl="bgShp" presStyleIdx="1" presStyleCnt="5" custLinFactNeighborX="-2580" custLinFactNeighborY="3691"/>
      <dgm:spPr>
        <a:solidFill>
          <a:srgbClr val="5DDB60"/>
        </a:solidFill>
      </dgm:spPr>
    </dgm:pt>
    <dgm:pt modelId="{54D66584-8CAA-46BE-9116-2A6894086B77}" type="pres">
      <dgm:prSet presAssocID="{89C742EC-EB49-4FDA-85EB-306BF0DCA294}" presName="iconRect" presStyleLbl="node1" presStyleIdx="1" presStyleCnt="5" custFlipVert="1" custScaleY="240936" custLinFactX="-100000" custLinFactY="157540" custLinFactNeighborX="-162339" custLinFactNeighborY="200000"/>
      <dgm:spPr>
        <a:noFill/>
      </dgm:spPr>
    </dgm:pt>
    <dgm:pt modelId="{42E71701-5210-485A-945A-6297F3E00C8A}" type="pres">
      <dgm:prSet presAssocID="{89C742EC-EB49-4FDA-85EB-306BF0DCA294}" presName="spaceRect" presStyleCnt="0"/>
      <dgm:spPr/>
    </dgm:pt>
    <dgm:pt modelId="{E813CC0A-7531-466F-BD28-7855676FB7AF}" type="pres">
      <dgm:prSet presAssocID="{89C742EC-EB49-4FDA-85EB-306BF0DCA294}" presName="textRect" presStyleLbl="revTx" presStyleIdx="1" presStyleCnt="5">
        <dgm:presLayoutVars>
          <dgm:chMax val="1"/>
          <dgm:chPref val="1"/>
        </dgm:presLayoutVars>
      </dgm:prSet>
      <dgm:spPr/>
    </dgm:pt>
    <dgm:pt modelId="{01CE3782-1D95-4D02-874F-E9BB2702C5BD}" type="pres">
      <dgm:prSet presAssocID="{68F5C798-C9BE-4B9C-92E0-E1A17AF4A4F8}" presName="sibTrans" presStyleCnt="0"/>
      <dgm:spPr/>
    </dgm:pt>
    <dgm:pt modelId="{74082F59-1E2A-41D7-A9ED-F538607D1802}" type="pres">
      <dgm:prSet presAssocID="{99CF8406-A070-48E2-B39E-2CDEFEFAE77C}" presName="compNode" presStyleCnt="0"/>
      <dgm:spPr/>
    </dgm:pt>
    <dgm:pt modelId="{832A4047-242D-4E74-B0FA-B0A0C67B417E}" type="pres">
      <dgm:prSet presAssocID="{99CF8406-A070-48E2-B39E-2CDEFEFAE77C}" presName="iconBgRect" presStyleLbl="bgShp" presStyleIdx="2" presStyleCnt="5" custLinFactNeighborX="9890" custLinFactNeighborY="13251"/>
      <dgm:spPr>
        <a:solidFill>
          <a:srgbClr val="5DDB60"/>
        </a:solidFill>
      </dgm:spPr>
    </dgm:pt>
    <dgm:pt modelId="{D292CF7A-4696-4A52-BC99-A92A48E45848}" type="pres">
      <dgm:prSet presAssocID="{99CF8406-A070-48E2-B39E-2CDEFEFAE77C}" presName="iconRect" presStyleLbl="node1" presStyleIdx="2" presStyleCnt="5" custScaleX="140891" custScaleY="121212" custLinFactX="-137236" custLinFactNeighborX="-200000" custLinFactNeighborY="16497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ght And Left Brain with solid fill"/>
        </a:ext>
      </dgm:extLst>
    </dgm:pt>
    <dgm:pt modelId="{3DC9A068-BA81-477D-BB56-C971F4341995}" type="pres">
      <dgm:prSet presAssocID="{99CF8406-A070-48E2-B39E-2CDEFEFAE77C}" presName="spaceRect" presStyleCnt="0"/>
      <dgm:spPr/>
    </dgm:pt>
    <dgm:pt modelId="{B5B7E351-B28F-469F-B281-E9CAFAE3B9C3}" type="pres">
      <dgm:prSet presAssocID="{99CF8406-A070-48E2-B39E-2CDEFEFAE77C}" presName="textRect" presStyleLbl="revTx" presStyleIdx="2" presStyleCnt="5">
        <dgm:presLayoutVars>
          <dgm:chMax val="1"/>
          <dgm:chPref val="1"/>
        </dgm:presLayoutVars>
      </dgm:prSet>
      <dgm:spPr/>
    </dgm:pt>
    <dgm:pt modelId="{5F4F927B-D3F3-4891-8634-DC0A258ADABA}" type="pres">
      <dgm:prSet presAssocID="{01EAACFE-FDDA-4DC2-BC6D-2C7840E18CF4}" presName="sibTrans" presStyleCnt="0"/>
      <dgm:spPr/>
    </dgm:pt>
    <dgm:pt modelId="{60A50D9E-2AC4-402D-BAE6-BF917C765E92}" type="pres">
      <dgm:prSet presAssocID="{1C9F84B7-1444-4B42-B117-4E9AEA4FF1D7}" presName="compNode" presStyleCnt="0"/>
      <dgm:spPr/>
    </dgm:pt>
    <dgm:pt modelId="{2C5F2BF3-DA44-49AA-A1B6-F4D6DE00AE37}" type="pres">
      <dgm:prSet presAssocID="{1C9F84B7-1444-4B42-B117-4E9AEA4FF1D7}" presName="iconBgRect" presStyleLbl="bgShp" presStyleIdx="3" presStyleCnt="5" custLinFactNeighborY="13124"/>
      <dgm:spPr>
        <a:solidFill>
          <a:srgbClr val="5DDB60"/>
        </a:solidFill>
      </dgm:spPr>
    </dgm:pt>
    <dgm:pt modelId="{6E66EFAB-C2BC-4B06-88BD-F2B2122D505B}" type="pres">
      <dgm:prSet presAssocID="{1C9F84B7-1444-4B42-B117-4E9AEA4FF1D7}" presName="iconRect" presStyleLbl="node1" presStyleIdx="3" presStyleCnt="5" custScaleX="125857" custScaleY="136220" custLinFactNeighborX="-16158" custLinFactNeighborY="2003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9DBC40F-7276-4513-BD44-A3169417AF3F}" type="pres">
      <dgm:prSet presAssocID="{1C9F84B7-1444-4B42-B117-4E9AEA4FF1D7}" presName="spaceRect" presStyleCnt="0"/>
      <dgm:spPr/>
    </dgm:pt>
    <dgm:pt modelId="{1172BDBD-4E75-455F-B29D-E51C194053E8}" type="pres">
      <dgm:prSet presAssocID="{1C9F84B7-1444-4B42-B117-4E9AEA4FF1D7}" presName="textRect" presStyleLbl="revTx" presStyleIdx="3" presStyleCnt="5">
        <dgm:presLayoutVars>
          <dgm:chMax val="1"/>
          <dgm:chPref val="1"/>
        </dgm:presLayoutVars>
      </dgm:prSet>
      <dgm:spPr/>
    </dgm:pt>
    <dgm:pt modelId="{9ABE5887-C3FF-4689-A9F8-AE3392127103}" type="pres">
      <dgm:prSet presAssocID="{5DDDA8BD-C6C7-4416-A192-F45B99F9A29C}" presName="sibTrans" presStyleCnt="0"/>
      <dgm:spPr/>
    </dgm:pt>
    <dgm:pt modelId="{CF80E16D-CA7A-4158-AC7C-DFE5F600F794}" type="pres">
      <dgm:prSet presAssocID="{4C2E8240-3DF5-4F4F-8613-29E60CA0FED7}" presName="compNode" presStyleCnt="0"/>
      <dgm:spPr/>
    </dgm:pt>
    <dgm:pt modelId="{D342045F-F564-4C20-98F2-A31A331E1C76}" type="pres">
      <dgm:prSet presAssocID="{4C2E8240-3DF5-4F4F-8613-29E60CA0FED7}" presName="iconBgRect" presStyleLbl="bgShp" presStyleIdx="4" presStyleCnt="5" custLinFactNeighborX="-2580" custLinFactNeighborY="13123"/>
      <dgm:spPr>
        <a:solidFill>
          <a:srgbClr val="5DDB60"/>
        </a:solidFill>
      </dgm:spPr>
    </dgm:pt>
    <dgm:pt modelId="{00E3BB6F-336A-4CE9-BB61-36798A7BB30D}" type="pres">
      <dgm:prSet presAssocID="{4C2E8240-3DF5-4F4F-8613-29E60CA0FED7}" presName="iconRect" presStyleLbl="node1" presStyleIdx="4" presStyleCnt="5" custScaleX="128988" custScaleY="121232" custLinFactNeighborX="-1499" custLinFactNeighborY="1821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 outline"/>
        </a:ext>
      </dgm:extLst>
    </dgm:pt>
    <dgm:pt modelId="{7CBE661F-0C0B-4716-A235-9AEC120CCF42}" type="pres">
      <dgm:prSet presAssocID="{4C2E8240-3DF5-4F4F-8613-29E60CA0FED7}" presName="spaceRect" presStyleCnt="0"/>
      <dgm:spPr/>
    </dgm:pt>
    <dgm:pt modelId="{B4C294C1-E6A2-471A-A673-56F36DAF492B}" type="pres">
      <dgm:prSet presAssocID="{4C2E8240-3DF5-4F4F-8613-29E60CA0FED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CD1CF22-21AD-4B6B-97C9-1FC47103AC20}" type="presOf" srcId="{1C9F84B7-1444-4B42-B117-4E9AEA4FF1D7}" destId="{1172BDBD-4E75-455F-B29D-E51C194053E8}" srcOrd="0" destOrd="0" presId="urn:microsoft.com/office/officeart/2018/5/layout/IconCircleLabelList"/>
    <dgm:cxn modelId="{80F12742-9FA7-443B-A011-669AD9A85D40}" type="presOf" srcId="{99CF8406-A070-48E2-B39E-2CDEFEFAE77C}" destId="{B5B7E351-B28F-469F-B281-E9CAFAE3B9C3}" srcOrd="0" destOrd="0" presId="urn:microsoft.com/office/officeart/2018/5/layout/IconCircleLabelList"/>
    <dgm:cxn modelId="{6F5B2B54-BA26-45D0-9BEC-1BDC7A71A3EB}" srcId="{A36CF1DF-0592-458D-88F7-9E2D46BA439F}" destId="{1C9F84B7-1444-4B42-B117-4E9AEA4FF1D7}" srcOrd="3" destOrd="0" parTransId="{5FC81EA3-8C56-4AB2-9E14-F176E2F39104}" sibTransId="{5DDDA8BD-C6C7-4416-A192-F45B99F9A29C}"/>
    <dgm:cxn modelId="{8B79D471-D728-4492-9577-DC13D702126A}" type="presOf" srcId="{0A59EA71-287F-4C46-AA82-F00A47EA7623}" destId="{0DF04992-25FD-4729-85E2-848F35ECA4C9}" srcOrd="0" destOrd="0" presId="urn:microsoft.com/office/officeart/2018/5/layout/IconCircleLabelList"/>
    <dgm:cxn modelId="{D541A274-6BFD-4F21-990C-48A0230AF4C2}" srcId="{A36CF1DF-0592-458D-88F7-9E2D46BA439F}" destId="{0A59EA71-287F-4C46-AA82-F00A47EA7623}" srcOrd="0" destOrd="0" parTransId="{275B6589-8021-44A7-A574-6C6EB8AD4674}" sibTransId="{585C5F53-4AA8-4A80-8C1C-9E5C577105F3}"/>
    <dgm:cxn modelId="{3B03D47A-2220-45A2-A704-EB2A078417C0}" type="presOf" srcId="{4C2E8240-3DF5-4F4F-8613-29E60CA0FED7}" destId="{B4C294C1-E6A2-471A-A673-56F36DAF492B}" srcOrd="0" destOrd="0" presId="urn:microsoft.com/office/officeart/2018/5/layout/IconCircleLabelList"/>
    <dgm:cxn modelId="{196FE483-5AD4-4C40-AC21-1767A07D4D67}" srcId="{A36CF1DF-0592-458D-88F7-9E2D46BA439F}" destId="{89C742EC-EB49-4FDA-85EB-306BF0DCA294}" srcOrd="1" destOrd="0" parTransId="{4D9382BA-BD94-45BA-8E90-A3D8602902CF}" sibTransId="{68F5C798-C9BE-4B9C-92E0-E1A17AF4A4F8}"/>
    <dgm:cxn modelId="{109E3D84-D129-415B-8A3F-33F77419E7B8}" type="presOf" srcId="{89C742EC-EB49-4FDA-85EB-306BF0DCA294}" destId="{E813CC0A-7531-466F-BD28-7855676FB7AF}" srcOrd="0" destOrd="0" presId="urn:microsoft.com/office/officeart/2018/5/layout/IconCircleLabelList"/>
    <dgm:cxn modelId="{868397C0-A209-4C0A-974D-E13506026760}" type="presOf" srcId="{A36CF1DF-0592-458D-88F7-9E2D46BA439F}" destId="{6335299E-19CE-4915-9122-E48C032E12A5}" srcOrd="0" destOrd="0" presId="urn:microsoft.com/office/officeart/2018/5/layout/IconCircleLabelList"/>
    <dgm:cxn modelId="{61D981F1-FBAF-4EA1-B4BB-C8681A3FD907}" srcId="{A36CF1DF-0592-458D-88F7-9E2D46BA439F}" destId="{4C2E8240-3DF5-4F4F-8613-29E60CA0FED7}" srcOrd="4" destOrd="0" parTransId="{217DD753-01D6-4CF5-81A7-C528125D29E5}" sibTransId="{1FBB03CE-5060-4FE0-AC55-956D4A460082}"/>
    <dgm:cxn modelId="{31CA2FFF-FA3A-4073-9F61-814BAFCE68F9}" srcId="{A36CF1DF-0592-458D-88F7-9E2D46BA439F}" destId="{99CF8406-A070-48E2-B39E-2CDEFEFAE77C}" srcOrd="2" destOrd="0" parTransId="{B79F070D-8241-46FB-991D-D3C7612B9AE3}" sibTransId="{01EAACFE-FDDA-4DC2-BC6D-2C7840E18CF4}"/>
    <dgm:cxn modelId="{A7E2634F-195C-4AC7-A82A-F5D180169753}" type="presParOf" srcId="{6335299E-19CE-4915-9122-E48C032E12A5}" destId="{49CD1A72-097A-4A10-8385-845E0F70B7CF}" srcOrd="0" destOrd="0" presId="urn:microsoft.com/office/officeart/2018/5/layout/IconCircleLabelList"/>
    <dgm:cxn modelId="{757433A3-2214-45AC-8AB0-FF5790446E2C}" type="presParOf" srcId="{49CD1A72-097A-4A10-8385-845E0F70B7CF}" destId="{B7B2D6AD-66F3-478D-AEDC-349950995A9B}" srcOrd="0" destOrd="0" presId="urn:microsoft.com/office/officeart/2018/5/layout/IconCircleLabelList"/>
    <dgm:cxn modelId="{A7EBACE0-DD9A-4D18-9F85-504DDF9550C0}" type="presParOf" srcId="{49CD1A72-097A-4A10-8385-845E0F70B7CF}" destId="{D6F8021C-44FC-4461-90B3-58CCA719C29E}" srcOrd="1" destOrd="0" presId="urn:microsoft.com/office/officeart/2018/5/layout/IconCircleLabelList"/>
    <dgm:cxn modelId="{A6A9432A-8BE7-4E0A-A76B-9C2351C468B8}" type="presParOf" srcId="{49CD1A72-097A-4A10-8385-845E0F70B7CF}" destId="{A6509A17-54AC-4F3E-9E3D-04125909ADE4}" srcOrd="2" destOrd="0" presId="urn:microsoft.com/office/officeart/2018/5/layout/IconCircleLabelList"/>
    <dgm:cxn modelId="{032691F1-8C25-4468-8233-582A23874BF6}" type="presParOf" srcId="{49CD1A72-097A-4A10-8385-845E0F70B7CF}" destId="{0DF04992-25FD-4729-85E2-848F35ECA4C9}" srcOrd="3" destOrd="0" presId="urn:microsoft.com/office/officeart/2018/5/layout/IconCircleLabelList"/>
    <dgm:cxn modelId="{CBED76ED-56D6-4601-BABB-6DB9F7F4916B}" type="presParOf" srcId="{6335299E-19CE-4915-9122-E48C032E12A5}" destId="{89C744DA-353F-4438-9A76-5044483ED347}" srcOrd="1" destOrd="0" presId="urn:microsoft.com/office/officeart/2018/5/layout/IconCircleLabelList"/>
    <dgm:cxn modelId="{139DA758-F975-427C-950B-9D70F900C495}" type="presParOf" srcId="{6335299E-19CE-4915-9122-E48C032E12A5}" destId="{01416F12-A138-40EC-AA45-C9901CCED480}" srcOrd="2" destOrd="0" presId="urn:microsoft.com/office/officeart/2018/5/layout/IconCircleLabelList"/>
    <dgm:cxn modelId="{C1D1A2B6-B687-4FD1-B554-3163483C82A3}" type="presParOf" srcId="{01416F12-A138-40EC-AA45-C9901CCED480}" destId="{CB03CBE2-8B91-490C-93CC-C9BDB9C5EA9B}" srcOrd="0" destOrd="0" presId="urn:microsoft.com/office/officeart/2018/5/layout/IconCircleLabelList"/>
    <dgm:cxn modelId="{3A25C6D7-4519-4031-A9FB-1847B04F0152}" type="presParOf" srcId="{01416F12-A138-40EC-AA45-C9901CCED480}" destId="{54D66584-8CAA-46BE-9116-2A6894086B77}" srcOrd="1" destOrd="0" presId="urn:microsoft.com/office/officeart/2018/5/layout/IconCircleLabelList"/>
    <dgm:cxn modelId="{7D15C265-E266-49D6-90ED-29F50D26476D}" type="presParOf" srcId="{01416F12-A138-40EC-AA45-C9901CCED480}" destId="{42E71701-5210-485A-945A-6297F3E00C8A}" srcOrd="2" destOrd="0" presId="urn:microsoft.com/office/officeart/2018/5/layout/IconCircleLabelList"/>
    <dgm:cxn modelId="{D77D03B0-C262-4C1D-B59F-0205F4EAC942}" type="presParOf" srcId="{01416F12-A138-40EC-AA45-C9901CCED480}" destId="{E813CC0A-7531-466F-BD28-7855676FB7AF}" srcOrd="3" destOrd="0" presId="urn:microsoft.com/office/officeart/2018/5/layout/IconCircleLabelList"/>
    <dgm:cxn modelId="{29102469-9B24-44F4-8BEE-5DDADC4297F8}" type="presParOf" srcId="{6335299E-19CE-4915-9122-E48C032E12A5}" destId="{01CE3782-1D95-4D02-874F-E9BB2702C5BD}" srcOrd="3" destOrd="0" presId="urn:microsoft.com/office/officeart/2018/5/layout/IconCircleLabelList"/>
    <dgm:cxn modelId="{C6D14807-1930-45C8-B63A-B5EC8BC5AF8D}" type="presParOf" srcId="{6335299E-19CE-4915-9122-E48C032E12A5}" destId="{74082F59-1E2A-41D7-A9ED-F538607D1802}" srcOrd="4" destOrd="0" presId="urn:microsoft.com/office/officeart/2018/5/layout/IconCircleLabelList"/>
    <dgm:cxn modelId="{3934061F-CFBC-44C9-8B84-7E0DFC4AFCB9}" type="presParOf" srcId="{74082F59-1E2A-41D7-A9ED-F538607D1802}" destId="{832A4047-242D-4E74-B0FA-B0A0C67B417E}" srcOrd="0" destOrd="0" presId="urn:microsoft.com/office/officeart/2018/5/layout/IconCircleLabelList"/>
    <dgm:cxn modelId="{82D0E666-5EF4-4D58-B089-89D1CCDC88EC}" type="presParOf" srcId="{74082F59-1E2A-41D7-A9ED-F538607D1802}" destId="{D292CF7A-4696-4A52-BC99-A92A48E45848}" srcOrd="1" destOrd="0" presId="urn:microsoft.com/office/officeart/2018/5/layout/IconCircleLabelList"/>
    <dgm:cxn modelId="{069B464A-80B9-47F7-8418-26A5308CF4F9}" type="presParOf" srcId="{74082F59-1E2A-41D7-A9ED-F538607D1802}" destId="{3DC9A068-BA81-477D-BB56-C971F4341995}" srcOrd="2" destOrd="0" presId="urn:microsoft.com/office/officeart/2018/5/layout/IconCircleLabelList"/>
    <dgm:cxn modelId="{2D4307CD-8E77-47FE-8F18-9455FE96EA88}" type="presParOf" srcId="{74082F59-1E2A-41D7-A9ED-F538607D1802}" destId="{B5B7E351-B28F-469F-B281-E9CAFAE3B9C3}" srcOrd="3" destOrd="0" presId="urn:microsoft.com/office/officeart/2018/5/layout/IconCircleLabelList"/>
    <dgm:cxn modelId="{3D63A782-2C9B-4F49-9488-DABE4D6B9A07}" type="presParOf" srcId="{6335299E-19CE-4915-9122-E48C032E12A5}" destId="{5F4F927B-D3F3-4891-8634-DC0A258ADABA}" srcOrd="5" destOrd="0" presId="urn:microsoft.com/office/officeart/2018/5/layout/IconCircleLabelList"/>
    <dgm:cxn modelId="{EF6887AB-8ACE-416B-B188-217BC4AE04A8}" type="presParOf" srcId="{6335299E-19CE-4915-9122-E48C032E12A5}" destId="{60A50D9E-2AC4-402D-BAE6-BF917C765E92}" srcOrd="6" destOrd="0" presId="urn:microsoft.com/office/officeart/2018/5/layout/IconCircleLabelList"/>
    <dgm:cxn modelId="{13DD65A7-9394-4F0E-BBBB-1B1D9341D8FE}" type="presParOf" srcId="{60A50D9E-2AC4-402D-BAE6-BF917C765E92}" destId="{2C5F2BF3-DA44-49AA-A1B6-F4D6DE00AE37}" srcOrd="0" destOrd="0" presId="urn:microsoft.com/office/officeart/2018/5/layout/IconCircleLabelList"/>
    <dgm:cxn modelId="{FD4B4D08-971D-4B4A-9859-673C0C10E7AD}" type="presParOf" srcId="{60A50D9E-2AC4-402D-BAE6-BF917C765E92}" destId="{6E66EFAB-C2BC-4B06-88BD-F2B2122D505B}" srcOrd="1" destOrd="0" presId="urn:microsoft.com/office/officeart/2018/5/layout/IconCircleLabelList"/>
    <dgm:cxn modelId="{25BFCF82-10F0-454F-98B0-82653CA02A26}" type="presParOf" srcId="{60A50D9E-2AC4-402D-BAE6-BF917C765E92}" destId="{29DBC40F-7276-4513-BD44-A3169417AF3F}" srcOrd="2" destOrd="0" presId="urn:microsoft.com/office/officeart/2018/5/layout/IconCircleLabelList"/>
    <dgm:cxn modelId="{30ADEB78-80D4-4156-A0E5-71001FADBC50}" type="presParOf" srcId="{60A50D9E-2AC4-402D-BAE6-BF917C765E92}" destId="{1172BDBD-4E75-455F-B29D-E51C194053E8}" srcOrd="3" destOrd="0" presId="urn:microsoft.com/office/officeart/2018/5/layout/IconCircleLabelList"/>
    <dgm:cxn modelId="{B59C9C90-55D9-4EA1-8E2D-503D894775D3}" type="presParOf" srcId="{6335299E-19CE-4915-9122-E48C032E12A5}" destId="{9ABE5887-C3FF-4689-A9F8-AE3392127103}" srcOrd="7" destOrd="0" presId="urn:microsoft.com/office/officeart/2018/5/layout/IconCircleLabelList"/>
    <dgm:cxn modelId="{66B227A0-60D7-4B52-BC70-AC9B4160CAE4}" type="presParOf" srcId="{6335299E-19CE-4915-9122-E48C032E12A5}" destId="{CF80E16D-CA7A-4158-AC7C-DFE5F600F794}" srcOrd="8" destOrd="0" presId="urn:microsoft.com/office/officeart/2018/5/layout/IconCircleLabelList"/>
    <dgm:cxn modelId="{ACE20674-B125-4698-A562-323D61621763}" type="presParOf" srcId="{CF80E16D-CA7A-4158-AC7C-DFE5F600F794}" destId="{D342045F-F564-4C20-98F2-A31A331E1C76}" srcOrd="0" destOrd="0" presId="urn:microsoft.com/office/officeart/2018/5/layout/IconCircleLabelList"/>
    <dgm:cxn modelId="{EE3FA0B7-31F2-4D44-9904-E14AEB7CFD45}" type="presParOf" srcId="{CF80E16D-CA7A-4158-AC7C-DFE5F600F794}" destId="{00E3BB6F-336A-4CE9-BB61-36798A7BB30D}" srcOrd="1" destOrd="0" presId="urn:microsoft.com/office/officeart/2018/5/layout/IconCircleLabelList"/>
    <dgm:cxn modelId="{27E29483-0A0A-49E0-9070-04921D08A5D2}" type="presParOf" srcId="{CF80E16D-CA7A-4158-AC7C-DFE5F600F794}" destId="{7CBE661F-0C0B-4716-A235-9AEC120CCF42}" srcOrd="2" destOrd="0" presId="urn:microsoft.com/office/officeart/2018/5/layout/IconCircleLabelList"/>
    <dgm:cxn modelId="{7171259A-BF68-4074-888B-6B5221E1207F}" type="presParOf" srcId="{CF80E16D-CA7A-4158-AC7C-DFE5F600F794}" destId="{B4C294C1-E6A2-471A-A673-56F36DAF492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2BBBF-47F5-4574-9146-B599334E6F3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84FA72-C7DB-4320-A0F1-F8907F7D8DF8}">
      <dgm:prSet/>
      <dgm:spPr>
        <a:solidFill>
          <a:srgbClr val="67C521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New this year – based on existing protocols</a:t>
          </a:r>
        </a:p>
      </dgm:t>
    </dgm:pt>
    <dgm:pt modelId="{5EEF2331-8E0D-47E8-992B-404136DEB682}" type="parTrans" cxnId="{7377BFD3-4C12-479B-8B35-464741B6237E}">
      <dgm:prSet/>
      <dgm:spPr/>
      <dgm:t>
        <a:bodyPr/>
        <a:lstStyle/>
        <a:p>
          <a:endParaRPr lang="en-US"/>
        </a:p>
      </dgm:t>
    </dgm:pt>
    <dgm:pt modelId="{4EB36B7D-5547-4AD8-BFF4-1263985D8867}" type="sibTrans" cxnId="{7377BFD3-4C12-479B-8B35-464741B6237E}">
      <dgm:prSet/>
      <dgm:spPr/>
      <dgm:t>
        <a:bodyPr/>
        <a:lstStyle/>
        <a:p>
          <a:endParaRPr lang="en-US"/>
        </a:p>
      </dgm:t>
    </dgm:pt>
    <dgm:pt modelId="{F89FF04A-15F7-48F4-AC62-0EA60F65BE18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Mandatory Reporting for Relationship Violence, Sexual Misconduct and Stalking Policy</a:t>
          </a:r>
        </a:p>
      </dgm:t>
    </dgm:pt>
    <dgm:pt modelId="{6F51875B-3AED-463D-92D2-28A456507EC8}" type="parTrans" cxnId="{07703E46-C447-4C78-88FD-3F719B59C00D}">
      <dgm:prSet/>
      <dgm:spPr/>
      <dgm:t>
        <a:bodyPr/>
        <a:lstStyle/>
        <a:p>
          <a:endParaRPr lang="en-US"/>
        </a:p>
      </dgm:t>
    </dgm:pt>
    <dgm:pt modelId="{87C10696-2E6F-466E-83F9-645C62CF086B}" type="sibTrans" cxnId="{07703E46-C447-4C78-88FD-3F719B59C00D}">
      <dgm:prSet/>
      <dgm:spPr/>
      <dgm:t>
        <a:bodyPr/>
        <a:lstStyle/>
        <a:p>
          <a:endParaRPr lang="en-US"/>
        </a:p>
      </dgm:t>
    </dgm:pt>
    <dgm:pt modelId="{5FDE22ED-2B7B-4B4F-B5A9-8894E6AEF2E6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Pregnancy, Childbirth and Other Pregnancy Related Conditions for Students and Employees</a:t>
          </a:r>
        </a:p>
      </dgm:t>
    </dgm:pt>
    <dgm:pt modelId="{CBA0727A-A342-49C3-AC1C-3DAA41116BF0}" type="parTrans" cxnId="{6ABBCAC5-D3A5-40B9-9E37-98B6E3705B45}">
      <dgm:prSet/>
      <dgm:spPr/>
      <dgm:t>
        <a:bodyPr/>
        <a:lstStyle/>
        <a:p>
          <a:endParaRPr lang="en-US"/>
        </a:p>
      </dgm:t>
    </dgm:pt>
    <dgm:pt modelId="{110A1C1C-42F4-4E3F-886F-BBEE5C375404}" type="sibTrans" cxnId="{6ABBCAC5-D3A5-40B9-9E37-98B6E3705B45}">
      <dgm:prSet/>
      <dgm:spPr/>
      <dgm:t>
        <a:bodyPr/>
        <a:lstStyle/>
        <a:p>
          <a:endParaRPr lang="en-US"/>
        </a:p>
      </dgm:t>
    </dgm:pt>
    <dgm:pt modelId="{683DD55D-E578-4CB6-AC19-DDC219420A33}">
      <dgm:prSet/>
      <dgm:spPr>
        <a:solidFill>
          <a:srgbClr val="409755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Currently under revision</a:t>
          </a:r>
        </a:p>
      </dgm:t>
    </dgm:pt>
    <dgm:pt modelId="{134C24BA-BFCB-4C00-A8B1-15645B00887C}" type="parTrans" cxnId="{2F20A0E9-13E4-42B4-A61F-8A49CCF69E41}">
      <dgm:prSet/>
      <dgm:spPr/>
      <dgm:t>
        <a:bodyPr/>
        <a:lstStyle/>
        <a:p>
          <a:endParaRPr lang="en-US"/>
        </a:p>
      </dgm:t>
    </dgm:pt>
    <dgm:pt modelId="{E49BFBA8-4AB1-4470-B34B-E37A4AE358FE}" type="sibTrans" cxnId="{2F20A0E9-13E4-42B4-A61F-8A49CCF69E41}">
      <dgm:prSet/>
      <dgm:spPr/>
      <dgm:t>
        <a:bodyPr/>
        <a:lstStyle/>
        <a:p>
          <a:endParaRPr lang="en-US"/>
        </a:p>
      </dgm:t>
    </dgm:pt>
    <dgm:pt modelId="{0A9615B0-A491-46EA-ABE4-3AF7CAD70139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Anti-Discrimination Policy </a:t>
          </a:r>
        </a:p>
      </dgm:t>
    </dgm:pt>
    <dgm:pt modelId="{9902FBD8-6DA8-4777-BFF8-ABC16AD97CED}" type="parTrans" cxnId="{8070DF9D-3781-4611-8A52-786157CD6B05}">
      <dgm:prSet/>
      <dgm:spPr/>
      <dgm:t>
        <a:bodyPr/>
        <a:lstStyle/>
        <a:p>
          <a:endParaRPr lang="en-US"/>
        </a:p>
      </dgm:t>
    </dgm:pt>
    <dgm:pt modelId="{E6D88B06-ACCB-4558-87AB-EBFC58C2C069}" type="sibTrans" cxnId="{8070DF9D-3781-4611-8A52-786157CD6B05}">
      <dgm:prSet/>
      <dgm:spPr/>
      <dgm:t>
        <a:bodyPr/>
        <a:lstStyle/>
        <a:p>
          <a:endParaRPr lang="en-US"/>
        </a:p>
      </dgm:t>
    </dgm:pt>
    <dgm:pt modelId="{0E6BDEBC-2E87-4A2B-BBF6-582EB5695C3A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Digital Content and Web Accessibility Policy</a:t>
          </a:r>
        </a:p>
      </dgm:t>
    </dgm:pt>
    <dgm:pt modelId="{216A134A-F2BA-42EA-BC06-44EA1A40267F}" type="parTrans" cxnId="{E8AE99D4-EB44-416C-8858-383DFEFDED67}">
      <dgm:prSet/>
      <dgm:spPr/>
      <dgm:t>
        <a:bodyPr/>
        <a:lstStyle/>
        <a:p>
          <a:endParaRPr lang="en-US"/>
        </a:p>
      </dgm:t>
    </dgm:pt>
    <dgm:pt modelId="{3C62F708-A428-405C-B527-94BF4FB30693}" type="sibTrans" cxnId="{E8AE99D4-EB44-416C-8858-383DFEFDED67}">
      <dgm:prSet/>
      <dgm:spPr/>
      <dgm:t>
        <a:bodyPr/>
        <a:lstStyle/>
        <a:p>
          <a:endParaRPr lang="en-US"/>
        </a:p>
      </dgm:t>
    </dgm:pt>
    <dgm:pt modelId="{C476BBCF-AF93-48AA-88E8-4508A9E66640}">
      <dgm:prSet/>
      <dgm:spPr>
        <a:solidFill>
          <a:srgbClr val="18453B"/>
        </a:solidFill>
      </dgm:spPr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Anticipated revision</a:t>
          </a:r>
        </a:p>
      </dgm:t>
    </dgm:pt>
    <dgm:pt modelId="{B99454DC-CC2E-4AEF-9871-38B9DB1EA2AF}" type="parTrans" cxnId="{67862F46-3AB4-4703-AED6-0AEA93ED4EBC}">
      <dgm:prSet/>
      <dgm:spPr/>
      <dgm:t>
        <a:bodyPr/>
        <a:lstStyle/>
        <a:p>
          <a:endParaRPr lang="en-US"/>
        </a:p>
      </dgm:t>
    </dgm:pt>
    <dgm:pt modelId="{4894E9FF-6FD2-470C-B8CA-20E9C4CDA1D5}" type="sibTrans" cxnId="{67862F46-3AB4-4703-AED6-0AEA93ED4EBC}">
      <dgm:prSet/>
      <dgm:spPr/>
      <dgm:t>
        <a:bodyPr/>
        <a:lstStyle/>
        <a:p>
          <a:endParaRPr lang="en-US"/>
        </a:p>
      </dgm:t>
    </dgm:pt>
    <dgm:pt modelId="{1F277CC7-6C36-4654-9D35-89B5E3C86D9A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Disability and Reasonable Accommodation Policy</a:t>
          </a:r>
        </a:p>
      </dgm:t>
    </dgm:pt>
    <dgm:pt modelId="{31AC0082-C724-48CB-AD05-6681ED1EA8B3}" type="parTrans" cxnId="{BBEC68A1-F958-464B-AD5D-98D2DD3E0822}">
      <dgm:prSet/>
      <dgm:spPr/>
      <dgm:t>
        <a:bodyPr/>
        <a:lstStyle/>
        <a:p>
          <a:endParaRPr lang="en-US"/>
        </a:p>
      </dgm:t>
    </dgm:pt>
    <dgm:pt modelId="{6E121343-2110-4BC3-B093-44201FAD7993}" type="sibTrans" cxnId="{BBEC68A1-F958-464B-AD5D-98D2DD3E0822}">
      <dgm:prSet/>
      <dgm:spPr/>
      <dgm:t>
        <a:bodyPr/>
        <a:lstStyle/>
        <a:p>
          <a:endParaRPr lang="en-US"/>
        </a:p>
      </dgm:t>
    </dgm:pt>
    <dgm:pt modelId="{D3E64B2D-CAC9-438D-9BA1-76157F71DFE6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Relationship Violence and Sexual Misconduct and Title IX Policy (depends upon new Title IX regulations</a:t>
          </a:r>
          <a:r>
            <a:rPr lang="en-US" dirty="0"/>
            <a:t>)</a:t>
          </a:r>
        </a:p>
      </dgm:t>
    </dgm:pt>
    <dgm:pt modelId="{99DF4DF3-025E-47C4-83D5-A57FB1D5E641}" type="parTrans" cxnId="{7516B9A3-A851-4F38-85D1-B7B0BEEDECA0}">
      <dgm:prSet/>
      <dgm:spPr/>
      <dgm:t>
        <a:bodyPr/>
        <a:lstStyle/>
        <a:p>
          <a:endParaRPr lang="en-US"/>
        </a:p>
      </dgm:t>
    </dgm:pt>
    <dgm:pt modelId="{ACD90702-272C-4BE9-A166-784F49380D28}" type="sibTrans" cxnId="{7516B9A3-A851-4F38-85D1-B7B0BEEDECA0}">
      <dgm:prSet/>
      <dgm:spPr/>
      <dgm:t>
        <a:bodyPr/>
        <a:lstStyle/>
        <a:p>
          <a:endParaRPr lang="en-US"/>
        </a:p>
      </dgm:t>
    </dgm:pt>
    <dgm:pt modelId="{1F230CE8-7528-DF48-BF06-1D4346904089}" type="pres">
      <dgm:prSet presAssocID="{6482BBBF-47F5-4574-9146-B599334E6F31}" presName="Name0" presStyleCnt="0">
        <dgm:presLayoutVars>
          <dgm:dir/>
          <dgm:animLvl val="lvl"/>
          <dgm:resizeHandles val="exact"/>
        </dgm:presLayoutVars>
      </dgm:prSet>
      <dgm:spPr/>
    </dgm:pt>
    <dgm:pt modelId="{861899FD-BA2C-1548-A9A9-EFC3E3B1F12D}" type="pres">
      <dgm:prSet presAssocID="{0B84FA72-C7DB-4320-A0F1-F8907F7D8DF8}" presName="composite" presStyleCnt="0"/>
      <dgm:spPr/>
    </dgm:pt>
    <dgm:pt modelId="{A2568699-175B-5047-BD15-615FBD65E83D}" type="pres">
      <dgm:prSet presAssocID="{0B84FA72-C7DB-4320-A0F1-F8907F7D8DF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758FABF-117D-6B4B-ADEE-05AF8AABDC8A}" type="pres">
      <dgm:prSet presAssocID="{0B84FA72-C7DB-4320-A0F1-F8907F7D8DF8}" presName="desTx" presStyleLbl="alignAccFollowNode1" presStyleIdx="0" presStyleCnt="3">
        <dgm:presLayoutVars>
          <dgm:bulletEnabled val="1"/>
        </dgm:presLayoutVars>
      </dgm:prSet>
      <dgm:spPr/>
    </dgm:pt>
    <dgm:pt modelId="{59F37670-3F39-0C4F-8CD4-B47E46FADDE1}" type="pres">
      <dgm:prSet presAssocID="{4EB36B7D-5547-4AD8-BFF4-1263985D8867}" presName="space" presStyleCnt="0"/>
      <dgm:spPr/>
    </dgm:pt>
    <dgm:pt modelId="{DD60C0B0-57E1-AA40-A00B-7F51520D43AB}" type="pres">
      <dgm:prSet presAssocID="{683DD55D-E578-4CB6-AC19-DDC219420A33}" presName="composite" presStyleCnt="0"/>
      <dgm:spPr/>
    </dgm:pt>
    <dgm:pt modelId="{84751037-ECA3-6642-A361-F3190DEB77D4}" type="pres">
      <dgm:prSet presAssocID="{683DD55D-E578-4CB6-AC19-DDC219420A3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240A676-B480-184D-A42C-48E5DFD5E2EE}" type="pres">
      <dgm:prSet presAssocID="{683DD55D-E578-4CB6-AC19-DDC219420A33}" presName="desTx" presStyleLbl="alignAccFollowNode1" presStyleIdx="1" presStyleCnt="3">
        <dgm:presLayoutVars>
          <dgm:bulletEnabled val="1"/>
        </dgm:presLayoutVars>
      </dgm:prSet>
      <dgm:spPr/>
    </dgm:pt>
    <dgm:pt modelId="{0E4E4347-5A6E-904A-ACFB-F31A64E755EA}" type="pres">
      <dgm:prSet presAssocID="{E49BFBA8-4AB1-4470-B34B-E37A4AE358FE}" presName="space" presStyleCnt="0"/>
      <dgm:spPr/>
    </dgm:pt>
    <dgm:pt modelId="{4DCDB3DF-AC5F-934B-8AA3-57A76F4A1EF6}" type="pres">
      <dgm:prSet presAssocID="{C476BBCF-AF93-48AA-88E8-4508A9E66640}" presName="composite" presStyleCnt="0"/>
      <dgm:spPr/>
    </dgm:pt>
    <dgm:pt modelId="{1749BF92-CB50-BC44-B3C9-AE5DFA44AFCC}" type="pres">
      <dgm:prSet presAssocID="{C476BBCF-AF93-48AA-88E8-4508A9E6664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8466338-4685-2648-85D4-78281520F960}" type="pres">
      <dgm:prSet presAssocID="{C476BBCF-AF93-48AA-88E8-4508A9E6664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A4E130B-7021-9A46-BE7B-12087C25F40F}" type="presOf" srcId="{1F277CC7-6C36-4654-9D35-89B5E3C86D9A}" destId="{68466338-4685-2648-85D4-78281520F960}" srcOrd="0" destOrd="0" presId="urn:microsoft.com/office/officeart/2005/8/layout/hList1"/>
    <dgm:cxn modelId="{67862F46-3AB4-4703-AED6-0AEA93ED4EBC}" srcId="{6482BBBF-47F5-4574-9146-B599334E6F31}" destId="{C476BBCF-AF93-48AA-88E8-4508A9E66640}" srcOrd="2" destOrd="0" parTransId="{B99454DC-CC2E-4AEF-9871-38B9DB1EA2AF}" sibTransId="{4894E9FF-6FD2-470C-B8CA-20E9C4CDA1D5}"/>
    <dgm:cxn modelId="{07703E46-C447-4C78-88FD-3F719B59C00D}" srcId="{0B84FA72-C7DB-4320-A0F1-F8907F7D8DF8}" destId="{F89FF04A-15F7-48F4-AC62-0EA60F65BE18}" srcOrd="0" destOrd="0" parTransId="{6F51875B-3AED-463D-92D2-28A456507EC8}" sibTransId="{87C10696-2E6F-466E-83F9-645C62CF086B}"/>
    <dgm:cxn modelId="{285FCF49-B0B4-B747-BB6A-75FDC39AC9CD}" type="presOf" srcId="{D3E64B2D-CAC9-438D-9BA1-76157F71DFE6}" destId="{68466338-4685-2648-85D4-78281520F960}" srcOrd="0" destOrd="1" presId="urn:microsoft.com/office/officeart/2005/8/layout/hList1"/>
    <dgm:cxn modelId="{B8675067-2EB7-0647-AF50-B347100BADED}" type="presOf" srcId="{C476BBCF-AF93-48AA-88E8-4508A9E66640}" destId="{1749BF92-CB50-BC44-B3C9-AE5DFA44AFCC}" srcOrd="0" destOrd="0" presId="urn:microsoft.com/office/officeart/2005/8/layout/hList1"/>
    <dgm:cxn modelId="{7BD4CD68-C9AB-144B-9C9C-8525CB7F86D4}" type="presOf" srcId="{F89FF04A-15F7-48F4-AC62-0EA60F65BE18}" destId="{A758FABF-117D-6B4B-ADEE-05AF8AABDC8A}" srcOrd="0" destOrd="0" presId="urn:microsoft.com/office/officeart/2005/8/layout/hList1"/>
    <dgm:cxn modelId="{9EA10284-1181-5A4B-8922-722B368D78B1}" type="presOf" srcId="{0A9615B0-A491-46EA-ABE4-3AF7CAD70139}" destId="{8240A676-B480-184D-A42C-48E5DFD5E2EE}" srcOrd="0" destOrd="0" presId="urn:microsoft.com/office/officeart/2005/8/layout/hList1"/>
    <dgm:cxn modelId="{8070DF9D-3781-4611-8A52-786157CD6B05}" srcId="{683DD55D-E578-4CB6-AC19-DDC219420A33}" destId="{0A9615B0-A491-46EA-ABE4-3AF7CAD70139}" srcOrd="0" destOrd="0" parTransId="{9902FBD8-6DA8-4777-BFF8-ABC16AD97CED}" sibTransId="{E6D88B06-ACCB-4558-87AB-EBFC58C2C069}"/>
    <dgm:cxn modelId="{BBEC68A1-F958-464B-AD5D-98D2DD3E0822}" srcId="{C476BBCF-AF93-48AA-88E8-4508A9E66640}" destId="{1F277CC7-6C36-4654-9D35-89B5E3C86D9A}" srcOrd="0" destOrd="0" parTransId="{31AC0082-C724-48CB-AD05-6681ED1EA8B3}" sibTransId="{6E121343-2110-4BC3-B093-44201FAD7993}"/>
    <dgm:cxn modelId="{7516B9A3-A851-4F38-85D1-B7B0BEEDECA0}" srcId="{C476BBCF-AF93-48AA-88E8-4508A9E66640}" destId="{D3E64B2D-CAC9-438D-9BA1-76157F71DFE6}" srcOrd="1" destOrd="0" parTransId="{99DF4DF3-025E-47C4-83D5-A57FB1D5E641}" sibTransId="{ACD90702-272C-4BE9-A166-784F49380D28}"/>
    <dgm:cxn modelId="{5D9DBCB4-FD47-E140-ABE2-4F77AFFA0C83}" type="presOf" srcId="{0E6BDEBC-2E87-4A2B-BBF6-582EB5695C3A}" destId="{8240A676-B480-184D-A42C-48E5DFD5E2EE}" srcOrd="0" destOrd="1" presId="urn:microsoft.com/office/officeart/2005/8/layout/hList1"/>
    <dgm:cxn modelId="{A2798EC0-3BFC-A24D-9400-F853F7FB3236}" type="presOf" srcId="{683DD55D-E578-4CB6-AC19-DDC219420A33}" destId="{84751037-ECA3-6642-A361-F3190DEB77D4}" srcOrd="0" destOrd="0" presId="urn:microsoft.com/office/officeart/2005/8/layout/hList1"/>
    <dgm:cxn modelId="{7EBD74C2-D7C8-534D-8F41-6CB115A8328A}" type="presOf" srcId="{6482BBBF-47F5-4574-9146-B599334E6F31}" destId="{1F230CE8-7528-DF48-BF06-1D4346904089}" srcOrd="0" destOrd="0" presId="urn:microsoft.com/office/officeart/2005/8/layout/hList1"/>
    <dgm:cxn modelId="{6ABBCAC5-D3A5-40B9-9E37-98B6E3705B45}" srcId="{0B84FA72-C7DB-4320-A0F1-F8907F7D8DF8}" destId="{5FDE22ED-2B7B-4B4F-B5A9-8894E6AEF2E6}" srcOrd="1" destOrd="0" parTransId="{CBA0727A-A342-49C3-AC1C-3DAA41116BF0}" sibTransId="{110A1C1C-42F4-4E3F-886F-BBEE5C375404}"/>
    <dgm:cxn modelId="{7377BFD3-4C12-479B-8B35-464741B6237E}" srcId="{6482BBBF-47F5-4574-9146-B599334E6F31}" destId="{0B84FA72-C7DB-4320-A0F1-F8907F7D8DF8}" srcOrd="0" destOrd="0" parTransId="{5EEF2331-8E0D-47E8-992B-404136DEB682}" sibTransId="{4EB36B7D-5547-4AD8-BFF4-1263985D8867}"/>
    <dgm:cxn modelId="{E8AE99D4-EB44-416C-8858-383DFEFDED67}" srcId="{683DD55D-E578-4CB6-AC19-DDC219420A33}" destId="{0E6BDEBC-2E87-4A2B-BBF6-582EB5695C3A}" srcOrd="1" destOrd="0" parTransId="{216A134A-F2BA-42EA-BC06-44EA1A40267F}" sibTransId="{3C62F708-A428-405C-B527-94BF4FB30693}"/>
    <dgm:cxn modelId="{2F20A0E9-13E4-42B4-A61F-8A49CCF69E41}" srcId="{6482BBBF-47F5-4574-9146-B599334E6F31}" destId="{683DD55D-E578-4CB6-AC19-DDC219420A33}" srcOrd="1" destOrd="0" parTransId="{134C24BA-BFCB-4C00-A8B1-15645B00887C}" sibTransId="{E49BFBA8-4AB1-4470-B34B-E37A4AE358FE}"/>
    <dgm:cxn modelId="{22E986ED-352C-4349-9B58-C156E4D822A3}" type="presOf" srcId="{5FDE22ED-2B7B-4B4F-B5A9-8894E6AEF2E6}" destId="{A758FABF-117D-6B4B-ADEE-05AF8AABDC8A}" srcOrd="0" destOrd="1" presId="urn:microsoft.com/office/officeart/2005/8/layout/hList1"/>
    <dgm:cxn modelId="{9D0BAEFC-F295-7440-8E4E-FACD5CD27558}" type="presOf" srcId="{0B84FA72-C7DB-4320-A0F1-F8907F7D8DF8}" destId="{A2568699-175B-5047-BD15-615FBD65E83D}" srcOrd="0" destOrd="0" presId="urn:microsoft.com/office/officeart/2005/8/layout/hList1"/>
    <dgm:cxn modelId="{A67DBA68-227B-454D-8531-F069038D8FAC}" type="presParOf" srcId="{1F230CE8-7528-DF48-BF06-1D4346904089}" destId="{861899FD-BA2C-1548-A9A9-EFC3E3B1F12D}" srcOrd="0" destOrd="0" presId="urn:microsoft.com/office/officeart/2005/8/layout/hList1"/>
    <dgm:cxn modelId="{1C3FCFEB-C8D6-CF40-9151-0572C71B70B4}" type="presParOf" srcId="{861899FD-BA2C-1548-A9A9-EFC3E3B1F12D}" destId="{A2568699-175B-5047-BD15-615FBD65E83D}" srcOrd="0" destOrd="0" presId="urn:microsoft.com/office/officeart/2005/8/layout/hList1"/>
    <dgm:cxn modelId="{990E8CE2-AFD6-BF4C-843F-5BABECD65853}" type="presParOf" srcId="{861899FD-BA2C-1548-A9A9-EFC3E3B1F12D}" destId="{A758FABF-117D-6B4B-ADEE-05AF8AABDC8A}" srcOrd="1" destOrd="0" presId="urn:microsoft.com/office/officeart/2005/8/layout/hList1"/>
    <dgm:cxn modelId="{92DC014F-2E40-7D4A-AED2-C2E79B133749}" type="presParOf" srcId="{1F230CE8-7528-DF48-BF06-1D4346904089}" destId="{59F37670-3F39-0C4F-8CD4-B47E46FADDE1}" srcOrd="1" destOrd="0" presId="urn:microsoft.com/office/officeart/2005/8/layout/hList1"/>
    <dgm:cxn modelId="{B3087225-EE82-654A-8EC8-5AFDECF9415B}" type="presParOf" srcId="{1F230CE8-7528-DF48-BF06-1D4346904089}" destId="{DD60C0B0-57E1-AA40-A00B-7F51520D43AB}" srcOrd="2" destOrd="0" presId="urn:microsoft.com/office/officeart/2005/8/layout/hList1"/>
    <dgm:cxn modelId="{D9B52D02-1030-2341-8314-FCD9FD0A4440}" type="presParOf" srcId="{DD60C0B0-57E1-AA40-A00B-7F51520D43AB}" destId="{84751037-ECA3-6642-A361-F3190DEB77D4}" srcOrd="0" destOrd="0" presId="urn:microsoft.com/office/officeart/2005/8/layout/hList1"/>
    <dgm:cxn modelId="{55889957-848B-1944-B90D-E634B885BA53}" type="presParOf" srcId="{DD60C0B0-57E1-AA40-A00B-7F51520D43AB}" destId="{8240A676-B480-184D-A42C-48E5DFD5E2EE}" srcOrd="1" destOrd="0" presId="urn:microsoft.com/office/officeart/2005/8/layout/hList1"/>
    <dgm:cxn modelId="{0AB1D93D-9A2C-E54C-A3A3-C00EC52BACFD}" type="presParOf" srcId="{1F230CE8-7528-DF48-BF06-1D4346904089}" destId="{0E4E4347-5A6E-904A-ACFB-F31A64E755EA}" srcOrd="3" destOrd="0" presId="urn:microsoft.com/office/officeart/2005/8/layout/hList1"/>
    <dgm:cxn modelId="{28FA30DA-2838-F54F-A495-D1666FA98C55}" type="presParOf" srcId="{1F230CE8-7528-DF48-BF06-1D4346904089}" destId="{4DCDB3DF-AC5F-934B-8AA3-57A76F4A1EF6}" srcOrd="4" destOrd="0" presId="urn:microsoft.com/office/officeart/2005/8/layout/hList1"/>
    <dgm:cxn modelId="{513760F1-078C-834E-B4C4-7CC8CE35BC6A}" type="presParOf" srcId="{4DCDB3DF-AC5F-934B-8AA3-57A76F4A1EF6}" destId="{1749BF92-CB50-BC44-B3C9-AE5DFA44AFCC}" srcOrd="0" destOrd="0" presId="urn:microsoft.com/office/officeart/2005/8/layout/hList1"/>
    <dgm:cxn modelId="{4D823C34-78F9-1144-A4DC-545C54ED073D}" type="presParOf" srcId="{4DCDB3DF-AC5F-934B-8AA3-57A76F4A1EF6}" destId="{68466338-4685-2648-85D4-78281520F96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1215E-14BD-B54F-B960-84DE961A0A66}">
      <dsp:nvSpPr>
        <dsp:cNvPr id="0" name=""/>
        <dsp:cNvSpPr/>
      </dsp:nvSpPr>
      <dsp:spPr>
        <a:xfrm rot="5400000">
          <a:off x="4942218" y="-1996228"/>
          <a:ext cx="841474" cy="504748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>
              <a:latin typeface="Arial" panose="020B0604020202020204" pitchFamily="34" charset="0"/>
              <a:cs typeface="Arial" panose="020B0604020202020204" pitchFamily="34" charset="0"/>
            </a:rPr>
            <a:t>Develop the structure and resources of OCR to meet the evolving needs of MSU and the university community.</a:t>
          </a:r>
        </a:p>
      </dsp:txBody>
      <dsp:txXfrm rot="-5400000">
        <a:off x="2839212" y="147855"/>
        <a:ext cx="5006411" cy="759320"/>
      </dsp:txXfrm>
    </dsp:sp>
    <dsp:sp modelId="{87B04DCA-A07A-064D-BD10-8EF2213BA0A0}">
      <dsp:nvSpPr>
        <dsp:cNvPr id="0" name=""/>
        <dsp:cNvSpPr/>
      </dsp:nvSpPr>
      <dsp:spPr>
        <a:xfrm>
          <a:off x="0" y="17497"/>
          <a:ext cx="2839211" cy="10518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Develop</a:t>
          </a:r>
        </a:p>
      </dsp:txBody>
      <dsp:txXfrm>
        <a:off x="51347" y="68844"/>
        <a:ext cx="2736517" cy="949148"/>
      </dsp:txXfrm>
    </dsp:sp>
    <dsp:sp modelId="{6B68331A-6503-0542-BABC-7C6DB8DAE27C}">
      <dsp:nvSpPr>
        <dsp:cNvPr id="0" name=""/>
        <dsp:cNvSpPr/>
      </dsp:nvSpPr>
      <dsp:spPr>
        <a:xfrm rot="5400000">
          <a:off x="4942218" y="-891793"/>
          <a:ext cx="841474" cy="5047488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Improve campus safety and culture through robust prevention, support and response.</a:t>
          </a:r>
        </a:p>
      </dsp:txBody>
      <dsp:txXfrm rot="-5400000">
        <a:off x="2839212" y="1252290"/>
        <a:ext cx="5006411" cy="759320"/>
      </dsp:txXfrm>
    </dsp:sp>
    <dsp:sp modelId="{B3B1618D-514F-D841-895F-06FB4D19F899}">
      <dsp:nvSpPr>
        <dsp:cNvPr id="0" name=""/>
        <dsp:cNvSpPr/>
      </dsp:nvSpPr>
      <dsp:spPr>
        <a:xfrm>
          <a:off x="0" y="1106028"/>
          <a:ext cx="2839211" cy="1051842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>
              <a:latin typeface="Arial" panose="020B0604020202020204" pitchFamily="34" charset="0"/>
              <a:cs typeface="Arial" panose="020B0604020202020204" pitchFamily="34" charset="0"/>
            </a:rPr>
            <a:t>Improve</a:t>
          </a:r>
        </a:p>
      </dsp:txBody>
      <dsp:txXfrm>
        <a:off x="51347" y="1157375"/>
        <a:ext cx="2736517" cy="949148"/>
      </dsp:txXfrm>
    </dsp:sp>
    <dsp:sp modelId="{03F11194-4C55-234D-88C1-68AFF293ECF7}">
      <dsp:nvSpPr>
        <dsp:cNvPr id="0" name=""/>
        <dsp:cNvSpPr/>
      </dsp:nvSpPr>
      <dsp:spPr>
        <a:xfrm rot="5400000">
          <a:off x="4942218" y="212640"/>
          <a:ext cx="841474" cy="5047488"/>
        </a:xfrm>
        <a:prstGeom prst="round2SameRect">
          <a:avLst/>
        </a:prstGeom>
        <a:solidFill>
          <a:schemeClr val="accent5">
            <a:tint val="40000"/>
            <a:alpha val="90000"/>
            <a:hueOff val="-6739761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1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Enhance MSU’s civil rights profile and measure the impact of our efforts relative to higher education nationally.</a:t>
          </a:r>
        </a:p>
      </dsp:txBody>
      <dsp:txXfrm rot="-5400000">
        <a:off x="2839212" y="2356724"/>
        <a:ext cx="5006411" cy="759320"/>
      </dsp:txXfrm>
    </dsp:sp>
    <dsp:sp modelId="{D54EDC09-B80C-1649-A42E-0DD22CEE41D3}">
      <dsp:nvSpPr>
        <dsp:cNvPr id="0" name=""/>
        <dsp:cNvSpPr/>
      </dsp:nvSpPr>
      <dsp:spPr>
        <a:xfrm>
          <a:off x="0" y="2210463"/>
          <a:ext cx="2839211" cy="1051842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>
              <a:latin typeface="Arial" panose="020B0604020202020204" pitchFamily="34" charset="0"/>
              <a:cs typeface="Arial" panose="020B0604020202020204" pitchFamily="34" charset="0"/>
            </a:rPr>
            <a:t>Enhance</a:t>
          </a:r>
        </a:p>
      </dsp:txBody>
      <dsp:txXfrm>
        <a:off x="51347" y="2261810"/>
        <a:ext cx="2736517" cy="949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2D6AD-66F3-478D-AEDC-349950995A9B}">
      <dsp:nvSpPr>
        <dsp:cNvPr id="0" name=""/>
        <dsp:cNvSpPr/>
      </dsp:nvSpPr>
      <dsp:spPr>
        <a:xfrm>
          <a:off x="234140" y="870303"/>
          <a:ext cx="843873" cy="843873"/>
        </a:xfrm>
        <a:prstGeom prst="ellipse">
          <a:avLst/>
        </a:prstGeom>
        <a:solidFill>
          <a:srgbClr val="5DDB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F8021C-44FC-4461-90B3-58CCA719C29E}">
      <dsp:nvSpPr>
        <dsp:cNvPr id="0" name=""/>
        <dsp:cNvSpPr/>
      </dsp:nvSpPr>
      <dsp:spPr>
        <a:xfrm>
          <a:off x="293430" y="921657"/>
          <a:ext cx="681748" cy="6772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F04992-25FD-4729-85E2-848F35ECA4C9}">
      <dsp:nvSpPr>
        <dsp:cNvPr id="0" name=""/>
        <dsp:cNvSpPr/>
      </dsp:nvSpPr>
      <dsp:spPr>
        <a:xfrm>
          <a:off x="664" y="1865200"/>
          <a:ext cx="1383398" cy="639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SUPPORT AND INTAKE</a:t>
          </a:r>
        </a:p>
      </dsp:txBody>
      <dsp:txXfrm>
        <a:off x="664" y="1865200"/>
        <a:ext cx="1383398" cy="639821"/>
      </dsp:txXfrm>
    </dsp:sp>
    <dsp:sp modelId="{CB03CBE2-8B91-490C-93CC-C9BDB9C5EA9B}">
      <dsp:nvSpPr>
        <dsp:cNvPr id="0" name=""/>
        <dsp:cNvSpPr/>
      </dsp:nvSpPr>
      <dsp:spPr>
        <a:xfrm>
          <a:off x="1874148" y="870307"/>
          <a:ext cx="843873" cy="843873"/>
        </a:xfrm>
        <a:prstGeom prst="ellipse">
          <a:avLst/>
        </a:prstGeom>
        <a:solidFill>
          <a:srgbClr val="5DDB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D66584-8CAA-46BE-9116-2A6894086B77}">
      <dsp:nvSpPr>
        <dsp:cNvPr id="0" name=""/>
        <dsp:cNvSpPr/>
      </dsp:nvSpPr>
      <dsp:spPr>
        <a:xfrm flipV="1">
          <a:off x="805544" y="2096917"/>
          <a:ext cx="484189" cy="116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13CC0A-7531-466F-BD28-7855676FB7AF}">
      <dsp:nvSpPr>
        <dsp:cNvPr id="0" name=""/>
        <dsp:cNvSpPr/>
      </dsp:nvSpPr>
      <dsp:spPr>
        <a:xfrm>
          <a:off x="1626157" y="1945878"/>
          <a:ext cx="1383398" cy="639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Policies</a:t>
          </a:r>
        </a:p>
      </dsp:txBody>
      <dsp:txXfrm>
        <a:off x="1626157" y="1945878"/>
        <a:ext cx="1383398" cy="639821"/>
      </dsp:txXfrm>
    </dsp:sp>
    <dsp:sp modelId="{832A4047-242D-4E74-B0FA-B0A0C67B417E}">
      <dsp:nvSpPr>
        <dsp:cNvPr id="0" name=""/>
        <dsp:cNvSpPr/>
      </dsp:nvSpPr>
      <dsp:spPr>
        <a:xfrm>
          <a:off x="3604872" y="870303"/>
          <a:ext cx="843873" cy="843873"/>
        </a:xfrm>
        <a:prstGeom prst="ellipse">
          <a:avLst/>
        </a:prstGeom>
        <a:solidFill>
          <a:srgbClr val="5DDB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92CF7A-4696-4A52-BC99-A92A48E45848}">
      <dsp:nvSpPr>
        <dsp:cNvPr id="0" name=""/>
        <dsp:cNvSpPr/>
      </dsp:nvSpPr>
      <dsp:spPr>
        <a:xfrm>
          <a:off x="1969399" y="966847"/>
          <a:ext cx="682179" cy="5868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B7E351-B28F-469F-B281-E9CAFAE3B9C3}">
      <dsp:nvSpPr>
        <dsp:cNvPr id="0" name=""/>
        <dsp:cNvSpPr/>
      </dsp:nvSpPr>
      <dsp:spPr>
        <a:xfrm>
          <a:off x="3251650" y="1865200"/>
          <a:ext cx="1383398" cy="639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Reporting and Case Management System</a:t>
          </a:r>
        </a:p>
      </dsp:txBody>
      <dsp:txXfrm>
        <a:off x="3251650" y="1865200"/>
        <a:ext cx="1383398" cy="639821"/>
      </dsp:txXfrm>
    </dsp:sp>
    <dsp:sp modelId="{2C5F2BF3-DA44-49AA-A1B6-F4D6DE00AE37}">
      <dsp:nvSpPr>
        <dsp:cNvPr id="0" name=""/>
        <dsp:cNvSpPr/>
      </dsp:nvSpPr>
      <dsp:spPr>
        <a:xfrm>
          <a:off x="5146906" y="869231"/>
          <a:ext cx="843873" cy="843873"/>
        </a:xfrm>
        <a:prstGeom prst="ellipse">
          <a:avLst/>
        </a:prstGeom>
        <a:solidFill>
          <a:srgbClr val="5DDB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66EFAB-C2BC-4B06-88BD-F2B2122D505B}">
      <dsp:nvSpPr>
        <dsp:cNvPr id="0" name=""/>
        <dsp:cNvSpPr/>
      </dsp:nvSpPr>
      <dsp:spPr>
        <a:xfrm>
          <a:off x="5185914" y="947644"/>
          <a:ext cx="609386" cy="659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72BDBD-4E75-455F-B29D-E51C194053E8}">
      <dsp:nvSpPr>
        <dsp:cNvPr id="0" name=""/>
        <dsp:cNvSpPr/>
      </dsp:nvSpPr>
      <dsp:spPr>
        <a:xfrm>
          <a:off x="4877143" y="1865200"/>
          <a:ext cx="1383398" cy="639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POE Training</a:t>
          </a:r>
        </a:p>
      </dsp:txBody>
      <dsp:txXfrm>
        <a:off x="4877143" y="1865200"/>
        <a:ext cx="1383398" cy="639821"/>
      </dsp:txXfrm>
    </dsp:sp>
    <dsp:sp modelId="{D342045F-F564-4C20-98F2-A31A331E1C76}">
      <dsp:nvSpPr>
        <dsp:cNvPr id="0" name=""/>
        <dsp:cNvSpPr/>
      </dsp:nvSpPr>
      <dsp:spPr>
        <a:xfrm>
          <a:off x="6750627" y="869223"/>
          <a:ext cx="843873" cy="843873"/>
        </a:xfrm>
        <a:prstGeom prst="ellipse">
          <a:avLst/>
        </a:prstGeom>
        <a:solidFill>
          <a:srgbClr val="5DDB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E3BB6F-336A-4CE9-BB61-36798A7BB30D}">
      <dsp:nvSpPr>
        <dsp:cNvPr id="0" name=""/>
        <dsp:cNvSpPr/>
      </dsp:nvSpPr>
      <dsp:spPr>
        <a:xfrm>
          <a:off x="6874805" y="975121"/>
          <a:ext cx="624546" cy="5869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C294C1-E6A2-471A-A673-56F36DAF492B}">
      <dsp:nvSpPr>
        <dsp:cNvPr id="0" name=""/>
        <dsp:cNvSpPr/>
      </dsp:nvSpPr>
      <dsp:spPr>
        <a:xfrm>
          <a:off x="6502637" y="1865200"/>
          <a:ext cx="1383398" cy="6398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Digital Accessibility</a:t>
          </a:r>
        </a:p>
      </dsp:txBody>
      <dsp:txXfrm>
        <a:off x="6502637" y="1865200"/>
        <a:ext cx="1383398" cy="639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68699-175B-5047-BD15-615FBD65E83D}">
      <dsp:nvSpPr>
        <dsp:cNvPr id="0" name=""/>
        <dsp:cNvSpPr/>
      </dsp:nvSpPr>
      <dsp:spPr>
        <a:xfrm>
          <a:off x="2464" y="168798"/>
          <a:ext cx="2402978" cy="554623"/>
        </a:xfrm>
        <a:prstGeom prst="rect">
          <a:avLst/>
        </a:prstGeom>
        <a:solidFill>
          <a:srgbClr val="67C52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New this year – based on existing protocols</a:t>
          </a:r>
        </a:p>
      </dsp:txBody>
      <dsp:txXfrm>
        <a:off x="2464" y="168798"/>
        <a:ext cx="2402978" cy="554623"/>
      </dsp:txXfrm>
    </dsp:sp>
    <dsp:sp modelId="{A758FABF-117D-6B4B-ADEE-05AF8AABDC8A}">
      <dsp:nvSpPr>
        <dsp:cNvPr id="0" name=""/>
        <dsp:cNvSpPr/>
      </dsp:nvSpPr>
      <dsp:spPr>
        <a:xfrm>
          <a:off x="2464" y="723421"/>
          <a:ext cx="2402978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Mandatory Reporting for Relationship Violence, Sexual Misconduct and Stalking Policy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Pregnancy, Childbirth and Other Pregnancy Related Conditions for Students and Employees</a:t>
          </a:r>
        </a:p>
      </dsp:txBody>
      <dsp:txXfrm>
        <a:off x="2464" y="723421"/>
        <a:ext cx="2402978" cy="2371680"/>
      </dsp:txXfrm>
    </dsp:sp>
    <dsp:sp modelId="{84751037-ECA3-6642-A361-F3190DEB77D4}">
      <dsp:nvSpPr>
        <dsp:cNvPr id="0" name=""/>
        <dsp:cNvSpPr/>
      </dsp:nvSpPr>
      <dsp:spPr>
        <a:xfrm>
          <a:off x="2741860" y="168798"/>
          <a:ext cx="2402978" cy="554623"/>
        </a:xfrm>
        <a:prstGeom prst="rect">
          <a:avLst/>
        </a:prstGeom>
        <a:solidFill>
          <a:srgbClr val="40975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Currently under revision</a:t>
          </a:r>
        </a:p>
      </dsp:txBody>
      <dsp:txXfrm>
        <a:off x="2741860" y="168798"/>
        <a:ext cx="2402978" cy="554623"/>
      </dsp:txXfrm>
    </dsp:sp>
    <dsp:sp modelId="{8240A676-B480-184D-A42C-48E5DFD5E2EE}">
      <dsp:nvSpPr>
        <dsp:cNvPr id="0" name=""/>
        <dsp:cNvSpPr/>
      </dsp:nvSpPr>
      <dsp:spPr>
        <a:xfrm>
          <a:off x="2741860" y="723421"/>
          <a:ext cx="2402978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Anti-Discrimination Policy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Digital Content and Web Accessibility Policy</a:t>
          </a:r>
        </a:p>
      </dsp:txBody>
      <dsp:txXfrm>
        <a:off x="2741860" y="723421"/>
        <a:ext cx="2402978" cy="2371680"/>
      </dsp:txXfrm>
    </dsp:sp>
    <dsp:sp modelId="{1749BF92-CB50-BC44-B3C9-AE5DFA44AFCC}">
      <dsp:nvSpPr>
        <dsp:cNvPr id="0" name=""/>
        <dsp:cNvSpPr/>
      </dsp:nvSpPr>
      <dsp:spPr>
        <a:xfrm>
          <a:off x="5481256" y="168798"/>
          <a:ext cx="2402978" cy="554623"/>
        </a:xfrm>
        <a:prstGeom prst="rect">
          <a:avLst/>
        </a:prstGeom>
        <a:solidFill>
          <a:srgbClr val="18453B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Anticipated revision</a:t>
          </a:r>
        </a:p>
      </dsp:txBody>
      <dsp:txXfrm>
        <a:off x="5481256" y="168798"/>
        <a:ext cx="2402978" cy="554623"/>
      </dsp:txXfrm>
    </dsp:sp>
    <dsp:sp modelId="{68466338-4685-2648-85D4-78281520F960}">
      <dsp:nvSpPr>
        <dsp:cNvPr id="0" name=""/>
        <dsp:cNvSpPr/>
      </dsp:nvSpPr>
      <dsp:spPr>
        <a:xfrm>
          <a:off x="5481256" y="723421"/>
          <a:ext cx="2402978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Disability and Reasonable Accommodation Policy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rial" panose="020B0604020202020204" pitchFamily="34" charset="0"/>
              <a:cs typeface="Arial" panose="020B0604020202020204" pitchFamily="34" charset="0"/>
            </a:rPr>
            <a:t>Relationship Violence and Sexual Misconduct and Title IX Policy (depends upon new Title IX regulations</a:t>
          </a:r>
          <a:r>
            <a:rPr lang="en-US" sz="1600" kern="1200" dirty="0"/>
            <a:t>)</a:t>
          </a:r>
        </a:p>
      </dsp:txBody>
      <dsp:txXfrm>
        <a:off x="5481256" y="723421"/>
        <a:ext cx="2402978" cy="237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64350D-C57C-4157-BB9D-FAE2E0DA5BD5}" type="datetimeFigureOut">
              <a:t>3/25/24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68D039-BC8E-45C6-BC5D-679815B7B48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5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0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73F398-2650-3FFD-95F9-2128DFACD3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69FEA1-743F-CBD9-75B6-44D9383D89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5716F5-0133-AED2-3583-B205FD13AA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ABC83-0F95-22A6-F983-13D23570B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3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1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01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65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8D039-BC8E-45C6-BC5D-679815B7B4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92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6631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3107"/>
            <a:ext cx="77724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34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7D04BA5E-13E7-0A47-81AF-EC92688D74CF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6319"/>
            <a:ext cx="8229600" cy="5438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79"/>
            <a:ext cx="8229600" cy="3314700"/>
          </a:xfrm>
          <a:prstGeom prst="rect">
            <a:avLst/>
          </a:prstGeom>
        </p:spPr>
        <p:txBody>
          <a:bodyPr wrap="square" numCol="1" anchor="t"/>
          <a:lstStyle>
            <a:lvl1pPr marL="342877" indent="-342877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342877" indent="137151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F6314CB-9376-3D41-A1D2-0BF6D25EC1A6}" type="datetime1">
              <a:rPr lang="en-US" smtClean="0"/>
              <a:t>3/25/24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58CA1-5547-E68A-6A0D-A1C26CC36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8111D-7D74-1395-859A-14FE13D63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1B30E-77B6-92BB-79E0-BE0E9005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04BA5E-13E7-0A47-81AF-EC92688D74CF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C3F6-8B85-53BF-2E29-8E66358BD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C2A14-F6D0-31B0-C289-48DE8C7D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D934E-3E61-264D-8682-F58928E18B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68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8E11-699E-2F9D-2A99-7C41C89C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B56B8-9A27-2147-A860-0E8EC1816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0EF71-E38D-79BB-C6C6-82479AE1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2AFC71-65CE-2E44-AB2A-6482B1FD1DCD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C15B6-870B-8E12-CC71-5D7506EBF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EEB5E-1024-3362-786A-F8C287F9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461CB-4CA9-2A43-A3FA-624E1DA485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4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0ABA-37E7-35A8-F976-A15519E2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A9B1D-2041-63F6-C666-90B84C3B2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B0A15-CEC9-47E9-B9D6-A3E217330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CF971-94C2-05B3-A8AA-B4A8C2D2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C9F3C-DA7A-62D9-EE7A-D02D7AD9C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797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0859-203D-C5C4-9730-08CD8ED1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9E9EF-7BC6-0086-3E78-381D770EB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5078B-D68A-475F-DA7B-3F78E1966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F79BB-E63E-CDED-5192-91BBFA42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6FFF1-77EB-4DE0-AC04-8DCCD0C9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DD778-4F08-CACF-F886-B1B711FF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268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A7384-D0CB-530C-83DB-C56F8190A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1B3FB-C36D-DCA3-842B-F8E753917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EDD5E-A870-EA48-039A-4447155CB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D9B9DD-13F1-D267-433C-2D81EEA4B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0966-9A60-AE73-09AE-B021E557B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592D7-1432-DA79-CB1D-B53FBB66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6062C-C372-D007-95C0-D6AB2B60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59D12-0895-B58D-BD7E-FD0F4403C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02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19AD9-B203-B6DD-8C29-B5FD038D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46970-6EBD-83A8-4154-FF580D4B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9ACB6-B8EF-788D-629B-0DC69C16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D851D-34E0-16F5-0BFB-26B9F648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6054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B227B-2A09-08D0-8796-84E33380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D1B53-5FEF-F67C-7198-36705279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165D6-73A0-F110-6898-F161AE0BD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613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0903-1E47-CDB1-3CC5-6AD6BC143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0EF06-2DBA-C8E8-2D89-31106E5A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F4928-47AE-C199-2D72-CC13BD10B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414E6-4462-CE6C-3B35-8F37A042A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845CE-9799-911E-F26B-D94E9533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EC2BC-97B8-F3AD-0C1D-9CF4203B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0291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D0AA6-F8D2-006D-E4FE-4294D216B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B4D23F-3130-269F-7B0A-B98E41BB2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600DF-5B44-1AAD-6288-FC4F951F4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04398-ED0F-1FDD-2492-3C8AD3FD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0E75C-E1B1-7182-EF47-01E04C5A8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EB77B-5D2B-6DE8-245B-852EFC2A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755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36455"/>
            <a:ext cx="8229600" cy="3601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2"/>
            <a:ext cx="8229600" cy="3049871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1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A72AFC71-65CE-2E44-AB2A-6482B1FD1DCD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1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B676-0CCC-66FB-7C49-665DBABA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A9D9F-7632-FA32-47B5-A2B10D0FC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4BA3-07EC-166E-9D67-FFE44C8C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3E40F-7E85-44BB-082B-8817760A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23A65-14D0-BB1B-F915-7583241FA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52641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66C1BE-AF05-3D53-A34E-6FFB57F30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C8EAF-A957-107E-E174-33B7677F2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3CEE2-205B-D9B3-EDB1-FB476CF3E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B47E2-1410-0F10-171E-07A8D482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F8896-C45B-39AB-8A8F-8B0B81AD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7835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52366"/>
            <a:ext cx="8229600" cy="6563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89A1F5C2-D1FE-BC46-88B7-831CA6E8A934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31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52366"/>
            <a:ext cx="8229600" cy="6563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89A1F5C2-D1FE-BC46-88B7-831CA6E8A934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99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2405"/>
            <a:ext cx="8229600" cy="6162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647AB3FD-0741-824B-855D-D34299B265EA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6319"/>
            <a:ext cx="8229600" cy="5438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79"/>
            <a:ext cx="8229600" cy="3314700"/>
          </a:xfrm>
          <a:prstGeom prst="rect">
            <a:avLst/>
          </a:prstGeom>
        </p:spPr>
        <p:txBody>
          <a:bodyPr wrap="square" numCol="1" anchor="t"/>
          <a:lstStyle>
            <a:lvl1pPr marL="342877" indent="-342877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342877" indent="137151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E355A226-7405-DD40-A6B5-F41AFF581B4E}" type="datetime1">
              <a:rPr lang="en-US" smtClean="0"/>
              <a:t>3/25/24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6631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3107"/>
            <a:ext cx="77724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342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3589F3B-38A0-0F47-849D-013C7BDA90B2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36455"/>
            <a:ext cx="8229600" cy="3601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2"/>
            <a:ext cx="8229600" cy="3049871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1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E67A3ADA-48FE-3A43-AE9C-848CA85D6BF8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52366"/>
            <a:ext cx="8229600" cy="6563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17AB19F-DEB3-3645-93A7-A4801989B85C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9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2405"/>
            <a:ext cx="8229600" cy="6162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3535B36-0B81-D346-9DAA-53760594F21A}" type="datetime1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8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Masthead" descr="Bright green bar with dark green Michigan State University logo">
            <a:extLst>
              <a:ext uri="{FF2B5EF4-FFF2-40B4-BE49-F238E27FC236}">
                <a16:creationId xmlns:a16="http://schemas.microsoft.com/office/drawing/2014/main" id="{8986502F-0ACD-604D-B6AF-8A0067EBF2A0}"/>
              </a:ext>
            </a:extLst>
          </p:cNvPr>
          <p:cNvGrpSpPr/>
          <p:nvPr userDrawn="1"/>
        </p:nvGrpSpPr>
        <p:grpSpPr>
          <a:xfrm>
            <a:off x="0" y="-1"/>
            <a:ext cx="9144000" cy="572589"/>
            <a:chOff x="0" y="-1"/>
            <a:chExt cx="9144000" cy="57258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FB6781-57FA-6A4E-BFBA-2DA2E94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-1"/>
              <a:ext cx="9144000" cy="136525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Michigan State University logo">
              <a:extLst>
                <a:ext uri="{FF2B5EF4-FFF2-40B4-BE49-F238E27FC236}">
                  <a16:creationId xmlns:a16="http://schemas.microsoft.com/office/drawing/2014/main" id="{48600C1D-8557-9544-8137-B802197EB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40038" y="289664"/>
              <a:ext cx="3351561" cy="282924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</p:sldLayoutIdLst>
  <p:hf sldNum="0" hdr="0" ftr="0" dt="0"/>
  <p:txStyles>
    <p:titleStyle>
      <a:lvl1pPr algn="ctr" defTabSz="342877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877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753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630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507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58" indent="-25715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175" indent="-21429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192" indent="-17143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068" indent="-17143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2945" indent="-17143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822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8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75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52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7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3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0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7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3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0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37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13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Masthead">
            <a:extLst>
              <a:ext uri="{FF2B5EF4-FFF2-40B4-BE49-F238E27FC236}">
                <a16:creationId xmlns:a16="http://schemas.microsoft.com/office/drawing/2014/main" id="{C8DBA5D5-0209-C94B-99BC-B3F77BEE93F9}"/>
              </a:ext>
            </a:extLst>
          </p:cNvPr>
          <p:cNvGrpSpPr/>
          <p:nvPr userDrawn="1"/>
        </p:nvGrpSpPr>
        <p:grpSpPr>
          <a:xfrm>
            <a:off x="0" y="-1"/>
            <a:ext cx="9144000" cy="429442"/>
            <a:chOff x="0" y="-1"/>
            <a:chExt cx="9144000" cy="57258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0EAC73F-8000-9D48-B1F7-88AD63C31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-1"/>
              <a:ext cx="9144000" cy="136525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 descr="Michigan State University logo">
              <a:extLst>
                <a:ext uri="{FF2B5EF4-FFF2-40B4-BE49-F238E27FC236}">
                  <a16:creationId xmlns:a16="http://schemas.microsoft.com/office/drawing/2014/main" id="{B4C3FFAF-5D42-C347-9299-CC7C5EE8D2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5640038" y="289664"/>
              <a:ext cx="3351561" cy="282924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1A755F8B-28C3-1545-82DF-444BD99E8F2D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</p:sldLayoutIdLst>
  <p:hf sldNum="0" hdr="0" ftr="0" dt="0"/>
  <p:txStyles>
    <p:titleStyle>
      <a:lvl1pPr algn="ctr" defTabSz="342877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877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753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630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507" algn="ctr" defTabSz="342877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58" indent="-25715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175" indent="-21429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192" indent="-17143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068" indent="-17143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2945" indent="-171438" algn="l" defTabSz="342877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822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98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75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52" indent="-171438" algn="l" defTabSz="342877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7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3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0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7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3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0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37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13" algn="l" defTabSz="34287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D6E711-190B-A3C8-ACBA-66192E0A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D7A0B-E6EB-9E0C-7DE1-40653E615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64F7D-45B0-8466-69B8-50B327B75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402B63-0D35-AE49-8B7C-05DA6CB1292B}" type="datetime1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6C427-A111-B44E-2947-930B2AE92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285B7-42E2-8C03-507B-949E6A95F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544D71-77D6-5B4F-A1FC-5CA064DBD1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Masthead" descr="Bright green bar with dark green Michigan State University logo">
            <a:extLst>
              <a:ext uri="{FF2B5EF4-FFF2-40B4-BE49-F238E27FC236}">
                <a16:creationId xmlns:a16="http://schemas.microsoft.com/office/drawing/2014/main" id="{729951CC-57ED-C770-CDE4-42A73593872A}"/>
              </a:ext>
            </a:extLst>
          </p:cNvPr>
          <p:cNvGrpSpPr/>
          <p:nvPr userDrawn="1"/>
        </p:nvGrpSpPr>
        <p:grpSpPr>
          <a:xfrm>
            <a:off x="0" y="-1"/>
            <a:ext cx="9144000" cy="572589"/>
            <a:chOff x="0" y="-1"/>
            <a:chExt cx="9144000" cy="57258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0E5D94-5F18-E78D-7CB0-18079D398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-1"/>
              <a:ext cx="9144000" cy="136525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Michigan State University logo">
              <a:extLst>
                <a:ext uri="{FF2B5EF4-FFF2-40B4-BE49-F238E27FC236}">
                  <a16:creationId xmlns:a16="http://schemas.microsoft.com/office/drawing/2014/main" id="{B424D297-6D19-2C32-B7A1-CEF12301A7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5640038" y="289664"/>
              <a:ext cx="3351561" cy="2829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483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OCR.eltarohooper@msu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POE.kellyschweda@m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ccess.msu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D242-3286-414A-8E6B-C9A85568E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550" y="1873699"/>
            <a:ext cx="6933538" cy="1654738"/>
          </a:xfrm>
        </p:spPr>
        <p:txBody>
          <a:bodyPr lIns="91440" tIns="45720" rIns="91440" bIns="45720" anchor="t">
            <a:normAutofit fontScale="90000"/>
          </a:bodyPr>
          <a:lstStyle/>
          <a:p>
            <a:r>
              <a:rPr lang="en-US" sz="3600" dirty="0">
                <a:latin typeface="Arial"/>
                <a:ea typeface="ＭＳ Ｐゴシック"/>
              </a:rPr>
              <a:t>University Council</a:t>
            </a:r>
            <a:br>
              <a:rPr lang="en-US" sz="3600" dirty="0">
                <a:latin typeface="Arial"/>
                <a:ea typeface="ＭＳ Ｐゴシック"/>
              </a:rPr>
            </a:br>
            <a:r>
              <a:rPr lang="en-US" sz="3600" dirty="0">
                <a:latin typeface="Arial"/>
                <a:ea typeface="ＭＳ Ｐゴシック"/>
              </a:rPr>
              <a:t>March 26, 2024</a:t>
            </a:r>
            <a:br>
              <a:rPr lang="en-US" b="1" dirty="0">
                <a:latin typeface="Arial"/>
                <a:ea typeface="ＭＳ Ｐゴシック"/>
              </a:rPr>
            </a:br>
            <a:endParaRPr lang="en-US" b="1" dirty="0">
              <a:latin typeface="Arial"/>
              <a:ea typeface="ＭＳ Ｐゴシック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76271-14D8-D348-ADF0-E934324DF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8213" y="3528437"/>
            <a:ext cx="6418828" cy="1153485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en-US" dirty="0">
                <a:latin typeface="Arial"/>
                <a:ea typeface="ＭＳ Ｐゴシック"/>
              </a:rPr>
              <a:t>Laura Rugless (she/her)</a:t>
            </a:r>
          </a:p>
          <a:p>
            <a:r>
              <a:rPr lang="en-US" dirty="0">
                <a:latin typeface="Arial"/>
                <a:ea typeface="ＭＳ Ｐゴシック"/>
              </a:rPr>
              <a:t>Vice President and Title IX Coordinator</a:t>
            </a:r>
          </a:p>
          <a:p>
            <a:r>
              <a:rPr lang="en-US" dirty="0">
                <a:latin typeface="Arial"/>
                <a:ea typeface="ＭＳ Ｐゴシック"/>
              </a:rPr>
              <a:t>Office for Civil Rights and Title IX </a:t>
            </a:r>
          </a:p>
          <a:p>
            <a:r>
              <a:rPr lang="en-US" dirty="0">
                <a:latin typeface="Arial"/>
                <a:ea typeface="ＭＳ Ｐゴシック"/>
              </a:rPr>
              <a:t>Education and Compliance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6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A6A02-FD08-8FAA-9996-06FA75E0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5046"/>
            <a:ext cx="7886700" cy="9941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Federal/National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09F23-CBB2-0253-8B6D-C7A7DEFF3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Increase in U.S. Dept of Education Title VI shared ancestry complaints</a:t>
            </a: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Help students</a:t>
            </a: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Address hostile environments</a:t>
            </a:r>
          </a:p>
          <a:p>
            <a:pPr lvl="1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Ensure access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Possibility of new Title IX regulations this spring or summer – more to come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AI policies that center equity and civil rights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2C7B4-7A92-873A-7BDD-493AE47D9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7940" y="764196"/>
            <a:ext cx="7103962" cy="97647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07FA50B-40C7-C74B-7B5E-266379031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2789498"/>
            <a:ext cx="4143737" cy="252806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Visit: </a:t>
            </a:r>
            <a:r>
              <a:rPr lang="en-US" dirty="0" err="1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civilrights.msu.edu</a:t>
            </a:r>
            <a:endParaRPr lang="en-US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Us:</a:t>
            </a:r>
          </a:p>
          <a:p>
            <a:pPr algn="r"/>
            <a:r>
              <a:rPr lang="en-US" dirty="0" err="1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OCR.laurarugless@msu.edu</a:t>
            </a:r>
            <a:endParaRPr lang="en-US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OCR.eltarohooper@msu.edu</a:t>
            </a:r>
            <a:endParaRPr lang="en-US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 err="1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OCR.tracyleahy@msu.edu</a:t>
            </a:r>
            <a:endParaRPr lang="en-US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solidFill>
                  <a:srgbClr val="0C533A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POE.kellyschweda@msu.edu</a:t>
            </a:r>
            <a:endParaRPr lang="en-US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u="sng" dirty="0">
              <a:solidFill>
                <a:srgbClr val="0C533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black rectangular sign with text&#10;&#10;Description automatically generated">
            <a:extLst>
              <a:ext uri="{FF2B5EF4-FFF2-40B4-BE49-F238E27FC236}">
                <a16:creationId xmlns:a16="http://schemas.microsoft.com/office/drawing/2014/main" id="{D4B6654A-ADB3-E250-A8E2-FB18C9FB2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929552"/>
            <a:ext cx="8178799" cy="37213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1AD609-872F-F3B2-718E-2012FEE92560}"/>
              </a:ext>
            </a:extLst>
          </p:cNvPr>
          <p:cNvSpPr txBox="1"/>
          <p:nvPr/>
        </p:nvSpPr>
        <p:spPr>
          <a:xfrm>
            <a:off x="482600" y="283221"/>
            <a:ext cx="417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OCR Framework</a:t>
            </a:r>
          </a:p>
        </p:txBody>
      </p:sp>
    </p:spTree>
    <p:extLst>
      <p:ext uri="{BB962C8B-B14F-4D97-AF65-F5344CB8AC3E}">
        <p14:creationId xmlns:p14="http://schemas.microsoft.com/office/powerpoint/2010/main" val="550889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1BBE1501-E680-7F24-A4E6-15A7014F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OCR Strategic Priorities</a:t>
            </a:r>
            <a:endParaRPr lang="en-US" sz="3200" dirty="0"/>
          </a:p>
        </p:txBody>
      </p:sp>
      <p:graphicFrame>
        <p:nvGraphicFramePr>
          <p:cNvPr id="13" name="Content Placeholder 4">
            <a:extLst>
              <a:ext uri="{FF2B5EF4-FFF2-40B4-BE49-F238E27FC236}">
                <a16:creationId xmlns:a16="http://schemas.microsoft.com/office/drawing/2014/main" id="{81984ACF-AE34-E9A4-EEEC-1E08FCCB6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552650"/>
              </p:ext>
            </p:extLst>
          </p:nvPr>
        </p:nvGraphicFramePr>
        <p:xfrm>
          <a:off x="628650" y="1368425"/>
          <a:ext cx="78867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45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5E3A-2194-9C9A-B8F5-5D72C09D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4594"/>
            <a:ext cx="7886700" cy="99417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Key Initiatives – Develop and Improve</a:t>
            </a: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3A76C5D3-E715-7C56-9614-462367CB01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974028"/>
              </p:ext>
            </p:extLst>
          </p:nvPr>
        </p:nvGraphicFramePr>
        <p:xfrm>
          <a:off x="628650" y="1385402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Graphic 16" descr="Ui Ux outline">
            <a:extLst>
              <a:ext uri="{FF2B5EF4-FFF2-40B4-BE49-F238E27FC236}">
                <a16:creationId xmlns:a16="http://schemas.microsoft.com/office/drawing/2014/main" id="{8FBDD036-64BA-6D56-F6E7-90A41B70F3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47028" y="2360524"/>
            <a:ext cx="631371" cy="63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5FB0-E97C-FF5C-1BD5-B18BAE91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65" y="706055"/>
            <a:ext cx="8690603" cy="142054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Redeveloped SIT approach provides 360 person-centered support and guidance sooner </a:t>
            </a:r>
            <a:endParaRPr lang="en-US" sz="3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4D7CBDC-66BA-62C0-6316-90F4F69D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459" y="2208607"/>
            <a:ext cx="7610890" cy="251386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and Intake combined to provide a streamlined experience at the onset of receiving OCR services.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new step in the process, Options Meetings, is designed to inform parties about resources, supportive measures, party rights, and OIE processes before meeting with an investigator if they choose.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timely response in outreach, approximately 2.5 business days from the initial report, coupled with Option Meetings, will enhance community member’s experience with the OCR support and intake process.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8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1D7351-CBBF-7BD1-E56F-6AC47F661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20FC97F-FE43-8046-F8B7-904A4043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77" y="609599"/>
            <a:ext cx="7986532" cy="75882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More robust civil rights policies help drive reporting, support and response</a:t>
            </a:r>
            <a:endParaRPr lang="en-US" sz="3200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11E577C4-5B8B-DB7E-D1B5-63CA328F7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176624"/>
              </p:ext>
            </p:extLst>
          </p:nvPr>
        </p:nvGraphicFramePr>
        <p:xfrm>
          <a:off x="628650" y="1368425"/>
          <a:ext cx="78867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988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57428-AA67-0CF2-5F58-BF7AFBEE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93"/>
            <a:ext cx="7886700" cy="99417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New technology will enhance capabilities for tracking and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E8C05-D5F7-56D8-C60F-8052BC70F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4986"/>
            <a:ext cx="7886700" cy="297440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case management system has expanded reporting and monitoring ability to increase communication and shorten timelines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Weekly metric inspections to inform operators of volume and develop solutions in real time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of suite of analytics will be used to inform prevention efforts and increase transparency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2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1BB2-4703-0059-3356-2B8B85B9E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380" y="681806"/>
            <a:ext cx="8283253" cy="689352"/>
          </a:xfrm>
        </p:spPr>
        <p:txBody>
          <a:bodyPr anchor="t">
            <a:normAutofit fontScale="90000"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Prevention, Outreach and Education (POE) offerings enhance safety and improve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4B39A-BD4C-A9BD-1FCF-06EB9F361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380" y="1696938"/>
            <a:ext cx="6003040" cy="3072533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Multi-tiered approach for undergraduate students results in learning beyond compliance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Specialized trainings and programs for athletics, fraternity and sorority students and REHS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Online and in-person programming for employees and graduate students creates consistent knowledge across campus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Other learning opportunities such as the POE Annual Summit and requested trainings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Climate and Response Unit work with units across the university in developing strategies to promote healing and culture change</a:t>
            </a:r>
          </a:p>
          <a:p>
            <a:endParaRPr lang="en-US" sz="1500" dirty="0"/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03C13321-FB47-760E-63C1-1A018E0E2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420" y="2291786"/>
            <a:ext cx="2181512" cy="19980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DB7FE6-BC8D-C054-3073-FF0A19257D39}"/>
              </a:ext>
            </a:extLst>
          </p:cNvPr>
          <p:cNvSpPr txBox="1"/>
          <p:nvPr/>
        </p:nvSpPr>
        <p:spPr>
          <a:xfrm>
            <a:off x="6331352" y="4461694"/>
            <a:ext cx="272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Request a training: </a:t>
            </a:r>
          </a:p>
          <a:p>
            <a:pPr algn="r"/>
            <a:r>
              <a:rPr lang="en-US" sz="1400" dirty="0" err="1"/>
              <a:t>POE.Training@msu.edu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65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FFE49-E7FD-808D-96C2-77A49157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3480"/>
            <a:ext cx="7886700" cy="69333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Campuswide digital accessibility collaboration enhances inclusion and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2C39B-43FE-B9DC-C288-CDDB5E605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3663"/>
            <a:ext cx="7886700" cy="3085276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Raises awareness of digital accessibility by maintaining a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Accessibility Liaison as a point of contact in each MSU unit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Empowers faculty and staff through web-based tutorials, free access to training courses, and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Digital Accessibility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website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Improves campus culture via regular meetings, dashboards with accessibility metrics, and an annual self-review survey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Provides guidance and support to units needing assistance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41651"/>
      </p:ext>
    </p:extLst>
  </p:cSld>
  <p:clrMapOvr>
    <a:masterClrMapping/>
  </p:clrMapOvr>
</p:sld>
</file>

<file path=ppt/theme/theme1.xml><?xml version="1.0" encoding="utf-8"?>
<a:theme xmlns:a="http://schemas.openxmlformats.org/drawingml/2006/main" name="1_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2.xml><?xml version="1.0" encoding="utf-8"?>
<a:theme xmlns:a="http://schemas.openxmlformats.org/drawingml/2006/main" name="1_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2" ma:contentTypeDescription="Create a new document." ma:contentTypeScope="" ma:versionID="30e4573690db42f0357b08b80dad2e13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8c6848d07bdd193a441b38e5d3419d8c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999D091F-F986-4CD0-8A14-670E3AC633BC}"/>
</file>

<file path=customXml/itemProps2.xml><?xml version="1.0" encoding="utf-8"?>
<ds:datastoreItem xmlns:ds="http://schemas.openxmlformats.org/officeDocument/2006/customXml" ds:itemID="{62F17F78-C48A-4A56-A04B-DA58304481EB}"/>
</file>

<file path=customXml/itemProps3.xml><?xml version="1.0" encoding="utf-8"?>
<ds:datastoreItem xmlns:ds="http://schemas.openxmlformats.org/officeDocument/2006/customXml" ds:itemID="{1429AABB-EBDE-4DDF-86BC-A058D8F23D2A}"/>
</file>

<file path=docProps/app.xml><?xml version="1.0" encoding="utf-8"?>
<Properties xmlns="http://schemas.openxmlformats.org/officeDocument/2006/extended-properties" xmlns:vt="http://schemas.openxmlformats.org/officeDocument/2006/docPropsVTypes">
  <Template>MSU Template 1</Template>
  <TotalTime>978</TotalTime>
  <Words>602</Words>
  <Application>Microsoft Macintosh PowerPoint</Application>
  <PresentationFormat>On-screen Show (16:9)</PresentationFormat>
  <Paragraphs>74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Gotham Book</vt:lpstr>
      <vt:lpstr>Gotham-Bold</vt:lpstr>
      <vt:lpstr>Wingdings</vt:lpstr>
      <vt:lpstr>1_MSU Template 1</vt:lpstr>
      <vt:lpstr>1_MSU Template 1</vt:lpstr>
      <vt:lpstr>Office Theme</vt:lpstr>
      <vt:lpstr>University Council March 26, 2024 </vt:lpstr>
      <vt:lpstr>PowerPoint Presentation</vt:lpstr>
      <vt:lpstr>OCR Strategic Priorities</vt:lpstr>
      <vt:lpstr>Key Initiatives – Develop and Improve</vt:lpstr>
      <vt:lpstr>Redeveloped SIT approach provides 360 person-centered support and guidance sooner </vt:lpstr>
      <vt:lpstr>More robust civil rights policies help drive reporting, support and response</vt:lpstr>
      <vt:lpstr>New technology will enhance capabilities for tracking and analytics</vt:lpstr>
      <vt:lpstr>Prevention, Outreach and Education (POE) offerings enhance safety and improve response</vt:lpstr>
      <vt:lpstr>Campuswide digital accessibility collaboration enhances inclusion and access</vt:lpstr>
      <vt:lpstr>Federal/National Level</vt:lpstr>
      <vt:lpstr> Thank you!  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Rugless, Laura</cp:lastModifiedBy>
  <cp:revision>17</cp:revision>
  <cp:lastPrinted>2023-04-23T19:12:52Z</cp:lastPrinted>
  <dcterms:created xsi:type="dcterms:W3CDTF">2019-05-04T17:37:47Z</dcterms:created>
  <dcterms:modified xsi:type="dcterms:W3CDTF">2024-03-26T01:22:36Z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</Properties>
</file>