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4"/>
  </p:sldMasterIdLst>
  <p:sldIdLst>
    <p:sldId id="256" r:id="rId5"/>
    <p:sldId id="269" r:id="rId6"/>
    <p:sldId id="273" r:id="rId7"/>
    <p:sldId id="261" r:id="rId8"/>
    <p:sldId id="257" r:id="rId9"/>
    <p:sldId id="276" r:id="rId10"/>
    <p:sldId id="270" r:id="rId11"/>
    <p:sldId id="260" r:id="rId12"/>
    <p:sldId id="272" r:id="rId13"/>
    <p:sldId id="271" r:id="rId14"/>
    <p:sldId id="274" r:id="rId15"/>
    <p:sldId id="275" r:id="rId16"/>
    <p:sldId id="262" r:id="rId17"/>
    <p:sldId id="26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7034B0A-7314-4F7E-FB6E-774E853F3817}" name="Cantwell, Bethan" initials="CB" userId="S::cantwelb@msu.edu::57832f5d-b3f0-4fa9-bb75-99e26112d169" providerId="AD"/>
  <p188:author id="{14201C47-817C-0BDA-9CE8-E2400854B59B}" name="Opoczynski, Renata" initials="OR" userId="S::opoczyns@msu.edu::620f0472-17ff-4aea-ad5f-9eafd26f6d2e" providerId="AD"/>
  <p188:author id="{7053CDA5-252A-91A3-1905-B9B85A8269DA}" name="Crist, Carmen" initials="CC" userId="S::crist@msu.edu::e1df6015-2cec-409e-8eee-c854817fd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5833589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7142851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5311512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327786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67394194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777129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9596962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9100597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9573013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884181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5480445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52523718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Michigan_State_Spartan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ir.msu.edu/survey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antwelb@msu.edu" TargetMode="External"/><Relationship Id="rId2" Type="http://schemas.openxmlformats.org/officeDocument/2006/relationships/hyperlink" Target="mailto:survey@msu.edu" TargetMode="External"/><Relationship Id="rId1" Type="http://schemas.openxmlformats.org/officeDocument/2006/relationships/slideLayout" Target="../slideLayouts/slideLayout2.xml"/><Relationship Id="rId5" Type="http://schemas.openxmlformats.org/officeDocument/2006/relationships/hyperlink" Target="mailto:hillbre@msu.edu" TargetMode="External"/><Relationship Id="rId4" Type="http://schemas.openxmlformats.org/officeDocument/2006/relationships/hyperlink" Target="mailto:mailto:goldbla7@ms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urvey@msu.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urvey@msu.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86154" y="728664"/>
            <a:ext cx="5200952" cy="2437889"/>
          </a:xfrm>
          <a:noFill/>
        </p:spPr>
        <p:txBody>
          <a:bodyPr>
            <a:normAutofit/>
          </a:bodyPr>
          <a:lstStyle/>
          <a:p>
            <a:pPr algn="l"/>
            <a:r>
              <a:rPr lang="en-US" sz="5200" b="1">
                <a:cs typeface="Calibri Light"/>
              </a:rPr>
              <a:t>MSU Survey Committee</a:t>
            </a:r>
            <a:br>
              <a:rPr lang="en-US" sz="5200" b="1">
                <a:cs typeface="Calibri Light"/>
              </a:rPr>
            </a:br>
            <a:r>
              <a:rPr lang="en-US" sz="5200" b="1">
                <a:cs typeface="Calibri Light"/>
              </a:rPr>
              <a:t>Overview</a:t>
            </a:r>
            <a:endParaRPr lang="en-US" sz="5200"/>
          </a:p>
        </p:txBody>
      </p:sp>
      <p:sp>
        <p:nvSpPr>
          <p:cNvPr id="3" name="Subtitle 2"/>
          <p:cNvSpPr>
            <a:spLocks noGrp="1"/>
          </p:cNvSpPr>
          <p:nvPr>
            <p:ph type="subTitle" idx="1"/>
          </p:nvPr>
        </p:nvSpPr>
        <p:spPr>
          <a:xfrm>
            <a:off x="734645" y="3429001"/>
            <a:ext cx="4615695" cy="2700334"/>
          </a:xfrm>
          <a:noFill/>
        </p:spPr>
        <p:txBody>
          <a:bodyPr vert="horz" lIns="91440" tIns="45720" rIns="91440" bIns="45720" rtlCol="0" anchor="t">
            <a:normAutofit fontScale="85000" lnSpcReduction="20000"/>
          </a:bodyPr>
          <a:lstStyle/>
          <a:p>
            <a:pPr algn="l"/>
            <a:r>
              <a:rPr lang="en-US" dirty="0">
                <a:latin typeface="+mj-lt"/>
                <a:cs typeface="Calibri"/>
              </a:rPr>
              <a:t>Bethan Cantwell, Assistant Provost for Institutional Research</a:t>
            </a:r>
          </a:p>
          <a:p>
            <a:pPr algn="l"/>
            <a:r>
              <a:rPr lang="en-US" dirty="0">
                <a:latin typeface="+mj-lt"/>
                <a:cs typeface="Calibri"/>
              </a:rPr>
              <a:t>Paul Goldblatt, SLE Division Assessment Officer</a:t>
            </a:r>
          </a:p>
          <a:p>
            <a:pPr algn="l"/>
            <a:r>
              <a:rPr lang="en-US" dirty="0">
                <a:latin typeface="+mj-lt"/>
                <a:cs typeface="Calibri"/>
              </a:rPr>
              <a:t>Brenda Hill, Assistant Director for Human Resources  </a:t>
            </a:r>
          </a:p>
          <a:p>
            <a:pPr algn="l"/>
            <a:r>
              <a:rPr lang="en-US" dirty="0">
                <a:latin typeface="+mj-lt"/>
                <a:cs typeface="Calibri"/>
              </a:rPr>
              <a:t>Renata Opoczynski, Assistant Provost for Undergraduate Student Success</a:t>
            </a:r>
          </a:p>
          <a:p>
            <a:pPr algn="l"/>
            <a:r>
              <a:rPr lang="en-US" dirty="0">
                <a:latin typeface="+mj-lt"/>
                <a:cs typeface="Calibri"/>
              </a:rPr>
              <a:t>September 24, 2024</a:t>
            </a:r>
            <a:endParaRPr lang="en-US" dirty="0">
              <a:latin typeface="+mj-lt"/>
              <a:ea typeface="Calibri"/>
              <a:cs typeface="Calibri"/>
            </a:endParaRPr>
          </a:p>
        </p:txBody>
      </p:sp>
      <p:pic>
        <p:nvPicPr>
          <p:cNvPr id="4" name="Picture 3" descr="A green helmet with a black background&#10;&#10;Description automatically generated">
            <a:extLst>
              <a:ext uri="{FF2B5EF4-FFF2-40B4-BE49-F238E27FC236}">
                <a16:creationId xmlns:a16="http://schemas.microsoft.com/office/drawing/2014/main" id="{8D15D3E4-0ABD-DB8C-50D4-16A9DC15D999}"/>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936"/>
          <a:stretch/>
        </p:blipFill>
        <p:spPr>
          <a:xfrm>
            <a:off x="5350341" y="0"/>
            <a:ext cx="6592888" cy="6858000"/>
          </a:xfrm>
          <a:prstGeom prst="rect">
            <a:avLst/>
          </a:prstGeom>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2E7B-56F0-C93C-30C2-FCA2AFDD9645}"/>
              </a:ext>
            </a:extLst>
          </p:cNvPr>
          <p:cNvSpPr>
            <a:spLocks noGrp="1"/>
          </p:cNvSpPr>
          <p:nvPr>
            <p:ph type="title"/>
          </p:nvPr>
        </p:nvSpPr>
        <p:spPr/>
        <p:txBody>
          <a:bodyPr/>
          <a:lstStyle/>
          <a:p>
            <a:r>
              <a:rPr lang="en-US">
                <a:cs typeface="Calibri Light"/>
              </a:rPr>
              <a:t>Which Surveys Automatically Require Additional Review? </a:t>
            </a:r>
          </a:p>
        </p:txBody>
      </p:sp>
      <p:sp>
        <p:nvSpPr>
          <p:cNvPr id="3" name="Content Placeholder 2">
            <a:extLst>
              <a:ext uri="{FF2B5EF4-FFF2-40B4-BE49-F238E27FC236}">
                <a16:creationId xmlns:a16="http://schemas.microsoft.com/office/drawing/2014/main" id="{C58451E0-9E71-00E0-92A1-347C98968C5D}"/>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Calibri Light"/>
                <a:cs typeface="Calibri"/>
              </a:rPr>
              <a:t>The following surveys require full committee review:</a:t>
            </a:r>
          </a:p>
          <a:p>
            <a:r>
              <a:rPr lang="en-US" sz="2400" dirty="0">
                <a:latin typeface="Calibri Light"/>
                <a:cs typeface="Calibri"/>
              </a:rPr>
              <a:t>All MSU faculty, all MSU staff, and/or all MSU students. </a:t>
            </a:r>
          </a:p>
          <a:p>
            <a:pPr marL="342900" indent="-342900"/>
            <a:r>
              <a:rPr lang="en-US" sz="2400" dirty="0">
                <a:latin typeface="Calibri Light"/>
                <a:cs typeface="Calibri"/>
              </a:rPr>
              <a:t>All faculty, staff, and/or students from a single college or MAU. </a:t>
            </a:r>
          </a:p>
          <a:p>
            <a:pPr marL="342900" indent="-342900"/>
            <a:r>
              <a:rPr lang="en-US" sz="2400" dirty="0">
                <a:latin typeface="Calibri Light"/>
                <a:cs typeface="Calibri"/>
              </a:rPr>
              <a:t>2,500+ MSU community members (employees or students). </a:t>
            </a:r>
          </a:p>
          <a:p>
            <a:r>
              <a:rPr lang="en-US" sz="2400" dirty="0">
                <a:latin typeface="Calibri Light"/>
                <a:cs typeface="Calibri"/>
              </a:rPr>
              <a:t>Topics sensitive in nature, including but not limited to: campus climate, RVSM, sexual activity, structural inequalities, marginalized individuals, February 13th. </a:t>
            </a:r>
          </a:p>
          <a:p>
            <a:r>
              <a:rPr lang="en-US" sz="2400" dirty="0">
                <a:latin typeface="Calibri Light"/>
                <a:cs typeface="Calibri"/>
              </a:rPr>
              <a:t>All external constituents who wish to survey within MSU, regardless of survey size. </a:t>
            </a:r>
          </a:p>
        </p:txBody>
      </p:sp>
      <p:sp>
        <p:nvSpPr>
          <p:cNvPr id="4" name="Slide Number Placeholder 3">
            <a:extLst>
              <a:ext uri="{FF2B5EF4-FFF2-40B4-BE49-F238E27FC236}">
                <a16:creationId xmlns:a16="http://schemas.microsoft.com/office/drawing/2014/main" id="{9BFBF2AC-1D4D-84E4-6DC7-2A27A75781F9}"/>
              </a:ext>
            </a:extLst>
          </p:cNvPr>
          <p:cNvSpPr>
            <a:spLocks noGrp="1"/>
          </p:cNvSpPr>
          <p:nvPr>
            <p:ph type="sldNum" sz="quarter" idx="12"/>
          </p:nvPr>
        </p:nvSpPr>
        <p:spPr/>
        <p:txBody>
          <a:bodyPr/>
          <a:lstStyle/>
          <a:p>
            <a:fld id="{48F63A3B-78C7-47BE-AE5E-E10140E04643}" type="slidenum">
              <a:rPr lang="en-US" dirty="0"/>
              <a:t>10</a:t>
            </a:fld>
            <a:endParaRPr lang="en-US"/>
          </a:p>
        </p:txBody>
      </p:sp>
    </p:spTree>
    <p:extLst>
      <p:ext uri="{BB962C8B-B14F-4D97-AF65-F5344CB8AC3E}">
        <p14:creationId xmlns:p14="http://schemas.microsoft.com/office/powerpoint/2010/main" val="541640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BFBF2AC-1D4D-84E4-6DC7-2A27A75781F9}"/>
              </a:ext>
            </a:extLst>
          </p:cNvPr>
          <p:cNvSpPr>
            <a:spLocks noGrp="1"/>
          </p:cNvSpPr>
          <p:nvPr>
            <p:ph type="sldNum" sz="quarter" idx="12"/>
          </p:nvPr>
        </p:nvSpPr>
        <p:spPr/>
        <p:txBody>
          <a:bodyPr/>
          <a:lstStyle/>
          <a:p>
            <a:fld id="{48F63A3B-78C7-47BE-AE5E-E10140E04643}" type="slidenum">
              <a:rPr lang="en-US" dirty="0"/>
              <a:t>11</a:t>
            </a:fld>
            <a:endParaRPr lang="en-US"/>
          </a:p>
        </p:txBody>
      </p:sp>
      <p:pic>
        <p:nvPicPr>
          <p:cNvPr id="5" name="Content Placeholder 4" descr="A flowchart of survey&#10;&#10;Description automatically generated">
            <a:extLst>
              <a:ext uri="{FF2B5EF4-FFF2-40B4-BE49-F238E27FC236}">
                <a16:creationId xmlns:a16="http://schemas.microsoft.com/office/drawing/2014/main" id="{5F3BBB3A-4FE7-836D-1A48-2A33DC10E38F}"/>
              </a:ext>
            </a:extLst>
          </p:cNvPr>
          <p:cNvPicPr>
            <a:picLocks noGrp="1" noChangeAspect="1"/>
          </p:cNvPicPr>
          <p:nvPr>
            <p:ph idx="1"/>
          </p:nvPr>
        </p:nvPicPr>
        <p:blipFill>
          <a:blip r:embed="rId2"/>
          <a:stretch>
            <a:fillRect/>
          </a:stretch>
        </p:blipFill>
        <p:spPr>
          <a:xfrm>
            <a:off x="1430242" y="263996"/>
            <a:ext cx="7863961" cy="6119930"/>
          </a:xfrm>
        </p:spPr>
      </p:pic>
    </p:spTree>
    <p:extLst>
      <p:ext uri="{BB962C8B-B14F-4D97-AF65-F5344CB8AC3E}">
        <p14:creationId xmlns:p14="http://schemas.microsoft.com/office/powerpoint/2010/main" val="776771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52741-D1EF-D648-618C-4B6ECC42277B}"/>
              </a:ext>
            </a:extLst>
          </p:cNvPr>
          <p:cNvSpPr>
            <a:spLocks noGrp="1"/>
          </p:cNvSpPr>
          <p:nvPr>
            <p:ph type="title"/>
          </p:nvPr>
        </p:nvSpPr>
        <p:spPr/>
        <p:txBody>
          <a:bodyPr/>
          <a:lstStyle/>
          <a:p>
            <a:r>
              <a:rPr lang="en-US">
                <a:cs typeface="Calibri Light"/>
              </a:rPr>
              <a:t>What Happens if I Don’t Follow Policy</a:t>
            </a:r>
          </a:p>
        </p:txBody>
      </p:sp>
      <p:sp>
        <p:nvSpPr>
          <p:cNvPr id="3" name="Content Placeholder 2">
            <a:extLst>
              <a:ext uri="{FF2B5EF4-FFF2-40B4-BE49-F238E27FC236}">
                <a16:creationId xmlns:a16="http://schemas.microsoft.com/office/drawing/2014/main" id="{5165DE16-05E7-623E-F05F-CDCB2012E497}"/>
              </a:ext>
            </a:extLst>
          </p:cNvPr>
          <p:cNvSpPr>
            <a:spLocks noGrp="1"/>
          </p:cNvSpPr>
          <p:nvPr>
            <p:ph idx="1"/>
          </p:nvPr>
        </p:nvSpPr>
        <p:spPr/>
        <p:txBody>
          <a:bodyPr vert="horz" lIns="91440" tIns="45720" rIns="91440" bIns="45720" rtlCol="0" anchor="t">
            <a:normAutofit/>
          </a:bodyPr>
          <a:lstStyle/>
          <a:p>
            <a:pPr marL="342900" indent="-342900"/>
            <a:r>
              <a:rPr lang="en-US">
                <a:latin typeface="Calibri Light"/>
                <a:cs typeface="Calibri"/>
              </a:rPr>
              <a:t>We understand this is new and it will take time for campus to learn and adapt to this process. </a:t>
            </a:r>
            <a:endParaRPr lang="en-US"/>
          </a:p>
          <a:p>
            <a:pPr marL="342900" indent="-342900"/>
            <a:r>
              <a:rPr lang="en-US">
                <a:latin typeface="Calibri Light"/>
                <a:cs typeface="Calibri"/>
              </a:rPr>
              <a:t>Initially the committee will follow up with the individual, and if needed their supervisor, to determine appropriate course of action.</a:t>
            </a:r>
            <a:endParaRPr lang="en-US">
              <a:latin typeface="Calibri" panose="020F0502020204030204"/>
              <a:cs typeface="Calibri"/>
            </a:endParaRPr>
          </a:p>
          <a:p>
            <a:pPr marL="342900" indent="-342900"/>
            <a:r>
              <a:rPr lang="en-US">
                <a:latin typeface="Calibri Light"/>
                <a:cs typeface="Calibri"/>
              </a:rPr>
              <a:t>If repeat offenders are found, the survey committee chairs will discuss with the administrator/executive overseeing the individual/unit.</a:t>
            </a:r>
            <a:endParaRPr lang="en-US">
              <a:latin typeface="Calibri" panose="020F0502020204030204"/>
              <a:cs typeface="Calibri"/>
            </a:endParaRPr>
          </a:p>
          <a:p>
            <a:pPr marL="342900" indent="-342900"/>
            <a:r>
              <a:rPr lang="en-US">
                <a:latin typeface="Calibri Light"/>
                <a:cs typeface="Calibri"/>
              </a:rPr>
              <a:t>Given the newness of the policy, leniency will be given the first year as faculty, staff, students and administrators get used to and aware of the new policy.</a:t>
            </a:r>
            <a:endParaRPr lang="en-US">
              <a:cs typeface="Calibri"/>
            </a:endParaRPr>
          </a:p>
          <a:p>
            <a:endParaRPr lang="en-US">
              <a:cs typeface="Calibri"/>
            </a:endParaRPr>
          </a:p>
        </p:txBody>
      </p:sp>
      <p:sp>
        <p:nvSpPr>
          <p:cNvPr id="4" name="Slide Number Placeholder 3">
            <a:extLst>
              <a:ext uri="{FF2B5EF4-FFF2-40B4-BE49-F238E27FC236}">
                <a16:creationId xmlns:a16="http://schemas.microsoft.com/office/drawing/2014/main" id="{37E5BE99-014B-7D35-7650-B83E9B4C6016}"/>
              </a:ext>
            </a:extLst>
          </p:cNvPr>
          <p:cNvSpPr>
            <a:spLocks noGrp="1"/>
          </p:cNvSpPr>
          <p:nvPr>
            <p:ph type="sldNum" sz="quarter" idx="12"/>
          </p:nvPr>
        </p:nvSpPr>
        <p:spPr/>
        <p:txBody>
          <a:bodyPr/>
          <a:lstStyle/>
          <a:p>
            <a:fld id="{48F63A3B-78C7-47BE-AE5E-E10140E04643}" type="slidenum">
              <a:rPr lang="en-US" dirty="0"/>
              <a:t>12</a:t>
            </a:fld>
            <a:endParaRPr lang="en-US"/>
          </a:p>
        </p:txBody>
      </p:sp>
    </p:spTree>
    <p:extLst>
      <p:ext uri="{BB962C8B-B14F-4D97-AF65-F5344CB8AC3E}">
        <p14:creationId xmlns:p14="http://schemas.microsoft.com/office/powerpoint/2010/main" val="11672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F0D0-EE5B-F63E-FA04-16FE2E165FA4}"/>
              </a:ext>
            </a:extLst>
          </p:cNvPr>
          <p:cNvSpPr>
            <a:spLocks noGrp="1"/>
          </p:cNvSpPr>
          <p:nvPr>
            <p:ph type="title"/>
          </p:nvPr>
        </p:nvSpPr>
        <p:spPr/>
        <p:txBody>
          <a:bodyPr/>
          <a:lstStyle/>
          <a:p>
            <a:r>
              <a:rPr lang="en-US">
                <a:cs typeface="Calibri Light"/>
              </a:rPr>
              <a:t>Resources</a:t>
            </a:r>
            <a:endParaRPr lang="en-US"/>
          </a:p>
        </p:txBody>
      </p:sp>
      <p:sp>
        <p:nvSpPr>
          <p:cNvPr id="3" name="Content Placeholder 2">
            <a:extLst>
              <a:ext uri="{FF2B5EF4-FFF2-40B4-BE49-F238E27FC236}">
                <a16:creationId xmlns:a16="http://schemas.microsoft.com/office/drawing/2014/main" id="{9CB79B1A-A941-8E9D-58C2-175BD3009F65}"/>
              </a:ext>
            </a:extLst>
          </p:cNvPr>
          <p:cNvSpPr>
            <a:spLocks noGrp="1"/>
          </p:cNvSpPr>
          <p:nvPr>
            <p:ph idx="1"/>
          </p:nvPr>
        </p:nvSpPr>
        <p:spPr/>
        <p:txBody>
          <a:bodyPr vert="horz" lIns="91440" tIns="45720" rIns="91440" bIns="45720" rtlCol="0" anchor="t">
            <a:normAutofit lnSpcReduction="10000"/>
          </a:bodyPr>
          <a:lstStyle/>
          <a:p>
            <a:r>
              <a:rPr lang="en-US" dirty="0">
                <a:latin typeface="Calibri Light"/>
                <a:cs typeface="Calibri"/>
              </a:rPr>
              <a:t>Website – </a:t>
            </a:r>
            <a:r>
              <a:rPr lang="en-US" dirty="0">
                <a:latin typeface="Calibri Light"/>
                <a:ea typeface="+mn-lt"/>
                <a:cs typeface="+mn-lt"/>
                <a:hlinkClick r:id="rId2"/>
              </a:rPr>
              <a:t>https://ir.msu.edu/surveys</a:t>
            </a:r>
            <a:r>
              <a:rPr lang="en-US" dirty="0">
                <a:latin typeface="Calibri Light"/>
                <a:ea typeface="+mn-lt"/>
                <a:cs typeface="+mn-lt"/>
              </a:rPr>
              <a:t> includes</a:t>
            </a:r>
            <a:endParaRPr lang="en-US" dirty="0">
              <a:latin typeface="Calibri Light"/>
              <a:cs typeface="Calibri"/>
            </a:endParaRPr>
          </a:p>
          <a:p>
            <a:pPr lvl="1">
              <a:buFont typeface="Courier New" panose="020B0604020202020204" pitchFamily="34" charset="0"/>
              <a:buChar char="o"/>
            </a:pPr>
            <a:r>
              <a:rPr lang="en-US" dirty="0">
                <a:latin typeface="Calibri Light"/>
                <a:cs typeface="Calibri"/>
              </a:rPr>
              <a:t>Overview</a:t>
            </a:r>
          </a:p>
          <a:p>
            <a:pPr lvl="1">
              <a:buFont typeface="Courier New" panose="020B0604020202020204" pitchFamily="34" charset="0"/>
              <a:buChar char="o"/>
            </a:pPr>
            <a:r>
              <a:rPr lang="en-US" dirty="0">
                <a:latin typeface="Calibri Light"/>
                <a:cs typeface="Calibri"/>
              </a:rPr>
              <a:t>FAQ</a:t>
            </a:r>
          </a:p>
          <a:p>
            <a:pPr lvl="1">
              <a:buFont typeface="Courier New" panose="020B0604020202020204" pitchFamily="34" charset="0"/>
              <a:buChar char="o"/>
            </a:pPr>
            <a:r>
              <a:rPr lang="en-US" dirty="0">
                <a:latin typeface="Calibri Light"/>
                <a:cs typeface="Calibri"/>
              </a:rPr>
              <a:t>Committee membership and contact details</a:t>
            </a:r>
          </a:p>
          <a:p>
            <a:pPr lvl="1">
              <a:buFont typeface="Courier New" panose="020B0604020202020204" pitchFamily="34" charset="0"/>
              <a:buChar char="o"/>
            </a:pPr>
            <a:r>
              <a:rPr lang="en-US" dirty="0">
                <a:latin typeface="Calibri Light"/>
                <a:cs typeface="Calibri"/>
              </a:rPr>
              <a:t>Help to determine if you should submit to the survey committee.</a:t>
            </a:r>
          </a:p>
          <a:p>
            <a:pPr lvl="1">
              <a:buFont typeface="Courier New" panose="020B0604020202020204" pitchFamily="34" charset="0"/>
              <a:buChar char="o"/>
            </a:pPr>
            <a:r>
              <a:rPr lang="en-US" dirty="0">
                <a:latin typeface="Calibri Light"/>
                <a:cs typeface="Calibri"/>
              </a:rPr>
              <a:t>Find helpful links pertaining to surveys on campus.</a:t>
            </a:r>
          </a:p>
          <a:p>
            <a:pPr lvl="1">
              <a:buFont typeface="Courier New" panose="020B0604020202020204" pitchFamily="34" charset="0"/>
              <a:buChar char="o"/>
            </a:pPr>
            <a:r>
              <a:rPr lang="en-US" dirty="0">
                <a:latin typeface="Calibri Light"/>
                <a:cs typeface="Calibri"/>
              </a:rPr>
              <a:t>Process for submitting a survey and Qualtrics link</a:t>
            </a:r>
          </a:p>
          <a:p>
            <a:pPr lvl="1">
              <a:buFont typeface="Courier New" panose="020B0604020202020204" pitchFamily="34" charset="0"/>
              <a:buChar char="o"/>
            </a:pPr>
            <a:r>
              <a:rPr lang="en-US" dirty="0">
                <a:latin typeface="Calibri Light"/>
                <a:cs typeface="Calibri"/>
              </a:rPr>
              <a:t>Resources for survey development</a:t>
            </a:r>
          </a:p>
          <a:p>
            <a:pPr lvl="1">
              <a:buFont typeface="Courier New" panose="020B0604020202020204" pitchFamily="34" charset="0"/>
              <a:buChar char="o"/>
            </a:pPr>
            <a:r>
              <a:rPr lang="en-US" dirty="0">
                <a:latin typeface="Calibri Light"/>
                <a:cs typeface="Calibri"/>
              </a:rPr>
              <a:t>Language regarding consent and mandatory reporting</a:t>
            </a:r>
          </a:p>
          <a:p>
            <a:r>
              <a:rPr lang="en-US" dirty="0">
                <a:latin typeface="Calibri Light"/>
                <a:cs typeface="Calibri"/>
              </a:rPr>
              <a:t>Email: survey@msu.edu</a:t>
            </a:r>
          </a:p>
          <a:p>
            <a:r>
              <a:rPr lang="en-US" dirty="0">
                <a:latin typeface="Calibri Light"/>
                <a:cs typeface="Calibri"/>
              </a:rPr>
              <a:t>MSU Survey Calendar – open for all MSU faculty/staff</a:t>
            </a:r>
            <a:endParaRPr lang="en-US" dirty="0">
              <a:cs typeface="Calibri"/>
            </a:endParaRPr>
          </a:p>
          <a:p>
            <a:endParaRPr lang="en-US" dirty="0">
              <a:cs typeface="Calibri"/>
            </a:endParaRPr>
          </a:p>
        </p:txBody>
      </p:sp>
      <p:sp>
        <p:nvSpPr>
          <p:cNvPr id="4" name="Slide Number Placeholder 3">
            <a:extLst>
              <a:ext uri="{FF2B5EF4-FFF2-40B4-BE49-F238E27FC236}">
                <a16:creationId xmlns:a16="http://schemas.microsoft.com/office/drawing/2014/main" id="{87D11C92-519A-5495-DC31-D5E38EC2FC8B}"/>
              </a:ext>
            </a:extLst>
          </p:cNvPr>
          <p:cNvSpPr>
            <a:spLocks noGrp="1"/>
          </p:cNvSpPr>
          <p:nvPr>
            <p:ph type="sldNum" sz="quarter" idx="12"/>
          </p:nvPr>
        </p:nvSpPr>
        <p:spPr/>
        <p:txBody>
          <a:bodyPr/>
          <a:lstStyle/>
          <a:p>
            <a:fld id="{48F63A3B-78C7-47BE-AE5E-E10140E04643}" type="slidenum">
              <a:rPr lang="en-US" dirty="0"/>
              <a:t>13</a:t>
            </a:fld>
            <a:endParaRPr lang="en-US"/>
          </a:p>
        </p:txBody>
      </p:sp>
    </p:spTree>
    <p:extLst>
      <p:ext uri="{BB962C8B-B14F-4D97-AF65-F5344CB8AC3E}">
        <p14:creationId xmlns:p14="http://schemas.microsoft.com/office/powerpoint/2010/main" val="3639440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A30EE-CF6A-BD94-FA40-8ED8D9905082}"/>
              </a:ext>
            </a:extLst>
          </p:cNvPr>
          <p:cNvSpPr>
            <a:spLocks noGrp="1"/>
          </p:cNvSpPr>
          <p:nvPr>
            <p:ph type="title"/>
          </p:nvPr>
        </p:nvSpPr>
        <p:spPr/>
        <p:txBody>
          <a:bodyPr/>
          <a:lstStyle/>
          <a:p>
            <a:r>
              <a:rPr lang="en-US">
                <a:cs typeface="Calibri Light"/>
              </a:rPr>
              <a:t>Questions?</a:t>
            </a:r>
            <a:endParaRPr lang="en-US"/>
          </a:p>
        </p:txBody>
      </p:sp>
      <p:sp>
        <p:nvSpPr>
          <p:cNvPr id="3" name="Content Placeholder 2">
            <a:extLst>
              <a:ext uri="{FF2B5EF4-FFF2-40B4-BE49-F238E27FC236}">
                <a16:creationId xmlns:a16="http://schemas.microsoft.com/office/drawing/2014/main" id="{C469123F-0585-0D3B-AF3D-F551BEBF8251}"/>
              </a:ext>
            </a:extLst>
          </p:cNvPr>
          <p:cNvSpPr>
            <a:spLocks noGrp="1"/>
          </p:cNvSpPr>
          <p:nvPr>
            <p:ph idx="1"/>
          </p:nvPr>
        </p:nvSpPr>
        <p:spPr/>
        <p:txBody>
          <a:bodyPr vert="horz" lIns="91440" tIns="45720" rIns="91440" bIns="45720" rtlCol="0" anchor="t">
            <a:normAutofit/>
          </a:bodyPr>
          <a:lstStyle/>
          <a:p>
            <a:r>
              <a:rPr lang="en-US" dirty="0">
                <a:latin typeface="Calibri Light"/>
                <a:cs typeface="Calibri"/>
              </a:rPr>
              <a:t> If you have general questions, please reach out to  </a:t>
            </a:r>
            <a:r>
              <a:rPr lang="en-US" dirty="0">
                <a:latin typeface="Calibri Light"/>
                <a:cs typeface="Calibri"/>
                <a:hlinkClick r:id="rId2"/>
              </a:rPr>
              <a:t>survey@msu.edu</a:t>
            </a:r>
            <a:r>
              <a:rPr lang="en-US" dirty="0">
                <a:latin typeface="Calibri Light"/>
                <a:cs typeface="Calibri"/>
              </a:rPr>
              <a:t>.</a:t>
            </a:r>
          </a:p>
          <a:p>
            <a:pPr marL="0" indent="0">
              <a:buNone/>
            </a:pPr>
            <a:endParaRPr lang="en-US" dirty="0">
              <a:latin typeface="Calibri Light"/>
              <a:cs typeface="Calibri Light"/>
            </a:endParaRPr>
          </a:p>
          <a:p>
            <a:r>
              <a:rPr lang="en-US" dirty="0">
                <a:latin typeface="Calibri Light"/>
                <a:cs typeface="Calibri"/>
              </a:rPr>
              <a:t>For follow up please reach out to the committee chairs:</a:t>
            </a:r>
          </a:p>
          <a:p>
            <a:pPr lvl="1"/>
            <a:r>
              <a:rPr lang="en-US" sz="2800" dirty="0">
                <a:latin typeface="+mj-lt"/>
                <a:cs typeface="Calibri"/>
              </a:rPr>
              <a:t>Bethan Cantwell (</a:t>
            </a:r>
            <a:r>
              <a:rPr lang="en-US" sz="2800" dirty="0">
                <a:latin typeface="+mj-lt"/>
                <a:cs typeface="Calibri"/>
                <a:hlinkClick r:id="rId3"/>
              </a:rPr>
              <a:t>cantwelb@msu.edu</a:t>
            </a:r>
            <a:r>
              <a:rPr lang="en-US" sz="2800" dirty="0">
                <a:latin typeface="+mj-lt"/>
                <a:cs typeface="Calibri"/>
              </a:rPr>
              <a:t>)</a:t>
            </a:r>
          </a:p>
          <a:p>
            <a:pPr lvl="1"/>
            <a:r>
              <a:rPr lang="en-US" sz="2800" dirty="0">
                <a:latin typeface="+mj-lt"/>
                <a:cs typeface="Calibri"/>
              </a:rPr>
              <a:t>Paul Goldblatt(</a:t>
            </a:r>
            <a:r>
              <a:rPr lang="en-US" sz="2800" i="0" u="none" strike="noStrike" dirty="0">
                <a:solidFill>
                  <a:srgbClr val="151A22"/>
                </a:solidFill>
                <a:effectLst/>
                <a:latin typeface="+mj-lt"/>
                <a:hlinkClick r:id="rId4"/>
              </a:rPr>
              <a:t>goldbla7@msu.edu</a:t>
            </a:r>
            <a:r>
              <a:rPr lang="en-US" sz="2800" i="0" u="none" strike="noStrike" dirty="0">
                <a:solidFill>
                  <a:srgbClr val="151A22"/>
                </a:solidFill>
                <a:effectLst/>
                <a:latin typeface="+mj-lt"/>
              </a:rPr>
              <a:t>)</a:t>
            </a:r>
            <a:endParaRPr lang="en-US" sz="2800" dirty="0">
              <a:latin typeface="+mj-lt"/>
              <a:cs typeface="Calibri"/>
            </a:endParaRPr>
          </a:p>
          <a:p>
            <a:pPr lvl="1"/>
            <a:r>
              <a:rPr lang="en-US" sz="2800" dirty="0">
                <a:latin typeface="+mj-lt"/>
                <a:cs typeface="Calibri"/>
              </a:rPr>
              <a:t>Brenda Hill (</a:t>
            </a:r>
            <a:r>
              <a:rPr lang="en-US" sz="2800" dirty="0">
                <a:latin typeface="+mj-lt"/>
                <a:cs typeface="Calibri"/>
                <a:hlinkClick r:id="rId5">
                  <a:extLst>
                    <a:ext uri="{A12FA001-AC4F-418D-AE19-62706E023703}">
                      <ahyp:hlinkClr xmlns:ahyp="http://schemas.microsoft.com/office/drawing/2018/hyperlinkcolor" val="tx"/>
                    </a:ext>
                  </a:extLst>
                </a:hlinkClick>
              </a:rPr>
              <a:t>hillbre@msu.edu</a:t>
            </a:r>
            <a:r>
              <a:rPr lang="en-US" sz="2800" dirty="0">
                <a:latin typeface="+mj-lt"/>
                <a:cs typeface="Calibri"/>
              </a:rPr>
              <a:t>) </a:t>
            </a:r>
          </a:p>
          <a:p>
            <a:pPr lvl="1"/>
            <a:r>
              <a:rPr lang="en-US" sz="2800" dirty="0">
                <a:latin typeface="+mj-lt"/>
                <a:cs typeface="Calibri"/>
              </a:rPr>
              <a:t>Renata Opoczynski (opoczyns@msu.edu) </a:t>
            </a:r>
          </a:p>
          <a:p>
            <a:pPr marL="457200" lvl="1" indent="0">
              <a:buNone/>
            </a:pPr>
            <a:endParaRPr lang="en-US" sz="2000" dirty="0">
              <a:latin typeface="Calibri Light"/>
              <a:cs typeface="Calibri"/>
            </a:endParaRPr>
          </a:p>
        </p:txBody>
      </p:sp>
      <p:sp>
        <p:nvSpPr>
          <p:cNvPr id="4" name="Slide Number Placeholder 3">
            <a:extLst>
              <a:ext uri="{FF2B5EF4-FFF2-40B4-BE49-F238E27FC236}">
                <a16:creationId xmlns:a16="http://schemas.microsoft.com/office/drawing/2014/main" id="{6EA33CDE-541F-8C09-5F21-F6BDBE44BA87}"/>
              </a:ext>
            </a:extLst>
          </p:cNvPr>
          <p:cNvSpPr>
            <a:spLocks noGrp="1"/>
          </p:cNvSpPr>
          <p:nvPr>
            <p:ph type="sldNum" sz="quarter" idx="12"/>
          </p:nvPr>
        </p:nvSpPr>
        <p:spPr/>
        <p:txBody>
          <a:bodyPr/>
          <a:lstStyle/>
          <a:p>
            <a:fld id="{48F63A3B-78C7-47BE-AE5E-E10140E04643}" type="slidenum">
              <a:rPr lang="en-US" dirty="0"/>
              <a:t>14</a:t>
            </a:fld>
            <a:endParaRPr lang="en-US"/>
          </a:p>
        </p:txBody>
      </p:sp>
    </p:spTree>
    <p:extLst>
      <p:ext uri="{BB962C8B-B14F-4D97-AF65-F5344CB8AC3E}">
        <p14:creationId xmlns:p14="http://schemas.microsoft.com/office/powerpoint/2010/main" val="2582271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C97AE-3973-BDD9-41D9-DEDFD2EE2801}"/>
              </a:ext>
            </a:extLst>
          </p:cNvPr>
          <p:cNvSpPr>
            <a:spLocks noGrp="1"/>
          </p:cNvSpPr>
          <p:nvPr>
            <p:ph type="title"/>
          </p:nvPr>
        </p:nvSpPr>
        <p:spPr>
          <a:xfrm>
            <a:off x="838200" y="365125"/>
            <a:ext cx="10515600" cy="1033289"/>
          </a:xfrm>
        </p:spPr>
        <p:txBody>
          <a:bodyPr>
            <a:normAutofit/>
          </a:bodyPr>
          <a:lstStyle/>
          <a:p>
            <a:r>
              <a:rPr lang="en-US">
                <a:cs typeface="Calibri Light"/>
              </a:rPr>
              <a:t>Who We Are – Sponsors and Chairs</a:t>
            </a:r>
            <a:br>
              <a:rPr lang="en-US">
                <a:cs typeface="Calibri Light"/>
              </a:rPr>
            </a:br>
            <a:endParaRPr lang="en-US" sz="2400">
              <a:cs typeface="Calibri Light"/>
            </a:endParaRPr>
          </a:p>
        </p:txBody>
      </p:sp>
      <p:sp>
        <p:nvSpPr>
          <p:cNvPr id="3" name="Content Placeholder 2">
            <a:extLst>
              <a:ext uri="{FF2B5EF4-FFF2-40B4-BE49-F238E27FC236}">
                <a16:creationId xmlns:a16="http://schemas.microsoft.com/office/drawing/2014/main" id="{D53CDA84-4AE4-D77E-4E9B-72190D0BD02F}"/>
              </a:ext>
            </a:extLst>
          </p:cNvPr>
          <p:cNvSpPr>
            <a:spLocks noGrp="1"/>
          </p:cNvSpPr>
          <p:nvPr>
            <p:ph idx="1"/>
          </p:nvPr>
        </p:nvSpPr>
        <p:spPr>
          <a:xfrm>
            <a:off x="838200" y="1300552"/>
            <a:ext cx="10586483" cy="5142347"/>
          </a:xfrm>
        </p:spPr>
        <p:txBody>
          <a:bodyPr vert="horz" lIns="91440" tIns="45720" rIns="91440" bIns="45720" rtlCol="0" anchor="t">
            <a:noAutofit/>
          </a:bodyPr>
          <a:lstStyle/>
          <a:p>
            <a:pPr marL="0" indent="0">
              <a:buNone/>
            </a:pPr>
            <a:r>
              <a:rPr lang="en-US" sz="3200" dirty="0">
                <a:latin typeface="Calibri Light"/>
                <a:cs typeface="Calibri"/>
              </a:rPr>
              <a:t>Executive Sponsors:</a:t>
            </a:r>
          </a:p>
          <a:p>
            <a:pPr marL="0" indent="0">
              <a:buNone/>
            </a:pPr>
            <a:r>
              <a:rPr lang="en-US" dirty="0">
                <a:latin typeface="Calibri Light"/>
                <a:cs typeface="Calibri Light"/>
              </a:rPr>
              <a:t>Christina Brogdon, Vice President for Human Resources </a:t>
            </a:r>
            <a:endParaRPr lang="en-US" dirty="0">
              <a:latin typeface="Calibri Light"/>
              <a:cs typeface="Calibri"/>
            </a:endParaRPr>
          </a:p>
          <a:p>
            <a:pPr marL="0" indent="0">
              <a:buNone/>
            </a:pPr>
            <a:r>
              <a:rPr lang="en-US" dirty="0">
                <a:latin typeface="Calibri Light"/>
                <a:cs typeface="Calibri Light"/>
              </a:rPr>
              <a:t>Vennie Gore, Senior Vice President for Student Life and Engagement </a:t>
            </a:r>
            <a:endParaRPr lang="en-US" dirty="0">
              <a:latin typeface="Calibri Light"/>
              <a:cs typeface="Calibri"/>
            </a:endParaRPr>
          </a:p>
          <a:p>
            <a:pPr marL="0" indent="0">
              <a:buNone/>
            </a:pPr>
            <a:r>
              <a:rPr lang="en-US" dirty="0">
                <a:latin typeface="Calibri Light"/>
                <a:cs typeface="Calibri"/>
              </a:rPr>
              <a:t>Thomas Jeitschko, </a:t>
            </a:r>
            <a:r>
              <a:rPr lang="en-US" dirty="0">
                <a:latin typeface="Calibri Light"/>
                <a:cs typeface="Calibri Light"/>
              </a:rPr>
              <a:t>Interim Provost </a:t>
            </a:r>
            <a:endParaRPr lang="en-US" dirty="0">
              <a:latin typeface="Calibri Light"/>
              <a:cs typeface="Calibri"/>
            </a:endParaRPr>
          </a:p>
          <a:p>
            <a:pPr marL="0" indent="0">
              <a:buNone/>
            </a:pPr>
            <a:endParaRPr lang="en-US" sz="3200" dirty="0">
              <a:latin typeface="Calibri Light"/>
              <a:cs typeface="Calibri"/>
            </a:endParaRPr>
          </a:p>
          <a:p>
            <a:pPr marL="0" indent="0">
              <a:buNone/>
            </a:pPr>
            <a:r>
              <a:rPr lang="en-US" sz="3200" dirty="0">
                <a:latin typeface="Calibri Light"/>
                <a:cs typeface="Calibri"/>
              </a:rPr>
              <a:t>Co-Chairs: </a:t>
            </a:r>
            <a:endParaRPr lang="en-US" dirty="0">
              <a:latin typeface="Calibri Light"/>
              <a:cs typeface="Calibri"/>
            </a:endParaRPr>
          </a:p>
          <a:p>
            <a:pPr marL="0" indent="0">
              <a:buNone/>
            </a:pPr>
            <a:r>
              <a:rPr lang="en-US" dirty="0">
                <a:latin typeface="Calibri Light"/>
                <a:cs typeface="Calibri"/>
              </a:rPr>
              <a:t>Bethan Cantwell, Assistant Provost for Institutional Research</a:t>
            </a:r>
          </a:p>
          <a:p>
            <a:pPr marL="0" indent="0">
              <a:buNone/>
            </a:pPr>
            <a:r>
              <a:rPr lang="en-US" dirty="0">
                <a:latin typeface="Calibri Light"/>
                <a:ea typeface="Calibri Light"/>
                <a:cs typeface="Calibri"/>
              </a:rPr>
              <a:t>Paul </a:t>
            </a:r>
            <a:r>
              <a:rPr lang="en-US" dirty="0">
                <a:latin typeface="Calibri Light"/>
                <a:cs typeface="Calibri"/>
              </a:rPr>
              <a:t>Goldblatt, SLE Division Assessment Officer</a:t>
            </a:r>
          </a:p>
          <a:p>
            <a:pPr marL="0" indent="0">
              <a:buNone/>
            </a:pPr>
            <a:r>
              <a:rPr lang="en-US" dirty="0">
                <a:latin typeface="Calibri Light"/>
                <a:cs typeface="Calibri Light"/>
              </a:rPr>
              <a:t>Brenda Hill, Assistant Director for Human Resources  </a:t>
            </a:r>
            <a:endParaRPr lang="en-US" dirty="0">
              <a:latin typeface="Calibri Light"/>
              <a:cs typeface="Calibri"/>
            </a:endParaRPr>
          </a:p>
          <a:p>
            <a:pPr marL="0" indent="0">
              <a:buNone/>
            </a:pPr>
            <a:r>
              <a:rPr lang="en-US" dirty="0">
                <a:latin typeface="Calibri Light"/>
                <a:cs typeface="Calibri"/>
              </a:rPr>
              <a:t>Renata Opoczynski, Assistant Provost for Undergraduate Student Success</a:t>
            </a:r>
          </a:p>
        </p:txBody>
      </p:sp>
      <p:sp>
        <p:nvSpPr>
          <p:cNvPr id="4" name="TextBox 3">
            <a:extLst>
              <a:ext uri="{FF2B5EF4-FFF2-40B4-BE49-F238E27FC236}">
                <a16:creationId xmlns:a16="http://schemas.microsoft.com/office/drawing/2014/main" id="{6A13C173-EC33-592D-3962-DC7B2661F365}"/>
              </a:ext>
            </a:extLst>
          </p:cNvPr>
          <p:cNvSpPr txBox="1"/>
          <p:nvPr/>
        </p:nvSpPr>
        <p:spPr>
          <a:xfrm>
            <a:off x="4724400" y="3200400"/>
            <a:ext cx="274320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3200">
              <a:latin typeface="Calibri Light"/>
              <a:cs typeface="Calibri Light"/>
            </a:endParaRPr>
          </a:p>
        </p:txBody>
      </p:sp>
      <p:sp>
        <p:nvSpPr>
          <p:cNvPr id="5" name="Slide Number Placeholder 4">
            <a:extLst>
              <a:ext uri="{FF2B5EF4-FFF2-40B4-BE49-F238E27FC236}">
                <a16:creationId xmlns:a16="http://schemas.microsoft.com/office/drawing/2014/main" id="{DBC9B961-CED7-BAE5-5DC3-12E03F0B6CCD}"/>
              </a:ext>
            </a:extLst>
          </p:cNvPr>
          <p:cNvSpPr>
            <a:spLocks noGrp="1"/>
          </p:cNvSpPr>
          <p:nvPr>
            <p:ph type="sldNum" sz="quarter" idx="12"/>
          </p:nvPr>
        </p:nvSpPr>
        <p:spPr/>
        <p:txBody>
          <a:bodyPr/>
          <a:lstStyle/>
          <a:p>
            <a:fld id="{48F63A3B-78C7-47BE-AE5E-E10140E04643}" type="slidenum">
              <a:rPr lang="en-US" dirty="0"/>
              <a:t>2</a:t>
            </a:fld>
            <a:endParaRPr lang="en-US"/>
          </a:p>
        </p:txBody>
      </p:sp>
    </p:spTree>
    <p:extLst>
      <p:ext uri="{BB962C8B-B14F-4D97-AF65-F5344CB8AC3E}">
        <p14:creationId xmlns:p14="http://schemas.microsoft.com/office/powerpoint/2010/main" val="140749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C97AE-3973-BDD9-41D9-DEDFD2EE2801}"/>
              </a:ext>
            </a:extLst>
          </p:cNvPr>
          <p:cNvSpPr>
            <a:spLocks noGrp="1"/>
          </p:cNvSpPr>
          <p:nvPr>
            <p:ph type="title"/>
          </p:nvPr>
        </p:nvSpPr>
        <p:spPr/>
        <p:txBody>
          <a:bodyPr/>
          <a:lstStyle/>
          <a:p>
            <a:r>
              <a:rPr lang="en-US">
                <a:cs typeface="Calibri Light"/>
              </a:rPr>
              <a:t>Who We Are – Committee Membership</a:t>
            </a:r>
            <a:br>
              <a:rPr lang="en-US">
                <a:cs typeface="Calibri Light"/>
              </a:rPr>
            </a:br>
            <a:endParaRPr lang="en-US" sz="2400">
              <a:cs typeface="Calibri Light"/>
            </a:endParaRPr>
          </a:p>
        </p:txBody>
      </p:sp>
      <p:sp>
        <p:nvSpPr>
          <p:cNvPr id="3" name="Content Placeholder 2">
            <a:extLst>
              <a:ext uri="{FF2B5EF4-FFF2-40B4-BE49-F238E27FC236}">
                <a16:creationId xmlns:a16="http://schemas.microsoft.com/office/drawing/2014/main" id="{D53CDA84-4AE4-D77E-4E9B-72190D0BD02F}"/>
              </a:ext>
            </a:extLst>
          </p:cNvPr>
          <p:cNvSpPr>
            <a:spLocks noGrp="1"/>
          </p:cNvSpPr>
          <p:nvPr>
            <p:ph idx="1"/>
          </p:nvPr>
        </p:nvSpPr>
        <p:spPr>
          <a:xfrm>
            <a:off x="838200" y="1404936"/>
            <a:ext cx="10586483" cy="5330236"/>
          </a:xfrm>
        </p:spPr>
        <p:txBody>
          <a:bodyPr vert="horz" lIns="91440" tIns="45720" rIns="91440" bIns="45720" rtlCol="0" anchor="t">
            <a:noAutofit/>
          </a:bodyPr>
          <a:lstStyle/>
          <a:p>
            <a:pPr marL="0" indent="0">
              <a:buNone/>
            </a:pPr>
            <a:endParaRPr lang="en-US" sz="1100">
              <a:cs typeface="Calibri"/>
            </a:endParaRPr>
          </a:p>
          <a:p>
            <a:endParaRPr lang="en-US" sz="1100">
              <a:cs typeface="Calibri"/>
            </a:endParaRPr>
          </a:p>
          <a:p>
            <a:endParaRPr lang="en-US" sz="1100">
              <a:cs typeface="Calibri"/>
            </a:endParaRPr>
          </a:p>
          <a:p>
            <a:endParaRPr lang="en-US">
              <a:cs typeface="Calibri"/>
            </a:endParaRPr>
          </a:p>
          <a:p>
            <a:endParaRPr lang="en-US">
              <a:cs typeface="Calibri"/>
            </a:endParaRPr>
          </a:p>
        </p:txBody>
      </p:sp>
      <p:graphicFrame>
        <p:nvGraphicFramePr>
          <p:cNvPr id="4" name="Table 3">
            <a:extLst>
              <a:ext uri="{FF2B5EF4-FFF2-40B4-BE49-F238E27FC236}">
                <a16:creationId xmlns:a16="http://schemas.microsoft.com/office/drawing/2014/main" id="{73BC35D9-9C5F-7441-E414-430FD35313AF}"/>
              </a:ext>
            </a:extLst>
          </p:cNvPr>
          <p:cNvGraphicFramePr>
            <a:graphicFrameLocks noGrp="1"/>
          </p:cNvGraphicFramePr>
          <p:nvPr>
            <p:extLst>
              <p:ext uri="{D42A27DB-BD31-4B8C-83A1-F6EECF244321}">
                <p14:modId xmlns:p14="http://schemas.microsoft.com/office/powerpoint/2010/main" val="3082001289"/>
              </p:ext>
            </p:extLst>
          </p:nvPr>
        </p:nvGraphicFramePr>
        <p:xfrm>
          <a:off x="2812472" y="-30383018"/>
          <a:ext cx="6774956" cy="17852644"/>
        </p:xfrm>
        <a:graphic>
          <a:graphicData uri="http://schemas.openxmlformats.org/drawingml/2006/table">
            <a:tbl>
              <a:tblPr firstRow="1" bandRow="1">
                <a:tableStyleId>{5C22544A-7EE6-4342-B048-85BDC9FD1C3A}</a:tableStyleId>
              </a:tblPr>
              <a:tblGrid>
                <a:gridCol w="6774956">
                  <a:extLst>
                    <a:ext uri="{9D8B030D-6E8A-4147-A177-3AD203B41FA5}">
                      <a16:colId xmlns:a16="http://schemas.microsoft.com/office/drawing/2014/main" val="4180495569"/>
                    </a:ext>
                  </a:extLst>
                </a:gridCol>
              </a:tblGrid>
              <a:tr h="17852644">
                <a:tc>
                  <a:txBody>
                    <a:bodyPr/>
                    <a:lstStyle/>
                    <a:p>
                      <a:pPr marL="0" marR="0" lvl="0" indent="0" algn="l">
                        <a:lnSpc>
                          <a:spcPct val="90000"/>
                        </a:lnSpc>
                        <a:spcBef>
                          <a:spcPts val="1000"/>
                        </a:spcBef>
                        <a:spcAft>
                          <a:spcPts val="0"/>
                        </a:spcAft>
                        <a:buNone/>
                      </a:pPr>
                      <a:r>
                        <a:rPr lang="en-US" sz="1600" b="0" i="0" u="none" strike="noStrike" noProof="0">
                          <a:solidFill>
                            <a:srgbClr val="000000"/>
                          </a:solidFill>
                          <a:latin typeface="Calibri Light"/>
                        </a:rPr>
                        <a:t>Council of Racial and Ethnic Students &amp; Council of Progressive Students, No Representation for 23-24 </a:t>
                      </a:r>
                    </a:p>
                    <a:p>
                      <a:pPr marL="0" marR="0" lvl="0" indent="0" algn="l">
                        <a:lnSpc>
                          <a:spcPct val="90000"/>
                        </a:lnSpc>
                        <a:spcBef>
                          <a:spcPts val="1000"/>
                        </a:spcBef>
                        <a:spcAft>
                          <a:spcPts val="0"/>
                        </a:spcAft>
                        <a:buNone/>
                      </a:pPr>
                      <a:r>
                        <a:rPr lang="en-US" sz="1600" b="0" i="0" u="none" strike="noStrike" noProof="0">
                          <a:solidFill>
                            <a:srgbClr val="000000"/>
                          </a:solidFill>
                          <a:latin typeface="Calibri Light"/>
                        </a:rPr>
                        <a:t>Graduate Associate/Assistant Deans, No Representation for 23-24 </a:t>
                      </a:r>
                    </a:p>
                    <a:p>
                      <a:pPr marL="0" marR="0" lvl="0" indent="0" algn="l">
                        <a:lnSpc>
                          <a:spcPct val="90000"/>
                        </a:lnSpc>
                        <a:spcBef>
                          <a:spcPts val="1000"/>
                        </a:spcBef>
                        <a:spcAft>
                          <a:spcPts val="0"/>
                        </a:spcAft>
                        <a:buNone/>
                      </a:pPr>
                      <a:r>
                        <a:rPr lang="en-US" sz="1600" b="0" i="0" u="none" strike="noStrike" noProof="0">
                          <a:solidFill>
                            <a:srgbClr val="000000"/>
                          </a:solidFill>
                          <a:latin typeface="Calibri Light"/>
                        </a:rPr>
                        <a:t>ASMSU, No Representation for 23-24</a:t>
                      </a:r>
                    </a:p>
                  </a:txBody>
                  <a:tcPr>
                    <a:solidFill>
                      <a:schemeClr val="bg1"/>
                    </a:solidFill>
                  </a:tcPr>
                </a:tc>
                <a:extLst>
                  <a:ext uri="{0D108BD9-81ED-4DB2-BD59-A6C34878D82A}">
                    <a16:rowId xmlns:a16="http://schemas.microsoft.com/office/drawing/2014/main" val="1329582838"/>
                  </a:ext>
                </a:extLst>
              </a:tr>
            </a:tbl>
          </a:graphicData>
        </a:graphic>
      </p:graphicFrame>
      <p:sp>
        <p:nvSpPr>
          <p:cNvPr id="5" name="Slide Number Placeholder 4">
            <a:extLst>
              <a:ext uri="{FF2B5EF4-FFF2-40B4-BE49-F238E27FC236}">
                <a16:creationId xmlns:a16="http://schemas.microsoft.com/office/drawing/2014/main" id="{1FDE0AD3-378D-6F0C-E0CC-CBE7F61EE77C}"/>
              </a:ext>
            </a:extLst>
          </p:cNvPr>
          <p:cNvSpPr>
            <a:spLocks noGrp="1"/>
          </p:cNvSpPr>
          <p:nvPr>
            <p:ph type="sldNum" sz="quarter" idx="12"/>
          </p:nvPr>
        </p:nvSpPr>
        <p:spPr/>
        <p:txBody>
          <a:bodyPr/>
          <a:lstStyle/>
          <a:p>
            <a:fld id="{48F63A3B-78C7-47BE-AE5E-E10140E04643}" type="slidenum">
              <a:rPr lang="en-US" dirty="0"/>
              <a:t>3</a:t>
            </a:fld>
            <a:endParaRPr lang="en-US"/>
          </a:p>
        </p:txBody>
      </p:sp>
      <p:sp>
        <p:nvSpPr>
          <p:cNvPr id="6" name="TextBox 5">
            <a:extLst>
              <a:ext uri="{FF2B5EF4-FFF2-40B4-BE49-F238E27FC236}">
                <a16:creationId xmlns:a16="http://schemas.microsoft.com/office/drawing/2014/main" id="{44A99C23-1411-EFBD-9803-5989A985ED2E}"/>
              </a:ext>
            </a:extLst>
          </p:cNvPr>
          <p:cNvSpPr txBox="1"/>
          <p:nvPr/>
        </p:nvSpPr>
        <p:spPr>
          <a:xfrm>
            <a:off x="713618" y="1578428"/>
            <a:ext cx="10268857" cy="46808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graphicFrame>
        <p:nvGraphicFramePr>
          <p:cNvPr id="7" name="Table 6">
            <a:extLst>
              <a:ext uri="{FF2B5EF4-FFF2-40B4-BE49-F238E27FC236}">
                <a16:creationId xmlns:a16="http://schemas.microsoft.com/office/drawing/2014/main" id="{AB5E2BE1-36C2-F000-D8CA-FC853A3A4372}"/>
              </a:ext>
            </a:extLst>
          </p:cNvPr>
          <p:cNvGraphicFramePr>
            <a:graphicFrameLocks noGrp="1"/>
          </p:cNvGraphicFramePr>
          <p:nvPr>
            <p:extLst>
              <p:ext uri="{D42A27DB-BD31-4B8C-83A1-F6EECF244321}">
                <p14:modId xmlns:p14="http://schemas.microsoft.com/office/powerpoint/2010/main" val="4049638530"/>
              </p:ext>
            </p:extLst>
          </p:nvPr>
        </p:nvGraphicFramePr>
        <p:xfrm>
          <a:off x="979714" y="1282095"/>
          <a:ext cx="10708697" cy="5486400"/>
        </p:xfrm>
        <a:graphic>
          <a:graphicData uri="http://schemas.openxmlformats.org/drawingml/2006/table">
            <a:tbl>
              <a:tblPr firstRow="1" bandRow="1">
                <a:tableStyleId>{5C22544A-7EE6-4342-B048-85BDC9FD1C3A}</a:tableStyleId>
              </a:tblPr>
              <a:tblGrid>
                <a:gridCol w="5061857">
                  <a:extLst>
                    <a:ext uri="{9D8B030D-6E8A-4147-A177-3AD203B41FA5}">
                      <a16:colId xmlns:a16="http://schemas.microsoft.com/office/drawing/2014/main" val="3792912961"/>
                    </a:ext>
                  </a:extLst>
                </a:gridCol>
                <a:gridCol w="5646840">
                  <a:extLst>
                    <a:ext uri="{9D8B030D-6E8A-4147-A177-3AD203B41FA5}">
                      <a16:colId xmlns:a16="http://schemas.microsoft.com/office/drawing/2014/main" val="1324717919"/>
                    </a:ext>
                  </a:extLst>
                </a:gridCol>
              </a:tblGrid>
              <a:tr h="5460999">
                <a:tc>
                  <a:txBody>
                    <a:bodyPr/>
                    <a:lstStyle/>
                    <a:p>
                      <a:pPr lvl="0" algn="l">
                        <a:lnSpc>
                          <a:spcPct val="100000"/>
                        </a:lnSpc>
                        <a:spcBef>
                          <a:spcPts val="0"/>
                        </a:spcBef>
                        <a:spcAft>
                          <a:spcPts val="0"/>
                        </a:spcAft>
                        <a:buNone/>
                      </a:pPr>
                      <a:r>
                        <a:rPr lang="en-US" sz="2400" b="1" i="0" u="none" strike="noStrike" noProof="0" dirty="0">
                          <a:solidFill>
                            <a:schemeClr val="tx1"/>
                          </a:solidFill>
                          <a:latin typeface="Calibri Light"/>
                        </a:rPr>
                        <a:t>Units Represented</a:t>
                      </a:r>
                      <a:endParaRPr lang="en-US" sz="2400" b="1" dirty="0">
                        <a:solidFill>
                          <a:schemeClr val="tx1"/>
                        </a:solidFill>
                        <a:latin typeface="Calibri Light"/>
                      </a:endParaRPr>
                    </a:p>
                    <a:p>
                      <a:pPr lvl="0" algn="l">
                        <a:lnSpc>
                          <a:spcPct val="100000"/>
                        </a:lnSpc>
                        <a:spcBef>
                          <a:spcPts val="0"/>
                        </a:spcBef>
                        <a:spcAft>
                          <a:spcPts val="0"/>
                        </a:spcAft>
                        <a:buNone/>
                      </a:pPr>
                      <a:endParaRPr lang="en-US" sz="2400" b="1" i="0" u="none" strike="noStrike" noProof="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Graduate School   </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Human Resources</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Institutional Research</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Institutional Diversity and Inclusion </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Institutional Review Board    </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Registrar’s Office </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Student Life &amp; Engagement </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University Communications</a:t>
                      </a:r>
                      <a:endParaRPr lang="en-US" sz="2400" dirty="0">
                        <a:solidFill>
                          <a:schemeClr val="tx1"/>
                        </a:solidFill>
                        <a:latin typeface="Calibri Light"/>
                      </a:endParaRPr>
                    </a:p>
                    <a:p>
                      <a:pPr marL="0" lvl="0" indent="0" algn="l">
                        <a:lnSpc>
                          <a:spcPct val="100000"/>
                        </a:lnSpc>
                        <a:spcBef>
                          <a:spcPts val="0"/>
                        </a:spcBef>
                        <a:spcAft>
                          <a:spcPts val="0"/>
                        </a:spcAft>
                        <a:buNone/>
                      </a:pPr>
                      <a:r>
                        <a:rPr lang="en-US" sz="2400" b="0" i="0" u="none" strike="noStrike" noProof="0" dirty="0">
                          <a:solidFill>
                            <a:schemeClr val="tx1"/>
                          </a:solidFill>
                          <a:latin typeface="Calibri Light"/>
                        </a:rPr>
                        <a:t>Undergraduate Education</a:t>
                      </a:r>
                      <a:endParaRPr lang="en-US" dirty="0">
                        <a:solidFill>
                          <a:schemeClr val="tx1"/>
                        </a:solidFill>
                        <a:latin typeface="Calibri Light"/>
                      </a:endParaRPr>
                    </a:p>
                    <a:p>
                      <a:pPr lvl="0" algn="l">
                        <a:lnSpc>
                          <a:spcPct val="100000"/>
                        </a:lnSpc>
                        <a:spcBef>
                          <a:spcPts val="0"/>
                        </a:spcBef>
                        <a:spcAft>
                          <a:spcPts val="0"/>
                        </a:spcAft>
                        <a:buNone/>
                      </a:pPr>
                      <a:endParaRPr lang="en-US" sz="2400" b="0" i="0" u="none" strike="noStrike" kern="1200" noProof="0" dirty="0">
                        <a:solidFill>
                          <a:schemeClr val="tx1"/>
                        </a:solidFill>
                        <a:latin typeface="Calibri Light"/>
                        <a:ea typeface="+mn-ea"/>
                        <a:cs typeface="+mn-cs"/>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ea typeface="+mn-ea"/>
                          <a:cs typeface="+mn-cs"/>
                        </a:rPr>
                        <a:t>Committee Support - Institutional Research </a:t>
                      </a:r>
                      <a:endParaRPr lang="en-US" sz="2400" b="0" i="0" u="none" strike="noStrike" kern="1200" dirty="0">
                        <a:solidFill>
                          <a:schemeClr val="tx1"/>
                        </a:solidFill>
                        <a:latin typeface="Calibri Light"/>
                        <a:ea typeface="+mn-ea"/>
                        <a:cs typeface="+mn-cs"/>
                      </a:endParaRPr>
                    </a:p>
                    <a:p>
                      <a:pPr lvl="0">
                        <a:buNone/>
                      </a:pPr>
                      <a:endParaRPr lang="en-US" dirty="0">
                        <a:solidFill>
                          <a:schemeClr val="tx1"/>
                        </a:solidFill>
                      </a:endParaRPr>
                    </a:p>
                  </a:txBody>
                  <a:tcPr>
                    <a:noFill/>
                  </a:tcPr>
                </a:tc>
                <a:tc>
                  <a:txBody>
                    <a:bodyPr/>
                    <a:lstStyle/>
                    <a:p>
                      <a:pPr lvl="0" algn="l">
                        <a:lnSpc>
                          <a:spcPct val="100000"/>
                        </a:lnSpc>
                        <a:spcBef>
                          <a:spcPts val="0"/>
                        </a:spcBef>
                        <a:spcAft>
                          <a:spcPts val="0"/>
                        </a:spcAft>
                        <a:buNone/>
                      </a:pPr>
                      <a:r>
                        <a:rPr lang="en-US" sz="2400" b="1" i="0" u="none" strike="noStrike" kern="1200" noProof="0" dirty="0">
                          <a:solidFill>
                            <a:schemeClr val="tx1"/>
                          </a:solidFill>
                          <a:latin typeface="Calibri Light"/>
                          <a:ea typeface="+mn-ea"/>
                          <a:cs typeface="+mn-cs"/>
                        </a:rPr>
                        <a:t>Groups Represented</a:t>
                      </a:r>
                      <a:endParaRPr lang="en-US" sz="2400" b="1" i="0" u="none" strike="noStrike" kern="1200" dirty="0">
                        <a:solidFill>
                          <a:schemeClr val="tx1"/>
                        </a:solidFill>
                        <a:latin typeface="Calibri Light"/>
                        <a:ea typeface="+mn-ea"/>
                        <a:cs typeface="+mn-cs"/>
                      </a:endParaRPr>
                    </a:p>
                    <a:p>
                      <a:pPr lvl="0" algn="l">
                        <a:lnSpc>
                          <a:spcPct val="100000"/>
                        </a:lnSpc>
                        <a:spcBef>
                          <a:spcPts val="0"/>
                        </a:spcBef>
                        <a:spcAft>
                          <a:spcPts val="0"/>
                        </a:spcAft>
                        <a:buNone/>
                      </a:pPr>
                      <a:endParaRPr lang="en-US" sz="2400" b="0" i="0" u="none" strike="noStrike" kern="1200" noProof="0" dirty="0">
                        <a:solidFill>
                          <a:schemeClr val="tx1"/>
                        </a:solidFill>
                        <a:latin typeface="Calibri Light"/>
                        <a:ea typeface="+mn-ea"/>
                        <a:cs typeface="+mn-cs"/>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rPr>
                        <a:t>Associated Students of Michigan State University +</a:t>
                      </a:r>
                      <a:endParaRPr lang="en-US" sz="2400" b="1" i="0" u="none" strike="noStrike" kern="1200" noProof="0" dirty="0">
                        <a:solidFill>
                          <a:schemeClr val="tx1"/>
                        </a:solidFill>
                        <a:latin typeface="Calibri Light"/>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rPr>
                        <a:t>Council of Graduate Students  </a:t>
                      </a:r>
                      <a:r>
                        <a:rPr lang="en-US" sz="2400" b="0" i="0" u="none" strike="noStrike" kern="1200" noProof="0" dirty="0">
                          <a:solidFill>
                            <a:schemeClr val="tx1"/>
                          </a:solidFill>
                        </a:rPr>
                        <a:t> </a:t>
                      </a:r>
                      <a:endParaRPr lang="en-US" dirty="0">
                        <a:solidFill>
                          <a:schemeClr val="tx1"/>
                        </a:solidFill>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rPr>
                        <a:t>Council of Racial and Ethnic Students &amp; Council of Progressive Students +</a:t>
                      </a:r>
                      <a:endParaRPr lang="en-US" sz="2400" b="1" i="0" u="none" strike="noStrike" kern="1200" noProof="0" dirty="0">
                        <a:solidFill>
                          <a:schemeClr val="tx1"/>
                        </a:solidFill>
                        <a:latin typeface="Calibri Light"/>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rPr>
                        <a:t>Faculty Representative x 2  </a:t>
                      </a:r>
                      <a:endParaRPr lang="en-US" sz="2400" b="0" i="0" u="none" strike="noStrike" kern="1200" dirty="0">
                        <a:solidFill>
                          <a:schemeClr val="tx1"/>
                        </a:solidFill>
                        <a:latin typeface="Calibri Light"/>
                        <a:ea typeface="+mn-ea"/>
                        <a:cs typeface="+mn-cs"/>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ea typeface="+mn-ea"/>
                          <a:cs typeface="+mn-cs"/>
                        </a:rPr>
                        <a:t>Graduate Associate/Assistant Deans +</a:t>
                      </a:r>
                      <a:endParaRPr lang="en-US" sz="2400" b="0" i="0" u="none" strike="noStrike" kern="1200" dirty="0">
                        <a:solidFill>
                          <a:schemeClr val="tx1"/>
                        </a:solidFill>
                        <a:latin typeface="Calibri Light"/>
                        <a:ea typeface="+mn-ea"/>
                        <a:cs typeface="+mn-cs"/>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ea typeface="+mn-ea"/>
                          <a:cs typeface="+mn-cs"/>
                        </a:rPr>
                        <a:t>Undergraduate Assistant/Associate Deans   </a:t>
                      </a:r>
                      <a:endParaRPr lang="en-US" sz="2400" b="0" i="0" u="none" strike="noStrike" kern="1200" dirty="0">
                        <a:solidFill>
                          <a:schemeClr val="tx1"/>
                        </a:solidFill>
                        <a:latin typeface="Calibri Light"/>
                        <a:ea typeface="+mn-ea"/>
                        <a:cs typeface="+mn-cs"/>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ea typeface="+mn-ea"/>
                          <a:cs typeface="+mn-cs"/>
                        </a:rPr>
                        <a:t>Support Staff x 2</a:t>
                      </a:r>
                      <a:endParaRPr lang="en-US" sz="2400" b="0" i="0" u="none" strike="noStrike" kern="1200" dirty="0">
                        <a:solidFill>
                          <a:schemeClr val="tx1"/>
                        </a:solidFill>
                        <a:latin typeface="Calibri Light"/>
                        <a:ea typeface="+mn-ea"/>
                        <a:cs typeface="+mn-cs"/>
                      </a:endParaRPr>
                    </a:p>
                    <a:p>
                      <a:pPr lvl="0" algn="l">
                        <a:lnSpc>
                          <a:spcPct val="100000"/>
                        </a:lnSpc>
                        <a:spcBef>
                          <a:spcPts val="0"/>
                        </a:spcBef>
                        <a:spcAft>
                          <a:spcPts val="0"/>
                        </a:spcAft>
                        <a:buNone/>
                      </a:pPr>
                      <a:endParaRPr lang="en-US" sz="2400" b="0" i="0" u="none" strike="noStrike" kern="1200" noProof="0" dirty="0">
                        <a:solidFill>
                          <a:schemeClr val="tx1"/>
                        </a:solidFill>
                        <a:latin typeface="Calibri Light"/>
                        <a:ea typeface="+mn-ea"/>
                        <a:cs typeface="+mn-cs"/>
                      </a:endParaRPr>
                    </a:p>
                    <a:p>
                      <a:pPr lvl="0" algn="l">
                        <a:lnSpc>
                          <a:spcPct val="100000"/>
                        </a:lnSpc>
                        <a:spcBef>
                          <a:spcPts val="0"/>
                        </a:spcBef>
                        <a:spcAft>
                          <a:spcPts val="0"/>
                        </a:spcAft>
                        <a:buNone/>
                      </a:pPr>
                      <a:r>
                        <a:rPr lang="en-US" sz="2400" b="0" i="0" u="none" strike="noStrike" kern="1200" noProof="0" dirty="0">
                          <a:solidFill>
                            <a:schemeClr val="tx1"/>
                          </a:solidFill>
                          <a:latin typeface="Calibri Light"/>
                          <a:ea typeface="+mn-ea"/>
                          <a:cs typeface="+mn-cs"/>
                        </a:rPr>
                        <a:t>+Awaiting Representation</a:t>
                      </a:r>
                    </a:p>
                  </a:txBody>
                  <a:tcPr>
                    <a:noFill/>
                  </a:tcPr>
                </a:tc>
                <a:extLst>
                  <a:ext uri="{0D108BD9-81ED-4DB2-BD59-A6C34878D82A}">
                    <a16:rowId xmlns:a16="http://schemas.microsoft.com/office/drawing/2014/main" val="923075052"/>
                  </a:ext>
                </a:extLst>
              </a:tr>
            </a:tbl>
          </a:graphicData>
        </a:graphic>
      </p:graphicFrame>
    </p:spTree>
    <p:extLst>
      <p:ext uri="{BB962C8B-B14F-4D97-AF65-F5344CB8AC3E}">
        <p14:creationId xmlns:p14="http://schemas.microsoft.com/office/powerpoint/2010/main" val="1922116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71D94-8771-0810-BC2F-28183832B0A9}"/>
              </a:ext>
            </a:extLst>
          </p:cNvPr>
          <p:cNvSpPr>
            <a:spLocks noGrp="1"/>
          </p:cNvSpPr>
          <p:nvPr>
            <p:ph type="title"/>
          </p:nvPr>
        </p:nvSpPr>
        <p:spPr/>
        <p:txBody>
          <a:bodyPr/>
          <a:lstStyle/>
          <a:p>
            <a:r>
              <a:rPr lang="en-US">
                <a:cs typeface="Calibri Light"/>
              </a:rPr>
              <a:t>What is a Survey?</a:t>
            </a:r>
            <a:endParaRPr lang="en-US"/>
          </a:p>
        </p:txBody>
      </p:sp>
      <p:sp>
        <p:nvSpPr>
          <p:cNvPr id="3" name="Content Placeholder 2">
            <a:extLst>
              <a:ext uri="{FF2B5EF4-FFF2-40B4-BE49-F238E27FC236}">
                <a16:creationId xmlns:a16="http://schemas.microsoft.com/office/drawing/2014/main" id="{62C3BB67-7064-A8C4-786A-9A2221C33EDE}"/>
              </a:ext>
            </a:extLst>
          </p:cNvPr>
          <p:cNvSpPr>
            <a:spLocks noGrp="1"/>
          </p:cNvSpPr>
          <p:nvPr>
            <p:ph idx="1"/>
          </p:nvPr>
        </p:nvSpPr>
        <p:spPr/>
        <p:txBody>
          <a:bodyPr vert="horz" lIns="91440" tIns="45720" rIns="91440" bIns="45720" rtlCol="0" anchor="t">
            <a:noAutofit/>
          </a:bodyPr>
          <a:lstStyle/>
          <a:p>
            <a:pPr algn="l"/>
            <a:r>
              <a:rPr lang="en-US" sz="2400" b="0" i="0" dirty="0">
                <a:solidFill>
                  <a:srgbClr val="212529"/>
                </a:solidFill>
                <a:effectLst/>
                <a:latin typeface="+mj-lt"/>
              </a:rPr>
              <a:t>A survey is anything that uses standardized questions to gather information from individuals about preferences, thoughts, and behaviors systematically. Surveys take many forms including paper, telephone, email, QR codes, or through a URL. Excluded are in person interactions such as focus groups, interviews, and other face-to-face interactions. Also excluded from are pop quizzes, requests to participate in a research study, and collecting information on a form or inventory.</a:t>
            </a:r>
          </a:p>
          <a:p>
            <a:pPr algn="l"/>
            <a:endParaRPr lang="en-US" sz="2400" b="0" i="0" dirty="0">
              <a:solidFill>
                <a:srgbClr val="212529"/>
              </a:solidFill>
              <a:effectLst/>
              <a:latin typeface="+mj-lt"/>
            </a:endParaRPr>
          </a:p>
          <a:p>
            <a:pPr algn="l"/>
            <a:r>
              <a:rPr lang="en-US" sz="2400" b="0" i="0" dirty="0">
                <a:solidFill>
                  <a:srgbClr val="212529"/>
                </a:solidFill>
                <a:effectLst/>
                <a:latin typeface="+mj-lt"/>
              </a:rPr>
              <a:t>A survey’s goal is to collect data representative of the group being surveyed and provide researchers with insights and make informed decisions or draw conclusions. A successful survey is clear, concise, and unbiased and avoids leading or loaded questions that could influence the answers.</a:t>
            </a:r>
          </a:p>
          <a:p>
            <a:pPr marL="0" indent="0">
              <a:buNone/>
            </a:pPr>
            <a:br>
              <a:rPr lang="en-US" sz="1800" dirty="0">
                <a:latin typeface="Calibri Light"/>
                <a:ea typeface="+mn-lt"/>
                <a:cs typeface="+mn-lt"/>
              </a:rPr>
            </a:br>
            <a:endParaRPr lang="en-US" sz="1800" dirty="0">
              <a:solidFill>
                <a:srgbClr val="212529"/>
              </a:solidFill>
              <a:latin typeface="Calibri Light"/>
              <a:cs typeface="Calibri"/>
            </a:endParaRPr>
          </a:p>
        </p:txBody>
      </p:sp>
      <p:sp>
        <p:nvSpPr>
          <p:cNvPr id="4" name="Slide Number Placeholder 3">
            <a:extLst>
              <a:ext uri="{FF2B5EF4-FFF2-40B4-BE49-F238E27FC236}">
                <a16:creationId xmlns:a16="http://schemas.microsoft.com/office/drawing/2014/main" id="{5B0632AE-773C-8396-B0E5-2F6CEB7A0E1B}"/>
              </a:ext>
            </a:extLst>
          </p:cNvPr>
          <p:cNvSpPr>
            <a:spLocks noGrp="1"/>
          </p:cNvSpPr>
          <p:nvPr>
            <p:ph type="sldNum" sz="quarter" idx="12"/>
          </p:nvPr>
        </p:nvSpPr>
        <p:spPr/>
        <p:txBody>
          <a:bodyPr/>
          <a:lstStyle/>
          <a:p>
            <a:fld id="{48F63A3B-78C7-47BE-AE5E-E10140E04643}" type="slidenum">
              <a:rPr lang="en-US" dirty="0"/>
              <a:t>4</a:t>
            </a:fld>
            <a:endParaRPr lang="en-US"/>
          </a:p>
        </p:txBody>
      </p:sp>
    </p:spTree>
    <p:extLst>
      <p:ext uri="{BB962C8B-B14F-4D97-AF65-F5344CB8AC3E}">
        <p14:creationId xmlns:p14="http://schemas.microsoft.com/office/powerpoint/2010/main" val="1336716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BFF87-F83B-100D-1422-D310B28FFB4F}"/>
              </a:ext>
            </a:extLst>
          </p:cNvPr>
          <p:cNvSpPr>
            <a:spLocks noGrp="1"/>
          </p:cNvSpPr>
          <p:nvPr>
            <p:ph type="title"/>
          </p:nvPr>
        </p:nvSpPr>
        <p:spPr/>
        <p:txBody>
          <a:bodyPr/>
          <a:lstStyle/>
          <a:p>
            <a:r>
              <a:rPr lang="en-US">
                <a:cs typeface="Calibri Light"/>
              </a:rPr>
              <a:t>Background</a:t>
            </a:r>
            <a:endParaRPr lang="en-US"/>
          </a:p>
        </p:txBody>
      </p:sp>
      <p:sp>
        <p:nvSpPr>
          <p:cNvPr id="3" name="Content Placeholder 2">
            <a:extLst>
              <a:ext uri="{FF2B5EF4-FFF2-40B4-BE49-F238E27FC236}">
                <a16:creationId xmlns:a16="http://schemas.microsoft.com/office/drawing/2014/main" id="{8D5F5791-98F9-B6CA-2BB1-BCC26E6E14EE}"/>
              </a:ext>
            </a:extLst>
          </p:cNvPr>
          <p:cNvSpPr>
            <a:spLocks noGrp="1"/>
          </p:cNvSpPr>
          <p:nvPr>
            <p:ph idx="1"/>
          </p:nvPr>
        </p:nvSpPr>
        <p:spPr/>
        <p:txBody>
          <a:bodyPr vert="horz" lIns="91440" tIns="45720" rIns="91440" bIns="45720" rtlCol="0" anchor="t">
            <a:normAutofit/>
          </a:bodyPr>
          <a:lstStyle/>
          <a:p>
            <a:r>
              <a:rPr lang="en-US" sz="2400" dirty="0">
                <a:latin typeface="Calibri Light"/>
                <a:ea typeface="+mn-lt"/>
                <a:cs typeface="+mn-lt"/>
              </a:rPr>
              <a:t>Michigan State University has not historically coordinated or tracked surveys sent to students, faculty, and staff. As such the university community has experienced survey fatigue, oversampling, duplication of surveys, and occasional questionable survey quality.</a:t>
            </a:r>
          </a:p>
          <a:p>
            <a:r>
              <a:rPr lang="en-US" sz="2400" dirty="0">
                <a:latin typeface="Calibri Light"/>
                <a:ea typeface="+mn-lt"/>
                <a:cs typeface="+mn-lt"/>
              </a:rPr>
              <a:t>Senior administration convened a committee of key stakeholders to study the survey landscape and provide recommendations for better survey management at MSU.    </a:t>
            </a:r>
            <a:endParaRPr lang="en-US" sz="2400" dirty="0">
              <a:solidFill>
                <a:srgbClr val="212529"/>
              </a:solidFill>
              <a:latin typeface="Calibri Light"/>
              <a:ea typeface="+mn-lt"/>
              <a:cs typeface="+mn-lt"/>
            </a:endParaRPr>
          </a:p>
          <a:p>
            <a:r>
              <a:rPr lang="en-US" sz="2400" dirty="0">
                <a:latin typeface="Calibri Light"/>
                <a:ea typeface="+mn-lt"/>
                <a:cs typeface="+mn-lt"/>
              </a:rPr>
              <a:t>The committee was charged with understanding the survey landscape, benchmarking peer institutions practices, and proposing a structure and scope for a potential campus survey group. </a:t>
            </a:r>
            <a:endParaRPr lang="en-US" sz="2400" dirty="0">
              <a:solidFill>
                <a:srgbClr val="212529"/>
              </a:solidFill>
              <a:latin typeface="Calibri Light"/>
              <a:ea typeface="+mn-lt"/>
              <a:cs typeface="+mn-lt"/>
            </a:endParaRPr>
          </a:p>
          <a:p>
            <a:r>
              <a:rPr lang="en-US" sz="2400" dirty="0">
                <a:solidFill>
                  <a:srgbClr val="000000"/>
                </a:solidFill>
                <a:latin typeface="Calibri Light"/>
                <a:cs typeface="Calibri"/>
              </a:rPr>
              <a:t>That exploratory committee proposed a permanent Campus Survey committee.</a:t>
            </a:r>
          </a:p>
        </p:txBody>
      </p:sp>
      <p:sp>
        <p:nvSpPr>
          <p:cNvPr id="4" name="Slide Number Placeholder 3">
            <a:extLst>
              <a:ext uri="{FF2B5EF4-FFF2-40B4-BE49-F238E27FC236}">
                <a16:creationId xmlns:a16="http://schemas.microsoft.com/office/drawing/2014/main" id="{17836725-F976-D80F-727A-F5BD77F08AAD}"/>
              </a:ext>
            </a:extLst>
          </p:cNvPr>
          <p:cNvSpPr>
            <a:spLocks noGrp="1"/>
          </p:cNvSpPr>
          <p:nvPr>
            <p:ph type="sldNum" sz="quarter" idx="12"/>
          </p:nvPr>
        </p:nvSpPr>
        <p:spPr/>
        <p:txBody>
          <a:bodyPr/>
          <a:lstStyle/>
          <a:p>
            <a:fld id="{48F63A3B-78C7-47BE-AE5E-E10140E04643}" type="slidenum">
              <a:rPr lang="en-US" dirty="0"/>
              <a:t>5</a:t>
            </a:fld>
            <a:endParaRPr lang="en-US"/>
          </a:p>
        </p:txBody>
      </p:sp>
    </p:spTree>
    <p:extLst>
      <p:ext uri="{BB962C8B-B14F-4D97-AF65-F5344CB8AC3E}">
        <p14:creationId xmlns:p14="http://schemas.microsoft.com/office/powerpoint/2010/main" val="717870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BFF87-F83B-100D-1422-D310B28FFB4F}"/>
              </a:ext>
            </a:extLst>
          </p:cNvPr>
          <p:cNvSpPr>
            <a:spLocks noGrp="1"/>
          </p:cNvSpPr>
          <p:nvPr>
            <p:ph type="title"/>
          </p:nvPr>
        </p:nvSpPr>
        <p:spPr/>
        <p:txBody>
          <a:bodyPr/>
          <a:lstStyle/>
          <a:p>
            <a:r>
              <a:rPr lang="en-US">
                <a:cs typeface="Calibri Light"/>
              </a:rPr>
              <a:t>Peer Practices</a:t>
            </a:r>
            <a:endParaRPr lang="en-US"/>
          </a:p>
        </p:txBody>
      </p:sp>
      <p:sp>
        <p:nvSpPr>
          <p:cNvPr id="3" name="Content Placeholder 2">
            <a:extLst>
              <a:ext uri="{FF2B5EF4-FFF2-40B4-BE49-F238E27FC236}">
                <a16:creationId xmlns:a16="http://schemas.microsoft.com/office/drawing/2014/main" id="{8D5F5791-98F9-B6CA-2BB1-BCC26E6E14EE}"/>
              </a:ext>
            </a:extLst>
          </p:cNvPr>
          <p:cNvSpPr>
            <a:spLocks noGrp="1"/>
          </p:cNvSpPr>
          <p:nvPr>
            <p:ph idx="1"/>
          </p:nvPr>
        </p:nvSpPr>
        <p:spPr/>
        <p:txBody>
          <a:bodyPr vert="horz" lIns="91440" tIns="45720" rIns="91440" bIns="45720" rtlCol="0" anchor="t">
            <a:normAutofit/>
          </a:bodyPr>
          <a:lstStyle/>
          <a:p>
            <a:r>
              <a:rPr lang="en-US" sz="2400">
                <a:latin typeface="Calibri Light"/>
                <a:cs typeface="Calibri"/>
              </a:rPr>
              <a:t>Reached out to AAU institutions for their best practices. Also looked to national survey leaders outside AAU.</a:t>
            </a:r>
          </a:p>
          <a:p>
            <a:r>
              <a:rPr lang="en-US" sz="2400">
                <a:latin typeface="Calibri Light"/>
                <a:cs typeface="Calibri"/>
              </a:rPr>
              <a:t>Peer committees included surveys sent to all undergraduate students; all but one included graduate and professional students; and 75% include faculty and staff and only 25% include alumni. </a:t>
            </a:r>
          </a:p>
          <a:p>
            <a:r>
              <a:rPr lang="en-US" sz="2400">
                <a:latin typeface="Calibri Light"/>
                <a:cs typeface="Calibri"/>
              </a:rPr>
              <a:t>Peer practices we plan to adopt include creating a calendar of surveys, recommend policies to guide large scale surveys, coordination of survey dates, encourage collaboration and sharing of data, and data governance.  </a:t>
            </a:r>
          </a:p>
          <a:p>
            <a:r>
              <a:rPr lang="en-US" sz="2400">
                <a:latin typeface="Calibri Light"/>
                <a:cs typeface="Calibri"/>
              </a:rPr>
              <a:t>Peer practices we did not adopt include limiting the total number of surveys a particular constituent (students, faculty, etc.) could participate in each semester. Others required surveys to share and discuss findings with the committee. </a:t>
            </a:r>
          </a:p>
          <a:p>
            <a:pPr>
              <a:buFont typeface="Arial"/>
              <a:buChar char="•"/>
            </a:pPr>
            <a:endParaRPr lang="en-US" sz="1100">
              <a:latin typeface="Century Gothic"/>
              <a:cs typeface="Calibri"/>
            </a:endParaRPr>
          </a:p>
          <a:p>
            <a:pPr marL="457200" lvl="1" indent="0">
              <a:buNone/>
            </a:pPr>
            <a:endParaRPr lang="en-US" sz="2000">
              <a:latin typeface="Calibri Light"/>
              <a:cs typeface="Calibri"/>
            </a:endParaRPr>
          </a:p>
          <a:p>
            <a:endParaRPr lang="en-US" sz="2400">
              <a:solidFill>
                <a:srgbClr val="FF0000"/>
              </a:solidFill>
              <a:latin typeface="Calibri Light"/>
              <a:cs typeface="Calibri"/>
            </a:endParaRPr>
          </a:p>
        </p:txBody>
      </p:sp>
      <p:sp>
        <p:nvSpPr>
          <p:cNvPr id="4" name="Slide Number Placeholder 3">
            <a:extLst>
              <a:ext uri="{FF2B5EF4-FFF2-40B4-BE49-F238E27FC236}">
                <a16:creationId xmlns:a16="http://schemas.microsoft.com/office/drawing/2014/main" id="{17836725-F976-D80F-727A-F5BD77F08AAD}"/>
              </a:ext>
            </a:extLst>
          </p:cNvPr>
          <p:cNvSpPr>
            <a:spLocks noGrp="1"/>
          </p:cNvSpPr>
          <p:nvPr>
            <p:ph type="sldNum" sz="quarter" idx="12"/>
          </p:nvPr>
        </p:nvSpPr>
        <p:spPr/>
        <p:txBody>
          <a:bodyPr/>
          <a:lstStyle/>
          <a:p>
            <a:fld id="{48F63A3B-78C7-47BE-AE5E-E10140E04643}" type="slidenum">
              <a:rPr lang="en-US" dirty="0"/>
              <a:t>6</a:t>
            </a:fld>
            <a:endParaRPr lang="en-US"/>
          </a:p>
        </p:txBody>
      </p:sp>
    </p:spTree>
    <p:extLst>
      <p:ext uri="{BB962C8B-B14F-4D97-AF65-F5344CB8AC3E}">
        <p14:creationId xmlns:p14="http://schemas.microsoft.com/office/powerpoint/2010/main" val="2617025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BFF87-F83B-100D-1422-D310B28FFB4F}"/>
              </a:ext>
            </a:extLst>
          </p:cNvPr>
          <p:cNvSpPr>
            <a:spLocks noGrp="1"/>
          </p:cNvSpPr>
          <p:nvPr>
            <p:ph type="title"/>
          </p:nvPr>
        </p:nvSpPr>
        <p:spPr/>
        <p:txBody>
          <a:bodyPr/>
          <a:lstStyle/>
          <a:p>
            <a:r>
              <a:rPr lang="en-US">
                <a:cs typeface="Calibri Light"/>
              </a:rPr>
              <a:t>Purpose of the Survey Committee</a:t>
            </a:r>
            <a:endParaRPr lang="en-US"/>
          </a:p>
        </p:txBody>
      </p:sp>
      <p:sp>
        <p:nvSpPr>
          <p:cNvPr id="3" name="Content Placeholder 2">
            <a:extLst>
              <a:ext uri="{FF2B5EF4-FFF2-40B4-BE49-F238E27FC236}">
                <a16:creationId xmlns:a16="http://schemas.microsoft.com/office/drawing/2014/main" id="{8D5F5791-98F9-B6CA-2BB1-BCC26E6E14EE}"/>
              </a:ext>
            </a:extLst>
          </p:cNvPr>
          <p:cNvSpPr>
            <a:spLocks noGrp="1"/>
          </p:cNvSpPr>
          <p:nvPr>
            <p:ph idx="1"/>
          </p:nvPr>
        </p:nvSpPr>
        <p:spPr>
          <a:xfrm>
            <a:off x="838200" y="1535340"/>
            <a:ext cx="10515600" cy="4641623"/>
          </a:xfrm>
        </p:spPr>
        <p:txBody>
          <a:bodyPr vert="horz" lIns="91440" tIns="45720" rIns="91440" bIns="45720" rtlCol="0" anchor="t">
            <a:normAutofit/>
          </a:bodyPr>
          <a:lstStyle/>
          <a:p>
            <a:pPr algn="l">
              <a:buFont typeface="Arial" panose="020B0604020202020204" pitchFamily="34" charset="0"/>
              <a:buChar char="•"/>
            </a:pPr>
            <a:r>
              <a:rPr lang="en-US" sz="2400">
                <a:latin typeface="Calibri Light"/>
                <a:ea typeface="+mn-lt"/>
                <a:cs typeface="+mn-lt"/>
              </a:rPr>
              <a:t>Reduce campus survey fatigue, avoid duplication and improve collaboration.</a:t>
            </a:r>
          </a:p>
          <a:p>
            <a:pPr algn="l">
              <a:buFont typeface="Arial" panose="020B0604020202020204" pitchFamily="34" charset="0"/>
              <a:buChar char="•"/>
            </a:pPr>
            <a:r>
              <a:rPr lang="en-US" sz="2400">
                <a:latin typeface="Calibri Light"/>
                <a:ea typeface="+mn-lt"/>
                <a:cs typeface="+mn-lt"/>
              </a:rPr>
              <a:t>Prevent over sampling.</a:t>
            </a:r>
          </a:p>
          <a:p>
            <a:r>
              <a:rPr lang="en-US" sz="2400">
                <a:latin typeface="Calibri Light"/>
                <a:ea typeface="+mn-lt"/>
                <a:cs typeface="+mn-lt"/>
              </a:rPr>
              <a:t>Improve survey quality and collection of information.</a:t>
            </a:r>
          </a:p>
          <a:p>
            <a:r>
              <a:rPr lang="en-US" sz="2400">
                <a:latin typeface="Calibri Light"/>
                <a:ea typeface="+mn-lt"/>
                <a:cs typeface="+mn-lt"/>
              </a:rPr>
              <a:t>Provide calendar with list of upcoming and completed surveys.</a:t>
            </a:r>
          </a:p>
          <a:p>
            <a:r>
              <a:rPr lang="en-US" sz="2400">
                <a:latin typeface="Calibri Light"/>
                <a:ea typeface="+mn-lt"/>
                <a:cs typeface="+mn-lt"/>
              </a:rPr>
              <a:t>Coordinate release dates prioritizing institution wide surveys.</a:t>
            </a:r>
          </a:p>
          <a:p>
            <a:pPr algn="l">
              <a:buFont typeface="Arial" panose="020B0604020202020204" pitchFamily="34" charset="0"/>
              <a:buChar char="•"/>
            </a:pPr>
            <a:r>
              <a:rPr lang="en-US" sz="2400">
                <a:latin typeface="Calibri Light"/>
                <a:ea typeface="+mn-lt"/>
                <a:cs typeface="+mn-lt"/>
              </a:rPr>
              <a:t>Check for the level of detail requested for demographic and personal information.</a:t>
            </a:r>
          </a:p>
          <a:p>
            <a:r>
              <a:rPr lang="en-US" sz="2400">
                <a:latin typeface="Calibri Light"/>
                <a:ea typeface="+mn-lt"/>
                <a:cs typeface="+mn-lt"/>
              </a:rPr>
              <a:t>Review survey for sensitive information.</a:t>
            </a:r>
          </a:p>
          <a:p>
            <a:pPr algn="l">
              <a:buFont typeface="Arial" panose="020B0604020202020204" pitchFamily="34" charset="0"/>
              <a:buChar char="•"/>
            </a:pPr>
            <a:r>
              <a:rPr lang="en-US" sz="2400">
                <a:latin typeface="Calibri Light"/>
                <a:ea typeface="+mn-lt"/>
                <a:cs typeface="+mn-lt"/>
              </a:rPr>
              <a:t>Review process for administering survey and storing data.</a:t>
            </a:r>
          </a:p>
          <a:p>
            <a:pPr lvl="1">
              <a:buFont typeface="Courier New" panose="020B0604020202020204" pitchFamily="34" charset="0"/>
              <a:buChar char="o"/>
            </a:pPr>
            <a:endParaRPr lang="en-US" sz="2000">
              <a:solidFill>
                <a:srgbClr val="000000"/>
              </a:solidFill>
              <a:latin typeface="Calibri Light"/>
              <a:cs typeface="Calibri"/>
            </a:endParaRPr>
          </a:p>
        </p:txBody>
      </p:sp>
      <p:sp>
        <p:nvSpPr>
          <p:cNvPr id="4" name="Slide Number Placeholder 3">
            <a:extLst>
              <a:ext uri="{FF2B5EF4-FFF2-40B4-BE49-F238E27FC236}">
                <a16:creationId xmlns:a16="http://schemas.microsoft.com/office/drawing/2014/main" id="{53AD0066-38D9-3C27-67BE-F37231E79ABA}"/>
              </a:ext>
            </a:extLst>
          </p:cNvPr>
          <p:cNvSpPr>
            <a:spLocks noGrp="1"/>
          </p:cNvSpPr>
          <p:nvPr>
            <p:ph type="sldNum" sz="quarter" idx="12"/>
          </p:nvPr>
        </p:nvSpPr>
        <p:spPr/>
        <p:txBody>
          <a:bodyPr/>
          <a:lstStyle/>
          <a:p>
            <a:fld id="{48F63A3B-78C7-47BE-AE5E-E10140E04643}" type="slidenum">
              <a:rPr lang="en-US" dirty="0"/>
              <a:t>7</a:t>
            </a:fld>
            <a:endParaRPr lang="en-US"/>
          </a:p>
        </p:txBody>
      </p:sp>
    </p:spTree>
    <p:extLst>
      <p:ext uri="{BB962C8B-B14F-4D97-AF65-F5344CB8AC3E}">
        <p14:creationId xmlns:p14="http://schemas.microsoft.com/office/powerpoint/2010/main" val="1893287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2E7B-56F0-C93C-30C2-FCA2AFDD9645}"/>
              </a:ext>
            </a:extLst>
          </p:cNvPr>
          <p:cNvSpPr>
            <a:spLocks noGrp="1"/>
          </p:cNvSpPr>
          <p:nvPr>
            <p:ph type="title"/>
          </p:nvPr>
        </p:nvSpPr>
        <p:spPr>
          <a:xfrm>
            <a:off x="838200" y="365126"/>
            <a:ext cx="10515600" cy="898596"/>
          </a:xfrm>
        </p:spPr>
        <p:txBody>
          <a:bodyPr/>
          <a:lstStyle/>
          <a:p>
            <a:r>
              <a:rPr lang="en-US" dirty="0">
                <a:cs typeface="Calibri Light"/>
              </a:rPr>
              <a:t>Which Surveys Should Go to the Committee? </a:t>
            </a:r>
          </a:p>
        </p:txBody>
      </p:sp>
      <p:sp>
        <p:nvSpPr>
          <p:cNvPr id="3" name="Content Placeholder 2">
            <a:extLst>
              <a:ext uri="{FF2B5EF4-FFF2-40B4-BE49-F238E27FC236}">
                <a16:creationId xmlns:a16="http://schemas.microsoft.com/office/drawing/2014/main" id="{C58451E0-9E71-00E0-92A1-347C98968C5D}"/>
              </a:ext>
            </a:extLst>
          </p:cNvPr>
          <p:cNvSpPr>
            <a:spLocks noGrp="1"/>
          </p:cNvSpPr>
          <p:nvPr>
            <p:ph idx="1"/>
          </p:nvPr>
        </p:nvSpPr>
        <p:spPr>
          <a:xfrm>
            <a:off x="838200" y="1181529"/>
            <a:ext cx="10515600" cy="5381654"/>
          </a:xfrm>
        </p:spPr>
        <p:txBody>
          <a:bodyPr vert="horz" lIns="91440" tIns="45720" rIns="91440" bIns="45720" rtlCol="0" anchor="t">
            <a:noAutofit/>
          </a:bodyPr>
          <a:lstStyle/>
          <a:p>
            <a:r>
              <a:rPr lang="en-US" b="1" dirty="0">
                <a:latin typeface="Calibri Light"/>
                <a:cs typeface="Calibri"/>
              </a:rPr>
              <a:t>ALL</a:t>
            </a:r>
            <a:r>
              <a:rPr lang="en-US" dirty="0">
                <a:latin typeface="Calibri Light"/>
                <a:cs typeface="Calibri"/>
              </a:rPr>
              <a:t> surveys sent to any MSU students or employees, with a few exceptions including surveys conducted: </a:t>
            </a:r>
            <a:endParaRPr lang="en-US" dirty="0">
              <a:latin typeface="Calibri Light"/>
              <a:cs typeface="Calibri Light"/>
            </a:endParaRPr>
          </a:p>
          <a:p>
            <a:pPr marL="457200" algn="l">
              <a:buFont typeface="Arial" panose="020B0604020202020204" pitchFamily="34" charset="0"/>
              <a:buChar char="•"/>
            </a:pPr>
            <a:r>
              <a:rPr lang="en-US" sz="2400" dirty="0">
                <a:solidFill>
                  <a:srgbClr val="151A22"/>
                </a:solidFill>
                <a:latin typeface="+mj-lt"/>
              </a:rPr>
              <a:t>To</a:t>
            </a:r>
            <a:r>
              <a:rPr lang="en-US" sz="2400" b="0" i="0" dirty="0">
                <a:solidFill>
                  <a:srgbClr val="151A22"/>
                </a:solidFill>
                <a:effectLst/>
                <a:latin typeface="+mj-lt"/>
              </a:rPr>
              <a:t> obtain information required for employment or matriculation.</a:t>
            </a:r>
            <a:endParaRPr lang="en-US" sz="2400" b="0" i="0" dirty="0">
              <a:solidFill>
                <a:srgbClr val="151A22"/>
              </a:solidFill>
              <a:effectLst/>
              <a:latin typeface="+mj-lt"/>
              <a:cs typeface="Calibri Light" panose="020F0302020204030204"/>
            </a:endParaRPr>
          </a:p>
          <a:p>
            <a:pPr marL="457200"/>
            <a:r>
              <a:rPr lang="en-US" sz="2400" dirty="0">
                <a:solidFill>
                  <a:srgbClr val="151A22"/>
                </a:solidFill>
                <a:latin typeface="+mj-lt"/>
              </a:rPr>
              <a:t>By instructors</a:t>
            </a:r>
            <a:r>
              <a:rPr lang="en-US" sz="2400" b="0" i="0" dirty="0">
                <a:solidFill>
                  <a:srgbClr val="151A22"/>
                </a:solidFill>
                <a:effectLst/>
                <a:latin typeface="+mj-lt"/>
              </a:rPr>
              <a:t> as part of their course, to inform instruction or instruction-related materials.</a:t>
            </a:r>
            <a:endParaRPr lang="en-US" sz="2400" b="0" i="0" dirty="0">
              <a:solidFill>
                <a:srgbClr val="151A22"/>
              </a:solidFill>
              <a:effectLst/>
              <a:latin typeface="+mj-lt"/>
              <a:cs typeface="Calibri Light" panose="020F0302020204030204"/>
            </a:endParaRPr>
          </a:p>
          <a:p>
            <a:pPr marL="457200"/>
            <a:r>
              <a:rPr lang="en-US" sz="2400" dirty="0">
                <a:solidFill>
                  <a:srgbClr val="151A22"/>
                </a:solidFill>
                <a:latin typeface="+mj-lt"/>
              </a:rPr>
              <a:t>By</a:t>
            </a:r>
            <a:r>
              <a:rPr lang="en-US" sz="2400" b="0" i="0" dirty="0">
                <a:solidFill>
                  <a:srgbClr val="151A22"/>
                </a:solidFill>
                <a:effectLst/>
                <a:latin typeface="+mj-lt"/>
              </a:rPr>
              <a:t> </a:t>
            </a:r>
            <a:r>
              <a:rPr lang="en-US" sz="2400" dirty="0">
                <a:solidFill>
                  <a:srgbClr val="151A22"/>
                </a:solidFill>
                <a:latin typeface="+mj-lt"/>
              </a:rPr>
              <a:t>units </a:t>
            </a:r>
            <a:r>
              <a:rPr lang="en-US" sz="2400" b="0" i="0" dirty="0">
                <a:solidFill>
                  <a:srgbClr val="151A22"/>
                </a:solidFill>
                <a:effectLst/>
                <a:latin typeface="+mj-lt"/>
              </a:rPr>
              <a:t>as part of planning for program offerings, including education abroad.</a:t>
            </a:r>
            <a:endParaRPr lang="en-US" sz="2400" b="0" i="0" dirty="0">
              <a:solidFill>
                <a:srgbClr val="151A22"/>
              </a:solidFill>
              <a:effectLst/>
              <a:latin typeface="+mj-lt"/>
              <a:cs typeface="Calibri Light" panose="020F0302020204030204"/>
            </a:endParaRPr>
          </a:p>
          <a:p>
            <a:pPr marL="457200" algn="l">
              <a:buFont typeface="Arial" panose="020B0604020202020204" pitchFamily="34" charset="0"/>
              <a:buChar char="•"/>
            </a:pPr>
            <a:r>
              <a:rPr lang="en-US" sz="2400" dirty="0">
                <a:solidFill>
                  <a:srgbClr val="151A22"/>
                </a:solidFill>
                <a:latin typeface="+mj-lt"/>
              </a:rPr>
              <a:t>As</a:t>
            </a:r>
            <a:r>
              <a:rPr lang="en-US" sz="2400" b="0" i="0" dirty="0">
                <a:solidFill>
                  <a:srgbClr val="151A22"/>
                </a:solidFill>
                <a:effectLst/>
                <a:latin typeface="+mj-lt"/>
              </a:rPr>
              <a:t> part of a performance review of employees, including administrators.</a:t>
            </a:r>
            <a:endParaRPr lang="en-US" sz="2400" b="0" i="0" dirty="0">
              <a:solidFill>
                <a:srgbClr val="151A22"/>
              </a:solidFill>
              <a:effectLst/>
              <a:latin typeface="+mj-lt"/>
              <a:cs typeface="Calibri Light" panose="020F0302020204030204"/>
            </a:endParaRPr>
          </a:p>
          <a:p>
            <a:pPr marL="457200" algn="l">
              <a:buFont typeface="Arial" panose="020B0604020202020204" pitchFamily="34" charset="0"/>
              <a:buChar char="•"/>
            </a:pPr>
            <a:r>
              <a:rPr lang="en-US" sz="2400" dirty="0">
                <a:solidFill>
                  <a:srgbClr val="151A22"/>
                </a:solidFill>
                <a:latin typeface="+mj-lt"/>
              </a:rPr>
              <a:t>As</a:t>
            </a:r>
            <a:r>
              <a:rPr lang="en-US" sz="2400" b="0" i="0" dirty="0">
                <a:solidFill>
                  <a:srgbClr val="151A22"/>
                </a:solidFill>
                <a:effectLst/>
                <a:latin typeface="+mj-lt"/>
              </a:rPr>
              <a:t> part of an election process and/or to establish committee membership.</a:t>
            </a:r>
            <a:endParaRPr lang="en-US" sz="2400" b="0" i="0" dirty="0">
              <a:solidFill>
                <a:srgbClr val="151A22"/>
              </a:solidFill>
              <a:effectLst/>
              <a:latin typeface="+mj-lt"/>
              <a:cs typeface="Calibri Light" panose="020F0302020204030204"/>
            </a:endParaRPr>
          </a:p>
          <a:p>
            <a:pPr marL="457200"/>
            <a:r>
              <a:rPr lang="en-US" sz="2400" dirty="0">
                <a:solidFill>
                  <a:srgbClr val="151A22"/>
                </a:solidFill>
                <a:latin typeface="Calibri Light" panose="020F0302020204030204"/>
                <a:ea typeface="Calibri Light" panose="020F0302020204030204"/>
                <a:cs typeface="Calibri Light" panose="020F0302020204030204"/>
              </a:rPr>
              <a:t>As intake forms to solicit participation in a study.</a:t>
            </a:r>
          </a:p>
          <a:p>
            <a:pPr marL="457200"/>
            <a:r>
              <a:rPr lang="en-US" sz="2400" dirty="0">
                <a:solidFill>
                  <a:srgbClr val="151A22"/>
                </a:solidFill>
                <a:latin typeface="Calibri Light" panose="020F0302020204030204"/>
                <a:ea typeface="Calibri Light" panose="020F0302020204030204"/>
                <a:cs typeface="Calibri Light" panose="020F0302020204030204"/>
              </a:rPr>
              <a:t>As a post visit or interaction experience evaluation.</a:t>
            </a:r>
          </a:p>
          <a:p>
            <a:pPr algn="l"/>
            <a:r>
              <a:rPr lang="en-US" b="0" i="0" dirty="0">
                <a:solidFill>
                  <a:srgbClr val="212529"/>
                </a:solidFill>
                <a:effectLst/>
                <a:latin typeface="Gotham SSm A"/>
              </a:rPr>
              <a:t> </a:t>
            </a:r>
            <a:r>
              <a:rPr lang="en-US" dirty="0">
                <a:latin typeface="Calibri Light"/>
                <a:cs typeface="Calibri Light"/>
              </a:rPr>
              <a:t>Unsure – email </a:t>
            </a:r>
            <a:r>
              <a:rPr lang="en-US" dirty="0">
                <a:latin typeface="Calibri Light"/>
                <a:cs typeface="Calibri Light"/>
                <a:hlinkClick r:id="rId2"/>
              </a:rPr>
              <a:t>survey@msu.edu</a:t>
            </a:r>
            <a:r>
              <a:rPr lang="en-US" dirty="0">
                <a:latin typeface="Calibri Light"/>
                <a:cs typeface="Calibri Light"/>
              </a:rPr>
              <a:t> for more information. </a:t>
            </a:r>
            <a:endParaRPr lang="en-US" dirty="0">
              <a:latin typeface="Calibri Light"/>
              <a:cs typeface="Calibri"/>
            </a:endParaRPr>
          </a:p>
        </p:txBody>
      </p:sp>
      <p:sp>
        <p:nvSpPr>
          <p:cNvPr id="4" name="Slide Number Placeholder 3">
            <a:extLst>
              <a:ext uri="{FF2B5EF4-FFF2-40B4-BE49-F238E27FC236}">
                <a16:creationId xmlns:a16="http://schemas.microsoft.com/office/drawing/2014/main" id="{0D6D443A-4DB9-B648-D940-C8B9BD5F4CF9}"/>
              </a:ext>
            </a:extLst>
          </p:cNvPr>
          <p:cNvSpPr>
            <a:spLocks noGrp="1"/>
          </p:cNvSpPr>
          <p:nvPr>
            <p:ph type="sldNum" sz="quarter" idx="12"/>
          </p:nvPr>
        </p:nvSpPr>
        <p:spPr/>
        <p:txBody>
          <a:bodyPr/>
          <a:lstStyle/>
          <a:p>
            <a:fld id="{48F63A3B-78C7-47BE-AE5E-E10140E04643}" type="slidenum">
              <a:rPr lang="en-US" dirty="0"/>
              <a:t>8</a:t>
            </a:fld>
            <a:endParaRPr lang="en-US" dirty="0"/>
          </a:p>
        </p:txBody>
      </p:sp>
    </p:spTree>
    <p:extLst>
      <p:ext uri="{BB962C8B-B14F-4D97-AF65-F5344CB8AC3E}">
        <p14:creationId xmlns:p14="http://schemas.microsoft.com/office/powerpoint/2010/main" val="60260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2E7B-56F0-C93C-30C2-FCA2AFDD9645}"/>
              </a:ext>
            </a:extLst>
          </p:cNvPr>
          <p:cNvSpPr>
            <a:spLocks noGrp="1"/>
          </p:cNvSpPr>
          <p:nvPr>
            <p:ph type="title"/>
          </p:nvPr>
        </p:nvSpPr>
        <p:spPr/>
        <p:txBody>
          <a:bodyPr/>
          <a:lstStyle/>
          <a:p>
            <a:r>
              <a:rPr lang="en-US">
                <a:cs typeface="Calibri Light"/>
              </a:rPr>
              <a:t>How Does it Work?</a:t>
            </a:r>
          </a:p>
        </p:txBody>
      </p:sp>
      <p:sp>
        <p:nvSpPr>
          <p:cNvPr id="3" name="Content Placeholder 2">
            <a:extLst>
              <a:ext uri="{FF2B5EF4-FFF2-40B4-BE49-F238E27FC236}">
                <a16:creationId xmlns:a16="http://schemas.microsoft.com/office/drawing/2014/main" id="{C58451E0-9E71-00E0-92A1-347C98968C5D}"/>
              </a:ext>
            </a:extLst>
          </p:cNvPr>
          <p:cNvSpPr>
            <a:spLocks noGrp="1"/>
          </p:cNvSpPr>
          <p:nvPr>
            <p:ph idx="1"/>
          </p:nvPr>
        </p:nvSpPr>
        <p:spPr>
          <a:xfrm>
            <a:off x="838200" y="1531815"/>
            <a:ext cx="10515600" cy="4759570"/>
          </a:xfrm>
        </p:spPr>
        <p:txBody>
          <a:bodyPr vert="horz" lIns="91440" tIns="45720" rIns="91440" bIns="45720" rtlCol="0" anchor="t">
            <a:normAutofit fontScale="92500" lnSpcReduction="10000"/>
          </a:bodyPr>
          <a:lstStyle/>
          <a:p>
            <a:r>
              <a:rPr lang="en-US" sz="2600" dirty="0">
                <a:latin typeface="+mj-lt"/>
                <a:cs typeface="Calibri"/>
              </a:rPr>
              <a:t>The Committee needs to know about all other surveys. However, there are surveys which do not require approval, but we should be aware of include:</a:t>
            </a:r>
            <a:endParaRPr lang="en-US" sz="2600" dirty="0">
              <a:latin typeface="+mj-lt"/>
              <a:cs typeface="Calibri Light"/>
            </a:endParaRPr>
          </a:p>
          <a:p>
            <a:pPr lvl="1"/>
            <a:r>
              <a:rPr lang="en-US" sz="2200" b="0" i="0" dirty="0">
                <a:effectLst/>
                <a:latin typeface="+mj-lt"/>
              </a:rPr>
              <a:t>Surveys relating to federal reporting.</a:t>
            </a:r>
            <a:endParaRPr lang="en-US" sz="2200" b="0" i="0" dirty="0">
              <a:effectLst/>
              <a:latin typeface="+mj-lt"/>
              <a:cs typeface="Calibri Light"/>
            </a:endParaRPr>
          </a:p>
          <a:p>
            <a:pPr lvl="1"/>
            <a:r>
              <a:rPr lang="en-US" sz="2200" b="0" i="0" dirty="0">
                <a:effectLst/>
                <a:latin typeface="+mj-lt"/>
              </a:rPr>
              <a:t>Surveys related to accreditation (institutional or specialized).</a:t>
            </a:r>
            <a:endParaRPr lang="en-US" sz="2200" b="0" i="0" dirty="0">
              <a:effectLst/>
              <a:latin typeface="+mj-lt"/>
              <a:cs typeface="Calibri Light"/>
            </a:endParaRPr>
          </a:p>
          <a:p>
            <a:pPr lvl="1"/>
            <a:r>
              <a:rPr lang="en-US" sz="2200" b="0" i="0" dirty="0">
                <a:effectLst/>
                <a:latin typeface="+mj-lt"/>
              </a:rPr>
              <a:t>Surveys related to the evaluation of academic programs, departments, and colleges.</a:t>
            </a:r>
            <a:endParaRPr lang="en-US" sz="2200" b="0" i="0" dirty="0">
              <a:effectLst/>
              <a:latin typeface="+mj-lt"/>
              <a:cs typeface="Calibri Light"/>
            </a:endParaRPr>
          </a:p>
          <a:p>
            <a:pPr marL="342900" indent="-342900"/>
            <a:r>
              <a:rPr lang="en-US" sz="2600" dirty="0">
                <a:latin typeface="+mj-lt"/>
                <a:cs typeface="Calibri"/>
              </a:rPr>
              <a:t>These should be emailed to </a:t>
            </a:r>
            <a:r>
              <a:rPr lang="en-US" sz="2600" dirty="0">
                <a:latin typeface="+mj-lt"/>
                <a:cs typeface="Calibri"/>
                <a:hlinkClick r:id="rId2">
                  <a:extLst>
                    <a:ext uri="{A12FA001-AC4F-418D-AE19-62706E023703}">
                      <ahyp:hlinkClr xmlns:ahyp="http://schemas.microsoft.com/office/drawing/2018/hyperlinkcolor" val="tx"/>
                    </a:ext>
                  </a:extLst>
                </a:hlinkClick>
              </a:rPr>
              <a:t>survey@msu.edu</a:t>
            </a:r>
            <a:r>
              <a:rPr lang="en-US" sz="2600" dirty="0">
                <a:latin typeface="+mj-lt"/>
                <a:cs typeface="Calibri"/>
              </a:rPr>
              <a:t> </a:t>
            </a:r>
          </a:p>
          <a:p>
            <a:pPr marL="342900" indent="-342900"/>
            <a:r>
              <a:rPr lang="en-US" sz="2600" b="1" dirty="0">
                <a:latin typeface="+mj-lt"/>
                <a:cs typeface="Calibri"/>
              </a:rPr>
              <a:t>All</a:t>
            </a:r>
            <a:r>
              <a:rPr lang="en-US" sz="2600" dirty="0">
                <a:latin typeface="+mj-lt"/>
                <a:cs typeface="Calibri"/>
              </a:rPr>
              <a:t> other surveys complete the Qualtrics form – including uploading a copy of the survey. </a:t>
            </a:r>
          </a:p>
          <a:p>
            <a:pPr marL="342900" indent="-342900"/>
            <a:r>
              <a:rPr lang="en-US" sz="2600" dirty="0">
                <a:latin typeface="+mj-lt"/>
                <a:cs typeface="Calibri"/>
              </a:rPr>
              <a:t>If additional review is NOT needed, committee will work with survey administrator to finalize dates, and survey is added to the calendar.</a:t>
            </a:r>
          </a:p>
          <a:p>
            <a:pPr marL="342900" indent="-342900"/>
            <a:r>
              <a:rPr lang="en-US" sz="2600" dirty="0">
                <a:latin typeface="+mj-lt"/>
                <a:cs typeface="Calibri"/>
              </a:rPr>
              <a:t>If additional review IS needed, the survey is reviewed by the whole committee. The</a:t>
            </a:r>
            <a:r>
              <a:rPr lang="en-US" sz="2600" dirty="0">
                <a:latin typeface="+mj-lt"/>
                <a:ea typeface="+mn-lt"/>
                <a:cs typeface="+mn-lt"/>
              </a:rPr>
              <a:t> committee will provide feedback when needed </a:t>
            </a:r>
            <a:r>
              <a:rPr lang="en-US" sz="2600" dirty="0">
                <a:latin typeface="+mj-lt"/>
                <a:cs typeface="Calibri"/>
              </a:rPr>
              <a:t>and if approved dates are finalized and survey added to the calendar.</a:t>
            </a:r>
            <a:endParaRPr lang="en-US" sz="2600" dirty="0">
              <a:latin typeface="+mj-lt"/>
            </a:endParaRPr>
          </a:p>
          <a:p>
            <a:pPr marL="0" indent="0">
              <a:buNone/>
            </a:pPr>
            <a:endParaRPr lang="en-US" sz="2400" dirty="0">
              <a:latin typeface="Calibri Light"/>
              <a:cs typeface="Calibri"/>
            </a:endParaRPr>
          </a:p>
        </p:txBody>
      </p:sp>
      <p:sp>
        <p:nvSpPr>
          <p:cNvPr id="4" name="Slide Number Placeholder 3">
            <a:extLst>
              <a:ext uri="{FF2B5EF4-FFF2-40B4-BE49-F238E27FC236}">
                <a16:creationId xmlns:a16="http://schemas.microsoft.com/office/drawing/2014/main" id="{9BFBF2AC-1D4D-84E4-6DC7-2A27A75781F9}"/>
              </a:ext>
            </a:extLst>
          </p:cNvPr>
          <p:cNvSpPr>
            <a:spLocks noGrp="1"/>
          </p:cNvSpPr>
          <p:nvPr>
            <p:ph type="sldNum" sz="quarter" idx="12"/>
          </p:nvPr>
        </p:nvSpPr>
        <p:spPr/>
        <p:txBody>
          <a:bodyPr/>
          <a:lstStyle/>
          <a:p>
            <a:fld id="{48F63A3B-78C7-47BE-AE5E-E10140E04643}" type="slidenum">
              <a:rPr lang="en-US" dirty="0"/>
              <a:t>9</a:t>
            </a:fld>
            <a:endParaRPr lang="en-US"/>
          </a:p>
        </p:txBody>
      </p:sp>
    </p:spTree>
    <p:extLst>
      <p:ext uri="{BB962C8B-B14F-4D97-AF65-F5344CB8AC3E}">
        <p14:creationId xmlns:p14="http://schemas.microsoft.com/office/powerpoint/2010/main" val="12380580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3BE68F7849A845B253768CFB280D40" ma:contentTypeVersion="22" ma:contentTypeDescription="Create a new document." ma:contentTypeScope="" ma:versionID="30e4573690db42f0357b08b80dad2e13">
  <xsd:schema xmlns:xsd="http://www.w3.org/2001/XMLSchema" xmlns:xs="http://www.w3.org/2001/XMLSchema" xmlns:p="http://schemas.microsoft.com/office/2006/metadata/properties" xmlns:ns2="b9af824b-b9ca-44bc-93e9-131eccbb3ac9" xmlns:ns3="b9b69cfa-80ab-4e57-8c7c-c439de3a6f57" targetNamespace="http://schemas.microsoft.com/office/2006/metadata/properties" ma:root="true" ma:fieldsID="8c6848d07bdd193a441b38e5d3419d8c" ns2:_="" ns3:_="">
    <xsd:import namespace="b9af824b-b9ca-44bc-93e9-131eccbb3ac9"/>
    <xsd:import namespace="b9b69cfa-80ab-4e57-8c7c-c439de3a6f5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Done" minOccurs="0"/>
                <xsd:element ref="ns2:MediaLengthInSeconds" minOccurs="0"/>
                <xsd:element ref="ns2:Status" minOccurs="0"/>
                <xsd:element ref="ns2:MediaServiceLocation" minOccurs="0"/>
                <xsd:element ref="ns2:Updated" minOccurs="0"/>
                <xsd:element ref="ns2:ConfirmedCurrent"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af824b-b9ca-44bc-93e9-131eccbb3a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Done" ma:index="19" nillable="true" ma:displayName="Done" ma:default="1" ma:internalName="Done">
      <xsd:simpleType>
        <xsd:restriction base="dms:Boolean"/>
      </xsd:simpleType>
    </xsd:element>
    <xsd:element name="MediaLengthInSeconds" ma:index="20" nillable="true" ma:displayName="Length (seconds)" ma:internalName="MediaLengthInSeconds" ma:readOnly="true">
      <xsd:simpleType>
        <xsd:restriction base="dms:Unknown"/>
      </xsd:simpleType>
    </xsd:element>
    <xsd:element name="Status" ma:index="21" nillable="true" ma:displayName="Status " ma:format="Dropdown" ma:internalName="Status">
      <xsd:simpleType>
        <xsd:union memberTypes="dms:Text">
          <xsd:simpleType>
            <xsd:restriction base="dms:Choice">
              <xsd:enumeration value="Drafting"/>
              <xsd:enumeration value="Complete"/>
              <xsd:enumeration value="Implementing "/>
            </xsd:restriction>
          </xsd:simpleType>
        </xsd:union>
      </xsd:simpleType>
    </xsd:element>
    <xsd:element name="MediaServiceLocation" ma:index="22" nillable="true" ma:displayName="Location" ma:internalName="MediaServiceLocation" ma:readOnly="true">
      <xsd:simpleType>
        <xsd:restriction base="dms:Text"/>
      </xsd:simpleType>
    </xsd:element>
    <xsd:element name="Updated" ma:index="23" nillable="true" ma:displayName="Updated" ma:description="May 2018" ma:format="Dropdown" ma:internalName="Updated">
      <xsd:simpleType>
        <xsd:restriction base="dms:Text">
          <xsd:maxLength value="255"/>
        </xsd:restriction>
      </xsd:simpleType>
    </xsd:element>
    <xsd:element name="ConfirmedCurrent" ma:index="24" nillable="true" ma:displayName="Confirmed Current " ma:description="January 14, 2021 " ma:format="Dropdown" ma:internalName="ConfirmedCurrent">
      <xsd:simpleType>
        <xsd:restriction base="dms:Text">
          <xsd:maxLength value="255"/>
        </xsd:restrictio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0ad816ea-8460-453a-b1af-cd753e23c0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b69cfa-80ab-4e57-8c7c-c439de3a6f5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eff38b9b-e467-49f0-aa00-a4b002715b25}" ma:internalName="TaxCatchAll" ma:showField="CatchAllData" ma:web="b9b69cfa-80ab-4e57-8c7c-c439de3a6f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9b69cfa-80ab-4e57-8c7c-c439de3a6f57">
      <UserInfo>
        <DisplayName>Jeitschko, Thomas</DisplayName>
        <AccountId>217</AccountId>
        <AccountType/>
      </UserInfo>
    </SharedWithUsers>
    <Status xmlns="b9af824b-b9ca-44bc-93e9-131eccbb3ac9" xsi:nil="true"/>
    <Updated xmlns="b9af824b-b9ca-44bc-93e9-131eccbb3ac9" xsi:nil="true"/>
    <Done xmlns="b9af824b-b9ca-44bc-93e9-131eccbb3ac9">true</Done>
    <ConfirmedCurrent xmlns="b9af824b-b9ca-44bc-93e9-131eccbb3ac9" xsi:nil="true"/>
    <lcf76f155ced4ddcb4097134ff3c332f xmlns="b9af824b-b9ca-44bc-93e9-131eccbb3ac9">
      <Terms xmlns="http://schemas.microsoft.com/office/infopath/2007/PartnerControls"/>
    </lcf76f155ced4ddcb4097134ff3c332f>
    <TaxCatchAll xmlns="b9b69cfa-80ab-4e57-8c7c-c439de3a6f57" xsi:nil="true"/>
  </documentManagement>
</p:properties>
</file>

<file path=customXml/itemProps1.xml><?xml version="1.0" encoding="utf-8"?>
<ds:datastoreItem xmlns:ds="http://schemas.openxmlformats.org/officeDocument/2006/customXml" ds:itemID="{77EF20CF-E5DE-4037-A218-4220F5033E38}">
  <ds:schemaRefs>
    <ds:schemaRef ds:uri="http://schemas.microsoft.com/sharepoint/v3/contenttype/forms"/>
  </ds:schemaRefs>
</ds:datastoreItem>
</file>

<file path=customXml/itemProps2.xml><?xml version="1.0" encoding="utf-8"?>
<ds:datastoreItem xmlns:ds="http://schemas.openxmlformats.org/officeDocument/2006/customXml" ds:itemID="{D8A6C6EE-E37C-4F37-B299-99CA4F8FCE4C}"/>
</file>

<file path=customXml/itemProps3.xml><?xml version="1.0" encoding="utf-8"?>
<ds:datastoreItem xmlns:ds="http://schemas.openxmlformats.org/officeDocument/2006/customXml" ds:itemID="{E4A61A22-DBDD-41C9-9051-0DEAFDB5B137}">
  <ds:schemaRefs>
    <ds:schemaRef ds:uri="b62192f4-50f1-4e0c-b744-2b792379b664"/>
    <ds:schemaRef ds:uri="http://schemas.openxmlformats.org/package/2006/metadata/core-properties"/>
    <ds:schemaRef ds:uri="http://purl.org/dc/dcmitype/"/>
    <ds:schemaRef ds:uri="6a772d93-613f-4b5a-b948-486caeefa386"/>
    <ds:schemaRef ds:uri="http://schemas.microsoft.com/office/2006/documentManagement/types"/>
    <ds:schemaRef ds:uri="http://www.w3.org/XML/1998/namespace"/>
    <ds:schemaRef ds:uri="http://purl.org/dc/elements/1.1/"/>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22177130-642f-41d9-9211-74237ad5687d}" enabled="0" method="" siteId="{22177130-642f-41d9-9211-74237ad5687d}" removed="1"/>
</clbl:labelList>
</file>

<file path=docProps/app.xml><?xml version="1.0" encoding="utf-8"?>
<Properties xmlns="http://schemas.openxmlformats.org/officeDocument/2006/extended-properties" xmlns:vt="http://schemas.openxmlformats.org/officeDocument/2006/docPropsVTypes">
  <Template>office theme</Template>
  <TotalTime>54</TotalTime>
  <Words>1305</Words>
  <Application>Microsoft Office PowerPoint</Application>
  <PresentationFormat>Widescreen</PresentationFormat>
  <Paragraphs>137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Century Gothic</vt:lpstr>
      <vt:lpstr>Courier New</vt:lpstr>
      <vt:lpstr>Gotham SSm A</vt:lpstr>
      <vt:lpstr>Office Theme</vt:lpstr>
      <vt:lpstr>MSU Survey Committee Overview</vt:lpstr>
      <vt:lpstr>Who We Are – Sponsors and Chairs </vt:lpstr>
      <vt:lpstr>Who We Are – Committee Membership </vt:lpstr>
      <vt:lpstr>What is a Survey?</vt:lpstr>
      <vt:lpstr>Background</vt:lpstr>
      <vt:lpstr>Peer Practices</vt:lpstr>
      <vt:lpstr>Purpose of the Survey Committee</vt:lpstr>
      <vt:lpstr>Which Surveys Should Go to the Committee? </vt:lpstr>
      <vt:lpstr>How Does it Work?</vt:lpstr>
      <vt:lpstr>Which Surveys Automatically Require Additional Review? </vt:lpstr>
      <vt:lpstr>PowerPoint Presentation</vt:lpstr>
      <vt:lpstr>What Happens if I Don’t Follow Policy</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Cantwell, Bethan</dc:creator>
  <cp:lastModifiedBy>Cantwell, Bethan</cp:lastModifiedBy>
  <cp:revision>45</cp:revision>
  <dcterms:created xsi:type="dcterms:W3CDTF">2023-11-15T18:14:49Z</dcterms:created>
  <dcterms:modified xsi:type="dcterms:W3CDTF">2024-09-06T18:49:09Z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0x010100373BE68F7849A845B253768CFB280D40</vt:lpwstr>
  </property>
</Properties>
</file>