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  <p:sldMasterId id="2147483685" r:id="rId3"/>
  </p:sldMasterIdLst>
  <p:notesMasterIdLst>
    <p:notesMasterId r:id="rId12"/>
  </p:notesMasterIdLst>
  <p:sldIdLst>
    <p:sldId id="263" r:id="rId4"/>
    <p:sldId id="276" r:id="rId5"/>
    <p:sldId id="269" r:id="rId6"/>
    <p:sldId id="270" r:id="rId7"/>
    <p:sldId id="279" r:id="rId8"/>
    <p:sldId id="280" r:id="rId9"/>
    <p:sldId id="281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339C32-55FC-874A-832F-FFC9751348D8}" name="Jeitschko, Thomas" initials="JT" userId="S::jeitschk@msu.edu::a63e0fcb-952a-4485-8336-fccc82849991" providerId="AD"/>
  <p188:author id="{14201C47-817C-0BDA-9CE8-E2400854B59B}" name="Opoczynski, Renata" initials="OR" userId="S::opoczyns@msu.edu::620f0472-17ff-4aea-ad5f-9eafd26f6d2e" providerId="AD"/>
  <p188:author id="{FEA69ABE-879B-9C2D-C337-678AEE7AF552}" name="Green, Ashley" initials="AG" userId="S::agreen@msu.edu::76eed093-9908-4de6-9f10-97dc86f609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53B"/>
    <a:srgbClr val="E3F1E5"/>
    <a:srgbClr val="CFE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BB273-8AE3-BA41-8003-27AD7B05DEEA}" v="54" dt="2024-11-26T20:12:31.937"/>
    <p1510:client id="{A74DD0D6-77E6-8702-F6F4-CD2E5FCAE94B}" v="1389" dt="2024-11-26T19:35:12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5946" autoAdjust="0"/>
  </p:normalViewPr>
  <p:slideViewPr>
    <p:cSldViewPr snapToGrid="0">
      <p:cViewPr varScale="1">
        <p:scale>
          <a:sx n="117" d="100"/>
          <a:sy n="117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78873-49AF-4DEA-BE5B-4BC4BEE55A36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7487D-7433-4ED4-B109-DC4E0FC1A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4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dergrad.msu.edu/strategy-retention/departure-surve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3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7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Aims to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our first-generation student support programs with the potential for designated space on MSU’s campus to hep foster a sense of belonging. The First Gen Center should allow for innovative programs and provide centralized student support services to students in one location.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/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Leads</a:t>
            </a:r>
            <a:r>
              <a:rPr lang="en-US" dirty="0"/>
              <a:t>: Undergrad Education - Dr. Christina Bridges and Dr. Heather Shea </a:t>
            </a:r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Goal</a:t>
            </a:r>
            <a:r>
              <a:rPr lang="en-US" dirty="0"/>
              <a:t>: Identify opportunities looking at best practices and research-based approaches while being mindful of MSU’s culture, needs and opportunities 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Current Progress on Existing First-Gen Initiatives: </a:t>
            </a:r>
            <a:endParaRPr lang="en-US" dirty="0"/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Since 2021, MSU designated as First Gen Forward Network Member through NASPA.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This work involves committing to certain First Gen focused initiatives</a:t>
            </a:r>
            <a:r>
              <a:rPr lang="en-US" sz="1800" spc="-11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</a:t>
            </a:r>
            <a:r>
              <a:rPr lang="en-US" sz="1800" spc="-11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setting</a:t>
            </a:r>
            <a:r>
              <a:rPr lang="en-US" sz="1800" spc="-11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institutional</a:t>
            </a:r>
            <a:r>
              <a:rPr lang="en-US" sz="1800" spc="-11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goals</a:t>
            </a:r>
            <a:r>
              <a:rPr lang="en-US" sz="1800" spc="-11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each</a:t>
            </a:r>
            <a:r>
              <a:rPr lang="en-US" sz="1800" spc="-11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year</a:t>
            </a:r>
            <a:r>
              <a:rPr lang="en-US" sz="1800" spc="-11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(related</a:t>
            </a:r>
            <a:r>
              <a:rPr lang="en-US" sz="1800" spc="-11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</a:t>
            </a:r>
            <a:r>
              <a:rPr lang="en-US" sz="1800" spc="-11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policies</a:t>
            </a:r>
            <a:r>
              <a:rPr lang="en-US" sz="1800" spc="-11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 practices,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not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retention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or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graduation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metrics).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There</a:t>
            </a:r>
            <a:r>
              <a:rPr lang="en-US" sz="1800" spc="-1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could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be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alignment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with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expansion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n-US" sz="1800" spc="-1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Vanderplough-funded First</a:t>
            </a:r>
            <a:r>
              <a:rPr lang="en-US" sz="1800" spc="-18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Generation</a:t>
            </a:r>
            <a:r>
              <a:rPr lang="en-US" sz="1800" spc="-1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Leadership</a:t>
            </a:r>
            <a:r>
              <a:rPr lang="en-US" sz="1800" spc="-1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</a:t>
            </a:r>
            <a:r>
              <a:rPr lang="en-US" sz="1800" spc="-18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Innovation</a:t>
            </a:r>
            <a:r>
              <a:rPr lang="en-US" sz="1800" spc="-17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(FLI)</a:t>
            </a:r>
            <a:r>
              <a:rPr lang="en-US" sz="1800" spc="-1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program.</a:t>
            </a:r>
            <a:r>
              <a:rPr lang="en-US" sz="1800" spc="2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Proposal</a:t>
            </a:r>
            <a:r>
              <a:rPr lang="en-US" sz="1800" spc="-1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</a:t>
            </a:r>
            <a:r>
              <a:rPr lang="en-US" sz="1800" spc="-1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ideas</a:t>
            </a:r>
            <a:r>
              <a:rPr lang="en-US" sz="1800" spc="-1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for this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are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underway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with</a:t>
            </a:r>
            <a:r>
              <a:rPr lang="en-US" sz="1800" spc="-1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Sarah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Ward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(director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FLI).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MSU TRIO Student Support Services also explicitly name first-gen students in their mission/purpose. So work is already being done there. 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Next Steps: </a:t>
            </a:r>
            <a:endParaRPr lang="en-US" dirty="0"/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Fall: Build out committee membership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Spring: Explore the higher education landscape to learn from peers and understand lessons from literature and research; MSU SWOT analysis; review existing MSU first-gen data and assessment; propose structure and needs for First Gen Center at MSU 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Assess and determine physical location (Hannah Admin </a:t>
            </a:r>
            <a:r>
              <a:rPr lang="en-US" sz="1200" dirty="0" err="1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Bldng</a:t>
            </a:r>
            <a:r>
              <a:rPr lang="en-US" sz="120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, Union, Student </a:t>
            </a:r>
            <a:r>
              <a:rPr lang="en-US" sz="1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Services)</a:t>
            </a:r>
            <a:endParaRPr lang="en-US" sz="1200" dirty="0">
              <a:solidFill>
                <a:srgbClr val="18453B"/>
              </a:solidFill>
              <a:latin typeface="Arial"/>
              <a:cs typeface="Arial"/>
            </a:endParaRP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1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Leads: </a:t>
            </a:r>
            <a:r>
              <a:rPr lang="en-US" dirty="0"/>
              <a:t>Dr. Joy Hannibal and Jared Stratz </a:t>
            </a:r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Overall Goal</a:t>
            </a:r>
            <a:r>
              <a:rPr lang="en-US" dirty="0"/>
              <a:t>: Create a “city-based” cohort support program for Lansing residents to attend MSU and meet needs of the Lansing community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Details: </a:t>
            </a:r>
            <a:r>
              <a:rPr lang="en-US" sz="1200" dirty="0">
                <a:solidFill>
                  <a:srgbClr val="18453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bridge experience, peer mentors, academic success workshops, tutoring,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18453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TBD: </a:t>
            </a:r>
            <a:r>
              <a:rPr lang="en-US" sz="1200" b="0" dirty="0">
                <a:solidFill>
                  <a:srgbClr val="18453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Could be limited to Lansing or opened to Greater Lansing. Community feedback will help solidify decision. 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Current Progress on Existing Initiatives: </a:t>
            </a:r>
            <a:endParaRPr lang="en-US" dirty="0"/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Since 2022 have had Spartan Lansing Promise Scholars program.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Original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proposal</a:t>
            </a:r>
            <a:r>
              <a:rPr lang="en-US" sz="1800" spc="-1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created</a:t>
            </a:r>
            <a:r>
              <a:rPr lang="en-US" sz="1800" spc="-1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n-US" sz="1800" spc="-1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few</a:t>
            </a:r>
            <a:r>
              <a:rPr lang="en-US" sz="1800" spc="-1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months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ago building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from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current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work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support</a:t>
            </a:r>
            <a:r>
              <a:rPr lang="en-US" sz="1800" spc="-1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Lansing</a:t>
            </a:r>
            <a:r>
              <a:rPr lang="en-US" sz="1800" spc="-1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Promise Students,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</a:t>
            </a:r>
            <a:r>
              <a:rPr lang="en-US" sz="1800" spc="-1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 Detroit</a:t>
            </a:r>
            <a:r>
              <a:rPr lang="en-US" sz="1800" spc="-1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MADE model.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Lansing Cohort model can closely follow other existing place-based cohort programs such as Detroit M.A.D.E. 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Expect it to be similar with recruiting from the local community and providing robust support across all five areas of student success including a summer transition opportunity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- would provide a summer bridge experience, peer mentors, academic success workshops, tutoring, etc. </a:t>
            </a:r>
          </a:p>
          <a:p>
            <a:pPr marL="3422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costs would include scholarships for the students, programming costs, and staff salaries.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 b="1" dirty="0"/>
              <a:t>Next Steps: </a:t>
            </a:r>
            <a:endParaRPr lang="en-US" dirty="0"/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Fall: Build membership of the workgroup inclusive of Lansing community and MSU 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Spring: Identify goals, opportunities, and needs from MSU and Lansing stakeholders; propose structure and needs for program </a:t>
            </a:r>
          </a:p>
          <a:p>
            <a:pPr marL="342265" indent="-342265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/>
              <a:t>Summer: Recruit first cohort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86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FCE8E-44E2-5024-C273-528A107B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AB7C9-7B5A-CB90-3B73-4E817B653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8CDB1-9D23-AE8E-768D-E09F5084D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CD10C-AB6E-5B0C-3A32-2139FA764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39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4106-606A-1A90-E4DC-C08812A9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A91A74-51FF-7A08-AE11-D1FA6DAB9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AC38D-AE7B-F060-73E2-636A4F6F9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Articulation Agreements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Transfer Guides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Curricular Guide/traditional academic maps: recommend which courses students should take based on their intended transfer destination.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Internal Advising guidance - documented guidance provided directly to academic and faculty advisors and updated regularly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300"/>
              </a:spcBef>
              <a:spcAft>
                <a:spcPct val="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FD1EB-9700-BC1B-2013-26838DB01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2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3A03-9B68-C42F-CD65-6DA4938F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A3CAD-12EE-C64C-4279-EE24A5F73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51C21-F154-FB2B-6A4A-D4983054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ct val="0"/>
              </a:spcAft>
            </a:pPr>
            <a:r>
              <a:rPr lang="en-US">
                <a:hlinkClick r:id="rId3"/>
              </a:rPr>
              <a:t>https://undergrad.msu.edu/strategy-retention/departure-survey</a:t>
            </a:r>
            <a:endParaRPr lang="en-US"/>
          </a:p>
          <a:p>
            <a:pPr>
              <a:spcBef>
                <a:spcPts val="300"/>
              </a:spcBef>
              <a:spcAft>
                <a:spcPct val="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315C6-CCD5-075D-9353-BCCA05674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3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FFC2A-F628-0331-29F4-9F938C247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93044-F2AE-269E-9D1E-AE8B7B7B2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30C10-E288-9697-393C-CE79F21E6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AF555-350C-D2B8-8FFE-CDFF988B8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487D-7433-4ED4-B109-DC4E0FC1A9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8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8F37-0802-8CC4-FD00-87ECFDE2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A783D-7A79-AD75-ED13-72185A56B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D9E23-6644-D7E3-9459-09BA94AC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3DB7-E4FC-4C51-A848-E8383509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A80C1-4275-F56D-BD67-070B8EF2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B6099-EB49-6437-7A2C-F82D8C44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D9169-2B45-4C24-DF3A-849114F2D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F782-9CCC-E0F9-8D93-492C1FCD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A6A7B-BA17-C9B2-F0B1-D40F710D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BEE0-BA35-46A6-E67E-11D4EE54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7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4C2C54-E7C1-3F87-8A49-2ADE4C9C7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10E3E-2674-5631-951C-18AD15EC3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4E30-57D5-76A0-2684-A643561E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B0FFF-5D12-2129-088A-AD1172BE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46BC3-495B-A625-4FE2-1DE66904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1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5439-E7E7-B36A-E59E-9623C4C4E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40BB4-38DB-A4BA-F66C-5B2FE184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B2A6B-59E6-8657-DA41-41651BB4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81590-2D8C-9469-326B-EA0BB8F0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5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1080-6F59-626C-D71F-C81F914B0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10FCB-CF9A-9ECB-D361-D26B6FFA2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67081-973B-BD60-49E5-34247E98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3B612-0305-E24A-5C17-C3BA53A0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44B37-C5D0-1F48-3D5F-CA59AA6A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8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8F3D-0E58-238E-82D9-7288AB74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6694E-C107-ECFD-9949-FF92D0B1C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0964-CC69-D84B-2806-55FB3D4B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B8516-1F6B-5868-D072-ED52A726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ADE8-F33D-A49D-2517-440FC4AA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82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91F6-F704-7C02-3A38-0FB9AA24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62B2-7E7D-B3A4-A59F-AD82DCC1D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73688-8762-5DC6-F5D7-BFCF3F3C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AB085-7B14-38DC-6050-88314A2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F10C9-FABA-B0F3-F9A4-0A772A42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3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0ED7-C1E0-BC24-3F08-8EBBCCB9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8B8A8-2FE8-7925-A74A-A26ACB3C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92A73-CD98-0371-3ABC-33BC8B77B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2AB57-2C8A-1BEB-A727-232620BE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1AED7-AA4D-5BC9-98FF-63544353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C5640-2E69-4A7B-D467-038A533F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3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C458-2AAA-938F-ED6D-08E6439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E0DC8-8CAC-8D1C-AC51-3E659DA3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72ACB-5405-BD5B-5D22-AD61D7D4A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74534-A527-ACF4-81EC-03AF0B4EF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97E5F-A749-BBE5-6E14-85B86CAF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BF67C4-6FF3-ED2A-F9E4-C1216EB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B65F1-4BE1-5E12-18A0-298A630E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8EB03-5ED1-9B03-24CB-812A974B1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9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D833-25AC-C480-5308-632C7100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BD56D-001A-D118-0473-95B4D82C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D266D-0288-A674-F111-28463387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2EF43-0A93-5622-CFDA-B9C71CF0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59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653FA-90DA-8787-DE52-BEA69A7E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6CFEE-E316-46D5-689C-1972D7C5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C2931-0B7B-A67E-B35D-9710952B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1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D57-E9A3-7EF8-684E-DABB1AA2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8AE7-AACC-82F9-EB25-D28B58F65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81EAE-E562-4963-9EDC-5E4BC05D6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9628A-76E4-FEA7-A45E-55924EFB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7A98-D02E-91CC-B5CA-3816491A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8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2361-54C5-B4E3-1457-DD1D0278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5D7FA-B8B2-CD50-CEA7-F8823FFF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F3A3C-7C60-9DB1-59C5-4B5A3A39D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14EDB-E133-728B-A6BB-729A7598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523C4-51AA-F66E-58B1-29105EA2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3699D-FCE4-D899-5668-F6CC613F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3445-3DEF-279D-1B4B-8EC2B073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8D31E-CE04-8516-CAAE-A164515D1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731A6-2EB2-9BE0-2677-7B9CBA9AF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C7517-9805-135B-42F2-67B5E366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79CE5-55F0-19EC-B4A2-422F75CD0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1A0C1-4B80-A07F-4DDA-51E0A4AE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00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4B7F-673B-873E-FCA8-98B0A165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42E9D-1A05-1F81-3594-A525A371D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A3ADB-6052-8EAB-E201-8A0E9EF2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3590B-721F-9F73-8C50-6926007B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61D59-FF58-5364-9672-260F78D1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88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F66AE-C149-16A4-B042-430A4EA12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0BD61-A71F-17A2-B6C7-F882A1259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E367-2871-1655-6292-FA2E4F74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3BFD5-9D7C-5789-1E8F-B2C2E1E0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31437-72E5-183F-1B3D-2A7DA89E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1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28844"/>
            <a:ext cx="103632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0807"/>
            <a:ext cx="103632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D803B8FA-BCB0-5D4D-9E0C-8594CF5A2264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5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47029"/>
            <a:ext cx="10972800" cy="98181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1 column full width,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9672"/>
            <a:ext cx="10972800" cy="4066495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649192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Wingdings" charset="2"/>
              <a:buChar char="§"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C93AF409-9F3D-4144-905F-D667DBFB2192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64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47029"/>
            <a:ext cx="10972800" cy="98181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2 columns,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9669"/>
            <a:ext cx="5267605" cy="4296683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3849B177-5D8B-7A43-B9D4-2D03D1F64BD4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14795" y="2059669"/>
            <a:ext cx="5267605" cy="4296683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193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79044"/>
            <a:ext cx="10972800" cy="82115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19600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9F847968-A88B-B947-87AA-BB83F906ED2F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71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75092"/>
            <a:ext cx="109728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1 column,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19600"/>
          </a:xfrm>
          <a:prstGeom prst="rect">
            <a:avLst/>
          </a:prstGeom>
        </p:spPr>
        <p:txBody>
          <a:bodyPr wrap="square" numCol="1" anchor="t"/>
          <a:lstStyle>
            <a:lvl1pPr marL="457178" indent="-457178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457178" indent="457178" algn="l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4B2702C-F183-E649-BBAD-4C35648D6001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0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46BA-0AF1-B8AE-31B0-E5E757F1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61E6A-3B19-C8C5-9BD7-360D31DC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13A26-3A46-6AA2-DBCB-2B153BC5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58255-D600-008B-7CFE-857D08F4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A668-346F-E495-C350-EC9E670C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6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5BAF-23C7-03B2-93FF-34219CCF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FA16A-CBDB-B848-F00E-E18489495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6F115-F69B-7A13-308C-D056BE2F7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59AE1-0C33-6149-CD61-AA6EC66CA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3F7FB-A9B5-919A-29F1-E9323C69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81C14-402A-E71C-E3A8-CE284CD3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0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EB32-8187-B382-689A-7B2215EF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EE9F-B39A-3390-267A-9133E152A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1C4FD-DCBF-78E1-6CF7-7DF0D7E0F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9C869-BD83-BC81-DE01-FCE4C3D01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C92788-040F-C715-8631-FC84DBCEB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15E87-67DB-D479-3CB5-AADE8E86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7F12B-5AD9-8A19-48E5-40AC456E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4E13-7BEF-F50A-D086-9F8284D1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3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5184-8415-8A29-9272-5527AC75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A27A7-C0F0-302A-C912-B1C906E2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6A915-6907-B2A6-5082-922230A4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6D58E-DDBE-1282-E7DE-1020FC58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3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1DA04F-8509-EF73-254D-4487B36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30B85-50A4-072B-CBEE-FDD9267A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00B1B-AF3B-F2B3-27E8-35776AA2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B6E8-8874-6738-55CE-ACB52DA0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BC0C8-CB75-E580-C2A1-97737A930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30539-6C52-EF02-B292-1B8F80D37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59E4-856B-7D32-85A3-53B00223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ACA91-6C76-F22C-C2B4-40208506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2677-F773-AB7D-7720-C275D133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6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F21C-8290-5FEA-12E1-48F23FFB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A0430B-4860-C07F-6A57-BB101878C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E0F53-BB2F-E2EB-8FBD-002D51E6F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17191-B427-A16A-BED9-552359C6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CBF26-31A7-1F84-A1AF-CBE55A31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D8E85-00F8-F8A5-378E-79F9712B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4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B62F0-A9F8-89CB-212D-45F24B27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30818-88C6-694D-00AF-AFF09894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AE95D-7772-6AA0-12FA-3D7083F34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881C8-87C0-4D2D-814A-3E66065B61B5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A181-FA42-4F6A-5B6D-FDCBF60CB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9AF12-01CA-583F-06AC-12828CF90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3C065-5921-436B-9399-59E1C64B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1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286F8-1531-4174-9EBC-883B81A6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7A149-CD98-64F5-78D7-E0B43A1BB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43F03-B996-717C-5572-994874660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8D73-995D-4F1B-95CF-272B1D6CB27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4C02-710F-4E25-FF5E-B0244C5B2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42C99-0DD2-D709-20F1-8C7328D3F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1101-7F6B-4BAD-AB5A-E51435026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3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Masthead">
            <a:extLst>
              <a:ext uri="{FF2B5EF4-FFF2-40B4-BE49-F238E27FC236}">
                <a16:creationId xmlns:a16="http://schemas.microsoft.com/office/drawing/2014/main" id="{911B9DB7-B6B9-344D-9E04-DAC9A67D7D04}"/>
              </a:ext>
            </a:extLst>
          </p:cNvPr>
          <p:cNvGrpSpPr/>
          <p:nvPr userDrawn="1"/>
        </p:nvGrpSpPr>
        <p:grpSpPr>
          <a:xfrm>
            <a:off x="0" y="1"/>
            <a:ext cx="12192000" cy="328084"/>
            <a:chOff x="0" y="0"/>
            <a:chExt cx="9144000" cy="2460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BE9E51-4C09-6143-971C-9DD2E89AD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9144000" cy="246063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2" name="Picture 21" descr="Michigan State University logo">
              <a:extLst>
                <a:ext uri="{FF2B5EF4-FFF2-40B4-BE49-F238E27FC236}">
                  <a16:creationId xmlns:a16="http://schemas.microsoft.com/office/drawing/2014/main" id="{98BD41DC-C861-EA40-A7D0-5F4B59AF91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742443" y="26957"/>
              <a:ext cx="2282231" cy="192657"/>
            </a:xfrm>
            <a:prstGeom prst="rect">
              <a:avLst/>
            </a:prstGeom>
          </p:spPr>
        </p:pic>
        <p:sp>
          <p:nvSpPr>
            <p:cNvPr id="23" name="Chevron 8">
              <a:extLst>
                <a:ext uri="{FF2B5EF4-FFF2-40B4-BE49-F238E27FC236}">
                  <a16:creationId xmlns:a16="http://schemas.microsoft.com/office/drawing/2014/main" id="{9BEA3DE6-BAD5-0A42-A811-B6490EC90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26" y="0"/>
              <a:ext cx="138756" cy="246063"/>
            </a:xfrm>
            <a:custGeom>
              <a:avLst/>
              <a:gdLst>
                <a:gd name="connsiteX0" fmla="*/ 0 w 218131"/>
                <a:gd name="connsiteY0" fmla="*/ 0 h 246063"/>
                <a:gd name="connsiteX1" fmla="*/ 109066 w 218131"/>
                <a:gd name="connsiteY1" fmla="*/ 0 h 246063"/>
                <a:gd name="connsiteX2" fmla="*/ 218131 w 218131"/>
                <a:gd name="connsiteY2" fmla="*/ 123032 h 246063"/>
                <a:gd name="connsiteX3" fmla="*/ 109066 w 218131"/>
                <a:gd name="connsiteY3" fmla="*/ 246063 h 246063"/>
                <a:gd name="connsiteX4" fmla="*/ 0 w 218131"/>
                <a:gd name="connsiteY4" fmla="*/ 246063 h 246063"/>
                <a:gd name="connsiteX5" fmla="*/ 109066 w 218131"/>
                <a:gd name="connsiteY5" fmla="*/ 123032 h 246063"/>
                <a:gd name="connsiteX6" fmla="*/ 0 w 218131"/>
                <a:gd name="connsiteY6" fmla="*/ 0 h 246063"/>
                <a:gd name="connsiteX0" fmla="*/ 0 w 138756"/>
                <a:gd name="connsiteY0" fmla="*/ 0 h 246063"/>
                <a:gd name="connsiteX1" fmla="*/ 109066 w 138756"/>
                <a:gd name="connsiteY1" fmla="*/ 0 h 246063"/>
                <a:gd name="connsiteX2" fmla="*/ 138756 w 138756"/>
                <a:gd name="connsiteY2" fmla="*/ 129382 h 246063"/>
                <a:gd name="connsiteX3" fmla="*/ 1090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0 h 246063"/>
                <a:gd name="connsiteX1" fmla="*/ 109066 w 138756"/>
                <a:gd name="connsiteY1" fmla="*/ 0 h 246063"/>
                <a:gd name="connsiteX2" fmla="*/ 138756 w 138756"/>
                <a:gd name="connsiteY2" fmla="*/ 123032 h 246063"/>
                <a:gd name="connsiteX3" fmla="*/ 1090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3175 h 249238"/>
                <a:gd name="connsiteX1" fmla="*/ 26516 w 138756"/>
                <a:gd name="connsiteY1" fmla="*/ 0 h 249238"/>
                <a:gd name="connsiteX2" fmla="*/ 138756 w 138756"/>
                <a:gd name="connsiteY2" fmla="*/ 126207 h 249238"/>
                <a:gd name="connsiteX3" fmla="*/ 1090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3175 h 252413"/>
                <a:gd name="connsiteX1" fmla="*/ 26516 w 138756"/>
                <a:gd name="connsiteY1" fmla="*/ 0 h 252413"/>
                <a:gd name="connsiteX2" fmla="*/ 138756 w 138756"/>
                <a:gd name="connsiteY2" fmla="*/ 126207 h 252413"/>
                <a:gd name="connsiteX3" fmla="*/ 23341 w 138756"/>
                <a:gd name="connsiteY3" fmla="*/ 252413 h 252413"/>
                <a:gd name="connsiteX4" fmla="*/ 0 w 138756"/>
                <a:gd name="connsiteY4" fmla="*/ 249238 h 252413"/>
                <a:gd name="connsiteX5" fmla="*/ 109066 w 138756"/>
                <a:gd name="connsiteY5" fmla="*/ 126207 h 252413"/>
                <a:gd name="connsiteX6" fmla="*/ 0 w 138756"/>
                <a:gd name="connsiteY6" fmla="*/ 3175 h 252413"/>
                <a:gd name="connsiteX0" fmla="*/ 0 w 138756"/>
                <a:gd name="connsiteY0" fmla="*/ 3175 h 255588"/>
                <a:gd name="connsiteX1" fmla="*/ 26516 w 138756"/>
                <a:gd name="connsiteY1" fmla="*/ 0 h 255588"/>
                <a:gd name="connsiteX2" fmla="*/ 138756 w 138756"/>
                <a:gd name="connsiteY2" fmla="*/ 126207 h 255588"/>
                <a:gd name="connsiteX3" fmla="*/ 36041 w 138756"/>
                <a:gd name="connsiteY3" fmla="*/ 255588 h 255588"/>
                <a:gd name="connsiteX4" fmla="*/ 0 w 138756"/>
                <a:gd name="connsiteY4" fmla="*/ 249238 h 255588"/>
                <a:gd name="connsiteX5" fmla="*/ 109066 w 138756"/>
                <a:gd name="connsiteY5" fmla="*/ 126207 h 255588"/>
                <a:gd name="connsiteX6" fmla="*/ 0 w 138756"/>
                <a:gd name="connsiteY6" fmla="*/ 3175 h 255588"/>
                <a:gd name="connsiteX0" fmla="*/ 0 w 138756"/>
                <a:gd name="connsiteY0" fmla="*/ 3175 h 249238"/>
                <a:gd name="connsiteX1" fmla="*/ 26516 w 138756"/>
                <a:gd name="connsiteY1" fmla="*/ 0 h 249238"/>
                <a:gd name="connsiteX2" fmla="*/ 138756 w 138756"/>
                <a:gd name="connsiteY2" fmla="*/ 126207 h 249238"/>
                <a:gd name="connsiteX3" fmla="*/ 328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0 h 246063"/>
                <a:gd name="connsiteX1" fmla="*/ 36041 w 138756"/>
                <a:gd name="connsiteY1" fmla="*/ 6350 h 246063"/>
                <a:gd name="connsiteX2" fmla="*/ 138756 w 138756"/>
                <a:gd name="connsiteY2" fmla="*/ 123032 h 246063"/>
                <a:gd name="connsiteX3" fmla="*/ 328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3175 h 249238"/>
                <a:gd name="connsiteX1" fmla="*/ 36041 w 138756"/>
                <a:gd name="connsiteY1" fmla="*/ 0 h 249238"/>
                <a:gd name="connsiteX2" fmla="*/ 138756 w 138756"/>
                <a:gd name="connsiteY2" fmla="*/ 126207 h 249238"/>
                <a:gd name="connsiteX3" fmla="*/ 328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0 h 246063"/>
                <a:gd name="connsiteX1" fmla="*/ 29691 w 138756"/>
                <a:gd name="connsiteY1" fmla="*/ 0 h 246063"/>
                <a:gd name="connsiteX2" fmla="*/ 138756 w 138756"/>
                <a:gd name="connsiteY2" fmla="*/ 123032 h 246063"/>
                <a:gd name="connsiteX3" fmla="*/ 328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56" h="246063">
                  <a:moveTo>
                    <a:pt x="0" y="0"/>
                  </a:moveTo>
                  <a:lnTo>
                    <a:pt x="29691" y="0"/>
                  </a:lnTo>
                  <a:lnTo>
                    <a:pt x="138756" y="123032"/>
                  </a:lnTo>
                  <a:lnTo>
                    <a:pt x="32866" y="246063"/>
                  </a:lnTo>
                  <a:lnTo>
                    <a:pt x="0" y="246063"/>
                  </a:lnTo>
                  <a:lnTo>
                    <a:pt x="109066" y="123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000" dist="23000" dir="540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FB44CCF9-D185-2447-94DE-2F097F7C2422}" type="datetime1">
              <a:rPr lang="en-US"/>
              <a:pPr>
                <a:defRPr/>
              </a:pPr>
              <a:t>11/26/24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ctr" defTabSz="45717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457178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914354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371532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828709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342882" indent="-342882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742913" indent="-285737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1142942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600120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2057298" indent="-228589"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179882" y="854439"/>
            <a:ext cx="8144959" cy="203491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 Success</a:t>
            </a:r>
            <a:endParaRPr lang="en-US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843" y="2608290"/>
            <a:ext cx="6565692" cy="31629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Mark Largent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Provost and Dean of 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Education</a:t>
            </a:r>
          </a:p>
          <a:p>
            <a:endParaRPr lang="en-US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Renata Opoczynski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Provost for 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Student Success</a:t>
            </a:r>
          </a:p>
          <a:p>
            <a:endParaRPr lang="en-US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21, 2024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 descr="A tree with pink flowers in a garden&#10;&#10;Description automatically generated">
            <a:extLst>
              <a:ext uri="{FF2B5EF4-FFF2-40B4-BE49-F238E27FC236}">
                <a16:creationId xmlns:a16="http://schemas.microsoft.com/office/drawing/2014/main" id="{AFAFE72F-19EC-93BB-EBC9-01F8C82FB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1" r="26990" b="643"/>
          <a:stretch/>
        </p:blipFill>
        <p:spPr>
          <a:xfrm>
            <a:off x="6792686" y="324627"/>
            <a:ext cx="5399314" cy="65333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294806" y="956891"/>
            <a:ext cx="5941102" cy="981811"/>
          </a:xfrm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b="1" dirty="0"/>
              <a:t>Updates on Undergraduate Student Success Initiatives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10980" y="2240384"/>
            <a:ext cx="6267533" cy="4296683"/>
          </a:xfrm>
        </p:spPr>
        <p:txBody>
          <a:bodyPr lIns="91440" tIns="45720" rIns="91440" bIns="45720" anchor="t">
            <a:normAutofit/>
          </a:bodyPr>
          <a:lstStyle/>
          <a:p>
            <a:pPr marL="342265" indent="-342265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First Gen Center</a:t>
            </a:r>
          </a:p>
          <a:p>
            <a:pPr marL="342265" indent="-342265">
              <a:buClr>
                <a:srgbClr val="40404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Lansing Cohort Program</a:t>
            </a:r>
          </a:p>
          <a:p>
            <a:pPr marL="342265" indent="-342265">
              <a:buClr>
                <a:srgbClr val="40404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Advising Initiative</a:t>
            </a:r>
          </a:p>
          <a:p>
            <a:pPr marL="342265" indent="-342265">
              <a:buClr>
                <a:srgbClr val="40404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Transfer Student Success</a:t>
            </a:r>
          </a:p>
          <a:p>
            <a:pPr marL="342265" indent="-342265">
              <a:buClr>
                <a:srgbClr val="404040"/>
              </a:buClr>
              <a:buFont typeface="Arial" panose="020B0604020202020204" pitchFamily="34" charset="0"/>
              <a:buChar char="•"/>
              <a:defRPr/>
            </a:pPr>
            <a:r>
              <a:rPr lang="en-US" sz="320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Coordinated </a:t>
            </a:r>
            <a:r>
              <a:rPr lang="en-US" sz="3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Retention</a:t>
            </a:r>
            <a:r>
              <a:rPr lang="en-US" sz="320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 Support</a:t>
            </a:r>
            <a:endParaRPr lang="en-US" sz="3200" dirty="0">
              <a:solidFill>
                <a:srgbClr val="18453B"/>
              </a:solidFill>
              <a:latin typeface="Arial"/>
              <a:ea typeface="ＭＳ Ｐゴシック"/>
              <a:cs typeface="Arial"/>
            </a:endParaRPr>
          </a:p>
          <a:p>
            <a:pPr marL="342265" indent="-342265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 descr="A statue of a person in front of a brick building&#10;&#10;Description automatically generated">
            <a:extLst>
              <a:ext uri="{FF2B5EF4-FFF2-40B4-BE49-F238E27FC236}">
                <a16:creationId xmlns:a16="http://schemas.microsoft.com/office/drawing/2014/main" id="{5E422899-6402-DB8B-63E7-30F6DFEE0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9271" b="-3"/>
          <a:stretch/>
        </p:blipFill>
        <p:spPr>
          <a:xfrm>
            <a:off x="6543395" y="1588957"/>
            <a:ext cx="5424299" cy="4424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70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A3F2-C785-868E-A0D8-790C9767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19" y="523422"/>
            <a:ext cx="10848211" cy="981811"/>
          </a:xfrm>
        </p:spPr>
        <p:txBody>
          <a:bodyPr/>
          <a:lstStyle/>
          <a:p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Gen Center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1D81D-3993-1E0A-03C4-7005C2708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18" y="1304144"/>
            <a:ext cx="11116835" cy="5275753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Leads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: Undergrad Ed. (Dr. Christina Bridges and Dr. Heather Shea)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18453B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</a:t>
            </a:r>
            <a:r>
              <a:rPr lang="en-US" sz="2200" dirty="0">
                <a:solidFill>
                  <a:srgbClr val="18453B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xpand first-generation student support programs with designated space to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Calibri" panose="020F0502020204030204" pitchFamily="34" charset="0"/>
                <a:cs typeface="Arial"/>
              </a:rPr>
              <a:t>help</a:t>
            </a:r>
            <a:r>
              <a:rPr lang="en-US" sz="2200" dirty="0">
                <a:solidFill>
                  <a:srgbClr val="18453B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foster sense of belonging. Allows for innovative programs and provides centralized support to students in one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Calibri" panose="020F0502020204030204" pitchFamily="34" charset="0"/>
                <a:cs typeface="Arial"/>
              </a:rPr>
              <a:t>physical location</a:t>
            </a:r>
            <a:r>
              <a:rPr lang="en-US" sz="2200" dirty="0">
                <a:solidFill>
                  <a:srgbClr val="18453B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. 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Progress on Existing Initiatives: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Since 2021, MSU designated as First Gen Forward Network Member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FLI (First-Generation Leadership &amp; Innovation) Vanderploeg Scholars and TRIO Student Support Services both explicitly name first-gen students in mission/purpose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Next Steps: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Fall: Build committee membership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Spring: Explore higher ed landscape, learn from peers, literature, and research; MSU SWOT analysis; review existing MSU data and assessments; propose structure 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Assess and determine physical location</a:t>
            </a:r>
            <a:endParaRPr lang="en-US" sz="2200" dirty="0">
              <a:solidFill>
                <a:srgbClr val="18453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18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8C6F-09BA-1412-89B9-A930AC5D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16"/>
            <a:ext cx="10972800" cy="981811"/>
          </a:xfrm>
        </p:spPr>
        <p:txBody>
          <a:bodyPr lIns="91440" tIns="45720" rIns="91440" bIns="45720" anchor="t">
            <a:normAutofit/>
          </a:bodyPr>
          <a:lstStyle/>
          <a:p>
            <a:pPr marL="342265" indent="-342265">
              <a:spcBef>
                <a:spcPct val="20000"/>
              </a:spcBef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Lansing Cohort Program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32DA2-9360-F3D2-716E-DDBA7A6D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68155"/>
            <a:ext cx="11473543" cy="5220028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Leads: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Undergrad Ed (Dr. Joy Hannibal and Jared Stratz) </a:t>
            </a:r>
          </a:p>
          <a:p>
            <a:pPr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Cohort support program for Lansing residents to attend MSU and meet needs of Lansing. </a:t>
            </a:r>
          </a:p>
          <a:p>
            <a:pPr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bridge experience, peer mentors, academic success workshops, tutoring, etc. </a:t>
            </a: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endParaRPr lang="en-US" sz="2200" dirty="0">
              <a:solidFill>
                <a:srgbClr val="18453B"/>
              </a:solidFill>
              <a:latin typeface="Arial"/>
              <a:ea typeface="ＭＳ Ｐゴシック"/>
              <a:cs typeface="Arial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Progress on Existing Initiatives: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Spartan Lansing Promise Scholars program since 2022 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Aligns with and modeled after other place-based cohort programs, like Detroit M.A.D.E.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Next Steps: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Fall: Build workgroup inclusive of Lansing community and MSU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Spring: Identify goals, opportunities, and MSU/Lansing needs; propose structure.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Summer: Recruit first cohort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3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9D3FE-39ED-383C-3025-6DFBF2B7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289D-E25C-CF7C-7577-BF0C2E66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16"/>
            <a:ext cx="10972800" cy="981811"/>
          </a:xfrm>
        </p:spPr>
        <p:txBody>
          <a:bodyPr lIns="91440" tIns="45720" rIns="91440" bIns="45720" anchor="t">
            <a:normAutofit/>
          </a:bodyPr>
          <a:lstStyle/>
          <a:p>
            <a:pPr marL="342265" indent="-342265">
              <a:spcBef>
                <a:spcPct val="20000"/>
              </a:spcBef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Advising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AD8A0-F18F-B246-51AE-99037A02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8155"/>
            <a:ext cx="11277600" cy="5220028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Lead: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Undergrad Ed (Dr. Ebony Green)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Create a University Advising Team that will serve Exploratory and Exploring Business Preference students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 reforms to better support advising across campus</a:t>
            </a:r>
            <a:endParaRPr lang="en-US" dirty="0"/>
          </a:p>
          <a:p>
            <a:pPr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/>
              <a:ea typeface="ＭＳ Ｐゴシック"/>
              <a:cs typeface="Arial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Progress on Existing Initiatives: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Advisors Hired and University Advising Structured into Four Interest Areas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Exploring Business Preference Created and Fall 24 Students Welcomed and Advised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Increased Advising Resources in Several Colleges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Initial Identification of Advising Challenges Across Campus Complete 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Next Steps: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Assemble and Charge Committees of Subject Matter Experts to Explore Identified Challenges and Offer Recommendations to Appropriate Leaders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E6471-F49F-AF3B-A6DC-2E52B493A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3C0F-7C20-0693-F597-73A04B87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16"/>
            <a:ext cx="10972800" cy="981811"/>
          </a:xfrm>
        </p:spPr>
        <p:txBody>
          <a:bodyPr lIns="91440" tIns="45720" rIns="91440" bIns="45720" anchor="t">
            <a:normAutofit/>
          </a:bodyPr>
          <a:lstStyle/>
          <a:p>
            <a:pPr marL="342265" indent="-342265">
              <a:spcBef>
                <a:spcPct val="20000"/>
              </a:spcBef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ea typeface="ＭＳ Ｐゴシック"/>
                <a:cs typeface="Arial"/>
              </a:rPr>
              <a:t>Transfer Student Success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0DF2-BA91-4DB6-E152-B780EDE77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5922"/>
            <a:ext cx="11277600" cy="5503562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Lead: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Undergrad Ed (Dr. Portia Watkins)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Improve Credit Evaluation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Expand Envision Green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Make MSU a Transfer Friendly Institution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/>
              <a:ea typeface="ＭＳ Ｐゴシック"/>
              <a:cs typeface="Arial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Progress on Existing Initiatives: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Created Transfer Student Success Center (TSSC) in 2021</a:t>
            </a: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Created Envision Green Advising Partnership in 2019 and expanded in 2023</a:t>
            </a: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Next Steps: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Year 1: Build out workgroups and begin technological improvements for Transfer Credit Evaluation; MOU resigning with LCC; Launch Transfer Advocacy Coalition; Explore Credit for Prior Learning, create a physical location for the TSSC</a:t>
            </a:r>
            <a:endParaRPr lang="en-US" sz="2200" dirty="0">
              <a:solidFill>
                <a:srgbClr val="18453B"/>
              </a:solidFill>
              <a:latin typeface="Arial"/>
              <a:cs typeface="Arial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Year 2: Expand academic mapping; improve transfer communication/websites; expand Envision Green</a:t>
            </a:r>
            <a:endParaRPr lang="en-US" sz="2200" dirty="0">
              <a:solidFill>
                <a:srgbClr val="18453B"/>
              </a:solidFill>
              <a:latin typeface="Arial"/>
              <a:cs typeface="Arial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4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FB021-1473-53DE-4ED2-F8FD70706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6DF9-D4B9-3945-FAE4-BD02CC0F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16"/>
            <a:ext cx="10972800" cy="981811"/>
          </a:xfrm>
        </p:spPr>
        <p:txBody>
          <a:bodyPr lIns="91440" tIns="45720" rIns="91440" bIns="45720" anchor="t">
            <a:normAutofit/>
          </a:bodyPr>
          <a:lstStyle/>
          <a:p>
            <a:pPr marL="342265" indent="-342265">
              <a:spcBef>
                <a:spcPct val="20000"/>
              </a:spcBef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ea typeface="ＭＳ Ｐゴシック"/>
                <a:cs typeface="Arial"/>
              </a:rPr>
              <a:t>Coordinated Retention Support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843C-6D58-4946-5801-F6CE61D1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9111"/>
            <a:ext cx="11277600" cy="5597656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Lead: </a:t>
            </a: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Undergrad Ed (Dr. Christina Bridges and Justin St. Charles)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Coordinating retention outreach across the institution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Expanding retention-based data and analytics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Enhancing retention grant support to students</a:t>
            </a:r>
            <a:endParaRPr lang="en-US" dirty="0"/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/>
              <a:ea typeface="ＭＳ Ｐゴシック"/>
              <a:cs typeface="Arial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Progress on Existing Initiatives: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Coordinated retention outreach through Strategic Retention team</a:t>
            </a: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Enhanced retention data and partnership with Institutional Research</a:t>
            </a: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Departure Survey launched this semester</a:t>
            </a: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Landscape analysis of all retention grants at MSU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sz="2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Clr>
                <a:srgbClr val="404040"/>
              </a:buClr>
              <a:buNone/>
            </a:pPr>
            <a:r>
              <a:rPr lang="en-US" sz="2200" b="1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Next Steps: 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Current work: Creating a centralized application; coordinated workflow for individualized approval but coordinated outreach and support</a:t>
            </a: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r>
              <a:rPr lang="en-US" sz="2200" dirty="0">
                <a:solidFill>
                  <a:srgbClr val="18453B"/>
                </a:solidFill>
                <a:latin typeface="Arial"/>
                <a:ea typeface="ＭＳ Ｐゴシック"/>
                <a:cs typeface="Arial"/>
              </a:rPr>
              <a:t>Spring: Communication strategy and launch of centralized application</a:t>
            </a:r>
            <a:endParaRPr lang="en-US" sz="2200" dirty="0">
              <a:solidFill>
                <a:srgbClr val="18453B"/>
              </a:solidFill>
              <a:latin typeface="Arial"/>
              <a:cs typeface="Arial"/>
            </a:endParaRPr>
          </a:p>
          <a:p>
            <a:pPr marL="342265" indent="-342265">
              <a:spcBef>
                <a:spcPts val="300"/>
              </a:spcBef>
              <a:buClr>
                <a:srgbClr val="40404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4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ACF40-0E7A-3114-60F5-9E599A54A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4F479EE-E2B6-C215-3BA9-B3C45CC356A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79882" y="854439"/>
            <a:ext cx="8144959" cy="203491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Question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Comments </a:t>
            </a:r>
            <a:endParaRPr lang="en-US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6355-B5D4-E4D3-CF7F-0B21AD809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843" y="2608290"/>
            <a:ext cx="6565692" cy="31629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Mark Largent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Provost and Dean of 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Education</a:t>
            </a:r>
          </a:p>
          <a:p>
            <a:endParaRPr lang="en-US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Renata Opoczynski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Provost for Undergraduate </a:t>
            </a: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Success</a:t>
            </a:r>
          </a:p>
          <a:p>
            <a:endParaRPr lang="en-US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21, 2024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 descr="A tree with pink flowers in a garden&#10;&#10;Description automatically generated">
            <a:extLst>
              <a:ext uri="{FF2B5EF4-FFF2-40B4-BE49-F238E27FC236}">
                <a16:creationId xmlns:a16="http://schemas.microsoft.com/office/drawing/2014/main" id="{D9F6FF25-4442-E75F-A82F-8CF05A44B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1" r="26990" b="643"/>
          <a:stretch/>
        </p:blipFill>
        <p:spPr>
          <a:xfrm>
            <a:off x="6792686" y="324627"/>
            <a:ext cx="5399314" cy="65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129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2B43951-A485-CE40-BE2C-7831326019FF}" vid="{D552D5CC-CFC9-7C42-A885-468EAACA04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1177</Words>
  <Application>Microsoft Macintosh PowerPoint</Application>
  <PresentationFormat>Widescreen</PresentationFormat>
  <Paragraphs>141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Gotham Book</vt:lpstr>
      <vt:lpstr>Gotham-Bold</vt:lpstr>
      <vt:lpstr>Tahoma</vt:lpstr>
      <vt:lpstr>Wingdings</vt:lpstr>
      <vt:lpstr>1_Custom Design</vt:lpstr>
      <vt:lpstr>Custom Design</vt:lpstr>
      <vt:lpstr>MSU Template 1</vt:lpstr>
      <vt:lpstr>Undergraduate Student Success</vt:lpstr>
      <vt:lpstr>Updates on Undergraduate Student Success Initiatives</vt:lpstr>
      <vt:lpstr>First Gen Center</vt:lpstr>
      <vt:lpstr> Lansing Cohort Program </vt:lpstr>
      <vt:lpstr> Advising Initiative</vt:lpstr>
      <vt:lpstr> Transfer Student Success</vt:lpstr>
      <vt:lpstr> Coordinated Retention Support</vt:lpstr>
      <vt:lpstr>Question and Comments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Green, Ashley</dc:creator>
  <cp:lastModifiedBy>Nelson, Victoria</cp:lastModifiedBy>
  <cp:revision>5</cp:revision>
  <dcterms:created xsi:type="dcterms:W3CDTF">2024-10-31T19:29:21Z</dcterms:created>
  <dcterms:modified xsi:type="dcterms:W3CDTF">2024-11-26T22:15:48Z</dcterms:modified>
</cp:coreProperties>
</file>