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nton" pitchFamily="2" charset="0"/>
      <p:regular r:id="rId11"/>
    </p:embeddedFont>
    <p:embeddedFont>
      <p:font typeface="Cooper Hewitt Bold" panose="020B0604020202020204" charset="0"/>
      <p:regular r:id="rId12"/>
    </p:embeddedFont>
    <p:embeddedFont>
      <p:font typeface="Cooper Hewitt Italics" panose="020B0604020202020204" charset="0"/>
      <p:regular r:id="rId13"/>
    </p:embeddedFont>
    <p:embeddedFont>
      <p:font typeface="Inter Bold" panose="020B0604020202020204" charset="0"/>
      <p:regular r:id="rId14"/>
    </p:embeddedFont>
    <p:embeddedFont>
      <p:font typeface="League Spartan" panose="020B0604020202020204" charset="0"/>
      <p:regular r:id="rId15"/>
    </p:embeddedFont>
    <p:embeddedFont>
      <p:font typeface="Montserrat 1 Bold" panose="020B0604020202020204" charset="0"/>
      <p:regular r:id="rId16"/>
    </p:embeddedFont>
    <p:embeddedFont>
      <p:font typeface="Montserrat 2 Bold" panose="020B0604020202020204" charset="0"/>
      <p:regular r:id="rId17"/>
    </p:embeddedFont>
    <p:embeddedFont>
      <p:font typeface="Montserrat Classic Bold" panose="020B0604020202020204" charset="0"/>
      <p:regular r:id="rId18"/>
    </p:embeddedFont>
    <p:embeddedFont>
      <p:font typeface="Poppins Medium" panose="00000600000000000000" pitchFamily="2" charset="0"/>
      <p:regular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778" autoAdjust="0"/>
  </p:normalViewPr>
  <p:slideViewPr>
    <p:cSldViewPr>
      <p:cViewPr varScale="1">
        <p:scale>
          <a:sx n="42" d="100"/>
          <a:sy n="42" d="100"/>
        </p:scale>
        <p:origin x="1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ss, Lydia" userId="10b7286d-deab-475e-a165-7b0e53832748" providerId="ADAL" clId="{68BA50C6-49A9-44F0-B302-F66FD5BB4A08}"/>
    <pc:docChg chg="modSld">
      <pc:chgData name="Weiss, Lydia" userId="10b7286d-deab-475e-a165-7b0e53832748" providerId="ADAL" clId="{68BA50C6-49A9-44F0-B302-F66FD5BB4A08}" dt="2025-03-17T19:23:54.040" v="2" actId="20577"/>
      <pc:docMkLst>
        <pc:docMk/>
      </pc:docMkLst>
      <pc:sldChg chg="modNotesTx">
        <pc:chgData name="Weiss, Lydia" userId="10b7286d-deab-475e-a165-7b0e53832748" providerId="ADAL" clId="{68BA50C6-49A9-44F0-B302-F66FD5BB4A08}" dt="2025-03-17T19:23:43.184" v="0" actId="20577"/>
        <pc:sldMkLst>
          <pc:docMk/>
          <pc:sldMk cId="0" sldId="257"/>
        </pc:sldMkLst>
      </pc:sldChg>
      <pc:sldChg chg="modNotesTx">
        <pc:chgData name="Weiss, Lydia" userId="10b7286d-deab-475e-a165-7b0e53832748" providerId="ADAL" clId="{68BA50C6-49A9-44F0-B302-F66FD5BB4A08}" dt="2025-03-17T19:23:46.388" v="1" actId="20577"/>
        <pc:sldMkLst>
          <pc:docMk/>
          <pc:sldMk cId="0" sldId="258"/>
        </pc:sldMkLst>
      </pc:sldChg>
      <pc:sldChg chg="modNotesTx">
        <pc:chgData name="Weiss, Lydia" userId="10b7286d-deab-475e-a165-7b0e53832748" providerId="ADAL" clId="{68BA50C6-49A9-44F0-B302-F66FD5BB4A08}" dt="2025-03-17T19:23:54.040" v="2" actId="2057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435"/>
            <a:ext cx="18414980" cy="10345871"/>
          </a:xfrm>
          <a:custGeom>
            <a:avLst/>
            <a:gdLst/>
            <a:ahLst/>
            <a:cxnLst/>
            <a:rect l="l" t="t" r="r" b="b"/>
            <a:pathLst>
              <a:path w="18414980" h="10345871">
                <a:moveTo>
                  <a:pt x="0" y="0"/>
                </a:moveTo>
                <a:lnTo>
                  <a:pt x="18414980" y="0"/>
                </a:lnTo>
                <a:lnTo>
                  <a:pt x="18414980" y="10345870"/>
                </a:lnTo>
                <a:lnTo>
                  <a:pt x="0" y="10345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191942" y="821122"/>
            <a:ext cx="1906969" cy="190696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36502" y="521870"/>
            <a:ext cx="2805710" cy="2255611"/>
          </a:xfrm>
          <a:custGeom>
            <a:avLst/>
            <a:gdLst/>
            <a:ahLst/>
            <a:cxnLst/>
            <a:rect l="l" t="t" r="r" b="b"/>
            <a:pathLst>
              <a:path w="2805710" h="2255611">
                <a:moveTo>
                  <a:pt x="0" y="0"/>
                </a:moveTo>
                <a:lnTo>
                  <a:pt x="2805710" y="0"/>
                </a:lnTo>
                <a:lnTo>
                  <a:pt x="2805710" y="2255611"/>
                </a:lnTo>
                <a:lnTo>
                  <a:pt x="0" y="2255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84" t="-32629" b="-431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2042143" y="3416098"/>
            <a:ext cx="6492240" cy="0"/>
          </a:xfrm>
          <a:prstGeom prst="line">
            <a:avLst/>
          </a:prstGeom>
          <a:ln w="38100" cap="flat">
            <a:solidFill>
              <a:srgbClr val="D9B9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084207" y="7805267"/>
            <a:ext cx="6492240" cy="0"/>
          </a:xfrm>
          <a:prstGeom prst="line">
            <a:avLst/>
          </a:prstGeom>
          <a:ln w="38100" cap="flat">
            <a:solidFill>
              <a:srgbClr val="D9B9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46918" y="4703056"/>
            <a:ext cx="16555177" cy="222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0"/>
              </a:lnSpc>
            </a:pPr>
            <a:r>
              <a:rPr lang="en-US" sz="79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Prevention, Outreach and Education Overview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2602" y="9182100"/>
            <a:ext cx="3121657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poe.msu.edu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9719" y="9426442"/>
            <a:ext cx="18567438" cy="860558"/>
          </a:xfrm>
          <a:prstGeom prst="rect">
            <a:avLst/>
          </a:prstGeom>
          <a:solidFill>
            <a:srgbClr val="16667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2700000">
            <a:off x="-3795305" y="-1355951"/>
            <a:ext cx="7590610" cy="2780964"/>
          </a:xfrm>
          <a:prstGeom prst="rect">
            <a:avLst/>
          </a:prstGeom>
          <a:solidFill>
            <a:srgbClr val="16667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2700000">
            <a:off x="14492695" y="-1355951"/>
            <a:ext cx="7590610" cy="2780964"/>
          </a:xfrm>
          <a:prstGeom prst="rect">
            <a:avLst/>
          </a:prstGeom>
          <a:solidFill>
            <a:srgbClr val="16667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13600" y="805748"/>
            <a:ext cx="14660800" cy="2049175"/>
            <a:chOff x="0" y="0"/>
            <a:chExt cx="17161830" cy="2398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61830" cy="2398750"/>
            </a:xfrm>
            <a:custGeom>
              <a:avLst/>
              <a:gdLst/>
              <a:ahLst/>
              <a:cxnLst/>
              <a:rect l="l" t="t" r="r" b="b"/>
              <a:pathLst>
                <a:path w="17161830" h="2398750">
                  <a:moveTo>
                    <a:pt x="0" y="0"/>
                  </a:moveTo>
                  <a:lnTo>
                    <a:pt x="0" y="2398750"/>
                  </a:lnTo>
                  <a:lnTo>
                    <a:pt x="17161830" y="2398750"/>
                  </a:lnTo>
                  <a:lnTo>
                    <a:pt x="17161830" y="0"/>
                  </a:lnTo>
                  <a:lnTo>
                    <a:pt x="0" y="0"/>
                  </a:lnTo>
                  <a:close/>
                  <a:moveTo>
                    <a:pt x="17100869" y="2337790"/>
                  </a:moveTo>
                  <a:lnTo>
                    <a:pt x="59690" y="2337790"/>
                  </a:lnTo>
                  <a:lnTo>
                    <a:pt x="59690" y="59690"/>
                  </a:lnTo>
                  <a:lnTo>
                    <a:pt x="17100869" y="59690"/>
                  </a:lnTo>
                  <a:lnTo>
                    <a:pt x="17100869" y="2337790"/>
                  </a:lnTo>
                  <a:close/>
                </a:path>
              </a:pathLst>
            </a:custGeom>
            <a:solidFill>
              <a:srgbClr val="FAFE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41830" y="1028700"/>
            <a:ext cx="14204339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spc="-56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Office for Civil Rights and Title IX Education and Compliance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23099" y="9528109"/>
            <a:ext cx="1384180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32" dirty="0">
                <a:solidFill>
                  <a:srgbClr val="FAFEFF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To learn more about the Office for Civil Rights, please visit civilrights.msu.edu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9264231" y="3930351"/>
            <a:ext cx="0" cy="3024484"/>
          </a:xfrm>
          <a:prstGeom prst="line">
            <a:avLst/>
          </a:prstGeom>
          <a:ln w="28575" cap="rnd">
            <a:solidFill>
              <a:srgbClr val="EFEF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3311702" y="3958164"/>
            <a:ext cx="0" cy="3024484"/>
          </a:xfrm>
          <a:prstGeom prst="line">
            <a:avLst/>
          </a:prstGeom>
          <a:ln w="28575" cap="rnd">
            <a:solidFill>
              <a:srgbClr val="EFEF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4254429" y="5017558"/>
            <a:ext cx="2088679" cy="208867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E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797850" y="5270217"/>
            <a:ext cx="1001836" cy="1583362"/>
          </a:xfrm>
          <a:custGeom>
            <a:avLst/>
            <a:gdLst/>
            <a:ahLst/>
            <a:cxnLst/>
            <a:rect l="l" t="t" r="r" b="b"/>
            <a:pathLst>
              <a:path w="1001836" h="1583362">
                <a:moveTo>
                  <a:pt x="0" y="0"/>
                </a:moveTo>
                <a:lnTo>
                  <a:pt x="1001837" y="0"/>
                </a:lnTo>
                <a:lnTo>
                  <a:pt x="1001837" y="1583362"/>
                </a:lnTo>
                <a:lnTo>
                  <a:pt x="0" y="1583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207461" y="3701436"/>
            <a:ext cx="2182615" cy="99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2226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Office of </a:t>
            </a:r>
          </a:p>
          <a:p>
            <a:pPr algn="ctr">
              <a:lnSpc>
                <a:spcPts val="2671"/>
              </a:lnSpc>
            </a:pPr>
            <a:r>
              <a:rPr lang="en-US" sz="2226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ADA Coordinator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6800" y="5149611"/>
            <a:ext cx="2041130" cy="204113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E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614919" y="5528395"/>
            <a:ext cx="1264892" cy="1283562"/>
          </a:xfrm>
          <a:custGeom>
            <a:avLst/>
            <a:gdLst/>
            <a:ahLst/>
            <a:cxnLst/>
            <a:rect l="l" t="t" r="r" b="b"/>
            <a:pathLst>
              <a:path w="1264892" h="1283562">
                <a:moveTo>
                  <a:pt x="0" y="0"/>
                </a:moveTo>
                <a:lnTo>
                  <a:pt x="1264891" y="0"/>
                </a:lnTo>
                <a:lnTo>
                  <a:pt x="1264891" y="1283562"/>
                </a:lnTo>
                <a:lnTo>
                  <a:pt x="0" y="128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6092006" y="3691911"/>
            <a:ext cx="2276466" cy="130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2175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Prevention, Outreach &amp; Education (POE)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0228" y="7323968"/>
            <a:ext cx="2200022" cy="33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2175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poe.msu.edu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66352" y="5037690"/>
            <a:ext cx="2132220" cy="213222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6667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646747" y="5472942"/>
            <a:ext cx="1371430" cy="1261715"/>
          </a:xfrm>
          <a:custGeom>
            <a:avLst/>
            <a:gdLst/>
            <a:ahLst/>
            <a:cxnLst/>
            <a:rect l="l" t="t" r="r" b="b"/>
            <a:pathLst>
              <a:path w="1371430" h="1261715">
                <a:moveTo>
                  <a:pt x="0" y="0"/>
                </a:moveTo>
                <a:lnTo>
                  <a:pt x="1371430" y="0"/>
                </a:lnTo>
                <a:lnTo>
                  <a:pt x="1371430" y="1261715"/>
                </a:lnTo>
                <a:lnTo>
                  <a:pt x="0" y="12617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159989" y="3691911"/>
            <a:ext cx="2356632" cy="102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7"/>
              </a:lnSpc>
            </a:pPr>
            <a:r>
              <a:rPr lang="en-US" sz="2273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Investigations, Support &amp; Resolution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37846" y="7309508"/>
            <a:ext cx="2000919" cy="34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7"/>
              </a:lnSpc>
            </a:pPr>
            <a:r>
              <a:rPr lang="en-US" sz="2273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isr.msu.edu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5322771" y="3960700"/>
            <a:ext cx="0" cy="3024484"/>
          </a:xfrm>
          <a:prstGeom prst="line">
            <a:avLst/>
          </a:prstGeom>
          <a:ln w="28575" cap="rnd">
            <a:solidFill>
              <a:srgbClr val="EFEF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2193509" y="5136820"/>
            <a:ext cx="2043275" cy="2043275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6667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2401927" y="5527196"/>
            <a:ext cx="1626440" cy="1262524"/>
          </a:xfrm>
          <a:custGeom>
            <a:avLst/>
            <a:gdLst/>
            <a:ahLst/>
            <a:cxnLst/>
            <a:rect l="l" t="t" r="r" b="b"/>
            <a:pathLst>
              <a:path w="1626440" h="1262524">
                <a:moveTo>
                  <a:pt x="0" y="0"/>
                </a:moveTo>
                <a:lnTo>
                  <a:pt x="1626440" y="0"/>
                </a:lnTo>
                <a:lnTo>
                  <a:pt x="1626440" y="1262524"/>
                </a:lnTo>
                <a:lnTo>
                  <a:pt x="0" y="12625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897924" y="3701436"/>
            <a:ext cx="2623657" cy="128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5"/>
              </a:lnSpc>
            </a:pPr>
            <a:r>
              <a:rPr lang="en-US" sz="2154">
                <a:solidFill>
                  <a:srgbClr val="FAFE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Office of the Vice President and Title IX Coordinator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2934949"/>
            <a:ext cx="2471463" cy="2471453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505" b="-5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515600" y="-983360"/>
            <a:ext cx="7772400" cy="5526746"/>
            <a:chOff x="0" y="0"/>
            <a:chExt cx="10550672" cy="7502301"/>
          </a:xfrm>
        </p:grpSpPr>
        <p:sp>
          <p:nvSpPr>
            <p:cNvPr id="5" name="Freeform 5"/>
            <p:cNvSpPr/>
            <p:nvPr/>
          </p:nvSpPr>
          <p:spPr>
            <a:xfrm rot="24000">
              <a:off x="-26059" y="-36737"/>
              <a:ext cx="10599389" cy="7528360"/>
            </a:xfrm>
            <a:custGeom>
              <a:avLst/>
              <a:gdLst/>
              <a:ahLst/>
              <a:cxnLst/>
              <a:rect l="l" t="t" r="r" b="b"/>
              <a:pathLst>
                <a:path w="10599389" h="7528360">
                  <a:moveTo>
                    <a:pt x="0" y="73657"/>
                  </a:moveTo>
                  <a:lnTo>
                    <a:pt x="16673" y="2461934"/>
                  </a:lnTo>
                  <a:cubicBezTo>
                    <a:pt x="247279" y="3123461"/>
                    <a:pt x="720739" y="4201882"/>
                    <a:pt x="1695512" y="5206972"/>
                  </a:cubicBezTo>
                  <a:cubicBezTo>
                    <a:pt x="2617797" y="6157905"/>
                    <a:pt x="3782709" y="6788602"/>
                    <a:pt x="5042405" y="7153007"/>
                  </a:cubicBezTo>
                  <a:cubicBezTo>
                    <a:pt x="5908887" y="7403591"/>
                    <a:pt x="6811313" y="7528360"/>
                    <a:pt x="7712559" y="7522334"/>
                  </a:cubicBezTo>
                  <a:lnTo>
                    <a:pt x="7718541" y="7522292"/>
                  </a:lnTo>
                  <a:cubicBezTo>
                    <a:pt x="8124632" y="7519325"/>
                    <a:pt x="8530404" y="7489768"/>
                    <a:pt x="8932799" y="7433376"/>
                  </a:cubicBezTo>
                  <a:cubicBezTo>
                    <a:pt x="9474371" y="7357345"/>
                    <a:pt x="10009099" y="7233958"/>
                    <a:pt x="10532817" y="7076000"/>
                  </a:cubicBezTo>
                  <a:cubicBezTo>
                    <a:pt x="10554970" y="7069264"/>
                    <a:pt x="10579239" y="7061037"/>
                    <a:pt x="10591197" y="7041079"/>
                  </a:cubicBezTo>
                  <a:cubicBezTo>
                    <a:pt x="10595927" y="7033122"/>
                    <a:pt x="10598257" y="7024108"/>
                    <a:pt x="10599388" y="7014834"/>
                  </a:cubicBezTo>
                  <a:lnTo>
                    <a:pt x="10598357" y="6867120"/>
                  </a:lnTo>
                  <a:cubicBezTo>
                    <a:pt x="10577344" y="5437722"/>
                    <a:pt x="10577994" y="4007502"/>
                    <a:pt x="10568413" y="2578024"/>
                  </a:cubicBezTo>
                  <a:lnTo>
                    <a:pt x="10550415" y="0"/>
                  </a:lnTo>
                  <a:close/>
                </a:path>
              </a:pathLst>
            </a:custGeom>
            <a:blipFill>
              <a:blip r:embed="rId4"/>
              <a:stretch>
                <a:fillRect l="-2824" r="-10413" b="-59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4637" y="6779631"/>
            <a:ext cx="5507902" cy="2102174"/>
            <a:chOff x="0" y="0"/>
            <a:chExt cx="1450641" cy="5536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50641" cy="553659"/>
            </a:xfrm>
            <a:custGeom>
              <a:avLst/>
              <a:gdLst/>
              <a:ahLst/>
              <a:cxnLst/>
              <a:rect l="l" t="t" r="r" b="b"/>
              <a:pathLst>
                <a:path w="1450641" h="553659">
                  <a:moveTo>
                    <a:pt x="71686" y="0"/>
                  </a:moveTo>
                  <a:lnTo>
                    <a:pt x="1378955" y="0"/>
                  </a:lnTo>
                  <a:cubicBezTo>
                    <a:pt x="1397967" y="0"/>
                    <a:pt x="1416201" y="7553"/>
                    <a:pt x="1429645" y="20996"/>
                  </a:cubicBezTo>
                  <a:cubicBezTo>
                    <a:pt x="1443088" y="34440"/>
                    <a:pt x="1450641" y="52673"/>
                    <a:pt x="1450641" y="71686"/>
                  </a:cubicBezTo>
                  <a:lnTo>
                    <a:pt x="1450641" y="481973"/>
                  </a:lnTo>
                  <a:cubicBezTo>
                    <a:pt x="1450641" y="500986"/>
                    <a:pt x="1443088" y="519219"/>
                    <a:pt x="1429645" y="532663"/>
                  </a:cubicBezTo>
                  <a:cubicBezTo>
                    <a:pt x="1416201" y="546106"/>
                    <a:pt x="1397967" y="553659"/>
                    <a:pt x="1378955" y="553659"/>
                  </a:cubicBezTo>
                  <a:lnTo>
                    <a:pt x="71686" y="553659"/>
                  </a:lnTo>
                  <a:cubicBezTo>
                    <a:pt x="52673" y="553659"/>
                    <a:pt x="34440" y="546106"/>
                    <a:pt x="20996" y="532663"/>
                  </a:cubicBezTo>
                  <a:cubicBezTo>
                    <a:pt x="7553" y="519219"/>
                    <a:pt x="0" y="500986"/>
                    <a:pt x="0" y="481973"/>
                  </a:cubicBezTo>
                  <a:lnTo>
                    <a:pt x="0" y="71686"/>
                  </a:lnTo>
                  <a:cubicBezTo>
                    <a:pt x="0" y="52673"/>
                    <a:pt x="7553" y="34440"/>
                    <a:pt x="20996" y="20996"/>
                  </a:cubicBezTo>
                  <a:cubicBezTo>
                    <a:pt x="34440" y="7553"/>
                    <a:pt x="52673" y="0"/>
                    <a:pt x="71686" y="0"/>
                  </a:cubicBezTo>
                  <a:close/>
                </a:path>
              </a:pathLst>
            </a:custGeom>
            <a:solidFill>
              <a:srgbClr val="5328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50641" cy="572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4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44716" y="654548"/>
            <a:ext cx="8227197" cy="143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5300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Department Mission &amp; Focus Areas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06716" y="2591117"/>
            <a:ext cx="7144974" cy="308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53284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"Empowering community commitment to end gender-based violence through education, outreach and social change."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90049" y="6779631"/>
            <a:ext cx="5507902" cy="2102174"/>
            <a:chOff x="0" y="0"/>
            <a:chExt cx="1450641" cy="5536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0641" cy="553659"/>
            </a:xfrm>
            <a:custGeom>
              <a:avLst/>
              <a:gdLst/>
              <a:ahLst/>
              <a:cxnLst/>
              <a:rect l="l" t="t" r="r" b="b"/>
              <a:pathLst>
                <a:path w="1450641" h="553659">
                  <a:moveTo>
                    <a:pt x="71686" y="0"/>
                  </a:moveTo>
                  <a:lnTo>
                    <a:pt x="1378955" y="0"/>
                  </a:lnTo>
                  <a:cubicBezTo>
                    <a:pt x="1397967" y="0"/>
                    <a:pt x="1416201" y="7553"/>
                    <a:pt x="1429645" y="20996"/>
                  </a:cubicBezTo>
                  <a:cubicBezTo>
                    <a:pt x="1443088" y="34440"/>
                    <a:pt x="1450641" y="52673"/>
                    <a:pt x="1450641" y="71686"/>
                  </a:cubicBezTo>
                  <a:lnTo>
                    <a:pt x="1450641" y="481973"/>
                  </a:lnTo>
                  <a:cubicBezTo>
                    <a:pt x="1450641" y="500986"/>
                    <a:pt x="1443088" y="519219"/>
                    <a:pt x="1429645" y="532663"/>
                  </a:cubicBezTo>
                  <a:cubicBezTo>
                    <a:pt x="1416201" y="546106"/>
                    <a:pt x="1397967" y="553659"/>
                    <a:pt x="1378955" y="553659"/>
                  </a:cubicBezTo>
                  <a:lnTo>
                    <a:pt x="71686" y="553659"/>
                  </a:lnTo>
                  <a:cubicBezTo>
                    <a:pt x="52673" y="553659"/>
                    <a:pt x="34440" y="546106"/>
                    <a:pt x="20996" y="532663"/>
                  </a:cubicBezTo>
                  <a:cubicBezTo>
                    <a:pt x="7553" y="519219"/>
                    <a:pt x="0" y="500986"/>
                    <a:pt x="0" y="481973"/>
                  </a:cubicBezTo>
                  <a:lnTo>
                    <a:pt x="0" y="71686"/>
                  </a:lnTo>
                  <a:cubicBezTo>
                    <a:pt x="0" y="52673"/>
                    <a:pt x="7553" y="34440"/>
                    <a:pt x="20996" y="20996"/>
                  </a:cubicBezTo>
                  <a:cubicBezTo>
                    <a:pt x="34440" y="7553"/>
                    <a:pt x="52673" y="0"/>
                    <a:pt x="71686" y="0"/>
                  </a:cubicBezTo>
                  <a:close/>
                </a:path>
              </a:pathLst>
            </a:custGeom>
            <a:solidFill>
              <a:srgbClr val="D3A1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50641" cy="572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4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93251" y="6779631"/>
            <a:ext cx="5507902" cy="2102174"/>
            <a:chOff x="0" y="0"/>
            <a:chExt cx="1450641" cy="5536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0641" cy="553659"/>
            </a:xfrm>
            <a:custGeom>
              <a:avLst/>
              <a:gdLst/>
              <a:ahLst/>
              <a:cxnLst/>
              <a:rect l="l" t="t" r="r" b="b"/>
              <a:pathLst>
                <a:path w="1450641" h="553659">
                  <a:moveTo>
                    <a:pt x="71686" y="0"/>
                  </a:moveTo>
                  <a:lnTo>
                    <a:pt x="1378955" y="0"/>
                  </a:lnTo>
                  <a:cubicBezTo>
                    <a:pt x="1397967" y="0"/>
                    <a:pt x="1416201" y="7553"/>
                    <a:pt x="1429645" y="20996"/>
                  </a:cubicBezTo>
                  <a:cubicBezTo>
                    <a:pt x="1443088" y="34440"/>
                    <a:pt x="1450641" y="52673"/>
                    <a:pt x="1450641" y="71686"/>
                  </a:cubicBezTo>
                  <a:lnTo>
                    <a:pt x="1450641" y="481973"/>
                  </a:lnTo>
                  <a:cubicBezTo>
                    <a:pt x="1450641" y="500986"/>
                    <a:pt x="1443088" y="519219"/>
                    <a:pt x="1429645" y="532663"/>
                  </a:cubicBezTo>
                  <a:cubicBezTo>
                    <a:pt x="1416201" y="546106"/>
                    <a:pt x="1397967" y="553659"/>
                    <a:pt x="1378955" y="553659"/>
                  </a:cubicBezTo>
                  <a:lnTo>
                    <a:pt x="71686" y="553659"/>
                  </a:lnTo>
                  <a:cubicBezTo>
                    <a:pt x="52673" y="553659"/>
                    <a:pt x="34440" y="546106"/>
                    <a:pt x="20996" y="532663"/>
                  </a:cubicBezTo>
                  <a:cubicBezTo>
                    <a:pt x="7553" y="519219"/>
                    <a:pt x="0" y="500986"/>
                    <a:pt x="0" y="481973"/>
                  </a:cubicBezTo>
                  <a:lnTo>
                    <a:pt x="0" y="71686"/>
                  </a:lnTo>
                  <a:cubicBezTo>
                    <a:pt x="0" y="52673"/>
                    <a:pt x="7553" y="34440"/>
                    <a:pt x="20996" y="20996"/>
                  </a:cubicBezTo>
                  <a:cubicBezTo>
                    <a:pt x="34440" y="7553"/>
                    <a:pt x="52673" y="0"/>
                    <a:pt x="71686" y="0"/>
                  </a:cubicBezTo>
                  <a:close/>
                </a:path>
              </a:pathLst>
            </a:custGeom>
            <a:solidFill>
              <a:srgbClr val="1666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450641" cy="572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4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21975" y="6870284"/>
            <a:ext cx="4836340" cy="184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Educate the University community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25830" y="7179846"/>
            <a:ext cx="4836340" cy="122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Eliminate gender-based violence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26626" y="7179846"/>
            <a:ext cx="4836340" cy="122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Affect positive social change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46868" y="189906"/>
            <a:ext cx="11194263" cy="205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Undergraduate Student Prevention Services</a:t>
            </a:r>
          </a:p>
        </p:txBody>
      </p:sp>
      <p:sp>
        <p:nvSpPr>
          <p:cNvPr id="3" name="Freeform 3"/>
          <p:cNvSpPr/>
          <p:nvPr/>
        </p:nvSpPr>
        <p:spPr>
          <a:xfrm>
            <a:off x="640566" y="2758499"/>
            <a:ext cx="2664126" cy="2664126"/>
          </a:xfrm>
          <a:custGeom>
            <a:avLst/>
            <a:gdLst/>
            <a:ahLst/>
            <a:cxnLst/>
            <a:rect l="l" t="t" r="r" b="b"/>
            <a:pathLst>
              <a:path w="2664126" h="2664126">
                <a:moveTo>
                  <a:pt x="0" y="0"/>
                </a:moveTo>
                <a:lnTo>
                  <a:pt x="2664125" y="0"/>
                </a:lnTo>
                <a:lnTo>
                  <a:pt x="2664125" y="2664125"/>
                </a:lnTo>
                <a:lnTo>
                  <a:pt x="0" y="266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40566" y="5678761"/>
            <a:ext cx="2664126" cy="1631427"/>
          </a:xfrm>
          <a:custGeom>
            <a:avLst/>
            <a:gdLst/>
            <a:ahLst/>
            <a:cxnLst/>
            <a:rect l="l" t="t" r="r" b="b"/>
            <a:pathLst>
              <a:path w="2664126" h="1631427">
                <a:moveTo>
                  <a:pt x="0" y="0"/>
                </a:moveTo>
                <a:lnTo>
                  <a:pt x="2664125" y="0"/>
                </a:lnTo>
                <a:lnTo>
                  <a:pt x="2664125" y="1631427"/>
                </a:lnTo>
                <a:lnTo>
                  <a:pt x="0" y="1631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33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91295" y="7539458"/>
            <a:ext cx="2762667" cy="2231953"/>
            <a:chOff x="0" y="0"/>
            <a:chExt cx="3683556" cy="297593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683556" cy="2975937"/>
              <a:chOff x="0" y="0"/>
              <a:chExt cx="963021" cy="7780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63021" cy="778023"/>
              </a:xfrm>
              <a:custGeom>
                <a:avLst/>
                <a:gdLst/>
                <a:ahLst/>
                <a:cxnLst/>
                <a:rect l="l" t="t" r="r" b="b"/>
                <a:pathLst>
                  <a:path w="963021" h="778023">
                    <a:moveTo>
                      <a:pt x="106489" y="0"/>
                    </a:moveTo>
                    <a:lnTo>
                      <a:pt x="856533" y="0"/>
                    </a:lnTo>
                    <a:cubicBezTo>
                      <a:pt x="915345" y="0"/>
                      <a:pt x="963021" y="47677"/>
                      <a:pt x="963021" y="106489"/>
                    </a:cubicBezTo>
                    <a:lnTo>
                      <a:pt x="963021" y="671534"/>
                    </a:lnTo>
                    <a:cubicBezTo>
                      <a:pt x="963021" y="699777"/>
                      <a:pt x="951802" y="726862"/>
                      <a:pt x="931831" y="746833"/>
                    </a:cubicBezTo>
                    <a:cubicBezTo>
                      <a:pt x="911861" y="766803"/>
                      <a:pt x="884775" y="778023"/>
                      <a:pt x="856533" y="778023"/>
                    </a:cubicBezTo>
                    <a:lnTo>
                      <a:pt x="106489" y="778023"/>
                    </a:lnTo>
                    <a:cubicBezTo>
                      <a:pt x="47677" y="778023"/>
                      <a:pt x="0" y="730346"/>
                      <a:pt x="0" y="671534"/>
                    </a:cubicBezTo>
                    <a:lnTo>
                      <a:pt x="0" y="106489"/>
                    </a:lnTo>
                    <a:cubicBezTo>
                      <a:pt x="0" y="78246"/>
                      <a:pt x="11219" y="51160"/>
                      <a:pt x="31190" y="31190"/>
                    </a:cubicBezTo>
                    <a:cubicBezTo>
                      <a:pt x="51160" y="11219"/>
                      <a:pt x="78246" y="0"/>
                      <a:pt x="106489" y="0"/>
                    </a:cubicBezTo>
                    <a:close/>
                  </a:path>
                </a:pathLst>
              </a:custGeom>
              <a:solidFill>
                <a:srgbClr val="D3A1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963021" cy="797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58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71316" y="236325"/>
              <a:ext cx="3140925" cy="254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065"/>
                </a:lnSpc>
              </a:pPr>
              <a:r>
                <a:rPr lang="en-US" sz="7136" dirty="0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ONLINE</a:t>
              </a:r>
            </a:p>
            <a:p>
              <a:pPr algn="just">
                <a:lnSpc>
                  <a:spcPts val="3006"/>
                </a:lnSpc>
              </a:pPr>
              <a:r>
                <a:rPr lang="en-US" sz="3036" dirty="0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UNDERGRADUATE</a:t>
              </a:r>
            </a:p>
            <a:p>
              <a:pPr algn="just">
                <a:lnSpc>
                  <a:spcPts val="4590"/>
                </a:lnSpc>
              </a:pPr>
              <a:r>
                <a:rPr lang="en-US" sz="4636" dirty="0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EDUCATION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4337073" y="2899879"/>
            <a:ext cx="2664126" cy="2484057"/>
          </a:xfrm>
          <a:custGeom>
            <a:avLst/>
            <a:gdLst/>
            <a:ahLst/>
            <a:cxnLst/>
            <a:rect l="l" t="t" r="r" b="b"/>
            <a:pathLst>
              <a:path w="2664126" h="2484057">
                <a:moveTo>
                  <a:pt x="0" y="0"/>
                </a:moveTo>
                <a:lnTo>
                  <a:pt x="2664125" y="0"/>
                </a:lnTo>
                <a:lnTo>
                  <a:pt x="2664125" y="2484057"/>
                </a:lnTo>
                <a:lnTo>
                  <a:pt x="0" y="2484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21" b="-37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691416" y="2899879"/>
            <a:ext cx="4736224" cy="2328357"/>
          </a:xfrm>
          <a:custGeom>
            <a:avLst/>
            <a:gdLst/>
            <a:ahLst/>
            <a:cxnLst/>
            <a:rect l="l" t="t" r="r" b="b"/>
            <a:pathLst>
              <a:path w="4736224" h="2328357">
                <a:moveTo>
                  <a:pt x="0" y="0"/>
                </a:moveTo>
                <a:lnTo>
                  <a:pt x="4736224" y="0"/>
                </a:lnTo>
                <a:lnTo>
                  <a:pt x="4736224" y="2328358"/>
                </a:lnTo>
                <a:lnTo>
                  <a:pt x="0" y="2328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57" t="-14420" r="-9523"/>
            </a:stretch>
          </a:blipFill>
          <a:ln w="2857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144000" y="6012045"/>
            <a:ext cx="2762667" cy="2275350"/>
            <a:chOff x="0" y="0"/>
            <a:chExt cx="3683556" cy="303380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683556" cy="3033801"/>
              <a:chOff x="0" y="0"/>
              <a:chExt cx="963021" cy="7931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63021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63021" h="793150">
                    <a:moveTo>
                      <a:pt x="106489" y="0"/>
                    </a:moveTo>
                    <a:lnTo>
                      <a:pt x="856533" y="0"/>
                    </a:lnTo>
                    <a:cubicBezTo>
                      <a:pt x="915345" y="0"/>
                      <a:pt x="963021" y="47677"/>
                      <a:pt x="963021" y="106489"/>
                    </a:cubicBezTo>
                    <a:lnTo>
                      <a:pt x="963021" y="686662"/>
                    </a:lnTo>
                    <a:cubicBezTo>
                      <a:pt x="963021" y="714904"/>
                      <a:pt x="951802" y="741990"/>
                      <a:pt x="931831" y="761961"/>
                    </a:cubicBezTo>
                    <a:cubicBezTo>
                      <a:pt x="911861" y="781931"/>
                      <a:pt x="884775" y="793150"/>
                      <a:pt x="856533" y="793150"/>
                    </a:cubicBezTo>
                    <a:lnTo>
                      <a:pt x="106489" y="793150"/>
                    </a:lnTo>
                    <a:cubicBezTo>
                      <a:pt x="78246" y="793150"/>
                      <a:pt x="51160" y="781931"/>
                      <a:pt x="31190" y="761961"/>
                    </a:cubicBezTo>
                    <a:cubicBezTo>
                      <a:pt x="11219" y="741990"/>
                      <a:pt x="0" y="714904"/>
                      <a:pt x="0" y="686662"/>
                    </a:cubicBezTo>
                    <a:lnTo>
                      <a:pt x="0" y="106489"/>
                    </a:lnTo>
                    <a:cubicBezTo>
                      <a:pt x="0" y="78246"/>
                      <a:pt x="11219" y="51160"/>
                      <a:pt x="31190" y="31190"/>
                    </a:cubicBezTo>
                    <a:cubicBezTo>
                      <a:pt x="51160" y="11219"/>
                      <a:pt x="78246" y="0"/>
                      <a:pt x="106489" y="0"/>
                    </a:cubicBezTo>
                    <a:close/>
                  </a:path>
                </a:pathLst>
              </a:custGeom>
              <a:solidFill>
                <a:srgbClr val="16667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963021" cy="812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58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71316" y="335157"/>
              <a:ext cx="3140925" cy="2573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331"/>
                </a:lnSpc>
              </a:pPr>
              <a:r>
                <a:rPr lang="en-US" sz="10435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PEER</a:t>
              </a:r>
            </a:p>
            <a:p>
              <a:pPr algn="just">
                <a:lnSpc>
                  <a:spcPts val="4590"/>
                </a:lnSpc>
              </a:pPr>
              <a:r>
                <a:rPr lang="en-US" sz="4636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EDUCATION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343580" y="6824315"/>
            <a:ext cx="6944420" cy="3472210"/>
            <a:chOff x="0" y="0"/>
            <a:chExt cx="6350000" cy="3175000"/>
          </a:xfrm>
        </p:grpSpPr>
        <p:sp>
          <p:nvSpPr>
            <p:cNvPr id="18" name="Freeform 18"/>
            <p:cNvSpPr/>
            <p:nvPr/>
          </p:nvSpPr>
          <p:spPr>
            <a:xfrm rot="73173">
              <a:off x="-2822" y="-36969"/>
              <a:ext cx="6385890" cy="3279186"/>
            </a:xfrm>
            <a:custGeom>
              <a:avLst/>
              <a:gdLst/>
              <a:ahLst/>
              <a:cxnLst/>
              <a:rect l="l" t="t" r="r" b="b"/>
              <a:pathLst>
                <a:path w="6385890" h="3279186">
                  <a:moveTo>
                    <a:pt x="3144034" y="37329"/>
                  </a:moveTo>
                  <a:cubicBezTo>
                    <a:pt x="1390561" y="74658"/>
                    <a:pt x="0" y="1525713"/>
                    <a:pt x="37329" y="3279185"/>
                  </a:cubicBezTo>
                  <a:lnTo>
                    <a:pt x="6385891" y="3144034"/>
                  </a:lnTo>
                  <a:cubicBezTo>
                    <a:pt x="6348562" y="1390561"/>
                    <a:pt x="4897507" y="0"/>
                    <a:pt x="3144034" y="37329"/>
                  </a:cubicBezTo>
                  <a:close/>
                </a:path>
              </a:pathLst>
            </a:custGeom>
            <a:blipFill>
              <a:blip r:embed="rId6"/>
              <a:stretch>
                <a:fillRect l="-970" t="-21408" b="-26874"/>
              </a:stretch>
            </a:blipFill>
            <a:ln w="28575" cap="sq">
              <a:solidFill>
                <a:srgbClr val="16667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56827" y="7319942"/>
            <a:ext cx="2717927" cy="41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3"/>
              </a:lnSpc>
            </a:pPr>
            <a:r>
              <a:rPr lang="en-US" sz="1300" b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2023-2024</a:t>
            </a:r>
          </a:p>
          <a:p>
            <a:pPr algn="ctr">
              <a:lnSpc>
                <a:spcPts val="1703"/>
              </a:lnSpc>
            </a:pPr>
            <a:r>
              <a:rPr lang="en-US" sz="1300" b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Peer Educator Team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456827" y="2758499"/>
            <a:ext cx="2762667" cy="2749707"/>
            <a:chOff x="0" y="0"/>
            <a:chExt cx="963021" cy="9092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63021" cy="909221"/>
            </a:xfrm>
            <a:custGeom>
              <a:avLst/>
              <a:gdLst/>
              <a:ahLst/>
              <a:cxnLst/>
              <a:rect l="l" t="t" r="r" b="b"/>
              <a:pathLst>
                <a:path w="963021" h="909221">
                  <a:moveTo>
                    <a:pt x="106489" y="0"/>
                  </a:moveTo>
                  <a:lnTo>
                    <a:pt x="856533" y="0"/>
                  </a:lnTo>
                  <a:cubicBezTo>
                    <a:pt x="915345" y="0"/>
                    <a:pt x="963021" y="47677"/>
                    <a:pt x="963021" y="106489"/>
                  </a:cubicBezTo>
                  <a:lnTo>
                    <a:pt x="963021" y="802732"/>
                  </a:lnTo>
                  <a:cubicBezTo>
                    <a:pt x="963021" y="830974"/>
                    <a:pt x="951802" y="858060"/>
                    <a:pt x="931831" y="878031"/>
                  </a:cubicBezTo>
                  <a:cubicBezTo>
                    <a:pt x="911861" y="898001"/>
                    <a:pt x="884775" y="909221"/>
                    <a:pt x="856533" y="909221"/>
                  </a:cubicBezTo>
                  <a:lnTo>
                    <a:pt x="106489" y="909221"/>
                  </a:lnTo>
                  <a:cubicBezTo>
                    <a:pt x="78246" y="909221"/>
                    <a:pt x="51160" y="898001"/>
                    <a:pt x="31190" y="878031"/>
                  </a:cubicBezTo>
                  <a:cubicBezTo>
                    <a:pt x="11219" y="858060"/>
                    <a:pt x="0" y="830974"/>
                    <a:pt x="0" y="802732"/>
                  </a:cubicBezTo>
                  <a:lnTo>
                    <a:pt x="0" y="106489"/>
                  </a:lnTo>
                  <a:cubicBezTo>
                    <a:pt x="0" y="78246"/>
                    <a:pt x="11219" y="51160"/>
                    <a:pt x="31190" y="31190"/>
                  </a:cubicBezTo>
                  <a:cubicBezTo>
                    <a:pt x="51160" y="11219"/>
                    <a:pt x="78246" y="0"/>
                    <a:pt x="106489" y="0"/>
                  </a:cubicBezTo>
                  <a:close/>
                </a:path>
              </a:pathLst>
            </a:custGeom>
            <a:solidFill>
              <a:srgbClr val="4D29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963021" cy="92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660314" y="3013281"/>
            <a:ext cx="2355694" cy="2417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78"/>
              </a:lnSpc>
            </a:pPr>
            <a:r>
              <a:rPr lang="en-US" sz="5836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STUDENT</a:t>
            </a:r>
          </a:p>
          <a:p>
            <a:pPr algn="just">
              <a:lnSpc>
                <a:spcPts val="4392"/>
              </a:lnSpc>
            </a:pPr>
            <a:r>
              <a:rPr lang="en-US" sz="4436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VOICES FOR</a:t>
            </a:r>
          </a:p>
          <a:p>
            <a:pPr algn="just">
              <a:lnSpc>
                <a:spcPts val="4194"/>
              </a:lnSpc>
            </a:pPr>
            <a:r>
              <a:rPr lang="en-US" sz="4236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PREVENTION</a:t>
            </a:r>
          </a:p>
          <a:p>
            <a:pPr algn="just">
              <a:lnSpc>
                <a:spcPts val="4491"/>
              </a:lnSpc>
            </a:pPr>
            <a:r>
              <a:rPr lang="en-US" sz="4536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INITIATIVES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043187" y="6151267"/>
            <a:ext cx="4528642" cy="2317842"/>
            <a:chOff x="0" y="0"/>
            <a:chExt cx="6038189" cy="309045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73030"/>
              <a:ext cx="6038189" cy="2705396"/>
              <a:chOff x="0" y="0"/>
              <a:chExt cx="1323757" cy="5931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23757" cy="593106"/>
              </a:xfrm>
              <a:custGeom>
                <a:avLst/>
                <a:gdLst/>
                <a:ahLst/>
                <a:cxnLst/>
                <a:rect l="l" t="t" r="r" b="b"/>
                <a:pathLst>
                  <a:path w="1323757" h="593106">
                    <a:moveTo>
                      <a:pt x="64963" y="0"/>
                    </a:moveTo>
                    <a:lnTo>
                      <a:pt x="1258794" y="0"/>
                    </a:lnTo>
                    <a:cubicBezTo>
                      <a:pt x="1294672" y="0"/>
                      <a:pt x="1323757" y="29085"/>
                      <a:pt x="1323757" y="64963"/>
                    </a:cubicBezTo>
                    <a:lnTo>
                      <a:pt x="1323757" y="528143"/>
                    </a:lnTo>
                    <a:cubicBezTo>
                      <a:pt x="1323757" y="564021"/>
                      <a:pt x="1294672" y="593106"/>
                      <a:pt x="1258794" y="593106"/>
                    </a:cubicBezTo>
                    <a:lnTo>
                      <a:pt x="64963" y="593106"/>
                    </a:lnTo>
                    <a:cubicBezTo>
                      <a:pt x="47734" y="593106"/>
                      <a:pt x="31210" y="586262"/>
                      <a:pt x="19027" y="574079"/>
                    </a:cubicBezTo>
                    <a:cubicBezTo>
                      <a:pt x="6844" y="561896"/>
                      <a:pt x="0" y="545373"/>
                      <a:pt x="0" y="528143"/>
                    </a:cubicBezTo>
                    <a:lnTo>
                      <a:pt x="0" y="64963"/>
                    </a:lnTo>
                    <a:cubicBezTo>
                      <a:pt x="0" y="29085"/>
                      <a:pt x="29085" y="0"/>
                      <a:pt x="64963" y="0"/>
                    </a:cubicBezTo>
                    <a:close/>
                  </a:path>
                </a:pathLst>
              </a:custGeom>
              <a:solidFill>
                <a:srgbClr val="53284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1323757" cy="6121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58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0" y="0"/>
              <a:ext cx="6011533" cy="3090456"/>
            </a:xfrm>
            <a:custGeom>
              <a:avLst/>
              <a:gdLst/>
              <a:ahLst/>
              <a:cxnLst/>
              <a:rect l="l" t="t" r="r" b="b"/>
              <a:pathLst>
                <a:path w="6011533" h="3090456">
                  <a:moveTo>
                    <a:pt x="0" y="0"/>
                  </a:moveTo>
                  <a:lnTo>
                    <a:pt x="6011533" y="0"/>
                  </a:lnTo>
                  <a:lnTo>
                    <a:pt x="6011533" y="3090456"/>
                  </a:lnTo>
                  <a:lnTo>
                    <a:pt x="0" y="309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520" r="-8439" b="-123618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6100" y="457773"/>
            <a:ext cx="11387899" cy="1872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5400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Employee and Graduate Student Prevention Services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890871" y="6500403"/>
            <a:ext cx="2762667" cy="2757898"/>
            <a:chOff x="0" y="0"/>
            <a:chExt cx="963021" cy="824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63021" cy="824320"/>
            </a:xfrm>
            <a:custGeom>
              <a:avLst/>
              <a:gdLst/>
              <a:ahLst/>
              <a:cxnLst/>
              <a:rect l="l" t="t" r="r" b="b"/>
              <a:pathLst>
                <a:path w="963021" h="824320">
                  <a:moveTo>
                    <a:pt x="106489" y="0"/>
                  </a:moveTo>
                  <a:lnTo>
                    <a:pt x="856533" y="0"/>
                  </a:lnTo>
                  <a:cubicBezTo>
                    <a:pt x="915345" y="0"/>
                    <a:pt x="963021" y="47677"/>
                    <a:pt x="963021" y="106489"/>
                  </a:cubicBezTo>
                  <a:lnTo>
                    <a:pt x="963021" y="717831"/>
                  </a:lnTo>
                  <a:cubicBezTo>
                    <a:pt x="963021" y="746074"/>
                    <a:pt x="951802" y="773159"/>
                    <a:pt x="931831" y="793130"/>
                  </a:cubicBezTo>
                  <a:cubicBezTo>
                    <a:pt x="911861" y="813100"/>
                    <a:pt x="884775" y="824320"/>
                    <a:pt x="856533" y="824320"/>
                  </a:cubicBezTo>
                  <a:lnTo>
                    <a:pt x="106489" y="824320"/>
                  </a:lnTo>
                  <a:cubicBezTo>
                    <a:pt x="78246" y="824320"/>
                    <a:pt x="51160" y="813100"/>
                    <a:pt x="31190" y="793130"/>
                  </a:cubicBezTo>
                  <a:cubicBezTo>
                    <a:pt x="11219" y="773159"/>
                    <a:pt x="0" y="746074"/>
                    <a:pt x="0" y="717831"/>
                  </a:cubicBezTo>
                  <a:lnTo>
                    <a:pt x="0" y="106489"/>
                  </a:lnTo>
                  <a:cubicBezTo>
                    <a:pt x="0" y="78246"/>
                    <a:pt x="11219" y="51160"/>
                    <a:pt x="31190" y="31190"/>
                  </a:cubicBezTo>
                  <a:cubicBezTo>
                    <a:pt x="51160" y="11219"/>
                    <a:pt x="78246" y="0"/>
                    <a:pt x="106489" y="0"/>
                  </a:cubicBezTo>
                  <a:close/>
                </a:path>
              </a:pathLst>
            </a:custGeom>
            <a:solidFill>
              <a:srgbClr val="1666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963021" cy="84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3891" y="6988734"/>
            <a:ext cx="2525475" cy="204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86"/>
              </a:lnSpc>
            </a:pPr>
            <a:r>
              <a:rPr lang="en-US" sz="7865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ONLINE</a:t>
            </a:r>
          </a:p>
          <a:p>
            <a:pPr algn="just">
              <a:lnSpc>
                <a:spcPts val="3116"/>
              </a:lnSpc>
            </a:pPr>
            <a:r>
              <a:rPr lang="en-US" sz="314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FACULTY &amp; STAFF</a:t>
            </a:r>
          </a:p>
          <a:p>
            <a:pPr algn="just">
              <a:lnSpc>
                <a:spcPts val="4921"/>
              </a:lnSpc>
            </a:pPr>
            <a:r>
              <a:rPr lang="en-US" sz="497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327584" y="6500403"/>
            <a:ext cx="2966415" cy="2757897"/>
            <a:chOff x="0" y="0"/>
            <a:chExt cx="963021" cy="7510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3021" cy="751040"/>
            </a:xfrm>
            <a:custGeom>
              <a:avLst/>
              <a:gdLst/>
              <a:ahLst/>
              <a:cxnLst/>
              <a:rect l="l" t="t" r="r" b="b"/>
              <a:pathLst>
                <a:path w="963021" h="751040">
                  <a:moveTo>
                    <a:pt x="106489" y="0"/>
                  </a:moveTo>
                  <a:lnTo>
                    <a:pt x="856533" y="0"/>
                  </a:lnTo>
                  <a:cubicBezTo>
                    <a:pt x="915345" y="0"/>
                    <a:pt x="963021" y="47677"/>
                    <a:pt x="963021" y="106489"/>
                  </a:cubicBezTo>
                  <a:lnTo>
                    <a:pt x="963021" y="644551"/>
                  </a:lnTo>
                  <a:cubicBezTo>
                    <a:pt x="963021" y="672793"/>
                    <a:pt x="951802" y="699879"/>
                    <a:pt x="931831" y="719850"/>
                  </a:cubicBezTo>
                  <a:cubicBezTo>
                    <a:pt x="911861" y="739820"/>
                    <a:pt x="884775" y="751040"/>
                    <a:pt x="856533" y="751040"/>
                  </a:cubicBezTo>
                  <a:lnTo>
                    <a:pt x="106489" y="751040"/>
                  </a:lnTo>
                  <a:cubicBezTo>
                    <a:pt x="78246" y="751040"/>
                    <a:pt x="51160" y="739820"/>
                    <a:pt x="31190" y="719850"/>
                  </a:cubicBezTo>
                  <a:cubicBezTo>
                    <a:pt x="11219" y="699879"/>
                    <a:pt x="0" y="672793"/>
                    <a:pt x="0" y="644551"/>
                  </a:cubicBezTo>
                  <a:lnTo>
                    <a:pt x="0" y="106489"/>
                  </a:lnTo>
                  <a:cubicBezTo>
                    <a:pt x="0" y="78246"/>
                    <a:pt x="11219" y="51160"/>
                    <a:pt x="31190" y="31190"/>
                  </a:cubicBezTo>
                  <a:cubicBezTo>
                    <a:pt x="51160" y="11219"/>
                    <a:pt x="78246" y="0"/>
                    <a:pt x="106489" y="0"/>
                  </a:cubicBezTo>
                  <a:close/>
                </a:path>
              </a:pathLst>
            </a:custGeom>
            <a:solidFill>
              <a:srgbClr val="5328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963021" cy="770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52071" y="6988734"/>
            <a:ext cx="2711729" cy="214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60"/>
              </a:lnSpc>
            </a:pPr>
            <a:r>
              <a:rPr lang="en-US" sz="8445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ONLINE</a:t>
            </a:r>
          </a:p>
          <a:p>
            <a:pPr algn="just">
              <a:lnSpc>
                <a:spcPts val="2921"/>
              </a:lnSpc>
            </a:pPr>
            <a:r>
              <a:rPr lang="en-US" sz="295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GRADUATE STUDENT</a:t>
            </a:r>
          </a:p>
          <a:p>
            <a:pPr algn="just">
              <a:lnSpc>
                <a:spcPts val="5283"/>
              </a:lnSpc>
            </a:pPr>
            <a:r>
              <a:rPr lang="en-US" sz="5337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EDUCATION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762666" y="2933701"/>
            <a:ext cx="2762667" cy="2695604"/>
            <a:chOff x="0" y="0"/>
            <a:chExt cx="963021" cy="8243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3021" cy="824320"/>
            </a:xfrm>
            <a:custGeom>
              <a:avLst/>
              <a:gdLst/>
              <a:ahLst/>
              <a:cxnLst/>
              <a:rect l="l" t="t" r="r" b="b"/>
              <a:pathLst>
                <a:path w="963021" h="824320">
                  <a:moveTo>
                    <a:pt x="106489" y="0"/>
                  </a:moveTo>
                  <a:lnTo>
                    <a:pt x="856533" y="0"/>
                  </a:lnTo>
                  <a:cubicBezTo>
                    <a:pt x="915345" y="0"/>
                    <a:pt x="963021" y="47677"/>
                    <a:pt x="963021" y="106489"/>
                  </a:cubicBezTo>
                  <a:lnTo>
                    <a:pt x="963021" y="717831"/>
                  </a:lnTo>
                  <a:cubicBezTo>
                    <a:pt x="963021" y="746074"/>
                    <a:pt x="951802" y="773159"/>
                    <a:pt x="931831" y="793130"/>
                  </a:cubicBezTo>
                  <a:cubicBezTo>
                    <a:pt x="911861" y="813100"/>
                    <a:pt x="884775" y="824320"/>
                    <a:pt x="856533" y="824320"/>
                  </a:cubicBezTo>
                  <a:lnTo>
                    <a:pt x="106489" y="824320"/>
                  </a:lnTo>
                  <a:cubicBezTo>
                    <a:pt x="78246" y="824320"/>
                    <a:pt x="51160" y="813100"/>
                    <a:pt x="31190" y="793130"/>
                  </a:cubicBezTo>
                  <a:cubicBezTo>
                    <a:pt x="11219" y="773159"/>
                    <a:pt x="0" y="746074"/>
                    <a:pt x="0" y="717831"/>
                  </a:cubicBezTo>
                  <a:lnTo>
                    <a:pt x="0" y="106489"/>
                  </a:lnTo>
                  <a:cubicBezTo>
                    <a:pt x="0" y="78246"/>
                    <a:pt x="11219" y="51160"/>
                    <a:pt x="31190" y="31190"/>
                  </a:cubicBezTo>
                  <a:cubicBezTo>
                    <a:pt x="51160" y="11219"/>
                    <a:pt x="78246" y="0"/>
                    <a:pt x="106489" y="0"/>
                  </a:cubicBezTo>
                  <a:close/>
                </a:path>
              </a:pathLst>
            </a:custGeom>
            <a:solidFill>
              <a:srgbClr val="1666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963021" cy="84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050808" y="3329176"/>
            <a:ext cx="2293978" cy="231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77"/>
              </a:lnSpc>
            </a:pPr>
            <a:r>
              <a:rPr lang="en-US" sz="1017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MSU</a:t>
            </a:r>
          </a:p>
          <a:p>
            <a:pPr algn="just">
              <a:lnSpc>
                <a:spcPts val="3676"/>
              </a:lnSpc>
            </a:pPr>
            <a:r>
              <a:rPr lang="en-US" sz="3713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HEALTH CARE</a:t>
            </a:r>
          </a:p>
          <a:p>
            <a:pPr algn="just">
              <a:lnSpc>
                <a:spcPts val="4236"/>
              </a:lnSpc>
            </a:pPr>
            <a:r>
              <a:rPr lang="en-US" sz="427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EDUCATION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653539" y="2871406"/>
            <a:ext cx="2533890" cy="2627809"/>
            <a:chOff x="0" y="0"/>
            <a:chExt cx="883273" cy="7931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3273" cy="793150"/>
            </a:xfrm>
            <a:custGeom>
              <a:avLst/>
              <a:gdLst/>
              <a:ahLst/>
              <a:cxnLst/>
              <a:rect l="l" t="t" r="r" b="b"/>
              <a:pathLst>
                <a:path w="883273" h="793150">
                  <a:moveTo>
                    <a:pt x="116103" y="0"/>
                  </a:moveTo>
                  <a:lnTo>
                    <a:pt x="767170" y="0"/>
                  </a:lnTo>
                  <a:cubicBezTo>
                    <a:pt x="797962" y="0"/>
                    <a:pt x="827494" y="12232"/>
                    <a:pt x="849267" y="34006"/>
                  </a:cubicBezTo>
                  <a:cubicBezTo>
                    <a:pt x="871041" y="55779"/>
                    <a:pt x="883273" y="85311"/>
                    <a:pt x="883273" y="116103"/>
                  </a:cubicBezTo>
                  <a:lnTo>
                    <a:pt x="883273" y="677047"/>
                  </a:lnTo>
                  <a:cubicBezTo>
                    <a:pt x="883273" y="707840"/>
                    <a:pt x="871041" y="737371"/>
                    <a:pt x="849267" y="759145"/>
                  </a:cubicBezTo>
                  <a:cubicBezTo>
                    <a:pt x="827494" y="780918"/>
                    <a:pt x="797962" y="793150"/>
                    <a:pt x="767170" y="793150"/>
                  </a:cubicBezTo>
                  <a:lnTo>
                    <a:pt x="116103" y="793150"/>
                  </a:lnTo>
                  <a:cubicBezTo>
                    <a:pt x="85311" y="793150"/>
                    <a:pt x="55779" y="780918"/>
                    <a:pt x="34006" y="759145"/>
                  </a:cubicBezTo>
                  <a:cubicBezTo>
                    <a:pt x="12232" y="737371"/>
                    <a:pt x="0" y="707840"/>
                    <a:pt x="0" y="677047"/>
                  </a:cubicBezTo>
                  <a:lnTo>
                    <a:pt x="0" y="116103"/>
                  </a:lnTo>
                  <a:cubicBezTo>
                    <a:pt x="0" y="85311"/>
                    <a:pt x="12232" y="55779"/>
                    <a:pt x="34006" y="34006"/>
                  </a:cubicBezTo>
                  <a:cubicBezTo>
                    <a:pt x="55779" y="12232"/>
                    <a:pt x="85311" y="0"/>
                    <a:pt x="116103" y="0"/>
                  </a:cubicBezTo>
                  <a:close/>
                </a:path>
              </a:pathLst>
            </a:custGeom>
            <a:solidFill>
              <a:srgbClr val="5328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83273" cy="81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857026" y="3194846"/>
            <a:ext cx="2094324" cy="2177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56"/>
              </a:lnSpc>
            </a:pPr>
            <a:r>
              <a:rPr lang="en-US" sz="429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EQUIPPING</a:t>
            </a:r>
          </a:p>
          <a:p>
            <a:pPr algn="just">
              <a:lnSpc>
                <a:spcPts val="4344"/>
              </a:lnSpc>
            </a:pPr>
            <a:r>
              <a:rPr lang="en-US" sz="438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SPARTANS</a:t>
            </a:r>
          </a:p>
          <a:p>
            <a:pPr algn="just">
              <a:lnSpc>
                <a:spcPts val="4609"/>
              </a:lnSpc>
            </a:pPr>
            <a:r>
              <a:rPr lang="en-US" sz="4655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FOR FIELD</a:t>
            </a:r>
          </a:p>
          <a:p>
            <a:pPr algn="just">
              <a:lnSpc>
                <a:spcPts val="3728"/>
              </a:lnSpc>
            </a:pPr>
            <a:r>
              <a:rPr lang="en-US" sz="3766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PLACEMENT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913590" y="2808291"/>
            <a:ext cx="2762667" cy="2735633"/>
            <a:chOff x="0" y="0"/>
            <a:chExt cx="963021" cy="8243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63021" cy="824320"/>
            </a:xfrm>
            <a:custGeom>
              <a:avLst/>
              <a:gdLst/>
              <a:ahLst/>
              <a:cxnLst/>
              <a:rect l="l" t="t" r="r" b="b"/>
              <a:pathLst>
                <a:path w="963021" h="824320">
                  <a:moveTo>
                    <a:pt x="106489" y="0"/>
                  </a:moveTo>
                  <a:lnTo>
                    <a:pt x="856533" y="0"/>
                  </a:lnTo>
                  <a:cubicBezTo>
                    <a:pt x="915345" y="0"/>
                    <a:pt x="963021" y="47677"/>
                    <a:pt x="963021" y="106489"/>
                  </a:cubicBezTo>
                  <a:lnTo>
                    <a:pt x="963021" y="717831"/>
                  </a:lnTo>
                  <a:cubicBezTo>
                    <a:pt x="963021" y="746074"/>
                    <a:pt x="951802" y="773159"/>
                    <a:pt x="931831" y="793130"/>
                  </a:cubicBezTo>
                  <a:cubicBezTo>
                    <a:pt x="911861" y="813100"/>
                    <a:pt x="884775" y="824320"/>
                    <a:pt x="856533" y="824320"/>
                  </a:cubicBezTo>
                  <a:lnTo>
                    <a:pt x="106489" y="824320"/>
                  </a:lnTo>
                  <a:cubicBezTo>
                    <a:pt x="78246" y="824320"/>
                    <a:pt x="51160" y="813100"/>
                    <a:pt x="31190" y="793130"/>
                  </a:cubicBezTo>
                  <a:cubicBezTo>
                    <a:pt x="11219" y="773159"/>
                    <a:pt x="0" y="746074"/>
                    <a:pt x="0" y="717831"/>
                  </a:cubicBezTo>
                  <a:lnTo>
                    <a:pt x="0" y="106489"/>
                  </a:lnTo>
                  <a:cubicBezTo>
                    <a:pt x="0" y="78246"/>
                    <a:pt x="11219" y="51160"/>
                    <a:pt x="31190" y="31190"/>
                  </a:cubicBezTo>
                  <a:cubicBezTo>
                    <a:pt x="51160" y="11219"/>
                    <a:pt x="78246" y="0"/>
                    <a:pt x="106489" y="0"/>
                  </a:cubicBezTo>
                  <a:close/>
                </a:path>
              </a:pathLst>
            </a:custGeom>
            <a:solidFill>
              <a:srgbClr val="1666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963021" cy="84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5201732" y="3238500"/>
            <a:ext cx="2186383" cy="2196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24"/>
              </a:lnSpc>
            </a:pPr>
            <a:r>
              <a:rPr lang="en-US" sz="557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FACULTY</a:t>
            </a:r>
          </a:p>
          <a:p>
            <a:pPr algn="just">
              <a:lnSpc>
                <a:spcPts val="5854"/>
              </a:lnSpc>
            </a:pPr>
            <a:r>
              <a:rPr lang="en-US" sz="5913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&amp; STAFF</a:t>
            </a:r>
          </a:p>
          <a:p>
            <a:pPr algn="just">
              <a:lnSpc>
                <a:spcPts val="5523"/>
              </a:lnSpc>
            </a:pPr>
            <a:r>
              <a:rPr lang="en-US" sz="557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SUMMIT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038699" y="3223865"/>
            <a:ext cx="2762667" cy="2364767"/>
            <a:chOff x="0" y="0"/>
            <a:chExt cx="3683556" cy="315302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683556" cy="3153023"/>
              <a:chOff x="0" y="0"/>
              <a:chExt cx="963021" cy="82432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963021" cy="824320"/>
              </a:xfrm>
              <a:custGeom>
                <a:avLst/>
                <a:gdLst/>
                <a:ahLst/>
                <a:cxnLst/>
                <a:rect l="l" t="t" r="r" b="b"/>
                <a:pathLst>
                  <a:path w="963021" h="824320">
                    <a:moveTo>
                      <a:pt x="106489" y="0"/>
                    </a:moveTo>
                    <a:lnTo>
                      <a:pt x="856533" y="0"/>
                    </a:lnTo>
                    <a:cubicBezTo>
                      <a:pt x="915345" y="0"/>
                      <a:pt x="963021" y="47677"/>
                      <a:pt x="963021" y="106489"/>
                    </a:cubicBezTo>
                    <a:lnTo>
                      <a:pt x="963021" y="717831"/>
                    </a:lnTo>
                    <a:cubicBezTo>
                      <a:pt x="963021" y="746074"/>
                      <a:pt x="951802" y="773159"/>
                      <a:pt x="931831" y="793130"/>
                    </a:cubicBezTo>
                    <a:cubicBezTo>
                      <a:pt x="911861" y="813100"/>
                      <a:pt x="884775" y="824320"/>
                      <a:pt x="856533" y="824320"/>
                    </a:cubicBezTo>
                    <a:lnTo>
                      <a:pt x="106489" y="824320"/>
                    </a:lnTo>
                    <a:cubicBezTo>
                      <a:pt x="78246" y="824320"/>
                      <a:pt x="51160" y="813100"/>
                      <a:pt x="31190" y="793130"/>
                    </a:cubicBezTo>
                    <a:cubicBezTo>
                      <a:pt x="11219" y="773159"/>
                      <a:pt x="0" y="746074"/>
                      <a:pt x="0" y="717831"/>
                    </a:cubicBezTo>
                    <a:lnTo>
                      <a:pt x="0" y="106489"/>
                    </a:lnTo>
                    <a:cubicBezTo>
                      <a:pt x="0" y="78246"/>
                      <a:pt x="11219" y="51160"/>
                      <a:pt x="31190" y="31190"/>
                    </a:cubicBezTo>
                    <a:cubicBezTo>
                      <a:pt x="51160" y="11219"/>
                      <a:pt x="78246" y="0"/>
                      <a:pt x="106489" y="0"/>
                    </a:cubicBezTo>
                    <a:close/>
                  </a:path>
                </a:pathLst>
              </a:custGeom>
              <a:solidFill>
                <a:srgbClr val="D3A1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19050"/>
                <a:ext cx="963021" cy="8433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58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388491" y="130252"/>
              <a:ext cx="2744938" cy="2917919"/>
            </a:xfrm>
            <a:custGeom>
              <a:avLst/>
              <a:gdLst/>
              <a:ahLst/>
              <a:cxnLst/>
              <a:rect l="l" t="t" r="r" b="b"/>
              <a:pathLst>
                <a:path w="2744938" h="2917919">
                  <a:moveTo>
                    <a:pt x="0" y="0"/>
                  </a:moveTo>
                  <a:lnTo>
                    <a:pt x="2744939" y="0"/>
                  </a:lnTo>
                  <a:lnTo>
                    <a:pt x="2744939" y="2917919"/>
                  </a:lnTo>
                  <a:lnTo>
                    <a:pt x="0" y="2917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160426" y="5698617"/>
            <a:ext cx="6519214" cy="4390475"/>
          </a:xfrm>
          <a:custGeom>
            <a:avLst/>
            <a:gdLst/>
            <a:ahLst/>
            <a:cxnLst/>
            <a:rect l="l" t="t" r="r" b="b"/>
            <a:pathLst>
              <a:path w="6519214" h="4390475">
                <a:moveTo>
                  <a:pt x="0" y="0"/>
                </a:moveTo>
                <a:lnTo>
                  <a:pt x="6519214" y="0"/>
                </a:lnTo>
                <a:lnTo>
                  <a:pt x="6519214" y="4390475"/>
                </a:lnTo>
                <a:lnTo>
                  <a:pt x="0" y="4390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364"/>
            </a:stretch>
          </a:blipFill>
          <a:ln w="2857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1276" y="700446"/>
            <a:ext cx="11194263" cy="101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Climate &amp; Response Unit</a:t>
            </a:r>
          </a:p>
        </p:txBody>
      </p:sp>
      <p:sp>
        <p:nvSpPr>
          <p:cNvPr id="3" name="Freeform 3"/>
          <p:cNvSpPr/>
          <p:nvPr/>
        </p:nvSpPr>
        <p:spPr>
          <a:xfrm>
            <a:off x="349835" y="3003832"/>
            <a:ext cx="886505" cy="886505"/>
          </a:xfrm>
          <a:custGeom>
            <a:avLst/>
            <a:gdLst/>
            <a:ahLst/>
            <a:cxnLst/>
            <a:rect l="l" t="t" r="r" b="b"/>
            <a:pathLst>
              <a:path w="886505" h="886505">
                <a:moveTo>
                  <a:pt x="0" y="0"/>
                </a:moveTo>
                <a:lnTo>
                  <a:pt x="886505" y="0"/>
                </a:lnTo>
                <a:lnTo>
                  <a:pt x="886505" y="886505"/>
                </a:lnTo>
                <a:lnTo>
                  <a:pt x="0" y="886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69524" y="3116316"/>
            <a:ext cx="849566" cy="777680"/>
          </a:xfrm>
          <a:custGeom>
            <a:avLst/>
            <a:gdLst/>
            <a:ahLst/>
            <a:cxnLst/>
            <a:rect l="l" t="t" r="r" b="b"/>
            <a:pathLst>
              <a:path w="849566" h="777680">
                <a:moveTo>
                  <a:pt x="0" y="0"/>
                </a:moveTo>
                <a:lnTo>
                  <a:pt x="849566" y="0"/>
                </a:lnTo>
                <a:lnTo>
                  <a:pt x="849566" y="777680"/>
                </a:lnTo>
                <a:lnTo>
                  <a:pt x="0" y="77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197972" y="3003832"/>
            <a:ext cx="847589" cy="882044"/>
          </a:xfrm>
          <a:custGeom>
            <a:avLst/>
            <a:gdLst/>
            <a:ahLst/>
            <a:cxnLst/>
            <a:rect l="l" t="t" r="r" b="b"/>
            <a:pathLst>
              <a:path w="847589" h="882044">
                <a:moveTo>
                  <a:pt x="0" y="0"/>
                </a:moveTo>
                <a:lnTo>
                  <a:pt x="847589" y="0"/>
                </a:lnTo>
                <a:lnTo>
                  <a:pt x="847589" y="882044"/>
                </a:lnTo>
                <a:lnTo>
                  <a:pt x="0" y="882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453732" y="2960394"/>
            <a:ext cx="826716" cy="925483"/>
          </a:xfrm>
          <a:custGeom>
            <a:avLst/>
            <a:gdLst/>
            <a:ahLst/>
            <a:cxnLst/>
            <a:rect l="l" t="t" r="r" b="b"/>
            <a:pathLst>
              <a:path w="826716" h="925483">
                <a:moveTo>
                  <a:pt x="0" y="0"/>
                </a:moveTo>
                <a:lnTo>
                  <a:pt x="826716" y="0"/>
                </a:lnTo>
                <a:lnTo>
                  <a:pt x="826716" y="925482"/>
                </a:lnTo>
                <a:lnTo>
                  <a:pt x="0" y="925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65952" y="3194042"/>
            <a:ext cx="2305563" cy="45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Consultation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8038" y="2956207"/>
            <a:ext cx="2665460" cy="937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</a:pPr>
            <a:r>
              <a:rPr lang="en-US" sz="2696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Community</a:t>
            </a:r>
          </a:p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Conversations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01506" y="3155335"/>
            <a:ext cx="3580918" cy="937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</a:pPr>
            <a:r>
              <a:rPr lang="en-US" sz="2696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Climate &amp; Response</a:t>
            </a:r>
          </a:p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Process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15539" y="3113850"/>
            <a:ext cx="3222625" cy="45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 b="1">
                <a:solidFill>
                  <a:srgbClr val="53284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Tailored Trainings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115482" y="5927018"/>
            <a:ext cx="2762667" cy="2364767"/>
            <a:chOff x="0" y="0"/>
            <a:chExt cx="963021" cy="8243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3021" cy="824320"/>
            </a:xfrm>
            <a:custGeom>
              <a:avLst/>
              <a:gdLst/>
              <a:ahLst/>
              <a:cxnLst/>
              <a:rect l="l" t="t" r="r" b="b"/>
              <a:pathLst>
                <a:path w="963021" h="824320">
                  <a:moveTo>
                    <a:pt x="106489" y="0"/>
                  </a:moveTo>
                  <a:lnTo>
                    <a:pt x="856533" y="0"/>
                  </a:lnTo>
                  <a:cubicBezTo>
                    <a:pt x="915345" y="0"/>
                    <a:pt x="963021" y="47677"/>
                    <a:pt x="963021" y="106489"/>
                  </a:cubicBezTo>
                  <a:lnTo>
                    <a:pt x="963021" y="717831"/>
                  </a:lnTo>
                  <a:cubicBezTo>
                    <a:pt x="963021" y="746074"/>
                    <a:pt x="951802" y="773159"/>
                    <a:pt x="931831" y="793130"/>
                  </a:cubicBezTo>
                  <a:cubicBezTo>
                    <a:pt x="911861" y="813100"/>
                    <a:pt x="884775" y="824320"/>
                    <a:pt x="856533" y="824320"/>
                  </a:cubicBezTo>
                  <a:lnTo>
                    <a:pt x="106489" y="824320"/>
                  </a:lnTo>
                  <a:cubicBezTo>
                    <a:pt x="78246" y="824320"/>
                    <a:pt x="51160" y="813100"/>
                    <a:pt x="31190" y="793130"/>
                  </a:cubicBezTo>
                  <a:cubicBezTo>
                    <a:pt x="11219" y="773159"/>
                    <a:pt x="0" y="746074"/>
                    <a:pt x="0" y="717831"/>
                  </a:cubicBezTo>
                  <a:lnTo>
                    <a:pt x="0" y="106489"/>
                  </a:lnTo>
                  <a:cubicBezTo>
                    <a:pt x="0" y="78246"/>
                    <a:pt x="11219" y="51160"/>
                    <a:pt x="31190" y="31190"/>
                  </a:cubicBezTo>
                  <a:cubicBezTo>
                    <a:pt x="51160" y="11219"/>
                    <a:pt x="78246" y="0"/>
                    <a:pt x="106489" y="0"/>
                  </a:cubicBezTo>
                  <a:close/>
                </a:path>
              </a:pathLst>
            </a:custGeom>
            <a:solidFill>
              <a:srgbClr val="5328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963021" cy="84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73620" y="6197272"/>
            <a:ext cx="2405225" cy="214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68"/>
              </a:lnSpc>
            </a:pPr>
            <a:r>
              <a:rPr lang="en-US" sz="602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CLIMATE</a:t>
            </a:r>
          </a:p>
          <a:p>
            <a:pPr algn="just">
              <a:lnSpc>
                <a:spcPts val="3898"/>
              </a:lnSpc>
            </a:pPr>
            <a:r>
              <a:rPr lang="en-US" sz="393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ASSESSMENT</a:t>
            </a:r>
          </a:p>
          <a:p>
            <a:pPr algn="just">
              <a:lnSpc>
                <a:spcPts val="6512"/>
              </a:lnSpc>
            </a:pPr>
            <a:r>
              <a:rPr lang="en-US" sz="657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TOOLKIT</a:t>
            </a:r>
          </a:p>
        </p:txBody>
      </p:sp>
      <p:sp>
        <p:nvSpPr>
          <p:cNvPr id="16" name="Freeform 16"/>
          <p:cNvSpPr/>
          <p:nvPr/>
        </p:nvSpPr>
        <p:spPr>
          <a:xfrm rot="435275">
            <a:off x="2065201" y="5305377"/>
            <a:ext cx="2792542" cy="3608048"/>
          </a:xfrm>
          <a:custGeom>
            <a:avLst/>
            <a:gdLst/>
            <a:ahLst/>
            <a:cxnLst/>
            <a:rect l="l" t="t" r="r" b="b"/>
            <a:pathLst>
              <a:path w="2792542" h="3608048">
                <a:moveTo>
                  <a:pt x="0" y="0"/>
                </a:moveTo>
                <a:lnTo>
                  <a:pt x="2792543" y="0"/>
                </a:lnTo>
                <a:lnTo>
                  <a:pt x="2792543" y="3608049"/>
                </a:lnTo>
                <a:lnTo>
                  <a:pt x="0" y="3608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885361" y="5262236"/>
            <a:ext cx="2792542" cy="3608048"/>
          </a:xfrm>
          <a:custGeom>
            <a:avLst/>
            <a:gdLst/>
            <a:ahLst/>
            <a:cxnLst/>
            <a:rect l="l" t="t" r="r" b="b"/>
            <a:pathLst>
              <a:path w="2792542" h="3608048">
                <a:moveTo>
                  <a:pt x="0" y="0"/>
                </a:moveTo>
                <a:lnTo>
                  <a:pt x="2792542" y="0"/>
                </a:lnTo>
                <a:lnTo>
                  <a:pt x="2792542" y="3608048"/>
                </a:lnTo>
                <a:lnTo>
                  <a:pt x="0" y="3608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9402570" y="5883877"/>
            <a:ext cx="2762667" cy="2364767"/>
            <a:chOff x="0" y="0"/>
            <a:chExt cx="3683556" cy="315302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683556" cy="3153023"/>
              <a:chOff x="0" y="0"/>
              <a:chExt cx="963021" cy="8243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963021" cy="824320"/>
              </a:xfrm>
              <a:custGeom>
                <a:avLst/>
                <a:gdLst/>
                <a:ahLst/>
                <a:cxnLst/>
                <a:rect l="l" t="t" r="r" b="b"/>
                <a:pathLst>
                  <a:path w="963021" h="824320">
                    <a:moveTo>
                      <a:pt x="106489" y="0"/>
                    </a:moveTo>
                    <a:lnTo>
                      <a:pt x="856533" y="0"/>
                    </a:lnTo>
                    <a:cubicBezTo>
                      <a:pt x="915345" y="0"/>
                      <a:pt x="963021" y="47677"/>
                      <a:pt x="963021" y="106489"/>
                    </a:cubicBezTo>
                    <a:lnTo>
                      <a:pt x="963021" y="717831"/>
                    </a:lnTo>
                    <a:cubicBezTo>
                      <a:pt x="963021" y="746074"/>
                      <a:pt x="951802" y="773159"/>
                      <a:pt x="931831" y="793130"/>
                    </a:cubicBezTo>
                    <a:cubicBezTo>
                      <a:pt x="911861" y="813100"/>
                      <a:pt x="884775" y="824320"/>
                      <a:pt x="856533" y="824320"/>
                    </a:cubicBezTo>
                    <a:lnTo>
                      <a:pt x="106489" y="824320"/>
                    </a:lnTo>
                    <a:cubicBezTo>
                      <a:pt x="78246" y="824320"/>
                      <a:pt x="51160" y="813100"/>
                      <a:pt x="31190" y="793130"/>
                    </a:cubicBezTo>
                    <a:cubicBezTo>
                      <a:pt x="11219" y="773159"/>
                      <a:pt x="0" y="746074"/>
                      <a:pt x="0" y="717831"/>
                    </a:cubicBezTo>
                    <a:lnTo>
                      <a:pt x="0" y="106489"/>
                    </a:lnTo>
                    <a:cubicBezTo>
                      <a:pt x="0" y="78246"/>
                      <a:pt x="11219" y="51160"/>
                      <a:pt x="31190" y="31190"/>
                    </a:cubicBezTo>
                    <a:cubicBezTo>
                      <a:pt x="51160" y="11219"/>
                      <a:pt x="78246" y="0"/>
                      <a:pt x="106489" y="0"/>
                    </a:cubicBezTo>
                    <a:close/>
                  </a:path>
                </a:pathLst>
              </a:custGeom>
              <a:solidFill>
                <a:srgbClr val="D3A12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963021" cy="8433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58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10850" y="202576"/>
              <a:ext cx="3206967" cy="285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68"/>
                </a:lnSpc>
              </a:pPr>
              <a:r>
                <a:rPr lang="en-US" sz="6028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C&amp;R</a:t>
              </a:r>
            </a:p>
            <a:p>
              <a:pPr algn="ctr">
                <a:lnSpc>
                  <a:spcPts val="3898"/>
                </a:lnSpc>
              </a:pPr>
              <a:r>
                <a:rPr lang="en-US" sz="3938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3-PART</a:t>
              </a:r>
            </a:p>
            <a:p>
              <a:pPr algn="ctr">
                <a:lnSpc>
                  <a:spcPts val="6512"/>
                </a:lnSpc>
              </a:pPr>
              <a:r>
                <a:rPr lang="en-US" sz="6578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SERIES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3275958" y="4929455"/>
            <a:ext cx="5012042" cy="5357545"/>
          </a:xfrm>
          <a:custGeom>
            <a:avLst/>
            <a:gdLst/>
            <a:ahLst/>
            <a:cxnLst/>
            <a:rect l="l" t="t" r="r" b="b"/>
            <a:pathLst>
              <a:path w="5012042" h="5357545">
                <a:moveTo>
                  <a:pt x="0" y="0"/>
                </a:moveTo>
                <a:lnTo>
                  <a:pt x="5012042" y="0"/>
                </a:lnTo>
                <a:lnTo>
                  <a:pt x="5012042" y="5357545"/>
                </a:lnTo>
                <a:lnTo>
                  <a:pt x="0" y="5357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1660" y="0"/>
            <a:ext cx="17305230" cy="5143500"/>
          </a:xfrm>
          <a:prstGeom prst="rect">
            <a:avLst/>
          </a:prstGeom>
          <a:solidFill>
            <a:srgbClr val="4D294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59372" y="783854"/>
            <a:ext cx="9476631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3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Anti-Discrimination Policy (ADP) Education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82047" y="6150617"/>
            <a:ext cx="4501380" cy="2361622"/>
            <a:chOff x="0" y="0"/>
            <a:chExt cx="486992" cy="2554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993" cy="255498"/>
            </a:xfrm>
            <a:custGeom>
              <a:avLst/>
              <a:gdLst/>
              <a:ahLst/>
              <a:cxnLst/>
              <a:rect l="l" t="t" r="r" b="b"/>
              <a:pathLst>
                <a:path w="486993" h="255498">
                  <a:moveTo>
                    <a:pt x="87715" y="0"/>
                  </a:moveTo>
                  <a:lnTo>
                    <a:pt x="399278" y="0"/>
                  </a:lnTo>
                  <a:cubicBezTo>
                    <a:pt x="422541" y="0"/>
                    <a:pt x="444852" y="9241"/>
                    <a:pt x="461301" y="25691"/>
                  </a:cubicBezTo>
                  <a:cubicBezTo>
                    <a:pt x="477751" y="42141"/>
                    <a:pt x="486993" y="64451"/>
                    <a:pt x="486993" y="87715"/>
                  </a:cubicBezTo>
                  <a:lnTo>
                    <a:pt x="486993" y="167783"/>
                  </a:lnTo>
                  <a:cubicBezTo>
                    <a:pt x="486993" y="216226"/>
                    <a:pt x="447721" y="255498"/>
                    <a:pt x="399278" y="255498"/>
                  </a:cubicBezTo>
                  <a:lnTo>
                    <a:pt x="87715" y="255498"/>
                  </a:lnTo>
                  <a:cubicBezTo>
                    <a:pt x="64451" y="255498"/>
                    <a:pt x="42141" y="246256"/>
                    <a:pt x="25691" y="229807"/>
                  </a:cubicBezTo>
                  <a:cubicBezTo>
                    <a:pt x="9241" y="213357"/>
                    <a:pt x="0" y="191046"/>
                    <a:pt x="0" y="167783"/>
                  </a:cubicBezTo>
                  <a:lnTo>
                    <a:pt x="0" y="87715"/>
                  </a:lnTo>
                  <a:cubicBezTo>
                    <a:pt x="0" y="64451"/>
                    <a:pt x="9241" y="42141"/>
                    <a:pt x="25691" y="25691"/>
                  </a:cubicBezTo>
                  <a:cubicBezTo>
                    <a:pt x="42141" y="9241"/>
                    <a:pt x="64451" y="0"/>
                    <a:pt x="87715" y="0"/>
                  </a:cubicBezTo>
                  <a:close/>
                </a:path>
              </a:pathLst>
            </a:custGeom>
            <a:solidFill>
              <a:srgbClr val="4D2949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6992" cy="274548"/>
            </a:xfrm>
            <a:prstGeom prst="rect">
              <a:avLst/>
            </a:prstGeom>
          </p:spPr>
          <p:txBody>
            <a:bodyPr lIns="123669" tIns="123669" rIns="123669" bIns="123669" rtlCol="0" anchor="ctr"/>
            <a:lstStyle/>
            <a:p>
              <a:pPr algn="ctr">
                <a:lnSpc>
                  <a:spcPts val="20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99808" y="6890703"/>
            <a:ext cx="3865858" cy="82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5112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New Staff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162839" y="6150617"/>
            <a:ext cx="4501380" cy="2361622"/>
            <a:chOff x="0" y="0"/>
            <a:chExt cx="486992" cy="2554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6993" cy="255498"/>
            </a:xfrm>
            <a:custGeom>
              <a:avLst/>
              <a:gdLst/>
              <a:ahLst/>
              <a:cxnLst/>
              <a:rect l="l" t="t" r="r" b="b"/>
              <a:pathLst>
                <a:path w="486993" h="255498">
                  <a:moveTo>
                    <a:pt x="87715" y="0"/>
                  </a:moveTo>
                  <a:lnTo>
                    <a:pt x="399278" y="0"/>
                  </a:lnTo>
                  <a:cubicBezTo>
                    <a:pt x="422541" y="0"/>
                    <a:pt x="444852" y="9241"/>
                    <a:pt x="461301" y="25691"/>
                  </a:cubicBezTo>
                  <a:cubicBezTo>
                    <a:pt x="477751" y="42141"/>
                    <a:pt x="486993" y="64451"/>
                    <a:pt x="486993" y="87715"/>
                  </a:cubicBezTo>
                  <a:lnTo>
                    <a:pt x="486993" y="167783"/>
                  </a:lnTo>
                  <a:cubicBezTo>
                    <a:pt x="486993" y="216226"/>
                    <a:pt x="447721" y="255498"/>
                    <a:pt x="399278" y="255498"/>
                  </a:cubicBezTo>
                  <a:lnTo>
                    <a:pt x="87715" y="255498"/>
                  </a:lnTo>
                  <a:cubicBezTo>
                    <a:pt x="64451" y="255498"/>
                    <a:pt x="42141" y="246256"/>
                    <a:pt x="25691" y="229807"/>
                  </a:cubicBezTo>
                  <a:cubicBezTo>
                    <a:pt x="9241" y="213357"/>
                    <a:pt x="0" y="191046"/>
                    <a:pt x="0" y="167783"/>
                  </a:cubicBezTo>
                  <a:lnTo>
                    <a:pt x="0" y="87715"/>
                  </a:lnTo>
                  <a:cubicBezTo>
                    <a:pt x="0" y="64451"/>
                    <a:pt x="9241" y="42141"/>
                    <a:pt x="25691" y="25691"/>
                  </a:cubicBezTo>
                  <a:cubicBezTo>
                    <a:pt x="42141" y="9241"/>
                    <a:pt x="64451" y="0"/>
                    <a:pt x="87715" y="0"/>
                  </a:cubicBezTo>
                  <a:close/>
                </a:path>
              </a:pathLst>
            </a:custGeom>
            <a:solidFill>
              <a:srgbClr val="4D2949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6992" cy="284073"/>
            </a:xfrm>
            <a:prstGeom prst="rect">
              <a:avLst/>
            </a:prstGeom>
          </p:spPr>
          <p:txBody>
            <a:bodyPr lIns="123669" tIns="123669" rIns="123669" bIns="123669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443097" y="6277171"/>
            <a:ext cx="3865858" cy="20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2"/>
              </a:lnSpc>
            </a:pPr>
            <a:r>
              <a:rPr lang="en-US" sz="5012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Building Campus Partnerships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90574" y="6150617"/>
            <a:ext cx="4395840" cy="2361622"/>
            <a:chOff x="0" y="0"/>
            <a:chExt cx="486992" cy="2616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993" cy="261632"/>
            </a:xfrm>
            <a:custGeom>
              <a:avLst/>
              <a:gdLst/>
              <a:ahLst/>
              <a:cxnLst/>
              <a:rect l="l" t="t" r="r" b="b"/>
              <a:pathLst>
                <a:path w="486993" h="261632">
                  <a:moveTo>
                    <a:pt x="89821" y="0"/>
                  </a:moveTo>
                  <a:lnTo>
                    <a:pt x="397172" y="0"/>
                  </a:lnTo>
                  <a:cubicBezTo>
                    <a:pt x="446778" y="0"/>
                    <a:pt x="486993" y="40214"/>
                    <a:pt x="486993" y="89821"/>
                  </a:cubicBezTo>
                  <a:lnTo>
                    <a:pt x="486993" y="171811"/>
                  </a:lnTo>
                  <a:cubicBezTo>
                    <a:pt x="486993" y="221418"/>
                    <a:pt x="446778" y="261632"/>
                    <a:pt x="397172" y="261632"/>
                  </a:cubicBezTo>
                  <a:lnTo>
                    <a:pt x="89821" y="261632"/>
                  </a:lnTo>
                  <a:cubicBezTo>
                    <a:pt x="40214" y="261632"/>
                    <a:pt x="0" y="221418"/>
                    <a:pt x="0" y="171811"/>
                  </a:cubicBezTo>
                  <a:lnTo>
                    <a:pt x="0" y="89821"/>
                  </a:lnTo>
                  <a:cubicBezTo>
                    <a:pt x="0" y="40214"/>
                    <a:pt x="40214" y="0"/>
                    <a:pt x="89821" y="0"/>
                  </a:cubicBezTo>
                  <a:close/>
                </a:path>
              </a:pathLst>
            </a:custGeom>
            <a:solidFill>
              <a:srgbClr val="FFFEE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6992" cy="290207"/>
            </a:xfrm>
            <a:prstGeom prst="rect">
              <a:avLst/>
            </a:prstGeom>
          </p:spPr>
          <p:txBody>
            <a:bodyPr lIns="120769" tIns="120769" rIns="120769" bIns="120769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45729" y="6669182"/>
            <a:ext cx="4085529" cy="1409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4992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Presentation Pilots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515600" y="0"/>
            <a:ext cx="7772400" cy="5226750"/>
            <a:chOff x="0" y="0"/>
            <a:chExt cx="10550672" cy="70950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50672" cy="7095109"/>
            </a:xfrm>
            <a:custGeom>
              <a:avLst/>
              <a:gdLst/>
              <a:ahLst/>
              <a:cxnLst/>
              <a:rect l="l" t="t" r="r" b="b"/>
              <a:pathLst>
                <a:path w="10550672" h="7095109">
                  <a:moveTo>
                    <a:pt x="0" y="0"/>
                  </a:moveTo>
                  <a:lnTo>
                    <a:pt x="0" y="2258695"/>
                  </a:lnTo>
                  <a:cubicBezTo>
                    <a:pt x="225981" y="2885821"/>
                    <a:pt x="691902" y="3908806"/>
                    <a:pt x="1659634" y="4865751"/>
                  </a:cubicBezTo>
                  <a:cubicBezTo>
                    <a:pt x="2575257" y="5771134"/>
                    <a:pt x="3735738" y="6375273"/>
                    <a:pt x="4992860" y="6728206"/>
                  </a:cubicBezTo>
                  <a:cubicBezTo>
                    <a:pt x="5857571" y="6970903"/>
                    <a:pt x="6759104" y="7094855"/>
                    <a:pt x="7660370" y="7095109"/>
                  </a:cubicBezTo>
                  <a:lnTo>
                    <a:pt x="7666352" y="7095109"/>
                  </a:lnTo>
                  <a:cubicBezTo>
                    <a:pt x="8072455" y="7094982"/>
                    <a:pt x="8478423" y="7069709"/>
                    <a:pt x="8881201" y="7019036"/>
                  </a:cubicBezTo>
                  <a:cubicBezTo>
                    <a:pt x="9423291" y="6950710"/>
                    <a:pt x="9958867" y="6837553"/>
                    <a:pt x="10483676" y="6691630"/>
                  </a:cubicBezTo>
                  <a:cubicBezTo>
                    <a:pt x="10505875" y="6685407"/>
                    <a:pt x="10530201" y="6677787"/>
                    <a:pt x="10542298" y="6658991"/>
                  </a:cubicBezTo>
                  <a:cubicBezTo>
                    <a:pt x="10547083" y="6651498"/>
                    <a:pt x="10549476" y="6642989"/>
                    <a:pt x="10550672" y="6634226"/>
                  </a:cubicBezTo>
                  <a:lnTo>
                    <a:pt x="10550672" y="6494526"/>
                  </a:lnTo>
                  <a:cubicBezTo>
                    <a:pt x="10539639" y="5142611"/>
                    <a:pt x="10550273" y="3790061"/>
                    <a:pt x="10550672" y="2438146"/>
                  </a:cubicBezTo>
                  <a:lnTo>
                    <a:pt x="10550672" y="0"/>
                  </a:lnTo>
                  <a:close/>
                </a:path>
              </a:pathLst>
            </a:custGeom>
            <a:blipFill>
              <a:blip r:embed="rId3"/>
              <a:stretch>
                <a:fillRect b="-5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68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0829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707624" y="5499891"/>
            <a:ext cx="7973208" cy="1360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1" spc="4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POE.MSU.EDU</a:t>
            </a:r>
          </a:p>
          <a:p>
            <a:pPr algn="ctr">
              <a:lnSpc>
                <a:spcPts val="5460"/>
              </a:lnSpc>
            </a:pPr>
            <a:r>
              <a:rPr lang="en-US" sz="4200" b="1" spc="4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EMPOWER@MSU.EDU</a:t>
            </a:r>
          </a:p>
        </p:txBody>
      </p:sp>
      <p:sp>
        <p:nvSpPr>
          <p:cNvPr id="6" name="Freeform 6"/>
          <p:cNvSpPr/>
          <p:nvPr/>
        </p:nvSpPr>
        <p:spPr>
          <a:xfrm>
            <a:off x="1393815" y="1900750"/>
            <a:ext cx="6013124" cy="6013124"/>
          </a:xfrm>
          <a:custGeom>
            <a:avLst/>
            <a:gdLst/>
            <a:ahLst/>
            <a:cxnLst/>
            <a:rect l="l" t="t" r="r" b="b"/>
            <a:pathLst>
              <a:path w="6013124" h="6013124">
                <a:moveTo>
                  <a:pt x="0" y="0"/>
                </a:moveTo>
                <a:lnTo>
                  <a:pt x="6013124" y="0"/>
                </a:lnTo>
                <a:lnTo>
                  <a:pt x="6013124" y="6013124"/>
                </a:lnTo>
                <a:lnTo>
                  <a:pt x="0" y="6013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392296" y="1906303"/>
            <a:ext cx="6647408" cy="155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99"/>
              </a:lnSpc>
              <a:spcBef>
                <a:spcPct val="0"/>
              </a:spcBef>
            </a:pPr>
            <a:r>
              <a:rPr lang="en-US" sz="914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Questions?</a:t>
            </a:r>
          </a:p>
        </p:txBody>
      </p:sp>
      <p:sp>
        <p:nvSpPr>
          <p:cNvPr id="8" name="Freeform 8"/>
          <p:cNvSpPr/>
          <p:nvPr/>
        </p:nvSpPr>
        <p:spPr>
          <a:xfrm>
            <a:off x="13868697" y="7777224"/>
            <a:ext cx="627104" cy="627104"/>
          </a:xfrm>
          <a:custGeom>
            <a:avLst/>
            <a:gdLst/>
            <a:ahLst/>
            <a:cxnLst/>
            <a:rect l="l" t="t" r="r" b="b"/>
            <a:pathLst>
              <a:path w="627104" h="627104">
                <a:moveTo>
                  <a:pt x="0" y="0"/>
                </a:moveTo>
                <a:lnTo>
                  <a:pt x="627104" y="0"/>
                </a:lnTo>
                <a:lnTo>
                  <a:pt x="627104" y="627104"/>
                </a:lnTo>
                <a:lnTo>
                  <a:pt x="0" y="627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957079" y="7713994"/>
            <a:ext cx="690334" cy="690334"/>
          </a:xfrm>
          <a:custGeom>
            <a:avLst/>
            <a:gdLst/>
            <a:ahLst/>
            <a:cxnLst/>
            <a:rect l="l" t="t" r="r" b="b"/>
            <a:pathLst>
              <a:path w="690334" h="690334">
                <a:moveTo>
                  <a:pt x="0" y="0"/>
                </a:moveTo>
                <a:lnTo>
                  <a:pt x="690334" y="0"/>
                </a:lnTo>
                <a:lnTo>
                  <a:pt x="690334" y="690334"/>
                </a:lnTo>
                <a:lnTo>
                  <a:pt x="0" y="690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648201" y="7777404"/>
            <a:ext cx="3273040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spc="27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MSUPOE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99813" y="7777404"/>
            <a:ext cx="2277661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spc="27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MSUPOE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E68F7849A845B253768CFB280D40" ma:contentTypeVersion="23" ma:contentTypeDescription="Create a new document." ma:contentTypeScope="" ma:versionID="7bc000750d257f9007ff67dee84cb122">
  <xsd:schema xmlns:xsd="http://www.w3.org/2001/XMLSchema" xmlns:xs="http://www.w3.org/2001/XMLSchema" xmlns:p="http://schemas.microsoft.com/office/2006/metadata/properties" xmlns:ns2="b9af824b-b9ca-44bc-93e9-131eccbb3ac9" xmlns:ns3="b9b69cfa-80ab-4e57-8c7c-c439de3a6f57" targetNamespace="http://schemas.microsoft.com/office/2006/metadata/properties" ma:root="true" ma:fieldsID="f08125034f10074474bf3a3ece113903" ns2:_="" ns3:_="">
    <xsd:import namespace="b9af824b-b9ca-44bc-93e9-131eccbb3ac9"/>
    <xsd:import namespace="b9b69cfa-80ab-4e57-8c7c-c439de3a6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ne" minOccurs="0"/>
                <xsd:element ref="ns2:MediaLengthInSeconds" minOccurs="0"/>
                <xsd:element ref="ns2:Status" minOccurs="0"/>
                <xsd:element ref="ns2:MediaServiceLocation" minOccurs="0"/>
                <xsd:element ref="ns2:Updated" minOccurs="0"/>
                <xsd:element ref="ns2:ConfirmedCurrent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824b-b9ca-44bc-93e9-131eccbb3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ne" ma:index="19" nillable="true" ma:displayName="Done" ma:default="1" ma:internalName="Done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 " ma:format="Dropdown" ma:internalName="Status">
      <xsd:simpleType>
        <xsd:union memberTypes="dms:Text">
          <xsd:simpleType>
            <xsd:restriction base="dms:Choice">
              <xsd:enumeration value="Drafting"/>
              <xsd:enumeration value="Complete"/>
              <xsd:enumeration value="Implementing 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Updated" ma:index="23" nillable="true" ma:displayName="Updated" ma:description="May 2018" ma:format="Dropdown" ma:internalName="Updated">
      <xsd:simpleType>
        <xsd:restriction base="dms:Text">
          <xsd:maxLength value="255"/>
        </xsd:restriction>
      </xsd:simpleType>
    </xsd:element>
    <xsd:element name="ConfirmedCurrent" ma:index="24" nillable="true" ma:displayName="Confirmed Current " ma:description="January 14, 2021 " ma:format="Dropdown" ma:internalName="ConfirmedCurrent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9cfa-80ab-4e57-8c7c-c439de3a6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ff38b9b-e467-49f0-aa00-a4b002715b25}" ma:internalName="TaxCatchAll" ma:showField="CatchAllData" ma:web="b9b69cfa-80ab-4e57-8c7c-c439de3a6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b9af824b-b9ca-44bc-93e9-131eccbb3ac9" xsi:nil="true"/>
    <Updated xmlns="b9af824b-b9ca-44bc-93e9-131eccbb3ac9" xsi:nil="true"/>
    <Done xmlns="b9af824b-b9ca-44bc-93e9-131eccbb3ac9">true</Done>
    <ConfirmedCurrent xmlns="b9af824b-b9ca-44bc-93e9-131eccbb3ac9" xsi:nil="true"/>
    <lcf76f155ced4ddcb4097134ff3c332f xmlns="b9af824b-b9ca-44bc-93e9-131eccbb3ac9">
      <Terms xmlns="http://schemas.microsoft.com/office/infopath/2007/PartnerControls"/>
    </lcf76f155ced4ddcb4097134ff3c332f>
    <TaxCatchAll xmlns="b9b69cfa-80ab-4e57-8c7c-c439de3a6f57" xsi:nil="true"/>
  </documentManagement>
</p:properties>
</file>

<file path=customXml/itemProps1.xml><?xml version="1.0" encoding="utf-8"?>
<ds:datastoreItem xmlns:ds="http://schemas.openxmlformats.org/officeDocument/2006/customXml" ds:itemID="{3B894623-00FB-41D1-BBFE-BC8B2C93FA32}"/>
</file>

<file path=customXml/itemProps2.xml><?xml version="1.0" encoding="utf-8"?>
<ds:datastoreItem xmlns:ds="http://schemas.openxmlformats.org/officeDocument/2006/customXml" ds:itemID="{31F8CF9B-FB09-4E74-9693-FBB6499BFF6D}"/>
</file>

<file path=customXml/itemProps3.xml><?xml version="1.0" encoding="utf-8"?>
<ds:datastoreItem xmlns:ds="http://schemas.openxmlformats.org/officeDocument/2006/customXml" ds:itemID="{101A9726-C902-47C6-9EE7-B1A7F31C41F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Application>Microsoft Office PowerPoint</Application>
  <PresentationFormat>Custom</PresentationFormat>
  <Paragraphs>74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Poppins Medium</vt:lpstr>
      <vt:lpstr>Cooper Hewitt Italics</vt:lpstr>
      <vt:lpstr>Roboto</vt:lpstr>
      <vt:lpstr>Anton</vt:lpstr>
      <vt:lpstr>Calibri</vt:lpstr>
      <vt:lpstr>League Spartan</vt:lpstr>
      <vt:lpstr>Montserrat 2 Bold</vt:lpstr>
      <vt:lpstr>Montserrat Classic Bold</vt:lpstr>
      <vt:lpstr>Arial</vt:lpstr>
      <vt:lpstr>Cooper Hewitt Bold</vt:lpstr>
      <vt:lpstr>Montserrat 1 Bold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 Overview_Academic Governance</dc:title>
  <dc:creator>Weiss, Lydia</dc:creator>
  <cp:lastModifiedBy>Weiss, Lydia</cp:lastModifiedBy>
  <cp:revision>2</cp:revision>
  <dcterms:created xsi:type="dcterms:W3CDTF">2006-08-16T00:00:00Z</dcterms:created>
  <dcterms:modified xsi:type="dcterms:W3CDTF">2025-03-17T19:23:58Z</dcterms:modified>
  <dc:identifier>DAGh_u8S04U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0x010100373BE68F7849A845B253768CFB280D40</vt:lpwstr>
  </property>
</Properties>
</file>