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59" r:id="rId5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8E8E8"/>
    <a:srgbClr val="18453B"/>
    <a:srgbClr val="0C533A"/>
    <a:srgbClr val="0643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51"/>
    <p:restoredTop sz="94663"/>
  </p:normalViewPr>
  <p:slideViewPr>
    <p:cSldViewPr snapToGrid="0" snapToObjects="1" showGuides="1">
      <p:cViewPr varScale="1">
        <p:scale>
          <a:sx n="108" d="100"/>
          <a:sy n="108" d="100"/>
        </p:scale>
        <p:origin x="192" y="16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296633"/>
            <a:ext cx="7772400" cy="97647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 b="0" i="0" baseline="0">
                <a:ln>
                  <a:noFill/>
                </a:ln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73105"/>
            <a:ext cx="7772400" cy="15767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D803B8FA-BCB0-5D4D-9E0C-8594CF5A2264}" type="datetime1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205D934E-3E61-264D-8682-F58928E18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60272"/>
            <a:ext cx="8229600" cy="73635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 b="0" i="0" baseline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1 column full width, bullets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4754"/>
            <a:ext cx="8229600" cy="3049871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1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486906">
              <a:buClr>
                <a:schemeClr val="tx1">
                  <a:lumMod val="75000"/>
                  <a:lumOff val="25000"/>
                </a:schemeClr>
              </a:buClr>
              <a:buSzPct val="85000"/>
              <a:buFont typeface="Wingdings" charset="2"/>
              <a:buChar char="§"/>
              <a:defRPr sz="18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C93AF409-9F3D-4144-905F-D667DBFB2192}" type="datetime1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0B4461CB-4CA9-2A43-A3FA-624E1DA48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60272"/>
            <a:ext cx="8229600" cy="73635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 b="0" i="0" baseline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2 columns, bullets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4752"/>
            <a:ext cx="3950704" cy="3222512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1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3849B177-5D8B-7A43-B9D4-2D03D1F64BD4}" type="datetime1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4599938D-0427-3542-974E-F7CD887B3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736096" y="1544752"/>
            <a:ext cx="3950704" cy="3222512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1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84283"/>
            <a:ext cx="8229600" cy="61586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 b="0" i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1 column, no bullets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14700"/>
          </a:xfrm>
          <a:prstGeom prst="rect">
            <a:avLst/>
          </a:prstGeom>
        </p:spPr>
        <p:txBody>
          <a:bodyPr wrap="square" numCol="1" anchor="t"/>
          <a:lstStyle>
            <a:lvl1pPr marL="0" indent="0" algn="l"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 sz="18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0" indent="0" algn="l"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9F847968-A88B-B947-87AA-BB83F906ED2F}" type="datetime1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4DCE0E26-47BB-FF4B-814B-E43C1B98F5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56319"/>
            <a:ext cx="8229600" cy="54383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 b="0" i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1 column,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14700"/>
          </a:xfrm>
          <a:prstGeom prst="rect">
            <a:avLst/>
          </a:prstGeom>
        </p:spPr>
        <p:txBody>
          <a:bodyPr wrap="square" numCol="1" anchor="t"/>
          <a:lstStyle>
            <a:lvl1pPr marL="342892" indent="-342892" algn="l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 sz="18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342892" indent="342892" algn="l"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04B2702C-F183-E649-BBAD-4C35648D6001}" type="datetime1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14362E17-3E5F-5C4D-AFD9-BBBB918BE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Masthead">
            <a:extLst>
              <a:ext uri="{FF2B5EF4-FFF2-40B4-BE49-F238E27FC236}">
                <a16:creationId xmlns:a16="http://schemas.microsoft.com/office/drawing/2014/main" id="{911B9DB7-B6B9-344D-9E04-DAC9A67D7D04}"/>
              </a:ext>
            </a:extLst>
          </p:cNvPr>
          <p:cNvGrpSpPr/>
          <p:nvPr userDrawn="1"/>
        </p:nvGrpSpPr>
        <p:grpSpPr>
          <a:xfrm>
            <a:off x="0" y="0"/>
            <a:ext cx="9144000" cy="246063"/>
            <a:chOff x="0" y="0"/>
            <a:chExt cx="9144000" cy="246063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5BE9E51-4C09-6143-971C-9DD2E89AD7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0"/>
              <a:ext cx="9144000" cy="246063"/>
            </a:xfrm>
            <a:prstGeom prst="rect">
              <a:avLst/>
            </a:prstGeom>
            <a:solidFill>
              <a:srgbClr val="18453B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 descr="Michigan State University logo">
              <a:extLst>
                <a:ext uri="{FF2B5EF4-FFF2-40B4-BE49-F238E27FC236}">
                  <a16:creationId xmlns:a16="http://schemas.microsoft.com/office/drawing/2014/main" id="{98BD41DC-C861-EA40-A7D0-5F4B59AF91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6742443" y="26957"/>
              <a:ext cx="2282231" cy="192657"/>
            </a:xfrm>
            <a:prstGeom prst="rect">
              <a:avLst/>
            </a:prstGeom>
          </p:spPr>
        </p:pic>
        <p:sp>
          <p:nvSpPr>
            <p:cNvPr id="23" name="Chevron 8">
              <a:extLst>
                <a:ext uri="{FF2B5EF4-FFF2-40B4-BE49-F238E27FC236}">
                  <a16:creationId xmlns:a16="http://schemas.microsoft.com/office/drawing/2014/main" id="{9BEA3DE6-BAD5-0A42-A811-B6490EC902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9326" y="0"/>
              <a:ext cx="138756" cy="246063"/>
            </a:xfrm>
            <a:custGeom>
              <a:avLst/>
              <a:gdLst>
                <a:gd name="connsiteX0" fmla="*/ 0 w 218131"/>
                <a:gd name="connsiteY0" fmla="*/ 0 h 246063"/>
                <a:gd name="connsiteX1" fmla="*/ 109066 w 218131"/>
                <a:gd name="connsiteY1" fmla="*/ 0 h 246063"/>
                <a:gd name="connsiteX2" fmla="*/ 218131 w 218131"/>
                <a:gd name="connsiteY2" fmla="*/ 123032 h 246063"/>
                <a:gd name="connsiteX3" fmla="*/ 109066 w 218131"/>
                <a:gd name="connsiteY3" fmla="*/ 246063 h 246063"/>
                <a:gd name="connsiteX4" fmla="*/ 0 w 218131"/>
                <a:gd name="connsiteY4" fmla="*/ 246063 h 246063"/>
                <a:gd name="connsiteX5" fmla="*/ 109066 w 218131"/>
                <a:gd name="connsiteY5" fmla="*/ 123032 h 246063"/>
                <a:gd name="connsiteX6" fmla="*/ 0 w 218131"/>
                <a:gd name="connsiteY6" fmla="*/ 0 h 246063"/>
                <a:gd name="connsiteX0" fmla="*/ 0 w 138756"/>
                <a:gd name="connsiteY0" fmla="*/ 0 h 246063"/>
                <a:gd name="connsiteX1" fmla="*/ 109066 w 138756"/>
                <a:gd name="connsiteY1" fmla="*/ 0 h 246063"/>
                <a:gd name="connsiteX2" fmla="*/ 138756 w 138756"/>
                <a:gd name="connsiteY2" fmla="*/ 129382 h 246063"/>
                <a:gd name="connsiteX3" fmla="*/ 109066 w 138756"/>
                <a:gd name="connsiteY3" fmla="*/ 246063 h 246063"/>
                <a:gd name="connsiteX4" fmla="*/ 0 w 138756"/>
                <a:gd name="connsiteY4" fmla="*/ 246063 h 246063"/>
                <a:gd name="connsiteX5" fmla="*/ 109066 w 138756"/>
                <a:gd name="connsiteY5" fmla="*/ 123032 h 246063"/>
                <a:gd name="connsiteX6" fmla="*/ 0 w 138756"/>
                <a:gd name="connsiteY6" fmla="*/ 0 h 246063"/>
                <a:gd name="connsiteX0" fmla="*/ 0 w 138756"/>
                <a:gd name="connsiteY0" fmla="*/ 0 h 246063"/>
                <a:gd name="connsiteX1" fmla="*/ 109066 w 138756"/>
                <a:gd name="connsiteY1" fmla="*/ 0 h 246063"/>
                <a:gd name="connsiteX2" fmla="*/ 138756 w 138756"/>
                <a:gd name="connsiteY2" fmla="*/ 123032 h 246063"/>
                <a:gd name="connsiteX3" fmla="*/ 109066 w 138756"/>
                <a:gd name="connsiteY3" fmla="*/ 246063 h 246063"/>
                <a:gd name="connsiteX4" fmla="*/ 0 w 138756"/>
                <a:gd name="connsiteY4" fmla="*/ 246063 h 246063"/>
                <a:gd name="connsiteX5" fmla="*/ 109066 w 138756"/>
                <a:gd name="connsiteY5" fmla="*/ 123032 h 246063"/>
                <a:gd name="connsiteX6" fmla="*/ 0 w 138756"/>
                <a:gd name="connsiteY6" fmla="*/ 0 h 246063"/>
                <a:gd name="connsiteX0" fmla="*/ 0 w 138756"/>
                <a:gd name="connsiteY0" fmla="*/ 3175 h 249238"/>
                <a:gd name="connsiteX1" fmla="*/ 26516 w 138756"/>
                <a:gd name="connsiteY1" fmla="*/ 0 h 249238"/>
                <a:gd name="connsiteX2" fmla="*/ 138756 w 138756"/>
                <a:gd name="connsiteY2" fmla="*/ 126207 h 249238"/>
                <a:gd name="connsiteX3" fmla="*/ 109066 w 138756"/>
                <a:gd name="connsiteY3" fmla="*/ 249238 h 249238"/>
                <a:gd name="connsiteX4" fmla="*/ 0 w 138756"/>
                <a:gd name="connsiteY4" fmla="*/ 249238 h 249238"/>
                <a:gd name="connsiteX5" fmla="*/ 109066 w 138756"/>
                <a:gd name="connsiteY5" fmla="*/ 126207 h 249238"/>
                <a:gd name="connsiteX6" fmla="*/ 0 w 138756"/>
                <a:gd name="connsiteY6" fmla="*/ 3175 h 249238"/>
                <a:gd name="connsiteX0" fmla="*/ 0 w 138756"/>
                <a:gd name="connsiteY0" fmla="*/ 3175 h 252413"/>
                <a:gd name="connsiteX1" fmla="*/ 26516 w 138756"/>
                <a:gd name="connsiteY1" fmla="*/ 0 h 252413"/>
                <a:gd name="connsiteX2" fmla="*/ 138756 w 138756"/>
                <a:gd name="connsiteY2" fmla="*/ 126207 h 252413"/>
                <a:gd name="connsiteX3" fmla="*/ 23341 w 138756"/>
                <a:gd name="connsiteY3" fmla="*/ 252413 h 252413"/>
                <a:gd name="connsiteX4" fmla="*/ 0 w 138756"/>
                <a:gd name="connsiteY4" fmla="*/ 249238 h 252413"/>
                <a:gd name="connsiteX5" fmla="*/ 109066 w 138756"/>
                <a:gd name="connsiteY5" fmla="*/ 126207 h 252413"/>
                <a:gd name="connsiteX6" fmla="*/ 0 w 138756"/>
                <a:gd name="connsiteY6" fmla="*/ 3175 h 252413"/>
                <a:gd name="connsiteX0" fmla="*/ 0 w 138756"/>
                <a:gd name="connsiteY0" fmla="*/ 3175 h 255588"/>
                <a:gd name="connsiteX1" fmla="*/ 26516 w 138756"/>
                <a:gd name="connsiteY1" fmla="*/ 0 h 255588"/>
                <a:gd name="connsiteX2" fmla="*/ 138756 w 138756"/>
                <a:gd name="connsiteY2" fmla="*/ 126207 h 255588"/>
                <a:gd name="connsiteX3" fmla="*/ 36041 w 138756"/>
                <a:gd name="connsiteY3" fmla="*/ 255588 h 255588"/>
                <a:gd name="connsiteX4" fmla="*/ 0 w 138756"/>
                <a:gd name="connsiteY4" fmla="*/ 249238 h 255588"/>
                <a:gd name="connsiteX5" fmla="*/ 109066 w 138756"/>
                <a:gd name="connsiteY5" fmla="*/ 126207 h 255588"/>
                <a:gd name="connsiteX6" fmla="*/ 0 w 138756"/>
                <a:gd name="connsiteY6" fmla="*/ 3175 h 255588"/>
                <a:gd name="connsiteX0" fmla="*/ 0 w 138756"/>
                <a:gd name="connsiteY0" fmla="*/ 3175 h 249238"/>
                <a:gd name="connsiteX1" fmla="*/ 26516 w 138756"/>
                <a:gd name="connsiteY1" fmla="*/ 0 h 249238"/>
                <a:gd name="connsiteX2" fmla="*/ 138756 w 138756"/>
                <a:gd name="connsiteY2" fmla="*/ 126207 h 249238"/>
                <a:gd name="connsiteX3" fmla="*/ 32866 w 138756"/>
                <a:gd name="connsiteY3" fmla="*/ 249238 h 249238"/>
                <a:gd name="connsiteX4" fmla="*/ 0 w 138756"/>
                <a:gd name="connsiteY4" fmla="*/ 249238 h 249238"/>
                <a:gd name="connsiteX5" fmla="*/ 109066 w 138756"/>
                <a:gd name="connsiteY5" fmla="*/ 126207 h 249238"/>
                <a:gd name="connsiteX6" fmla="*/ 0 w 138756"/>
                <a:gd name="connsiteY6" fmla="*/ 3175 h 249238"/>
                <a:gd name="connsiteX0" fmla="*/ 0 w 138756"/>
                <a:gd name="connsiteY0" fmla="*/ 0 h 246063"/>
                <a:gd name="connsiteX1" fmla="*/ 36041 w 138756"/>
                <a:gd name="connsiteY1" fmla="*/ 6350 h 246063"/>
                <a:gd name="connsiteX2" fmla="*/ 138756 w 138756"/>
                <a:gd name="connsiteY2" fmla="*/ 123032 h 246063"/>
                <a:gd name="connsiteX3" fmla="*/ 32866 w 138756"/>
                <a:gd name="connsiteY3" fmla="*/ 246063 h 246063"/>
                <a:gd name="connsiteX4" fmla="*/ 0 w 138756"/>
                <a:gd name="connsiteY4" fmla="*/ 246063 h 246063"/>
                <a:gd name="connsiteX5" fmla="*/ 109066 w 138756"/>
                <a:gd name="connsiteY5" fmla="*/ 123032 h 246063"/>
                <a:gd name="connsiteX6" fmla="*/ 0 w 138756"/>
                <a:gd name="connsiteY6" fmla="*/ 0 h 246063"/>
                <a:gd name="connsiteX0" fmla="*/ 0 w 138756"/>
                <a:gd name="connsiteY0" fmla="*/ 3175 h 249238"/>
                <a:gd name="connsiteX1" fmla="*/ 36041 w 138756"/>
                <a:gd name="connsiteY1" fmla="*/ 0 h 249238"/>
                <a:gd name="connsiteX2" fmla="*/ 138756 w 138756"/>
                <a:gd name="connsiteY2" fmla="*/ 126207 h 249238"/>
                <a:gd name="connsiteX3" fmla="*/ 32866 w 138756"/>
                <a:gd name="connsiteY3" fmla="*/ 249238 h 249238"/>
                <a:gd name="connsiteX4" fmla="*/ 0 w 138756"/>
                <a:gd name="connsiteY4" fmla="*/ 249238 h 249238"/>
                <a:gd name="connsiteX5" fmla="*/ 109066 w 138756"/>
                <a:gd name="connsiteY5" fmla="*/ 126207 h 249238"/>
                <a:gd name="connsiteX6" fmla="*/ 0 w 138756"/>
                <a:gd name="connsiteY6" fmla="*/ 3175 h 249238"/>
                <a:gd name="connsiteX0" fmla="*/ 0 w 138756"/>
                <a:gd name="connsiteY0" fmla="*/ 0 h 246063"/>
                <a:gd name="connsiteX1" fmla="*/ 29691 w 138756"/>
                <a:gd name="connsiteY1" fmla="*/ 0 h 246063"/>
                <a:gd name="connsiteX2" fmla="*/ 138756 w 138756"/>
                <a:gd name="connsiteY2" fmla="*/ 123032 h 246063"/>
                <a:gd name="connsiteX3" fmla="*/ 32866 w 138756"/>
                <a:gd name="connsiteY3" fmla="*/ 246063 h 246063"/>
                <a:gd name="connsiteX4" fmla="*/ 0 w 138756"/>
                <a:gd name="connsiteY4" fmla="*/ 246063 h 246063"/>
                <a:gd name="connsiteX5" fmla="*/ 109066 w 138756"/>
                <a:gd name="connsiteY5" fmla="*/ 123032 h 246063"/>
                <a:gd name="connsiteX6" fmla="*/ 0 w 138756"/>
                <a:gd name="connsiteY6" fmla="*/ 0 h 246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8756" h="246063">
                  <a:moveTo>
                    <a:pt x="0" y="0"/>
                  </a:moveTo>
                  <a:lnTo>
                    <a:pt x="29691" y="0"/>
                  </a:lnTo>
                  <a:lnTo>
                    <a:pt x="138756" y="123032"/>
                  </a:lnTo>
                  <a:lnTo>
                    <a:pt x="32866" y="246063"/>
                  </a:lnTo>
                  <a:lnTo>
                    <a:pt x="0" y="246063"/>
                  </a:lnTo>
                  <a:lnTo>
                    <a:pt x="109066" y="1230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40000" dist="23000" dir="5400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ea typeface="+mn-ea"/>
                <a:cs typeface="+mn-cs"/>
              </a:defRPr>
            </a:lvl1pPr>
          </a:lstStyle>
          <a:p>
            <a:pPr>
              <a:defRPr/>
            </a:pPr>
            <a:fld id="{FB44CCF9-D185-2447-94DE-2F097F7C2422}" type="datetime1">
              <a:rPr lang="en-US"/>
              <a:pPr>
                <a:defRPr/>
              </a:pPr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ea typeface="+mn-ea"/>
                <a:cs typeface="+mn-cs"/>
              </a:defRPr>
            </a:lvl1pPr>
          </a:lstStyle>
          <a:p>
            <a:pPr>
              <a:defRPr/>
            </a:pPr>
            <a:fld id="{E1544D71-77D6-5B4F-A1FC-5CA064DBD1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8" r:id="rId4"/>
    <p:sldLayoutId id="2147483697" r:id="rId5"/>
  </p:sldLayoutIdLst>
  <p:txStyles>
    <p:titleStyle>
      <a:lvl1pPr algn="ctr" defTabSz="342892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algn="ctr" defTabSz="342892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2pPr>
      <a:lvl3pPr algn="ctr" defTabSz="342892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3pPr>
      <a:lvl4pPr algn="ctr" defTabSz="342892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4pPr>
      <a:lvl5pPr algn="ctr" defTabSz="342892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5pPr>
      <a:lvl6pPr marL="342892" algn="ctr" defTabSz="342892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6pPr>
      <a:lvl7pPr marL="685783" algn="ctr" defTabSz="342892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7pPr>
      <a:lvl8pPr marL="1028675" algn="ctr" defTabSz="342892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8pPr>
      <a:lvl9pPr marL="1371566" algn="ctr" defTabSz="342892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9pPr>
    </p:titleStyle>
    <p:bodyStyle>
      <a:lvl1pPr marL="257168" indent="-257168" algn="l" defTabSz="342892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marL="557199" indent="-214308" algn="l" defTabSz="342892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2pPr>
      <a:lvl3pPr marL="857228" indent="-171446" algn="l" defTabSz="342892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3pPr>
      <a:lvl4pPr marL="1200120" indent="-171446" algn="l" defTabSz="342892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4pPr>
      <a:lvl5pPr marL="1543012" indent="-171446" algn="l" defTabSz="342892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5pPr>
      <a:lvl6pPr marL="1885903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rpan4@msu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 bwMode="auto">
          <a:xfrm>
            <a:off x="1657350" y="1081002"/>
            <a:ext cx="5829300" cy="1152525"/>
          </a:xfr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2025 Standing Committee Annual Report</a:t>
            </a:r>
            <a:br>
              <a:rPr lang="en-US" sz="2400" b="1" dirty="0">
                <a:latin typeface="Arial" charset="0"/>
                <a:ea typeface="Arial" charset="0"/>
                <a:cs typeface="Arial" charset="0"/>
              </a:rPr>
            </a:br>
            <a:br>
              <a:rPr lang="en-US" sz="2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University Committee on</a:t>
            </a:r>
            <a:br>
              <a:rPr lang="en-US" sz="2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Student Life and Engagement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1700" y="2909974"/>
            <a:ext cx="4800600" cy="1483896"/>
          </a:xfrm>
        </p:spPr>
        <p:txBody>
          <a:bodyPr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Andrew M. Sharp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He/Him</a:t>
            </a:r>
          </a:p>
          <a:p>
            <a:pPr algn="ctr" fontAlgn="auto">
              <a:spcAft>
                <a:spcPts val="0"/>
              </a:spcAft>
              <a:defRPr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Chairperson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dirty="0">
                <a:latin typeface="Arial" charset="0"/>
                <a:ea typeface="Arial" charset="0"/>
                <a:cs typeface="Arial" charset="0"/>
                <a:hlinkClick r:id="rId2"/>
              </a:rPr>
              <a:t>sharpan4@msu.edu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ctr" fontAlgn="auto">
              <a:spcAft>
                <a:spcPts val="0"/>
              </a:spcAft>
              <a:defRPr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4FA81-D1D1-2048-ACF0-56C9FA676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3600"/>
            <a:ext cx="8229600" cy="514547"/>
          </a:xfrm>
        </p:spPr>
        <p:txBody>
          <a:bodyPr/>
          <a:lstStyle/>
          <a:p>
            <a:r>
              <a:rPr lang="en-US" dirty="0"/>
              <a:t>2024 Fall Semester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C9E5B-1095-7B49-BCF1-517237671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70021"/>
            <a:ext cx="8510337" cy="3896194"/>
          </a:xfrm>
        </p:spPr>
        <p:txBody>
          <a:bodyPr/>
          <a:lstStyle/>
          <a:p>
            <a:r>
              <a:rPr lang="en-US" dirty="0"/>
              <a:t>September</a:t>
            </a:r>
          </a:p>
          <a:p>
            <a:pPr lvl="1"/>
            <a:r>
              <a:rPr lang="en-US" sz="1600" dirty="0"/>
              <a:t>Construction updates with Campbell Hall/Multicultural Center/Student Rec &amp; Wellness</a:t>
            </a:r>
          </a:p>
          <a:p>
            <a:pPr lvl="1"/>
            <a:r>
              <a:rPr lang="en-US" sz="1600" dirty="0"/>
              <a:t>Minor modifications to the Student Rights and Responsibilities</a:t>
            </a:r>
          </a:p>
          <a:p>
            <a:pPr lvl="2"/>
            <a:r>
              <a:rPr lang="en-US" sz="1300" dirty="0"/>
              <a:t>Corrections to hyperlinks, updated definitions of “good cause,” and other MSU roles &amp; titles</a:t>
            </a:r>
          </a:p>
          <a:p>
            <a:r>
              <a:rPr lang="en-US" dirty="0"/>
              <a:t>October</a:t>
            </a:r>
          </a:p>
          <a:p>
            <a:pPr lvl="1"/>
            <a:r>
              <a:rPr lang="en-US" sz="1600" dirty="0"/>
              <a:t>Discussions of changes within OCR with tracking, guidance with ADP/RVSM/Title IX regulations</a:t>
            </a:r>
          </a:p>
          <a:p>
            <a:pPr lvl="1"/>
            <a:r>
              <a:rPr lang="en-US" sz="1600" dirty="0"/>
              <a:t>MSU Vote/Student engagement and preparation for the 2024 Election</a:t>
            </a:r>
          </a:p>
          <a:p>
            <a:pPr lvl="1"/>
            <a:r>
              <a:rPr lang="en-US" sz="1600" dirty="0"/>
              <a:t>Updates regarding new leadership structures within the Division of Student Affairs</a:t>
            </a:r>
          </a:p>
          <a:p>
            <a:r>
              <a:rPr lang="en-US" dirty="0"/>
              <a:t>November</a:t>
            </a:r>
          </a:p>
          <a:p>
            <a:pPr lvl="1"/>
            <a:r>
              <a:rPr lang="en-US" sz="1600" dirty="0"/>
              <a:t>Presentation from Advocates for Suicide Prevention and Rehabilitative Training for All (SPARTA)</a:t>
            </a:r>
          </a:p>
          <a:p>
            <a:r>
              <a:rPr lang="en-US" dirty="0"/>
              <a:t>December</a:t>
            </a:r>
          </a:p>
          <a:p>
            <a:pPr lvl="1"/>
            <a:r>
              <a:rPr lang="en-US" sz="1600" dirty="0"/>
              <a:t>No formal meeting due to the academic calendar</a:t>
            </a:r>
          </a:p>
        </p:txBody>
      </p:sp>
    </p:spTree>
    <p:extLst>
      <p:ext uri="{BB962C8B-B14F-4D97-AF65-F5344CB8AC3E}">
        <p14:creationId xmlns:p14="http://schemas.microsoft.com/office/powerpoint/2010/main" val="1912205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350D2B-D1FE-961B-ADF2-C99282A40E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06160-EEED-9CEC-02B2-E5480A152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3600"/>
            <a:ext cx="8229600" cy="514547"/>
          </a:xfrm>
        </p:spPr>
        <p:txBody>
          <a:bodyPr/>
          <a:lstStyle/>
          <a:p>
            <a:r>
              <a:rPr lang="en-US" dirty="0"/>
              <a:t>2025 Spring Semester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8C684-71A2-67BD-5486-6DA0DBD74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70021"/>
            <a:ext cx="8510337" cy="3896194"/>
          </a:xfrm>
        </p:spPr>
        <p:txBody>
          <a:bodyPr/>
          <a:lstStyle/>
          <a:p>
            <a:r>
              <a:rPr lang="en-US" dirty="0"/>
              <a:t>January</a:t>
            </a:r>
          </a:p>
          <a:p>
            <a:pPr lvl="1"/>
            <a:r>
              <a:rPr lang="en-US" sz="1600" dirty="0"/>
              <a:t>No formal business meeting</a:t>
            </a:r>
          </a:p>
          <a:p>
            <a:pPr lvl="1"/>
            <a:r>
              <a:rPr lang="en-US" sz="1600" dirty="0"/>
              <a:t>Toured the Multicultural Center before the ribbon cutting in February</a:t>
            </a:r>
          </a:p>
          <a:p>
            <a:r>
              <a:rPr lang="en-US" dirty="0"/>
              <a:t>February</a:t>
            </a:r>
          </a:p>
          <a:p>
            <a:pPr lvl="1"/>
            <a:r>
              <a:rPr lang="en-US" sz="1600" dirty="0"/>
              <a:t>Presentation from the Student Success Executive Advisory Committee (SSEAC)</a:t>
            </a:r>
          </a:p>
          <a:p>
            <a:pPr lvl="1"/>
            <a:r>
              <a:rPr lang="en-US" sz="1600" dirty="0"/>
              <a:t>Updates from Dr. </a:t>
            </a:r>
            <a:r>
              <a:rPr lang="en-US" sz="1600" dirty="0" err="1"/>
              <a:t>Genyne</a:t>
            </a:r>
            <a:r>
              <a:rPr lang="en-US" sz="1600" dirty="0"/>
              <a:t> Royal about Rapid Response Teams concerning DEIB</a:t>
            </a:r>
          </a:p>
          <a:p>
            <a:pPr lvl="1"/>
            <a:r>
              <a:rPr lang="en-US" sz="1600" dirty="0"/>
              <a:t>Discussed updates around the search process for the VPSA/AVP of RHS</a:t>
            </a:r>
          </a:p>
          <a:p>
            <a:r>
              <a:rPr lang="en-US" dirty="0"/>
              <a:t>March</a:t>
            </a:r>
          </a:p>
          <a:p>
            <a:pPr lvl="1"/>
            <a:r>
              <a:rPr lang="en-US" sz="1600" dirty="0"/>
              <a:t>Updates about Student Rec &amp; Wellness Center</a:t>
            </a:r>
          </a:p>
          <a:p>
            <a:pPr lvl="1"/>
            <a:r>
              <a:rPr lang="en-US" sz="1600" dirty="0"/>
              <a:t>Construction Updates regarding Campbell Hall for Fall 2025</a:t>
            </a:r>
          </a:p>
          <a:p>
            <a:pPr lvl="1"/>
            <a:r>
              <a:rPr lang="en-US" sz="1600" dirty="0"/>
              <a:t>Room and Board Rates for 2025-26 Academic Year</a:t>
            </a:r>
          </a:p>
          <a:p>
            <a:r>
              <a:rPr lang="en-US" dirty="0"/>
              <a:t>April</a:t>
            </a:r>
          </a:p>
          <a:p>
            <a:pPr lvl="1"/>
            <a:r>
              <a:rPr lang="en-US" sz="1600" dirty="0"/>
              <a:t>April meeting will occur on April 18</a:t>
            </a:r>
            <a:r>
              <a:rPr lang="en-US" sz="1600" baseline="30000" dirty="0"/>
              <a:t>th</a:t>
            </a:r>
            <a:r>
              <a:rPr lang="en-US" sz="1600" dirty="0"/>
              <a:t>, at 8:30 AM</a:t>
            </a:r>
          </a:p>
        </p:txBody>
      </p:sp>
    </p:spTree>
    <p:extLst>
      <p:ext uri="{BB962C8B-B14F-4D97-AF65-F5344CB8AC3E}">
        <p14:creationId xmlns:p14="http://schemas.microsoft.com/office/powerpoint/2010/main" val="1544321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C1A9C-2F77-CE4F-8F4A-A236E0CF6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5524"/>
            <a:ext cx="8229600" cy="615868"/>
          </a:xfrm>
        </p:spPr>
        <p:txBody>
          <a:bodyPr/>
          <a:lstStyle/>
          <a:p>
            <a:r>
              <a:rPr lang="en-US" dirty="0"/>
              <a:t>Upcoming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D5331-11CA-A542-9458-A18D7445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101" y="816388"/>
            <a:ext cx="8591797" cy="3007465"/>
          </a:xfrm>
        </p:spPr>
        <p:txBody>
          <a:bodyPr/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/>
              <a:t>2/13 Permanent Memorial Updates &amp; Discussions with the Planning Committee</a:t>
            </a:r>
          </a:p>
          <a:p>
            <a:pPr marL="1142978" lvl="2" indent="-285750">
              <a:buFont typeface="Wingdings" pitchFamily="2" charset="2"/>
              <a:buChar char="§"/>
            </a:pPr>
            <a:r>
              <a:rPr lang="en-US" dirty="0"/>
              <a:t>Three Finalists have been selected. The Planning Committee is still looking to gather community input on each finalist through a community survey, which is open until March 31</a:t>
            </a:r>
            <a:r>
              <a:rPr lang="en-US" baseline="30000" dirty="0"/>
              <a:t>st</a:t>
            </a:r>
            <a:r>
              <a:rPr lang="en-US" dirty="0"/>
              <a:t>.</a:t>
            </a:r>
          </a:p>
          <a:p>
            <a:pPr marL="285750" lvl="1" indent="-285750">
              <a:buFont typeface="Wingdings" pitchFamily="2" charset="2"/>
              <a:buChar char="§"/>
            </a:pPr>
            <a:r>
              <a:rPr lang="en-US" dirty="0"/>
              <a:t> Stop Campus Hazing Act Implementation</a:t>
            </a:r>
          </a:p>
          <a:p>
            <a:pPr marL="1142978" lvl="2" indent="-285750">
              <a:buFont typeface="Wingdings" pitchFamily="2" charset="2"/>
              <a:buChar char="§"/>
            </a:pPr>
            <a:r>
              <a:rPr lang="en-US" dirty="0"/>
              <a:t>Asked the Work Team in the Clery Compliance Office to update the committee on the progress of the implementation of new requirements with training/reporting acts of hazing</a:t>
            </a:r>
          </a:p>
          <a:p>
            <a:pPr marL="1142978" lvl="2" indent="-285750">
              <a:buFont typeface="Wingdings" pitchFamily="2" charset="2"/>
              <a:buChar char="§"/>
            </a:pPr>
            <a:r>
              <a:rPr lang="en-US" dirty="0"/>
              <a:t>Asked the Work Team to do a follow-up with the Committee in September 2025</a:t>
            </a:r>
          </a:p>
          <a:p>
            <a:pPr marL="285750" lvl="1" indent="-285750">
              <a:buFont typeface="Wingdings" pitchFamily="2" charset="2"/>
              <a:buChar char="§"/>
            </a:pPr>
            <a:r>
              <a:rPr lang="en-US" dirty="0"/>
              <a:t>Updates with Community Relations/Supporting Students with recent Federal Executive Orders</a:t>
            </a:r>
          </a:p>
          <a:p>
            <a:pPr marL="1142978" lvl="2" indent="-285750">
              <a:buFont typeface="Wingdings" pitchFamily="2" charset="2"/>
              <a:buChar char="§"/>
            </a:pPr>
            <a:r>
              <a:rPr lang="en-US" dirty="0"/>
              <a:t>Asking Su Webster, Director of Student and Community Relations, to present to the committee</a:t>
            </a:r>
          </a:p>
          <a:p>
            <a:pPr marL="285750" lvl="1" indent="-285750">
              <a:buFont typeface="Wingdings" pitchFamily="2" charset="2"/>
              <a:buChar char="§"/>
            </a:pPr>
            <a:r>
              <a:rPr lang="en-US" dirty="0"/>
              <a:t>Making a Formal Name Change to Reflect the New Leadership Structure in the Division of Student Affairs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9876C4D-9D0B-95B7-4C4D-16B84EAF17CB}"/>
              </a:ext>
            </a:extLst>
          </p:cNvPr>
          <p:cNvSpPr txBox="1">
            <a:spLocks/>
          </p:cNvSpPr>
          <p:nvPr/>
        </p:nvSpPr>
        <p:spPr>
          <a:xfrm>
            <a:off x="457200" y="3945454"/>
            <a:ext cx="8229600" cy="85502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342892" rtl="0" eaLnBrk="1" fontAlgn="base" hangingPunct="1">
              <a:spcBef>
                <a:spcPct val="0"/>
              </a:spcBef>
              <a:spcAft>
                <a:spcPct val="0"/>
              </a:spcAft>
              <a:defRPr sz="2700" b="0" i="0" kern="1200">
                <a:solidFill>
                  <a:srgbClr val="18453B"/>
                </a:solidFill>
                <a:latin typeface="Gotham-Bold"/>
                <a:ea typeface="ＭＳ Ｐゴシック" charset="-128"/>
                <a:cs typeface="Gotham-Bold"/>
              </a:defRPr>
            </a:lvl1pPr>
            <a:lvl2pPr algn="ctr" defTabSz="342892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2pPr>
            <a:lvl3pPr algn="ctr" defTabSz="342892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3pPr>
            <a:lvl4pPr algn="ctr" defTabSz="342892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4pPr>
            <a:lvl5pPr algn="ctr" defTabSz="342892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5pPr>
            <a:lvl6pPr marL="342892" algn="ctr" defTabSz="342892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6pPr>
            <a:lvl7pPr marL="685783" algn="ctr" defTabSz="342892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7pPr>
            <a:lvl8pPr marL="1028675" algn="ctr" defTabSz="342892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8pPr>
            <a:lvl9pPr marL="1371566" algn="ctr" defTabSz="342892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Gotham Book" charset="0"/>
                <a:ea typeface="ＭＳ Ｐゴシック" charset="-128"/>
                <a:cs typeface="ＭＳ Ｐゴシック" charset="-128"/>
              </a:defRPr>
            </a:lvl9pPr>
          </a:lstStyle>
          <a:p>
            <a:pPr algn="ctr"/>
            <a:r>
              <a:rPr lang="en-US" dirty="0"/>
              <a:t>Thank You!</a:t>
            </a:r>
          </a:p>
          <a:p>
            <a:pPr algn="ctr"/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114679859"/>
      </p:ext>
    </p:extLst>
  </p:cSld>
  <p:clrMapOvr>
    <a:masterClrMapping/>
  </p:clrMapOvr>
</p:sld>
</file>

<file path=ppt/theme/theme1.xml><?xml version="1.0" encoding="utf-8"?>
<a:theme xmlns:a="http://schemas.openxmlformats.org/drawingml/2006/main" name="MSU Template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2B43951-A485-CE40-BE2C-7831326019FF}" vid="{D552D5CC-CFC9-7C42-A885-468EAACA0484}"/>
    </a:ext>
  </a:extLst>
</a:theme>
</file>

<file path=docMetadata/LabelInfo.xml><?xml version="1.0" encoding="utf-8"?>
<clbl:labelList xmlns:clbl="http://schemas.microsoft.com/office/2020/mipLabelMetadata">
  <clbl:label id="{22177130-642f-41d9-9211-74237ad5687d}" enabled="0" method="" siteId="{22177130-642f-41d9-9211-74237ad568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MSU Template 1</Template>
  <TotalTime>10815</TotalTime>
  <Words>367</Words>
  <Application>Microsoft Office PowerPoint</Application>
  <PresentationFormat>On-screen Show (16:9)</PresentationFormat>
  <Paragraphs>44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MSU Template 1</vt:lpstr>
      <vt:lpstr>2025 Standing Committee Annual Report  University Committee on Student Life and Engagement</vt:lpstr>
      <vt:lpstr>2024 Fall Semester</vt:lpstr>
      <vt:lpstr>2025 Spring Semester</vt:lpstr>
      <vt:lpstr>Upcoming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Davies</dc:creator>
  <cp:lastModifiedBy>Sharp, Andrew</cp:lastModifiedBy>
  <cp:revision>9</cp:revision>
  <cp:lastPrinted>2010-09-08T13:46:11Z</cp:lastPrinted>
  <dcterms:created xsi:type="dcterms:W3CDTF">2019-05-04T16:32:13Z</dcterms:created>
  <dcterms:modified xsi:type="dcterms:W3CDTF">2025-03-25T15:08:06Z</dcterms:modified>
</cp:coreProperties>
</file>